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3" r:id="rId1"/>
  </p:sldMasterIdLst>
  <p:sldIdLst>
    <p:sldId id="256" r:id="rId2"/>
    <p:sldId id="351" r:id="rId3"/>
    <p:sldId id="342" r:id="rId4"/>
    <p:sldId id="340" r:id="rId5"/>
    <p:sldId id="257" r:id="rId6"/>
    <p:sldId id="341" r:id="rId7"/>
    <p:sldId id="258" r:id="rId8"/>
    <p:sldId id="259" r:id="rId9"/>
    <p:sldId id="260" r:id="rId10"/>
    <p:sldId id="398"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343" r:id="rId29"/>
    <p:sldId id="339" r:id="rId30"/>
    <p:sldId id="278" r:id="rId31"/>
    <p:sldId id="279" r:id="rId32"/>
    <p:sldId id="281" r:id="rId33"/>
    <p:sldId id="282" r:id="rId34"/>
    <p:sldId id="283" r:id="rId35"/>
    <p:sldId id="300" r:id="rId36"/>
    <p:sldId id="303" r:id="rId37"/>
    <p:sldId id="304" r:id="rId38"/>
    <p:sldId id="305" r:id="rId39"/>
    <p:sldId id="307" r:id="rId40"/>
    <p:sldId id="308" r:id="rId41"/>
    <p:sldId id="309" r:id="rId42"/>
    <p:sldId id="310" r:id="rId43"/>
    <p:sldId id="471" r:id="rId44"/>
    <p:sldId id="285" r:id="rId45"/>
    <p:sldId id="346" r:id="rId46"/>
    <p:sldId id="345" r:id="rId47"/>
    <p:sldId id="347" r:id="rId48"/>
    <p:sldId id="348" r:id="rId49"/>
    <p:sldId id="352" r:id="rId50"/>
    <p:sldId id="284" r:id="rId51"/>
    <p:sldId id="286" r:id="rId52"/>
    <p:sldId id="287" r:id="rId53"/>
    <p:sldId id="288" r:id="rId54"/>
    <p:sldId id="289" r:id="rId55"/>
    <p:sldId id="290" r:id="rId56"/>
    <p:sldId id="291" r:id="rId57"/>
    <p:sldId id="299" r:id="rId58"/>
    <p:sldId id="292" r:id="rId59"/>
    <p:sldId id="293" r:id="rId60"/>
    <p:sldId id="294" r:id="rId61"/>
    <p:sldId id="295" r:id="rId62"/>
    <p:sldId id="296" r:id="rId63"/>
    <p:sldId id="297" r:id="rId64"/>
    <p:sldId id="298" r:id="rId65"/>
    <p:sldId id="311" r:id="rId66"/>
    <p:sldId id="312" r:id="rId67"/>
    <p:sldId id="314" r:id="rId68"/>
    <p:sldId id="316" r:id="rId69"/>
    <p:sldId id="315" r:id="rId70"/>
    <p:sldId id="318" r:id="rId71"/>
    <p:sldId id="317" r:id="rId72"/>
    <p:sldId id="320" r:id="rId73"/>
    <p:sldId id="321" r:id="rId74"/>
    <p:sldId id="322" r:id="rId75"/>
    <p:sldId id="323" r:id="rId76"/>
    <p:sldId id="324" r:id="rId77"/>
    <p:sldId id="325" r:id="rId78"/>
    <p:sldId id="326" r:id="rId79"/>
    <p:sldId id="329" r:id="rId80"/>
    <p:sldId id="327" r:id="rId81"/>
    <p:sldId id="328" r:id="rId82"/>
    <p:sldId id="330" r:id="rId83"/>
    <p:sldId id="335" r:id="rId84"/>
    <p:sldId id="332" r:id="rId85"/>
    <p:sldId id="333" r:id="rId86"/>
    <p:sldId id="334" r:id="rId87"/>
    <p:sldId id="331" r:id="rId88"/>
    <p:sldId id="353" r:id="rId89"/>
    <p:sldId id="354" r:id="rId90"/>
    <p:sldId id="336" r:id="rId91"/>
    <p:sldId id="349" r:id="rId92"/>
    <p:sldId id="337" r:id="rId9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69" autoAdjust="0"/>
    <p:restoredTop sz="94660"/>
  </p:normalViewPr>
  <p:slideViewPr>
    <p:cSldViewPr snapToGrid="0">
      <p:cViewPr varScale="1">
        <p:scale>
          <a:sx n="111" d="100"/>
          <a:sy n="111" d="100"/>
        </p:scale>
        <p:origin x="4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ED3A021-5506-4F01-AD4A-853D76B4A65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A8FB5A7-6034-41E2-A1EA-249E80EAD590}">
      <dgm:prSet/>
      <dgm:spPr/>
      <dgm:t>
        <a:bodyPr/>
        <a:lstStyle/>
        <a:p>
          <a:r>
            <a:rPr lang="en-US"/>
            <a:t>$12 billion / year spent on the purchase of tickets to than doubled over the past decade</a:t>
          </a:r>
        </a:p>
      </dgm:t>
    </dgm:pt>
    <dgm:pt modelId="{5782AE5E-5350-4C51-B656-8BA9A85D11DB}" type="parTrans" cxnId="{7D0262F8-2A5D-4101-A665-B3CC5F102F45}">
      <dgm:prSet/>
      <dgm:spPr/>
      <dgm:t>
        <a:bodyPr/>
        <a:lstStyle/>
        <a:p>
          <a:endParaRPr lang="en-US"/>
        </a:p>
      </dgm:t>
    </dgm:pt>
    <dgm:pt modelId="{4BC85365-99FF-4023-BE6F-B31AAB3ABF9C}" type="sibTrans" cxnId="{7D0262F8-2A5D-4101-A665-B3CC5F102F45}">
      <dgm:prSet/>
      <dgm:spPr/>
      <dgm:t>
        <a:bodyPr/>
        <a:lstStyle/>
        <a:p>
          <a:endParaRPr lang="en-US"/>
        </a:p>
      </dgm:t>
    </dgm:pt>
    <dgm:pt modelId="{AAB8FD1D-B251-4020-86E9-362113C036F5}">
      <dgm:prSet/>
      <dgm:spPr/>
      <dgm:t>
        <a:bodyPr/>
        <a:lstStyle/>
        <a:p>
          <a:r>
            <a:rPr lang="fr-FR"/>
            <a:t>Tickets prices have more than doubled over the past decade (US)</a:t>
          </a:r>
          <a:endParaRPr lang="en-US"/>
        </a:p>
      </dgm:t>
    </dgm:pt>
    <dgm:pt modelId="{A1B30988-E8F5-4362-8C69-61930AF63939}" type="parTrans" cxnId="{3AA0DD03-7FAB-4961-A6E7-0CB58C6C2690}">
      <dgm:prSet/>
      <dgm:spPr/>
      <dgm:t>
        <a:bodyPr/>
        <a:lstStyle/>
        <a:p>
          <a:endParaRPr lang="en-US"/>
        </a:p>
      </dgm:t>
    </dgm:pt>
    <dgm:pt modelId="{F93B0161-76C5-425E-9C49-F81069B5887F}" type="sibTrans" cxnId="{3AA0DD03-7FAB-4961-A6E7-0CB58C6C2690}">
      <dgm:prSet/>
      <dgm:spPr/>
      <dgm:t>
        <a:bodyPr/>
        <a:lstStyle/>
        <a:p>
          <a:endParaRPr lang="en-US"/>
        </a:p>
      </dgm:t>
    </dgm:pt>
    <dgm:pt modelId="{A4BAE1E9-EC6C-4BF0-B64B-3C268C9BDE1B}">
      <dgm:prSet/>
      <dgm:spPr/>
      <dgm:t>
        <a:bodyPr/>
        <a:lstStyle/>
        <a:p>
          <a:r>
            <a:rPr lang="fr-FR"/>
            <a:t>Hornets : « When no one is in that seat, not only do we lose the value of the ticket, we lose concession money, merchandising money, and program money »</a:t>
          </a:r>
          <a:endParaRPr lang="en-US"/>
        </a:p>
      </dgm:t>
    </dgm:pt>
    <dgm:pt modelId="{1DACF0E1-2968-478C-9EB9-6DFDB0B74CAF}" type="parTrans" cxnId="{F62058AC-6D4A-49F4-9434-3707459A9257}">
      <dgm:prSet/>
      <dgm:spPr/>
      <dgm:t>
        <a:bodyPr/>
        <a:lstStyle/>
        <a:p>
          <a:endParaRPr lang="en-US"/>
        </a:p>
      </dgm:t>
    </dgm:pt>
    <dgm:pt modelId="{5A3A7C5F-03A4-4653-8428-C67FF62AFE1C}" type="sibTrans" cxnId="{F62058AC-6D4A-49F4-9434-3707459A9257}">
      <dgm:prSet/>
      <dgm:spPr/>
      <dgm:t>
        <a:bodyPr/>
        <a:lstStyle/>
        <a:p>
          <a:endParaRPr lang="en-US"/>
        </a:p>
      </dgm:t>
    </dgm:pt>
    <dgm:pt modelId="{0216CC29-6697-4829-81F3-4050A2CC5F61}">
      <dgm:prSet/>
      <dgm:spPr/>
      <dgm:t>
        <a:bodyPr/>
        <a:lstStyle/>
        <a:p>
          <a:r>
            <a:rPr lang="fr-FR"/>
            <a:t>Ticketing strategy : equilibrium between rentability and fill rate</a:t>
          </a:r>
          <a:endParaRPr lang="en-US"/>
        </a:p>
      </dgm:t>
    </dgm:pt>
    <dgm:pt modelId="{83F4A857-7062-443A-BED5-B2281DD9193B}" type="parTrans" cxnId="{AE0F4077-F860-414A-8634-1C5DB3092FDE}">
      <dgm:prSet/>
      <dgm:spPr/>
      <dgm:t>
        <a:bodyPr/>
        <a:lstStyle/>
        <a:p>
          <a:endParaRPr lang="en-US"/>
        </a:p>
      </dgm:t>
    </dgm:pt>
    <dgm:pt modelId="{61AE2988-BD29-4069-8CCC-56145A31D4F9}" type="sibTrans" cxnId="{AE0F4077-F860-414A-8634-1C5DB3092FDE}">
      <dgm:prSet/>
      <dgm:spPr/>
      <dgm:t>
        <a:bodyPr/>
        <a:lstStyle/>
        <a:p>
          <a:endParaRPr lang="en-US"/>
        </a:p>
      </dgm:t>
    </dgm:pt>
    <dgm:pt modelId="{1D7F96D9-4859-4EF5-B32E-081EE5483569}" type="pres">
      <dgm:prSet presAssocID="{2ED3A021-5506-4F01-AD4A-853D76B4A659}" presName="root" presStyleCnt="0">
        <dgm:presLayoutVars>
          <dgm:dir/>
          <dgm:resizeHandles val="exact"/>
        </dgm:presLayoutVars>
      </dgm:prSet>
      <dgm:spPr/>
    </dgm:pt>
    <dgm:pt modelId="{15E1A4A4-F146-47DF-9E1C-BCA7F04D674C}" type="pres">
      <dgm:prSet presAssocID="{4A8FB5A7-6034-41E2-A1EA-249E80EAD590}" presName="compNode" presStyleCnt="0"/>
      <dgm:spPr/>
    </dgm:pt>
    <dgm:pt modelId="{6C74B737-1BCC-472A-BEEB-FA415A9BD8F4}" type="pres">
      <dgm:prSet presAssocID="{4A8FB5A7-6034-41E2-A1EA-249E80EAD590}" presName="bgRect" presStyleLbl="bgShp" presStyleIdx="0" presStyleCnt="4"/>
      <dgm:spPr/>
    </dgm:pt>
    <dgm:pt modelId="{20812960-5503-42E1-8BAA-1537F57614B8}" type="pres">
      <dgm:prSet presAssocID="{4A8FB5A7-6034-41E2-A1EA-249E80EAD5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
        </a:ext>
      </dgm:extLst>
    </dgm:pt>
    <dgm:pt modelId="{861D225B-BDE9-411E-B4F5-FD31AE5BE67F}" type="pres">
      <dgm:prSet presAssocID="{4A8FB5A7-6034-41E2-A1EA-249E80EAD590}" presName="spaceRect" presStyleCnt="0"/>
      <dgm:spPr/>
    </dgm:pt>
    <dgm:pt modelId="{1A59E29B-7301-443B-92FB-FE8C9C632137}" type="pres">
      <dgm:prSet presAssocID="{4A8FB5A7-6034-41E2-A1EA-249E80EAD590}" presName="parTx" presStyleLbl="revTx" presStyleIdx="0" presStyleCnt="4">
        <dgm:presLayoutVars>
          <dgm:chMax val="0"/>
          <dgm:chPref val="0"/>
        </dgm:presLayoutVars>
      </dgm:prSet>
      <dgm:spPr/>
    </dgm:pt>
    <dgm:pt modelId="{4D12C375-964D-4381-B819-184DD3E7B464}" type="pres">
      <dgm:prSet presAssocID="{4BC85365-99FF-4023-BE6F-B31AAB3ABF9C}" presName="sibTrans" presStyleCnt="0"/>
      <dgm:spPr/>
    </dgm:pt>
    <dgm:pt modelId="{F3E551FA-58C9-4B78-8EF0-E4C6C9838555}" type="pres">
      <dgm:prSet presAssocID="{AAB8FD1D-B251-4020-86E9-362113C036F5}" presName="compNode" presStyleCnt="0"/>
      <dgm:spPr/>
    </dgm:pt>
    <dgm:pt modelId="{F15536D3-8D66-464C-841A-4FA4A8DE0D39}" type="pres">
      <dgm:prSet presAssocID="{AAB8FD1D-B251-4020-86E9-362113C036F5}" presName="bgRect" presStyleLbl="bgShp" presStyleIdx="1" presStyleCnt="4"/>
      <dgm:spPr/>
    </dgm:pt>
    <dgm:pt modelId="{38E495FD-202B-4456-9A4A-BF55DD81A708}" type="pres">
      <dgm:prSet presAssocID="{AAB8FD1D-B251-4020-86E9-362113C036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et"/>
        </a:ext>
      </dgm:extLst>
    </dgm:pt>
    <dgm:pt modelId="{5F1A2B54-AF88-455A-B2EB-2E9849078094}" type="pres">
      <dgm:prSet presAssocID="{AAB8FD1D-B251-4020-86E9-362113C036F5}" presName="spaceRect" presStyleCnt="0"/>
      <dgm:spPr/>
    </dgm:pt>
    <dgm:pt modelId="{E26CB44E-5E83-42C9-BF9C-C6E642658FE8}" type="pres">
      <dgm:prSet presAssocID="{AAB8FD1D-B251-4020-86E9-362113C036F5}" presName="parTx" presStyleLbl="revTx" presStyleIdx="1" presStyleCnt="4">
        <dgm:presLayoutVars>
          <dgm:chMax val="0"/>
          <dgm:chPref val="0"/>
        </dgm:presLayoutVars>
      </dgm:prSet>
      <dgm:spPr/>
    </dgm:pt>
    <dgm:pt modelId="{DAC6FC23-AC84-40AB-B923-DB439AF57FE9}" type="pres">
      <dgm:prSet presAssocID="{F93B0161-76C5-425E-9C49-F81069B5887F}" presName="sibTrans" presStyleCnt="0"/>
      <dgm:spPr/>
    </dgm:pt>
    <dgm:pt modelId="{70A6F8C5-9EE4-4E2B-9322-F2DAD4CCE5EF}" type="pres">
      <dgm:prSet presAssocID="{A4BAE1E9-EC6C-4BF0-B64B-3C268C9BDE1B}" presName="compNode" presStyleCnt="0"/>
      <dgm:spPr/>
    </dgm:pt>
    <dgm:pt modelId="{117B868D-3CB4-4065-8EF0-767205DA863B}" type="pres">
      <dgm:prSet presAssocID="{A4BAE1E9-EC6C-4BF0-B64B-3C268C9BDE1B}" presName="bgRect" presStyleLbl="bgShp" presStyleIdx="2" presStyleCnt="4"/>
      <dgm:spPr/>
    </dgm:pt>
    <dgm:pt modelId="{A933007B-9565-4AAA-BD1F-378341C73E70}" type="pres">
      <dgm:prSet presAssocID="{A4BAE1E9-EC6C-4BF0-B64B-3C268C9BDE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rror"/>
        </a:ext>
      </dgm:extLst>
    </dgm:pt>
    <dgm:pt modelId="{09EA1391-F95F-493D-A4A1-D0691B7B28DD}" type="pres">
      <dgm:prSet presAssocID="{A4BAE1E9-EC6C-4BF0-B64B-3C268C9BDE1B}" presName="spaceRect" presStyleCnt="0"/>
      <dgm:spPr/>
    </dgm:pt>
    <dgm:pt modelId="{E5F61CA8-F112-48BF-AEF7-F63FE4FD0500}" type="pres">
      <dgm:prSet presAssocID="{A4BAE1E9-EC6C-4BF0-B64B-3C268C9BDE1B}" presName="parTx" presStyleLbl="revTx" presStyleIdx="2" presStyleCnt="4">
        <dgm:presLayoutVars>
          <dgm:chMax val="0"/>
          <dgm:chPref val="0"/>
        </dgm:presLayoutVars>
      </dgm:prSet>
      <dgm:spPr/>
    </dgm:pt>
    <dgm:pt modelId="{34C2651B-13EA-428D-BDC3-5086F68CCA7F}" type="pres">
      <dgm:prSet presAssocID="{5A3A7C5F-03A4-4653-8428-C67FF62AFE1C}" presName="sibTrans" presStyleCnt="0"/>
      <dgm:spPr/>
    </dgm:pt>
    <dgm:pt modelId="{F0ED0A11-20C4-4829-BE84-193E54D61D67}" type="pres">
      <dgm:prSet presAssocID="{0216CC29-6697-4829-81F3-4050A2CC5F61}" presName="compNode" presStyleCnt="0"/>
      <dgm:spPr/>
    </dgm:pt>
    <dgm:pt modelId="{C9AEBB6E-3912-4B06-820F-C800A48C527A}" type="pres">
      <dgm:prSet presAssocID="{0216CC29-6697-4829-81F3-4050A2CC5F61}" presName="bgRect" presStyleLbl="bgShp" presStyleIdx="3" presStyleCnt="4"/>
      <dgm:spPr/>
    </dgm:pt>
    <dgm:pt modelId="{20C63FB0-ADE8-447B-B4C8-9E8558765794}" type="pres">
      <dgm:prSet presAssocID="{0216CC29-6697-4829-81F3-4050A2CC5F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rt"/>
        </a:ext>
      </dgm:extLst>
    </dgm:pt>
    <dgm:pt modelId="{A646EFF8-7042-47B5-8143-B98587DD6808}" type="pres">
      <dgm:prSet presAssocID="{0216CC29-6697-4829-81F3-4050A2CC5F61}" presName="spaceRect" presStyleCnt="0"/>
      <dgm:spPr/>
    </dgm:pt>
    <dgm:pt modelId="{FCE0D632-6046-46E6-B514-154240DF1E78}" type="pres">
      <dgm:prSet presAssocID="{0216CC29-6697-4829-81F3-4050A2CC5F61}" presName="parTx" presStyleLbl="revTx" presStyleIdx="3" presStyleCnt="4">
        <dgm:presLayoutVars>
          <dgm:chMax val="0"/>
          <dgm:chPref val="0"/>
        </dgm:presLayoutVars>
      </dgm:prSet>
      <dgm:spPr/>
    </dgm:pt>
  </dgm:ptLst>
  <dgm:cxnLst>
    <dgm:cxn modelId="{3AA0DD03-7FAB-4961-A6E7-0CB58C6C2690}" srcId="{2ED3A021-5506-4F01-AD4A-853D76B4A659}" destId="{AAB8FD1D-B251-4020-86E9-362113C036F5}" srcOrd="1" destOrd="0" parTransId="{A1B30988-E8F5-4362-8C69-61930AF63939}" sibTransId="{F93B0161-76C5-425E-9C49-F81069B5887F}"/>
    <dgm:cxn modelId="{C88DEF16-4D81-48ED-BEBD-D869B951C870}" type="presOf" srcId="{AAB8FD1D-B251-4020-86E9-362113C036F5}" destId="{E26CB44E-5E83-42C9-BF9C-C6E642658FE8}" srcOrd="0" destOrd="0" presId="urn:microsoft.com/office/officeart/2018/2/layout/IconVerticalSolidList"/>
    <dgm:cxn modelId="{CF37055D-DCF2-406E-873A-48AD4C9BDBB8}" type="presOf" srcId="{2ED3A021-5506-4F01-AD4A-853D76B4A659}" destId="{1D7F96D9-4859-4EF5-B32E-081EE5483569}" srcOrd="0" destOrd="0" presId="urn:microsoft.com/office/officeart/2018/2/layout/IconVerticalSolidList"/>
    <dgm:cxn modelId="{AE0F4077-F860-414A-8634-1C5DB3092FDE}" srcId="{2ED3A021-5506-4F01-AD4A-853D76B4A659}" destId="{0216CC29-6697-4829-81F3-4050A2CC5F61}" srcOrd="3" destOrd="0" parTransId="{83F4A857-7062-443A-BED5-B2281DD9193B}" sibTransId="{61AE2988-BD29-4069-8CCC-56145A31D4F9}"/>
    <dgm:cxn modelId="{D882B68C-B3CB-4D65-9AEF-C3371A23F9A6}" type="presOf" srcId="{4A8FB5A7-6034-41E2-A1EA-249E80EAD590}" destId="{1A59E29B-7301-443B-92FB-FE8C9C632137}" srcOrd="0" destOrd="0" presId="urn:microsoft.com/office/officeart/2018/2/layout/IconVerticalSolidList"/>
    <dgm:cxn modelId="{F62058AC-6D4A-49F4-9434-3707459A9257}" srcId="{2ED3A021-5506-4F01-AD4A-853D76B4A659}" destId="{A4BAE1E9-EC6C-4BF0-B64B-3C268C9BDE1B}" srcOrd="2" destOrd="0" parTransId="{1DACF0E1-2968-478C-9EB9-6DFDB0B74CAF}" sibTransId="{5A3A7C5F-03A4-4653-8428-C67FF62AFE1C}"/>
    <dgm:cxn modelId="{442B96BB-BF2D-4992-B4E2-4FB9FC357828}" type="presOf" srcId="{0216CC29-6697-4829-81F3-4050A2CC5F61}" destId="{FCE0D632-6046-46E6-B514-154240DF1E78}" srcOrd="0" destOrd="0" presId="urn:microsoft.com/office/officeart/2018/2/layout/IconVerticalSolidList"/>
    <dgm:cxn modelId="{8E6B58E9-1D97-4EB6-814E-38B16BAB9F4B}" type="presOf" srcId="{A4BAE1E9-EC6C-4BF0-B64B-3C268C9BDE1B}" destId="{E5F61CA8-F112-48BF-AEF7-F63FE4FD0500}" srcOrd="0" destOrd="0" presId="urn:microsoft.com/office/officeart/2018/2/layout/IconVerticalSolidList"/>
    <dgm:cxn modelId="{7D0262F8-2A5D-4101-A665-B3CC5F102F45}" srcId="{2ED3A021-5506-4F01-AD4A-853D76B4A659}" destId="{4A8FB5A7-6034-41E2-A1EA-249E80EAD590}" srcOrd="0" destOrd="0" parTransId="{5782AE5E-5350-4C51-B656-8BA9A85D11DB}" sibTransId="{4BC85365-99FF-4023-BE6F-B31AAB3ABF9C}"/>
    <dgm:cxn modelId="{DB71DA86-6864-4963-8417-97BA13B0408B}" type="presParOf" srcId="{1D7F96D9-4859-4EF5-B32E-081EE5483569}" destId="{15E1A4A4-F146-47DF-9E1C-BCA7F04D674C}" srcOrd="0" destOrd="0" presId="urn:microsoft.com/office/officeart/2018/2/layout/IconVerticalSolidList"/>
    <dgm:cxn modelId="{A052BF26-C89D-4028-BD1F-48E67DF270F8}" type="presParOf" srcId="{15E1A4A4-F146-47DF-9E1C-BCA7F04D674C}" destId="{6C74B737-1BCC-472A-BEEB-FA415A9BD8F4}" srcOrd="0" destOrd="0" presId="urn:microsoft.com/office/officeart/2018/2/layout/IconVerticalSolidList"/>
    <dgm:cxn modelId="{3015F5EF-CA0E-4266-B34E-53DBB5E16247}" type="presParOf" srcId="{15E1A4A4-F146-47DF-9E1C-BCA7F04D674C}" destId="{20812960-5503-42E1-8BAA-1537F57614B8}" srcOrd="1" destOrd="0" presId="urn:microsoft.com/office/officeart/2018/2/layout/IconVerticalSolidList"/>
    <dgm:cxn modelId="{4B097EF5-94B9-424B-8F5E-1F538D63BD5E}" type="presParOf" srcId="{15E1A4A4-F146-47DF-9E1C-BCA7F04D674C}" destId="{861D225B-BDE9-411E-B4F5-FD31AE5BE67F}" srcOrd="2" destOrd="0" presId="urn:microsoft.com/office/officeart/2018/2/layout/IconVerticalSolidList"/>
    <dgm:cxn modelId="{BF86B072-5417-416A-9F9E-B36899FEFD71}" type="presParOf" srcId="{15E1A4A4-F146-47DF-9E1C-BCA7F04D674C}" destId="{1A59E29B-7301-443B-92FB-FE8C9C632137}" srcOrd="3" destOrd="0" presId="urn:microsoft.com/office/officeart/2018/2/layout/IconVerticalSolidList"/>
    <dgm:cxn modelId="{5D9E9CB1-9C94-4232-93F4-B164969D8262}" type="presParOf" srcId="{1D7F96D9-4859-4EF5-B32E-081EE5483569}" destId="{4D12C375-964D-4381-B819-184DD3E7B464}" srcOrd="1" destOrd="0" presId="urn:microsoft.com/office/officeart/2018/2/layout/IconVerticalSolidList"/>
    <dgm:cxn modelId="{85074004-640A-47BC-90B8-FDFF35F2BC96}" type="presParOf" srcId="{1D7F96D9-4859-4EF5-B32E-081EE5483569}" destId="{F3E551FA-58C9-4B78-8EF0-E4C6C9838555}" srcOrd="2" destOrd="0" presId="urn:microsoft.com/office/officeart/2018/2/layout/IconVerticalSolidList"/>
    <dgm:cxn modelId="{836982F5-AAB3-41D3-AEEA-136B178EBC06}" type="presParOf" srcId="{F3E551FA-58C9-4B78-8EF0-E4C6C9838555}" destId="{F15536D3-8D66-464C-841A-4FA4A8DE0D39}" srcOrd="0" destOrd="0" presId="urn:microsoft.com/office/officeart/2018/2/layout/IconVerticalSolidList"/>
    <dgm:cxn modelId="{3AEC8CC8-8E29-47FC-926F-20E18A948215}" type="presParOf" srcId="{F3E551FA-58C9-4B78-8EF0-E4C6C9838555}" destId="{38E495FD-202B-4456-9A4A-BF55DD81A708}" srcOrd="1" destOrd="0" presId="urn:microsoft.com/office/officeart/2018/2/layout/IconVerticalSolidList"/>
    <dgm:cxn modelId="{8D20E451-582E-4117-B958-AFAAC686D597}" type="presParOf" srcId="{F3E551FA-58C9-4B78-8EF0-E4C6C9838555}" destId="{5F1A2B54-AF88-455A-B2EB-2E9849078094}" srcOrd="2" destOrd="0" presId="urn:microsoft.com/office/officeart/2018/2/layout/IconVerticalSolidList"/>
    <dgm:cxn modelId="{2637F8E3-DA10-4E92-9E08-B943B1CF7618}" type="presParOf" srcId="{F3E551FA-58C9-4B78-8EF0-E4C6C9838555}" destId="{E26CB44E-5E83-42C9-BF9C-C6E642658FE8}" srcOrd="3" destOrd="0" presId="urn:microsoft.com/office/officeart/2018/2/layout/IconVerticalSolidList"/>
    <dgm:cxn modelId="{7E10709B-9DB8-428B-8E0F-2F7898295679}" type="presParOf" srcId="{1D7F96D9-4859-4EF5-B32E-081EE5483569}" destId="{DAC6FC23-AC84-40AB-B923-DB439AF57FE9}" srcOrd="3" destOrd="0" presId="urn:microsoft.com/office/officeart/2018/2/layout/IconVerticalSolidList"/>
    <dgm:cxn modelId="{813C51F2-7A81-404F-80B6-16ACDF4EDDA8}" type="presParOf" srcId="{1D7F96D9-4859-4EF5-B32E-081EE5483569}" destId="{70A6F8C5-9EE4-4E2B-9322-F2DAD4CCE5EF}" srcOrd="4" destOrd="0" presId="urn:microsoft.com/office/officeart/2018/2/layout/IconVerticalSolidList"/>
    <dgm:cxn modelId="{79234729-7951-42C7-A7FE-3B80263DBDA0}" type="presParOf" srcId="{70A6F8C5-9EE4-4E2B-9322-F2DAD4CCE5EF}" destId="{117B868D-3CB4-4065-8EF0-767205DA863B}" srcOrd="0" destOrd="0" presId="urn:microsoft.com/office/officeart/2018/2/layout/IconVerticalSolidList"/>
    <dgm:cxn modelId="{D62778D2-24F5-4345-B6A5-5F9184AE6460}" type="presParOf" srcId="{70A6F8C5-9EE4-4E2B-9322-F2DAD4CCE5EF}" destId="{A933007B-9565-4AAA-BD1F-378341C73E70}" srcOrd="1" destOrd="0" presId="urn:microsoft.com/office/officeart/2018/2/layout/IconVerticalSolidList"/>
    <dgm:cxn modelId="{5931D5A4-BBFD-4C30-A69C-8BE5B8427C5E}" type="presParOf" srcId="{70A6F8C5-9EE4-4E2B-9322-F2DAD4CCE5EF}" destId="{09EA1391-F95F-493D-A4A1-D0691B7B28DD}" srcOrd="2" destOrd="0" presId="urn:microsoft.com/office/officeart/2018/2/layout/IconVerticalSolidList"/>
    <dgm:cxn modelId="{E3E48EAB-7D65-4AE1-BC92-BF799F58D241}" type="presParOf" srcId="{70A6F8C5-9EE4-4E2B-9322-F2DAD4CCE5EF}" destId="{E5F61CA8-F112-48BF-AEF7-F63FE4FD0500}" srcOrd="3" destOrd="0" presId="urn:microsoft.com/office/officeart/2018/2/layout/IconVerticalSolidList"/>
    <dgm:cxn modelId="{D92305DC-B30B-4CE2-B301-487AB070C2D0}" type="presParOf" srcId="{1D7F96D9-4859-4EF5-B32E-081EE5483569}" destId="{34C2651B-13EA-428D-BDC3-5086F68CCA7F}" srcOrd="5" destOrd="0" presId="urn:microsoft.com/office/officeart/2018/2/layout/IconVerticalSolidList"/>
    <dgm:cxn modelId="{5151561A-C960-494F-B698-43D3A1A713E6}" type="presParOf" srcId="{1D7F96D9-4859-4EF5-B32E-081EE5483569}" destId="{F0ED0A11-20C4-4829-BE84-193E54D61D67}" srcOrd="6" destOrd="0" presId="urn:microsoft.com/office/officeart/2018/2/layout/IconVerticalSolidList"/>
    <dgm:cxn modelId="{57134D05-722D-430B-8F26-F8497361A81D}" type="presParOf" srcId="{F0ED0A11-20C4-4829-BE84-193E54D61D67}" destId="{C9AEBB6E-3912-4B06-820F-C800A48C527A}" srcOrd="0" destOrd="0" presId="urn:microsoft.com/office/officeart/2018/2/layout/IconVerticalSolidList"/>
    <dgm:cxn modelId="{3B1527A2-569F-41F3-8AFC-A22EA3536D8B}" type="presParOf" srcId="{F0ED0A11-20C4-4829-BE84-193E54D61D67}" destId="{20C63FB0-ADE8-447B-B4C8-9E8558765794}" srcOrd="1" destOrd="0" presId="urn:microsoft.com/office/officeart/2018/2/layout/IconVerticalSolidList"/>
    <dgm:cxn modelId="{C5227D57-1D4D-415B-B315-64AD9AFC7F0A}" type="presParOf" srcId="{F0ED0A11-20C4-4829-BE84-193E54D61D67}" destId="{A646EFF8-7042-47B5-8143-B98587DD6808}" srcOrd="2" destOrd="0" presId="urn:microsoft.com/office/officeart/2018/2/layout/IconVerticalSolidList"/>
    <dgm:cxn modelId="{D96BE149-9858-49EE-AAF4-9911F3DA55CA}" type="presParOf" srcId="{F0ED0A11-20C4-4829-BE84-193E54D61D67}" destId="{FCE0D632-6046-46E6-B514-154240DF1E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4B737-1BCC-472A-BEEB-FA415A9BD8F4}">
      <dsp:nvSpPr>
        <dsp:cNvPr id="0" name=""/>
        <dsp:cNvSpPr/>
      </dsp:nvSpPr>
      <dsp:spPr>
        <a:xfrm>
          <a:off x="0" y="2096"/>
          <a:ext cx="6910387" cy="106257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12960-5503-42E1-8BAA-1537F57614B8}">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9E29B-7301-443B-92FB-FE8C9C632137}">
      <dsp:nvSpPr>
        <dsp:cNvPr id="0" name=""/>
        <dsp:cNvSpPr/>
      </dsp:nvSpPr>
      <dsp:spPr>
        <a:xfrm>
          <a:off x="1227274" y="2096"/>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en-US" sz="1900" kern="1200"/>
            <a:t>$12 billion / year spent on the purchase of tickets to than doubled over the past decade</a:t>
          </a:r>
        </a:p>
      </dsp:txBody>
      <dsp:txXfrm>
        <a:off x="1227274" y="2096"/>
        <a:ext cx="5683112" cy="1062575"/>
      </dsp:txXfrm>
    </dsp:sp>
    <dsp:sp modelId="{F15536D3-8D66-464C-841A-4FA4A8DE0D39}">
      <dsp:nvSpPr>
        <dsp:cNvPr id="0" name=""/>
        <dsp:cNvSpPr/>
      </dsp:nvSpPr>
      <dsp:spPr>
        <a:xfrm>
          <a:off x="0" y="1330315"/>
          <a:ext cx="6910387" cy="10625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495FD-202B-4456-9A4A-BF55DD81A708}">
      <dsp:nvSpPr>
        <dsp:cNvPr id="0" name=""/>
        <dsp:cNvSpPr/>
      </dsp:nvSpPr>
      <dsp:spPr>
        <a:xfrm>
          <a:off x="321428" y="1569394"/>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6CB44E-5E83-42C9-BF9C-C6E642658FE8}">
      <dsp:nvSpPr>
        <dsp:cNvPr id="0" name=""/>
        <dsp:cNvSpPr/>
      </dsp:nvSpPr>
      <dsp:spPr>
        <a:xfrm>
          <a:off x="1227274" y="1330315"/>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Tickets prices have more than doubled over the past decade (US)</a:t>
          </a:r>
          <a:endParaRPr lang="en-US" sz="1900" kern="1200"/>
        </a:p>
      </dsp:txBody>
      <dsp:txXfrm>
        <a:off x="1227274" y="1330315"/>
        <a:ext cx="5683112" cy="1062575"/>
      </dsp:txXfrm>
    </dsp:sp>
    <dsp:sp modelId="{117B868D-3CB4-4065-8EF0-767205DA863B}">
      <dsp:nvSpPr>
        <dsp:cNvPr id="0" name=""/>
        <dsp:cNvSpPr/>
      </dsp:nvSpPr>
      <dsp:spPr>
        <a:xfrm>
          <a:off x="0" y="2658534"/>
          <a:ext cx="6910387" cy="10625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3007B-9565-4AAA-BD1F-378341C73E70}">
      <dsp:nvSpPr>
        <dsp:cNvPr id="0" name=""/>
        <dsp:cNvSpPr/>
      </dsp:nvSpPr>
      <dsp:spPr>
        <a:xfrm>
          <a:off x="321428" y="2897613"/>
          <a:ext cx="584416" cy="584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F61CA8-F112-48BF-AEF7-F63FE4FD0500}">
      <dsp:nvSpPr>
        <dsp:cNvPr id="0" name=""/>
        <dsp:cNvSpPr/>
      </dsp:nvSpPr>
      <dsp:spPr>
        <a:xfrm>
          <a:off x="1227274" y="2658534"/>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Hornets : « When no one is in that seat, not only do we lose the value of the ticket, we lose concession money, merchandising money, and program money »</a:t>
          </a:r>
          <a:endParaRPr lang="en-US" sz="1900" kern="1200"/>
        </a:p>
      </dsp:txBody>
      <dsp:txXfrm>
        <a:off x="1227274" y="2658534"/>
        <a:ext cx="5683112" cy="1062575"/>
      </dsp:txXfrm>
    </dsp:sp>
    <dsp:sp modelId="{C9AEBB6E-3912-4B06-820F-C800A48C527A}">
      <dsp:nvSpPr>
        <dsp:cNvPr id="0" name=""/>
        <dsp:cNvSpPr/>
      </dsp:nvSpPr>
      <dsp:spPr>
        <a:xfrm>
          <a:off x="0" y="3986753"/>
          <a:ext cx="6910387" cy="106257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63FB0-ADE8-447B-B4C8-9E8558765794}">
      <dsp:nvSpPr>
        <dsp:cNvPr id="0" name=""/>
        <dsp:cNvSpPr/>
      </dsp:nvSpPr>
      <dsp:spPr>
        <a:xfrm>
          <a:off x="321428" y="4225832"/>
          <a:ext cx="584416" cy="5844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0D632-6046-46E6-B514-154240DF1E78}">
      <dsp:nvSpPr>
        <dsp:cNvPr id="0" name=""/>
        <dsp:cNvSpPr/>
      </dsp:nvSpPr>
      <dsp:spPr>
        <a:xfrm>
          <a:off x="1227274" y="3986753"/>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844550">
            <a:lnSpc>
              <a:spcPct val="90000"/>
            </a:lnSpc>
            <a:spcBef>
              <a:spcPct val="0"/>
            </a:spcBef>
            <a:spcAft>
              <a:spcPct val="35000"/>
            </a:spcAft>
            <a:buNone/>
          </a:pPr>
          <a:r>
            <a:rPr lang="fr-FR" sz="1900" kern="1200"/>
            <a:t>Ticketing strategy : equilibrium between rentability and fill rate</a:t>
          </a:r>
          <a:endParaRPr lang="en-US" sz="1900" kern="1200"/>
        </a:p>
      </dsp:txBody>
      <dsp:txXfrm>
        <a:off x="1227274" y="3986753"/>
        <a:ext cx="5683112" cy="10625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5BCCA-04E5-4ED6-F0FF-CAFFBB0FABD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B7F8168-ABF3-9586-309B-9E0FCB81C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983D94-2E34-1385-AD71-03A0398C6C8B}"/>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E0E35AD0-149D-E6FC-E0D9-128A74B5386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93D07C62-84BE-D780-4524-161F02EDAE04}"/>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68506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49C1F0-60E3-78E8-C375-1C4BA343912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F3791D6-E752-5903-B7D9-2DE9E434090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B5A5DE-1C82-3EE9-AE7F-CF682A28D4D6}"/>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ED5B59D2-9278-4734-8979-D62014BD00E0}"/>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FBEA4C8-1088-25C3-5D64-CBCB2A04B25F}"/>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6190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93BC72-5158-39F0-27B4-25E5BAE00F0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03441DB-8329-04CE-0667-E399A16048E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B60537-858A-A3D5-B749-6FAAB0EBF094}"/>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A1C572DC-A675-F5FC-AA87-4C3C6F62A5C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685ABB9-8B98-EA88-2613-6E5FE7BC9A4E}"/>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041348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1522326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0" y="1196753"/>
            <a:ext cx="10972800" cy="4929411"/>
          </a:xfrm>
        </p:spPr>
        <p:txBody>
          <a:bodyPr>
            <a:normAutofit/>
          </a:bodyPr>
          <a:lstStyle>
            <a:lvl1pPr marL="342900" indent="-342900">
              <a:buClr>
                <a:srgbClr val="E30613"/>
              </a:buClr>
              <a:buFont typeface="+mj-lt"/>
              <a:buAutoNum type="arabicPeriod"/>
              <a:defRPr sz="3200">
                <a:solidFill>
                  <a:srgbClr val="1A2B4C"/>
                </a:solidFill>
                <a:latin typeface="Verdana" pitchFamily="34" charset="0"/>
                <a:ea typeface="Verdana" pitchFamily="34" charset="0"/>
                <a:cs typeface="Verdana" pitchFamily="34" charset="0"/>
              </a:defRPr>
            </a:lvl1pPr>
            <a:lvl2pPr>
              <a:defRPr>
                <a:solidFill>
                  <a:srgbClr val="1A2B4C"/>
                </a:solidFill>
              </a:defRPr>
            </a:lvl2pPr>
            <a:lvl3pPr>
              <a:defRPr>
                <a:solidFill>
                  <a:srgbClr val="1A2B4C"/>
                </a:solidFill>
              </a:defRPr>
            </a:lvl3pPr>
            <a:lvl4pPr>
              <a:defRPr>
                <a:solidFill>
                  <a:srgbClr val="1A2B4C"/>
                </a:solidFill>
              </a:defRPr>
            </a:lvl4pPr>
            <a:lvl5pPr>
              <a:defRPr>
                <a:solidFill>
                  <a:srgbClr val="1A2B4C"/>
                </a:solidFill>
              </a:defRPr>
            </a:lvl5pPr>
          </a:lstStyle>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p>
          <a:p>
            <a:pPr lvl="0"/>
            <a:r>
              <a:rPr lang="fr-FR" dirty="0">
                <a:latin typeface="Verdana" pitchFamily="34" charset="0"/>
                <a:ea typeface="Verdana" pitchFamily="34" charset="0"/>
                <a:cs typeface="Verdana" pitchFamily="34" charset="0"/>
              </a:rPr>
              <a:t>CHAPTER TITLE…</a:t>
            </a:r>
            <a:endParaRPr lang="en-US" dirty="0"/>
          </a:p>
        </p:txBody>
      </p:sp>
      <p:sp>
        <p:nvSpPr>
          <p:cNvPr id="13" name="Espace réservé du texte 12"/>
          <p:cNvSpPr>
            <a:spLocks noGrp="1"/>
          </p:cNvSpPr>
          <p:nvPr>
            <p:ph type="body" sz="quarter" idx="12" hasCustomPrompt="1"/>
          </p:nvPr>
        </p:nvSpPr>
        <p:spPr>
          <a:xfrm>
            <a:off x="623393" y="130386"/>
            <a:ext cx="8928991" cy="494878"/>
          </a:xfrm>
        </p:spPr>
        <p:txBody>
          <a:bodyPr/>
          <a:lstStyle>
            <a:lvl1pPr marL="0" indent="0">
              <a:buNone/>
              <a:defRPr b="1">
                <a:solidFill>
                  <a:schemeClr val="bg1"/>
                </a:solidFill>
                <a:latin typeface="PSG" pitchFamily="50" charset="0"/>
                <a:ea typeface="Verdana" pitchFamily="34" charset="0"/>
                <a:cs typeface="Verdana" pitchFamily="34" charset="0"/>
              </a:defRPr>
            </a:lvl1pPr>
          </a:lstStyle>
          <a:p>
            <a:pPr lvl="0"/>
            <a:r>
              <a:rPr lang="fr-FR" dirty="0" err="1"/>
              <a:t>Summary</a:t>
            </a:r>
            <a:endParaRPr lang="en-US" dirty="0"/>
          </a:p>
        </p:txBody>
      </p:sp>
      <p:pic>
        <p:nvPicPr>
          <p:cNvPr id="2051" name="Picture 3" descr="\\psgsrv03\users$\lmarzouk\Desktop\psg_logo_aplat_cmjn.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12885" b="86047" l="12194" r="86486">
                        <a14:foregroundMark x1="36644" y1="30170" x2="36644" y2="30170"/>
                        <a14:foregroundMark x1="31113" y1="30170" x2="31113" y2="30170"/>
                        <a14:foregroundMark x1="29541" y1="25833" x2="81584" y2="56065"/>
                        <a14:foregroundMark x1="30170" y1="30547" x2="46449" y2="26587"/>
                        <a14:foregroundMark x1="42300" y1="23696" x2="42300" y2="23696"/>
                        <a14:foregroundMark x1="41923" y1="24827" x2="41923" y2="24827"/>
                        <a14:foregroundMark x1="35072" y1="17788" x2="35072" y2="17788"/>
                        <a14:foregroundMark x1="37209" y1="18542" x2="37209" y2="18542"/>
                        <a14:foregroundMark x1="68448" y1="20930" x2="68448" y2="20930"/>
                        <a14:foregroundMark x1="67882" y1="20930" x2="66499" y2="21119"/>
                        <a14:foregroundMark x1="84161" y1="40981" x2="84161" y2="40981"/>
                        <a14:foregroundMark x1="78064" y1="71779" x2="78064" y2="71779"/>
                        <a14:foregroundMark x1="40352" y1="82778" x2="40352" y2="82778"/>
                        <a14:foregroundMark x1="52546" y1="86109" x2="52546" y2="86109"/>
                        <a14:foregroundMark x1="46826" y1="53928" x2="46826" y2="53928"/>
                        <a14:foregroundMark x1="49969" y1="62162" x2="49969" y2="62162"/>
                        <a14:foregroundMark x1="54494" y1="60968" x2="54494" y2="60968"/>
                        <a14:foregroundMark x1="49969" y1="59585" x2="49969" y2="59585"/>
                        <a14:foregroundMark x1="46637" y1="63545" x2="46637" y2="63545"/>
                        <a14:foregroundMark x1="53111" y1="63922" x2="53111" y2="63922"/>
                        <a14:foregroundMark x1="53300" y1="53928" x2="53300" y2="53928"/>
                        <a14:foregroundMark x1="49969" y1="51540" x2="49969" y2="51540"/>
                        <a14:foregroundMark x1="39598" y1="60025" x2="39598" y2="60025"/>
                        <a14:foregroundMark x1="52168" y1="22313" x2="52168" y2="22313"/>
                        <a14:foregroundMark x1="86486" y1="50346" x2="86486" y2="50346"/>
                        <a14:foregroundMark x1="60402" y1="57260" x2="59019" y2="57071"/>
                      </a14:backgroundRemoval>
                    </a14:imgEffect>
                  </a14:imgLayer>
                </a14:imgProps>
              </a:ext>
              <a:ext uri="{28A0092B-C50C-407E-A947-70E740481C1C}">
                <a14:useLocalDpi xmlns:a14="http://schemas.microsoft.com/office/drawing/2010/main" val="0"/>
              </a:ext>
            </a:extLst>
          </a:blip>
          <a:srcRect/>
          <a:stretch>
            <a:fillRect/>
          </a:stretch>
        </p:blipFill>
        <p:spPr bwMode="auto">
          <a:xfrm>
            <a:off x="10896533" y="6082952"/>
            <a:ext cx="1063824" cy="79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82898"/>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114439-8FE1-8ECC-0BD5-D0CF6CEA71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21CFBBD-E8AA-19DE-5350-692F119540B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8402E0-A996-BA82-0357-6E7E693FD92F}"/>
              </a:ext>
            </a:extLst>
          </p:cNvPr>
          <p:cNvSpPr>
            <a:spLocks noGrp="1"/>
          </p:cNvSpPr>
          <p:nvPr>
            <p:ph type="dt" sz="half" idx="10"/>
          </p:nvPr>
        </p:nvSpPr>
        <p:spPr/>
        <p:txBody>
          <a:bodyPr/>
          <a:lstStyle/>
          <a:p>
            <a:fld id="{D62CEF3B-A037-46D0-B02C-1428F07E9383}"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C4CD13D6-F141-5C52-EA69-E9AD8CE22ABE}"/>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8EEB089-8129-7BEE-B927-8AD090CF0D1F}"/>
              </a:ext>
            </a:extLst>
          </p:cNvPr>
          <p:cNvSpPr>
            <a:spLocks noGrp="1"/>
          </p:cNvSpPr>
          <p:nvPr>
            <p:ph type="sldNum" sz="quarter" idx="12"/>
          </p:nvPr>
        </p:nvSpPr>
        <p:spPr/>
        <p:txBody>
          <a:bodyPr/>
          <a:lstStyle/>
          <a:p>
            <a:fld id="{4CE482DC-2269-4F26-9D2A-7E44B1A4CD85}" type="slidenum">
              <a:rPr lang="en-US" smtClean="0"/>
              <a:t>‹N°›</a:t>
            </a:fld>
            <a:endParaRPr lang="en-US" dirty="0"/>
          </a:p>
        </p:txBody>
      </p:sp>
    </p:spTree>
    <p:extLst>
      <p:ext uri="{BB962C8B-B14F-4D97-AF65-F5344CB8AC3E}">
        <p14:creationId xmlns:p14="http://schemas.microsoft.com/office/powerpoint/2010/main" val="108409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F34C4C-55CF-8959-F856-7252F888CAD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A30D153-B93D-9B0C-6071-0F0EF546DD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4DF3864-F6E2-C1B4-ABF9-064E355B1B04}"/>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5" name="Espace réservé du pied de page 4">
            <a:extLst>
              <a:ext uri="{FF2B5EF4-FFF2-40B4-BE49-F238E27FC236}">
                <a16:creationId xmlns:a16="http://schemas.microsoft.com/office/drawing/2014/main" id="{2DEF14DD-6538-314B-BCD1-50E55058ECB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C8FBD46-164A-7ED8-33FE-CD527C32F16A}"/>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85724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6CA27-7BF9-9F67-529D-BE6E84CA11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03CCAC-FA9A-916A-AE6E-0124792CDCC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3C41D22-86B2-69E3-4F44-C79D345EDF7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99090B6-C2AD-27F7-FB6B-D3C81C0DCCF7}"/>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6" name="Espace réservé du pied de page 5">
            <a:extLst>
              <a:ext uri="{FF2B5EF4-FFF2-40B4-BE49-F238E27FC236}">
                <a16:creationId xmlns:a16="http://schemas.microsoft.com/office/drawing/2014/main" id="{E7B03F90-F044-5FF3-0206-E37FA148FFB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5253D3E9-D60E-0ECF-1FC7-F3D3DCF3E036}"/>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85420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9FAE4-6867-6E6A-7E00-813917150E7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D88361B-30C0-E1C0-B1BF-7CA3B647B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89E5CAB-AEB0-284C-FBE7-ECAB008CB74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5A59E6-743C-5276-DAAC-E63206569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B74802E-4E90-9FE2-A91F-0A56765D2FA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C93203A-7124-7410-63EC-14852EA56EA3}"/>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8" name="Espace réservé du pied de page 7">
            <a:extLst>
              <a:ext uri="{FF2B5EF4-FFF2-40B4-BE49-F238E27FC236}">
                <a16:creationId xmlns:a16="http://schemas.microsoft.com/office/drawing/2014/main" id="{84547EB8-B469-0BCF-9B12-FA1709CBE829}"/>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02D4515C-8251-2DDD-18EA-A91F85211313}"/>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06507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56756-ECD6-6B80-212E-C026D66F11B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0650ECF-0438-1DCC-779F-76C043AD3C52}"/>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4" name="Espace réservé du pied de page 3">
            <a:extLst>
              <a:ext uri="{FF2B5EF4-FFF2-40B4-BE49-F238E27FC236}">
                <a16:creationId xmlns:a16="http://schemas.microsoft.com/office/drawing/2014/main" id="{BD11D9A4-FE86-D8FD-FBE9-0DB3120FA983}"/>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3B7891EA-0CFB-52C0-8E26-0401B480D5E8}"/>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19168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32304B-DC2A-1F45-77CC-704FA95C2E89}"/>
              </a:ext>
            </a:extLst>
          </p:cNvPr>
          <p:cNvSpPr>
            <a:spLocks noGrp="1"/>
          </p:cNvSpPr>
          <p:nvPr>
            <p:ph type="dt" sz="half" idx="10"/>
          </p:nvPr>
        </p:nvSpPr>
        <p:spPr/>
        <p:txBody>
          <a:bodyPr/>
          <a:lstStyle/>
          <a:p>
            <a:fld id="{96DFF08F-DC6B-4601-B491-B0F83F6DD2DA}" type="datetimeFigureOut">
              <a:rPr lang="en-US" smtClean="0"/>
              <a:pPr/>
              <a:t>8/29/2023</a:t>
            </a:fld>
            <a:endParaRPr lang="en-US" dirty="0"/>
          </a:p>
        </p:txBody>
      </p:sp>
      <p:sp>
        <p:nvSpPr>
          <p:cNvPr id="3" name="Espace réservé du pied de page 2">
            <a:extLst>
              <a:ext uri="{FF2B5EF4-FFF2-40B4-BE49-F238E27FC236}">
                <a16:creationId xmlns:a16="http://schemas.microsoft.com/office/drawing/2014/main" id="{C9AB633B-503A-4C91-1B9D-AC4643145FA9}"/>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996B0550-80D5-F7FF-30EA-B4591EBC70DB}"/>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247033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DE3BA2-FBF0-8752-A47E-8B0E9EA803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2088FAA-FAD4-34F9-5FBC-72CFDE3B5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103943E-9524-EA22-14D1-4A42326A9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4DE07C-39A7-93EE-9677-E21AC765F7BB}"/>
              </a:ext>
            </a:extLst>
          </p:cNvPr>
          <p:cNvSpPr>
            <a:spLocks noGrp="1"/>
          </p:cNvSpPr>
          <p:nvPr>
            <p:ph type="dt" sz="half" idx="10"/>
          </p:nvPr>
        </p:nvSpPr>
        <p:spPr/>
        <p:txBody>
          <a:bodyPr/>
          <a:lstStyle/>
          <a:p>
            <a:fld id="{96DFF08F-DC6B-4601-B491-B0F83F6DD2DA}" type="datetimeFigureOut">
              <a:rPr lang="en-US" smtClean="0"/>
              <a:pPr/>
              <a:t>8/29/2023</a:t>
            </a:fld>
            <a:endParaRPr lang="en-US" dirty="0"/>
          </a:p>
        </p:txBody>
      </p:sp>
      <p:sp>
        <p:nvSpPr>
          <p:cNvPr id="6" name="Espace réservé du pied de page 5">
            <a:extLst>
              <a:ext uri="{FF2B5EF4-FFF2-40B4-BE49-F238E27FC236}">
                <a16:creationId xmlns:a16="http://schemas.microsoft.com/office/drawing/2014/main" id="{37559037-0B9D-A91D-EC0C-C9CA604E8C81}"/>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7A9D58AB-F3FC-C9B1-8C81-B33682451342}"/>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92434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64C62-F678-04FB-FF81-E85943C164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D6D2D58-9DC0-D3CF-210E-B30F50F33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7FBB35D-DF21-34FA-9624-761C16E55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AEB48A6-95E0-26EA-788E-8C691BF2D8F2}"/>
              </a:ext>
            </a:extLst>
          </p:cNvPr>
          <p:cNvSpPr>
            <a:spLocks noGrp="1"/>
          </p:cNvSpPr>
          <p:nvPr>
            <p:ph type="dt" sz="half" idx="10"/>
          </p:nvPr>
        </p:nvSpPr>
        <p:spPr/>
        <p:txBody>
          <a:bodyPr/>
          <a:lstStyle/>
          <a:p>
            <a:fld id="{96DFF08F-DC6B-4601-B491-B0F83F6DD2DA}" type="datetimeFigureOut">
              <a:rPr lang="en-US" smtClean="0"/>
              <a:t>8/29/2023</a:t>
            </a:fld>
            <a:endParaRPr lang="en-US" dirty="0"/>
          </a:p>
        </p:txBody>
      </p:sp>
      <p:sp>
        <p:nvSpPr>
          <p:cNvPr id="6" name="Espace réservé du pied de page 5">
            <a:extLst>
              <a:ext uri="{FF2B5EF4-FFF2-40B4-BE49-F238E27FC236}">
                <a16:creationId xmlns:a16="http://schemas.microsoft.com/office/drawing/2014/main" id="{5CDADE96-B263-ABF4-4844-E47616C733A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62E5EF4-1E65-F4EC-A45F-D9D8C2E5080B}"/>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4747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C29865-051E-CE91-170C-E94B0A6D9C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09A0F8B-BC11-331F-3AF2-306FBC6CF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D45E897-7EA9-8A4A-F00C-4B4D542FAD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8/29/2023</a:t>
            </a:fld>
            <a:endParaRPr lang="en-US" dirty="0"/>
          </a:p>
        </p:txBody>
      </p:sp>
      <p:sp>
        <p:nvSpPr>
          <p:cNvPr id="5" name="Espace réservé du pied de page 4">
            <a:extLst>
              <a:ext uri="{FF2B5EF4-FFF2-40B4-BE49-F238E27FC236}">
                <a16:creationId xmlns:a16="http://schemas.microsoft.com/office/drawing/2014/main" id="{30031876-A52B-7328-41B1-6EE2F7AAE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9B7007DF-D9A0-392B-2EFD-FD42B7009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4894020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tkVt5MC_AiY?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EORNWZdFslg?feature=oembed" TargetMode="External"/><Relationship Id="rId1" Type="http://schemas.openxmlformats.org/officeDocument/2006/relationships/video" Target="https://www.youtube.com/embed/hSCx2DldWfo?feature=oembed" TargetMode="Externa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ogle.fr/imgres?imgurl=http%3A%2F%2Ftapwaterwatch.com%2Fwp-content%2Fuploads%2F2017%2F03%2FCost-Benefit.jpg&amp;imgrefurl=https%3A%2F%2Ftapwaterwatch.com%2Fcost-benefit-analysis%2F&amp;docid=JJ9HJFyUocuf5M&amp;tbnid=rfbvOe4O1FR5lM%3A&amp;vet=10ahUKEwjBt6fj1OTkAhUB1hoKHTgqBswQMwg9KAMwAw..i&amp;w=295&amp;h=241&amp;bih=998&amp;biw=1904&amp;q=csot%20benefit&amp;ved=0ahUKEwjBt6fj1OTkAhUB1hoKHTgqBswQMwg9KAMwAw&amp;iact=mrc&amp;uact=8"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video" Target="https://www.youtube.com/embed/tdkd93uLtB0?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GMarZjIviYs?feature=oembed" TargetMode="External"/><Relationship Id="rId5" Type="http://schemas.openxmlformats.org/officeDocument/2006/relationships/image" Target="../media/image18.jpeg"/><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jp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hyperlink" Target="https://www.youtube.com/watch?v=3DVgwNkKqTc"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hyperlink" Target="https://www.youtube.com/watch?v=9rFx6OFooCs" TargetMode="External"/><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jpg"/><Relationship Id="rId10" Type="http://schemas.openxmlformats.org/officeDocument/2006/relationships/image" Target="../media/image104.jpg"/><Relationship Id="rId4" Type="http://schemas.openxmlformats.org/officeDocument/2006/relationships/image" Target="../media/image98.jpg"/><Relationship Id="rId9" Type="http://schemas.openxmlformats.org/officeDocument/2006/relationships/image" Target="../media/image103.jpg"/></Relationships>
</file>

<file path=ppt/slides/_rels/slide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dHy8alqa9iA?feature=oembe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slideLayout" Target="../slideLayouts/slideLayout7.xml"/><Relationship Id="rId1" Type="http://schemas.openxmlformats.org/officeDocument/2006/relationships/video" Target="https://www.youtube.com/embed/8c-TNpNF-qM?feature=oembed" TargetMode="External"/><Relationship Id="rId4" Type="http://schemas.openxmlformats.org/officeDocument/2006/relationships/image" Target="../media/image133.jpeg"/></Relationships>
</file>

<file path=ppt/slides/_rels/slide81.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44.jp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jpg"/><Relationship Id="rId11" Type="http://schemas.openxmlformats.org/officeDocument/2006/relationships/image" Target="../media/image143.jpg"/><Relationship Id="rId5" Type="http://schemas.openxmlformats.org/officeDocument/2006/relationships/image" Target="../media/image13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jpg"/></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4.png"/><Relationship Id="rId2" Type="http://schemas.openxmlformats.org/officeDocument/2006/relationships/image" Target="../media/image145.jpg"/><Relationship Id="rId1" Type="http://schemas.openxmlformats.org/officeDocument/2006/relationships/slideLayout" Target="../slideLayouts/slideLayout2.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png"/></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2.xml"/><Relationship Id="rId5" Type="http://schemas.openxmlformats.org/officeDocument/2006/relationships/image" Target="../media/image155.jpg"/><Relationship Id="rId4" Type="http://schemas.openxmlformats.org/officeDocument/2006/relationships/image" Target="../media/image154.jpg"/></Relationships>
</file>

<file path=ppt/slides/_rels/slide8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7.xml"/><Relationship Id="rId1" Type="http://schemas.openxmlformats.org/officeDocument/2006/relationships/video" Target="https://www.youtube.com/embed/TqoGRHlQoYk?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56735" y="-257200"/>
            <a:ext cx="11236411" cy="1963452"/>
          </a:xfrm>
        </p:spPr>
        <p:txBody>
          <a:bodyPr>
            <a:normAutofit/>
          </a:bodyPr>
          <a:lstStyle/>
          <a:p>
            <a:pPr algn="ctr"/>
            <a:r>
              <a:rPr lang="fr-FR" sz="3600" b="1" dirty="0">
                <a:solidFill>
                  <a:schemeClr val="bg1"/>
                </a:solidFill>
              </a:rPr>
              <a:t>Commercial Business </a:t>
            </a:r>
            <a:r>
              <a:rPr lang="fr-FR" sz="3600" b="1" dirty="0" err="1">
                <a:solidFill>
                  <a:schemeClr val="bg1"/>
                </a:solidFill>
              </a:rPr>
              <a:t>Strategies</a:t>
            </a:r>
            <a:r>
              <a:rPr lang="fr-FR" sz="3600" b="1" dirty="0">
                <a:solidFill>
                  <a:schemeClr val="bg1"/>
                </a:solidFill>
              </a:rPr>
              <a:t> in Sport Organisations</a:t>
            </a:r>
            <a:br>
              <a:rPr lang="fr-FR" sz="3600" dirty="0">
                <a:solidFill>
                  <a:schemeClr val="bg1"/>
                </a:solidFill>
              </a:rPr>
            </a:br>
            <a:r>
              <a:rPr lang="fr-FR" sz="2400" dirty="0">
                <a:solidFill>
                  <a:schemeClr val="bg1"/>
                </a:solidFill>
              </a:rPr>
              <a:t>lionelmaltese.fr </a:t>
            </a:r>
            <a:br>
              <a:rPr lang="fr-FR" sz="2400" dirty="0">
                <a:solidFill>
                  <a:schemeClr val="bg1"/>
                </a:solidFill>
              </a:rPr>
            </a:br>
            <a:endParaRPr lang="fr-FR" sz="2400" dirty="0">
              <a:solidFill>
                <a:schemeClr val="bg1"/>
              </a:solidFill>
            </a:endParaRPr>
          </a:p>
        </p:txBody>
      </p:sp>
      <p:sp>
        <p:nvSpPr>
          <p:cNvPr id="4" name="ZoneTexte 3"/>
          <p:cNvSpPr txBox="1"/>
          <p:nvPr/>
        </p:nvSpPr>
        <p:spPr>
          <a:xfrm>
            <a:off x="10157254" y="420130"/>
            <a:ext cx="1318054" cy="369332"/>
          </a:xfrm>
          <a:prstGeom prst="rect">
            <a:avLst/>
          </a:prstGeom>
          <a:noFill/>
        </p:spPr>
        <p:txBody>
          <a:bodyPr wrap="square" rtlCol="0">
            <a:spAutoFit/>
          </a:bodyPr>
          <a:lstStyle/>
          <a:p>
            <a:pPr algn="ctr"/>
            <a:r>
              <a:rPr lang="fr-FR" b="1" i="1" dirty="0">
                <a:solidFill>
                  <a:schemeClr val="bg1"/>
                </a:solidFill>
              </a:rPr>
              <a:t>Lecture 3</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4647" y="816763"/>
            <a:ext cx="2258798" cy="1418234"/>
          </a:xfrm>
          <a:prstGeom prst="ellipse">
            <a:avLst/>
          </a:prstGeom>
          <a:ln>
            <a:noFill/>
          </a:ln>
          <a:effectLst>
            <a:softEdge rad="112500"/>
          </a:effectLst>
        </p:spPr>
      </p:pic>
      <p:sp>
        <p:nvSpPr>
          <p:cNvPr id="8" name="ZoneTexte 7">
            <a:extLst>
              <a:ext uri="{FF2B5EF4-FFF2-40B4-BE49-F238E27FC236}">
                <a16:creationId xmlns:a16="http://schemas.microsoft.com/office/drawing/2014/main" id="{ABE58711-3090-411D-AC5E-FE8E6C761047}"/>
              </a:ext>
            </a:extLst>
          </p:cNvPr>
          <p:cNvSpPr txBox="1"/>
          <p:nvPr/>
        </p:nvSpPr>
        <p:spPr>
          <a:xfrm>
            <a:off x="910360" y="5306540"/>
            <a:ext cx="11667744" cy="1815882"/>
          </a:xfrm>
          <a:prstGeom prst="rect">
            <a:avLst/>
          </a:prstGeom>
          <a:noFill/>
        </p:spPr>
        <p:txBody>
          <a:bodyPr wrap="square">
            <a:spAutoFit/>
          </a:bodyPr>
          <a:lstStyle/>
          <a:p>
            <a:pPr algn="ctr"/>
            <a:r>
              <a:rPr lang="fr-FR" sz="1600" b="1" dirty="0">
                <a:solidFill>
                  <a:schemeClr val="bg1"/>
                </a:solidFill>
              </a:rPr>
              <a:t>Lionel Maltese</a:t>
            </a:r>
            <a:br>
              <a:rPr lang="fr-FR" sz="1600" b="1" dirty="0">
                <a:solidFill>
                  <a:schemeClr val="bg1"/>
                </a:solidFill>
              </a:rPr>
            </a:br>
            <a:r>
              <a:rPr lang="fr-FR" sz="1600" b="1" dirty="0">
                <a:solidFill>
                  <a:schemeClr val="bg1"/>
                </a:solidFill>
              </a:rPr>
              <a:t>Maître de Conférences Aix Marseille </a:t>
            </a:r>
            <a:r>
              <a:rPr lang="fr-FR" sz="1600" b="1" dirty="0" err="1">
                <a:solidFill>
                  <a:schemeClr val="bg1"/>
                </a:solidFill>
              </a:rPr>
              <a:t>University</a:t>
            </a:r>
            <a:r>
              <a:rPr lang="fr-FR" sz="1600" b="1" dirty="0">
                <a:solidFill>
                  <a:schemeClr val="bg1"/>
                </a:solidFill>
              </a:rPr>
              <a:t> – CERGAM IAE Aix-en-Provence - #OIMS Laval </a:t>
            </a:r>
            <a:r>
              <a:rPr lang="fr-FR" sz="1600" b="1" dirty="0" err="1">
                <a:solidFill>
                  <a:schemeClr val="bg1"/>
                </a:solidFill>
              </a:rPr>
              <a:t>University</a:t>
            </a:r>
            <a:r>
              <a:rPr lang="fr-FR" sz="1600" b="1" dirty="0">
                <a:solidFill>
                  <a:schemeClr val="bg1"/>
                </a:solidFill>
              </a:rPr>
              <a:t> Canada</a:t>
            </a:r>
            <a:br>
              <a:rPr lang="fr-FR" sz="1600" b="1" dirty="0">
                <a:solidFill>
                  <a:schemeClr val="bg1"/>
                </a:solidFill>
              </a:rPr>
            </a:br>
            <a:r>
              <a:rPr lang="fr-FR" sz="1600" b="1" dirty="0">
                <a:solidFill>
                  <a:schemeClr val="bg1"/>
                </a:solidFill>
              </a:rPr>
              <a:t>Associate Professor Sport Business Management Kedge Business </a:t>
            </a:r>
            <a:r>
              <a:rPr lang="fr-FR" sz="1600" b="1" dirty="0" err="1">
                <a:solidFill>
                  <a:schemeClr val="bg1"/>
                </a:solidFill>
              </a:rPr>
              <a:t>School</a:t>
            </a:r>
            <a:br>
              <a:rPr lang="fr-FR" sz="1600" b="1" dirty="0">
                <a:solidFill>
                  <a:schemeClr val="bg1"/>
                </a:solidFill>
              </a:rPr>
            </a:br>
            <a:r>
              <a:rPr lang="fr-FR" sz="1600" b="1" dirty="0">
                <a:solidFill>
                  <a:schemeClr val="bg1"/>
                </a:solidFill>
              </a:rPr>
              <a:t> Senior consulting sport business management</a:t>
            </a:r>
            <a:br>
              <a:rPr lang="fr-FR" sz="1600" b="1" dirty="0">
                <a:solidFill>
                  <a:schemeClr val="bg1"/>
                </a:solidFill>
              </a:rPr>
            </a:br>
            <a:br>
              <a:rPr lang="fr-FR" sz="1600" b="1" dirty="0">
                <a:solidFill>
                  <a:schemeClr val="bg1"/>
                </a:solidFill>
              </a:rPr>
            </a:br>
            <a:r>
              <a:rPr lang="fr-FR" sz="1600" b="1" dirty="0">
                <a:solidFill>
                  <a:schemeClr val="bg1"/>
                </a:solidFill>
              </a:rPr>
              <a:t>Twitter : @lionelmaltese</a:t>
            </a:r>
            <a:br>
              <a:rPr lang="fr-FR" sz="1600" dirty="0">
                <a:solidFill>
                  <a:schemeClr val="bg1"/>
                </a:solidFill>
              </a:rPr>
            </a:br>
            <a:endParaRPr lang="fr-FR" sz="1600" dirty="0">
              <a:solidFill>
                <a:schemeClr val="bg1"/>
              </a:solidFill>
            </a:endParaRPr>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B1A9FDFE-7314-4366-8BC0-87769CD3E59D}"/>
              </a:ext>
            </a:extLst>
          </p:cNvPr>
          <p:cNvSpPr txBox="1">
            <a:spLocks noChangeArrowheads="1"/>
          </p:cNvSpPr>
          <p:nvPr/>
        </p:nvSpPr>
        <p:spPr bwMode="auto">
          <a:xfrm>
            <a:off x="3940176" y="1630364"/>
            <a:ext cx="1535113"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defTabSz="342900">
              <a:spcBef>
                <a:spcPct val="50000"/>
              </a:spcBef>
              <a:buClrTx/>
              <a:buSzTx/>
              <a:buNone/>
              <a:defRPr/>
            </a:pPr>
            <a:r>
              <a:rPr lang="fr-FR" altLang="fr-FR" sz="1350" b="1" dirty="0">
                <a:solidFill>
                  <a:prstClr val="white"/>
                </a:solidFill>
              </a:rPr>
              <a:t>KEY = THE FAN</a:t>
            </a:r>
          </a:p>
        </p:txBody>
      </p:sp>
      <p:pic>
        <p:nvPicPr>
          <p:cNvPr id="3" name="Image 2">
            <a:extLst>
              <a:ext uri="{FF2B5EF4-FFF2-40B4-BE49-F238E27FC236}">
                <a16:creationId xmlns:a16="http://schemas.microsoft.com/office/drawing/2014/main" id="{868B0156-92A4-41F8-9C9F-A37DE31B5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061" y="3725886"/>
            <a:ext cx="4174948" cy="2349996"/>
          </a:xfrm>
          <a:prstGeom prst="rect">
            <a:avLst/>
          </a:prstGeom>
          <a:ln>
            <a:noFill/>
          </a:ln>
          <a:effectLst>
            <a:softEdge rad="112500"/>
          </a:effectLst>
        </p:spPr>
      </p:pic>
      <p:pic>
        <p:nvPicPr>
          <p:cNvPr id="7" name="Image 6">
            <a:extLst>
              <a:ext uri="{FF2B5EF4-FFF2-40B4-BE49-F238E27FC236}">
                <a16:creationId xmlns:a16="http://schemas.microsoft.com/office/drawing/2014/main" id="{C6A52BC6-8673-4C2B-AD67-0FEEF2884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48" y="3786041"/>
            <a:ext cx="4176052" cy="2196065"/>
          </a:xfrm>
          <a:prstGeom prst="rect">
            <a:avLst/>
          </a:prstGeom>
          <a:ln>
            <a:noFill/>
          </a:ln>
          <a:effectLst>
            <a:softEdge rad="112500"/>
          </a:effectLst>
        </p:spPr>
      </p:pic>
      <p:pic>
        <p:nvPicPr>
          <p:cNvPr id="9" name="Image 8">
            <a:extLst>
              <a:ext uri="{FF2B5EF4-FFF2-40B4-BE49-F238E27FC236}">
                <a16:creationId xmlns:a16="http://schemas.microsoft.com/office/drawing/2014/main" id="{E5029D9E-C45A-46DD-A5D1-05609A9E9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775" y="488801"/>
            <a:ext cx="4592286" cy="258316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Image 11">
            <a:extLst>
              <a:ext uri="{FF2B5EF4-FFF2-40B4-BE49-F238E27FC236}">
                <a16:creationId xmlns:a16="http://schemas.microsoft.com/office/drawing/2014/main" id="{934E05A1-DA21-4EAE-9864-7682C19A7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799" y="384099"/>
            <a:ext cx="3979754" cy="27699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8324" r="4" b="3647"/>
          <a:stretch/>
        </p:blipFill>
        <p:spPr>
          <a:xfrm>
            <a:off x="641276" y="643467"/>
            <a:ext cx="4013020" cy="2702558"/>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030" r="-5" b="-5"/>
          <a:stretch/>
        </p:blipFill>
        <p:spPr>
          <a:xfrm>
            <a:off x="643467" y="3509433"/>
            <a:ext cx="4010830" cy="270509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3" name="Image 2" descr="Une image contenant signe&#10;&#10;Description générée automatiquement">
            <a:extLst>
              <a:ext uri="{FF2B5EF4-FFF2-40B4-BE49-F238E27FC236}">
                <a16:creationId xmlns:a16="http://schemas.microsoft.com/office/drawing/2014/main" id="{35C42B18-3835-4C72-B8C0-B6EC8972C582}"/>
              </a:ext>
            </a:extLst>
          </p:cNvPr>
          <p:cNvPicPr>
            <a:picLocks noChangeAspect="1"/>
          </p:cNvPicPr>
          <p:nvPr/>
        </p:nvPicPr>
        <p:blipFill rotWithShape="1">
          <a:blip r:embed="rId4"/>
          <a:srcRect t="2627" r="-3" b="8505"/>
          <a:stretch/>
        </p:blipFill>
        <p:spPr>
          <a:xfrm>
            <a:off x="4812633" y="643467"/>
            <a:ext cx="6735900" cy="5571066"/>
          </a:xfrm>
          <a:prstGeom prst="rect">
            <a:avLst/>
          </a:prstGeom>
        </p:spPr>
      </p:pic>
    </p:spTree>
    <p:extLst>
      <p:ext uri="{BB962C8B-B14F-4D97-AF65-F5344CB8AC3E}">
        <p14:creationId xmlns:p14="http://schemas.microsoft.com/office/powerpoint/2010/main" val="2870598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2" b="18566"/>
          <a:stretch/>
        </p:blipFill>
        <p:spPr bwMode="auto">
          <a:xfrm>
            <a:off x="643467" y="643467"/>
            <a:ext cx="5130797" cy="5571066"/>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309" r="4395" b="2"/>
          <a:stretch/>
        </p:blipFill>
        <p:spPr>
          <a:xfrm>
            <a:off x="6412146" y="643467"/>
            <a:ext cx="5141973" cy="5571066"/>
          </a:xfrm>
          <a:prstGeom prst="rect">
            <a:avLst/>
          </a:prstGeom>
        </p:spPr>
      </p:pic>
    </p:spTree>
    <p:extLst>
      <p:ext uri="{BB962C8B-B14F-4D97-AF65-F5344CB8AC3E}">
        <p14:creationId xmlns:p14="http://schemas.microsoft.com/office/powerpoint/2010/main" val="212443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63273" y="252604"/>
            <a:ext cx="8785225" cy="777875"/>
          </a:xfrm>
        </p:spPr>
        <p:txBody>
          <a:bodyPr/>
          <a:lstStyle/>
          <a:p>
            <a:pPr algn="ctr" eaLnBrk="1" hangingPunct="1">
              <a:defRPr/>
            </a:pPr>
            <a:r>
              <a:rPr lang="fr-FR" sz="3200" b="1" dirty="0"/>
              <a:t>Event </a:t>
            </a:r>
            <a:r>
              <a:rPr lang="fr-FR" sz="3200" b="1" dirty="0" err="1"/>
              <a:t>offer</a:t>
            </a:r>
            <a:r>
              <a:rPr lang="fr-FR" sz="3200" b="1" dirty="0"/>
              <a:t> and </a:t>
            </a:r>
            <a:r>
              <a:rPr lang="fr-FR" sz="3200" b="1" dirty="0" err="1"/>
              <a:t>specificities</a:t>
            </a:r>
            <a:endParaRPr lang="fr-FR" sz="3200" b="1" dirty="0"/>
          </a:p>
        </p:txBody>
      </p:sp>
      <p:sp>
        <p:nvSpPr>
          <p:cNvPr id="5" name="Rectangle 3"/>
          <p:cNvSpPr>
            <a:spLocks noChangeArrowheads="1"/>
          </p:cNvSpPr>
          <p:nvPr/>
        </p:nvSpPr>
        <p:spPr bwMode="auto">
          <a:xfrm>
            <a:off x="4657248" y="1390841"/>
            <a:ext cx="3525837"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latin typeface="Garamond" panose="02020404030301010803" pitchFamily="18" charset="0"/>
                <a:cs typeface="Arial" panose="020B0604020202020204" pitchFamily="34" charset="0"/>
              </a:rPr>
              <a:t>Core</a:t>
            </a:r>
            <a:r>
              <a:rPr lang="fr-FR" altLang="fr-FR" sz="1800" b="1" dirty="0">
                <a:latin typeface="Garamond" panose="02020404030301010803" pitchFamily="18" charset="0"/>
                <a:cs typeface="Arial" panose="020B0604020202020204" pitchFamily="34" charset="0"/>
              </a:rPr>
              <a:t> </a:t>
            </a:r>
            <a:r>
              <a:rPr lang="fr-FR" altLang="fr-FR" sz="1800" b="1" dirty="0" err="1">
                <a:latin typeface="Garamond" panose="02020404030301010803" pitchFamily="18" charset="0"/>
                <a:cs typeface="Arial" panose="020B0604020202020204" pitchFamily="34" charset="0"/>
              </a:rPr>
              <a:t>event’s</a:t>
            </a:r>
            <a:r>
              <a:rPr lang="fr-FR" altLang="fr-FR" sz="1800" b="1" dirty="0">
                <a:latin typeface="Garamond" panose="02020404030301010803" pitchFamily="18" charset="0"/>
                <a:cs typeface="Arial" panose="020B0604020202020204" pitchFamily="34" charset="0"/>
              </a:rPr>
              <a:t> </a:t>
            </a:r>
            <a:r>
              <a:rPr lang="fr-FR" altLang="fr-FR" sz="1800" b="1" dirty="0" err="1">
                <a:latin typeface="Garamond" panose="02020404030301010803" pitchFamily="18" charset="0"/>
                <a:cs typeface="Arial" panose="020B0604020202020204" pitchFamily="34" charset="0"/>
              </a:rPr>
              <a:t>offer</a:t>
            </a:r>
            <a:endParaRPr lang="fr-FR" altLang="fr-FR" sz="1800" b="1" dirty="0">
              <a:latin typeface="Garamond" panose="02020404030301010803" pitchFamily="18" charset="0"/>
              <a:cs typeface="Arial" panose="020B0604020202020204" pitchFamily="34" charset="0"/>
            </a:endParaRPr>
          </a:p>
        </p:txBody>
      </p:sp>
      <p:sp>
        <p:nvSpPr>
          <p:cNvPr id="6" name="Oval 4"/>
          <p:cNvSpPr>
            <a:spLocks noChangeArrowheads="1"/>
          </p:cNvSpPr>
          <p:nvPr/>
        </p:nvSpPr>
        <p:spPr bwMode="auto">
          <a:xfrm>
            <a:off x="2639535" y="4343591"/>
            <a:ext cx="1585913"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Garamond" panose="02020404030301010803" pitchFamily="18" charset="0"/>
                <a:cs typeface="Arial" panose="020B0604020202020204" pitchFamily="34" charset="0"/>
              </a:rPr>
              <a:t>B to B</a:t>
            </a:r>
          </a:p>
        </p:txBody>
      </p:sp>
      <p:sp>
        <p:nvSpPr>
          <p:cNvPr id="7" name="Oval 5"/>
          <p:cNvSpPr>
            <a:spLocks noChangeArrowheads="1"/>
          </p:cNvSpPr>
          <p:nvPr/>
        </p:nvSpPr>
        <p:spPr bwMode="auto">
          <a:xfrm>
            <a:off x="8905398" y="4343591"/>
            <a:ext cx="1582737"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latin typeface="Garamond" panose="02020404030301010803" pitchFamily="18" charset="0"/>
                <a:cs typeface="Arial" panose="020B0604020202020204" pitchFamily="34" charset="0"/>
              </a:rPr>
              <a:t>B to C</a:t>
            </a:r>
          </a:p>
        </p:txBody>
      </p:sp>
      <p:sp>
        <p:nvSpPr>
          <p:cNvPr id="8" name="AutoShape 6"/>
          <p:cNvSpPr>
            <a:spLocks noChangeArrowheads="1"/>
          </p:cNvSpPr>
          <p:nvPr/>
        </p:nvSpPr>
        <p:spPr bwMode="auto">
          <a:xfrm>
            <a:off x="5592285" y="2830704"/>
            <a:ext cx="1801813" cy="1584325"/>
          </a:xfrm>
          <a:prstGeom prst="octagon">
            <a:avLst>
              <a:gd name="adj" fmla="val 29287"/>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None/>
            </a:pPr>
            <a:r>
              <a:rPr lang="fr-FR" altLang="fr-FR" sz="1800" b="1" dirty="0">
                <a:solidFill>
                  <a:srgbClr val="FF0000"/>
                </a:solidFill>
                <a:latin typeface="Garamond" panose="02020404030301010803" pitchFamily="18" charset="0"/>
                <a:cs typeface="Arial" panose="020B0604020202020204" pitchFamily="34" charset="0"/>
              </a:rPr>
              <a:t>Customization</a:t>
            </a:r>
          </a:p>
        </p:txBody>
      </p:sp>
      <p:sp>
        <p:nvSpPr>
          <p:cNvPr id="9" name="Rectangle 7"/>
          <p:cNvSpPr>
            <a:spLocks noChangeArrowheads="1"/>
          </p:cNvSpPr>
          <p:nvPr/>
        </p:nvSpPr>
        <p:spPr bwMode="auto">
          <a:xfrm>
            <a:off x="8689498" y="5351654"/>
            <a:ext cx="1943100"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Ticketing</a:t>
            </a: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0" name="Rectangle 8"/>
          <p:cNvSpPr>
            <a:spLocks noChangeArrowheads="1"/>
          </p:cNvSpPr>
          <p:nvPr/>
        </p:nvSpPr>
        <p:spPr bwMode="auto">
          <a:xfrm>
            <a:off x="2495073" y="5351654"/>
            <a:ext cx="1946275"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Sponsorship</a:t>
            </a: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1" name="AutoShape 9"/>
          <p:cNvSpPr>
            <a:spLocks noChangeArrowheads="1"/>
          </p:cNvSpPr>
          <p:nvPr/>
        </p:nvSpPr>
        <p:spPr bwMode="auto">
          <a:xfrm>
            <a:off x="2207735" y="2543366"/>
            <a:ext cx="2449513" cy="1439863"/>
          </a:xfrm>
          <a:prstGeom prst="roundRect">
            <a:avLst>
              <a:gd name="adj" fmla="val 16667"/>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Garamond" panose="02020404030301010803" pitchFamily="18" charset="0"/>
                <a:cs typeface="Arial" panose="020B0604020202020204" pitchFamily="34" charset="0"/>
              </a:rPr>
              <a:t>ACTIVATION</a:t>
            </a:r>
          </a:p>
        </p:txBody>
      </p:sp>
      <p:sp>
        <p:nvSpPr>
          <p:cNvPr id="12" name="AutoShape 10"/>
          <p:cNvSpPr>
            <a:spLocks noChangeArrowheads="1"/>
          </p:cNvSpPr>
          <p:nvPr/>
        </p:nvSpPr>
        <p:spPr bwMode="auto">
          <a:xfrm>
            <a:off x="8400573" y="2543366"/>
            <a:ext cx="2449512" cy="144145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Garamond" panose="02020404030301010803" pitchFamily="18" charset="0"/>
                <a:cs typeface="Arial" panose="020B0604020202020204" pitchFamily="34" charset="0"/>
              </a:rPr>
              <a:t>ENTERTAINMENT</a:t>
            </a:r>
          </a:p>
        </p:txBody>
      </p:sp>
      <p:sp>
        <p:nvSpPr>
          <p:cNvPr id="13" name="Line 11"/>
          <p:cNvSpPr>
            <a:spLocks noChangeShapeType="1"/>
          </p:cNvSpPr>
          <p:nvPr/>
        </p:nvSpPr>
        <p:spPr bwMode="auto">
          <a:xfrm flipH="1">
            <a:off x="4225448" y="2183004"/>
            <a:ext cx="1511300" cy="2519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7178198" y="2183004"/>
            <a:ext cx="1727200" cy="266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3"/>
          <p:cNvSpPr>
            <a:spLocks noChangeShapeType="1"/>
          </p:cNvSpPr>
          <p:nvPr/>
        </p:nvSpPr>
        <p:spPr bwMode="auto">
          <a:xfrm>
            <a:off x="6455885" y="2183004"/>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4"/>
          <p:cNvSpPr>
            <a:spLocks noChangeShapeType="1"/>
          </p:cNvSpPr>
          <p:nvPr/>
        </p:nvSpPr>
        <p:spPr bwMode="auto">
          <a:xfrm flipH="1">
            <a:off x="4657248" y="3551429"/>
            <a:ext cx="935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a:off x="7394098" y="3622866"/>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6"/>
          <p:cNvSpPr>
            <a:spLocks noChangeShapeType="1"/>
          </p:cNvSpPr>
          <p:nvPr/>
        </p:nvSpPr>
        <p:spPr bwMode="auto">
          <a:xfrm>
            <a:off x="3431698" y="3983229"/>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7"/>
          <p:cNvSpPr>
            <a:spLocks noChangeShapeType="1"/>
          </p:cNvSpPr>
          <p:nvPr/>
        </p:nvSpPr>
        <p:spPr bwMode="auto">
          <a:xfrm>
            <a:off x="9695973" y="3983229"/>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AutoShape 18"/>
          <p:cNvSpPr>
            <a:spLocks/>
          </p:cNvSpPr>
          <p:nvPr/>
        </p:nvSpPr>
        <p:spPr bwMode="auto">
          <a:xfrm rot="5400000">
            <a:off x="6313011" y="2903728"/>
            <a:ext cx="431800" cy="6334125"/>
          </a:xfrm>
          <a:prstGeom prst="rightBrace">
            <a:avLst>
              <a:gd name="adj1" fmla="val 1222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21" name="Text Box 19"/>
          <p:cNvSpPr txBox="1">
            <a:spLocks noChangeArrowheads="1"/>
          </p:cNvSpPr>
          <p:nvPr/>
        </p:nvSpPr>
        <p:spPr bwMode="auto">
          <a:xfrm>
            <a:off x="5376385" y="6286691"/>
            <a:ext cx="24495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latin typeface="Garamond" panose="02020404030301010803" pitchFamily="18" charset="0"/>
                <a:cs typeface="Arial" panose="020B0604020202020204" pitchFamily="34" charset="0"/>
              </a:rPr>
              <a:t>Customers</a:t>
            </a:r>
            <a:endParaRPr lang="fr-FR" altLang="fr-FR" sz="1800" b="1" dirty="0">
              <a:latin typeface="Garamond" panose="02020404030301010803" pitchFamily="18" charset="0"/>
              <a:cs typeface="Arial" panose="020B0604020202020204" pitchFamily="34" charset="0"/>
            </a:endParaRPr>
          </a:p>
        </p:txBody>
      </p:sp>
      <p:sp>
        <p:nvSpPr>
          <p:cNvPr id="22" name="Line 20"/>
          <p:cNvSpPr>
            <a:spLocks noChangeShapeType="1"/>
          </p:cNvSpPr>
          <p:nvPr/>
        </p:nvSpPr>
        <p:spPr bwMode="auto">
          <a:xfrm flipH="1">
            <a:off x="7394098" y="3335529"/>
            <a:ext cx="10064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1"/>
          <p:cNvSpPr>
            <a:spLocks noChangeShapeType="1"/>
          </p:cNvSpPr>
          <p:nvPr/>
        </p:nvSpPr>
        <p:spPr bwMode="auto">
          <a:xfrm flipH="1">
            <a:off x="4657248" y="3335529"/>
            <a:ext cx="93503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092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2000"/>
                                        <p:tgtEl>
                                          <p:spTgt spid="14"/>
                                        </p:tgtEl>
                                      </p:cBhvr>
                                    </p:animEffect>
                                    <p:set>
                                      <p:cBhvr>
                                        <p:cTn id="29" dur="1" fill="hold">
                                          <p:stCondLst>
                                            <p:cond delay="19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64230" y="4773733"/>
            <a:ext cx="10058400" cy="1235101"/>
          </a:xfrm>
        </p:spPr>
        <p:txBody>
          <a:bodyPr>
            <a:normAutofit fontScale="90000"/>
          </a:bodyPr>
          <a:lstStyle/>
          <a:p>
            <a:pPr algn="ctr"/>
            <a:r>
              <a:rPr lang="fr-FR" b="1" dirty="0"/>
              <a:t>B to B : The Key !</a:t>
            </a:r>
            <a:br>
              <a:rPr lang="fr-FR" b="1" dirty="0"/>
            </a:br>
            <a:r>
              <a:rPr lang="fr-FR" sz="3600" b="1" dirty="0"/>
              <a:t>« </a:t>
            </a:r>
            <a:r>
              <a:rPr lang="fr-FR" sz="3600" b="1" dirty="0" err="1"/>
              <a:t>Connect</a:t>
            </a:r>
            <a:r>
              <a:rPr lang="fr-FR" sz="3600" b="1" dirty="0"/>
              <a:t> the fans to the brand »</a:t>
            </a:r>
          </a:p>
        </p:txBody>
      </p:sp>
      <p:pic>
        <p:nvPicPr>
          <p:cNvPr id="1229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9" y="623639"/>
            <a:ext cx="5251941" cy="32912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76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64230" y="4773733"/>
            <a:ext cx="10058400" cy="1235101"/>
          </a:xfrm>
        </p:spPr>
        <p:txBody>
          <a:bodyPr>
            <a:normAutofit fontScale="90000"/>
          </a:bodyPr>
          <a:lstStyle/>
          <a:p>
            <a:pPr algn="ctr"/>
            <a:r>
              <a:rPr lang="fr-FR" b="1" dirty="0"/>
              <a:t>B to C : The Key !</a:t>
            </a:r>
            <a:br>
              <a:rPr lang="fr-FR" b="1" dirty="0"/>
            </a:br>
            <a:r>
              <a:rPr lang="fr-FR" sz="3600" b="1" dirty="0"/>
              <a:t>CRM + ENTERTAINMENT = FAN RELATIONSHIP MANAGEMENT</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795" y="220337"/>
            <a:ext cx="7083846" cy="3984663"/>
          </a:xfrm>
          <a:prstGeom prst="rect">
            <a:avLst/>
          </a:prstGeom>
          <a:ln>
            <a:noFill/>
          </a:ln>
          <a:effectLst>
            <a:softEdge rad="112500"/>
          </a:effectLst>
        </p:spPr>
      </p:pic>
    </p:spTree>
    <p:extLst>
      <p:ext uri="{BB962C8B-B14F-4D97-AF65-F5344CB8AC3E}">
        <p14:creationId xmlns:p14="http://schemas.microsoft.com/office/powerpoint/2010/main" val="53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54236" y="277814"/>
            <a:ext cx="11611778" cy="1139825"/>
          </a:xfrm>
        </p:spPr>
        <p:txBody>
          <a:bodyPr/>
          <a:lstStyle/>
          <a:p>
            <a:pPr algn="ctr" eaLnBrk="1" hangingPunct="1">
              <a:defRPr/>
            </a:pPr>
            <a:r>
              <a:rPr lang="fr-FR" sz="2800" dirty="0">
                <a:solidFill>
                  <a:schemeClr val="tx1"/>
                </a:solidFill>
                <a:effectLst>
                  <a:outerShdw blurRad="38100" dist="38100" dir="2700000" algn="tl">
                    <a:srgbClr val="008AE8"/>
                  </a:outerShdw>
                </a:effectLst>
                <a:latin typeface="+mn-lt"/>
              </a:rPr>
              <a:t>Fans support for the system : the business of sports – a perspective </a:t>
            </a:r>
            <a:r>
              <a:rPr lang="fr-FR" sz="2800" dirty="0" err="1">
                <a:solidFill>
                  <a:schemeClr val="tx1"/>
                </a:solidFill>
                <a:effectLst>
                  <a:outerShdw blurRad="38100" dist="38100" dir="2700000" algn="tl">
                    <a:srgbClr val="008AE8"/>
                  </a:outerShdw>
                </a:effectLst>
                <a:latin typeface="+mn-lt"/>
              </a:rPr>
              <a:t>from</a:t>
            </a:r>
            <a:r>
              <a:rPr lang="fr-FR" sz="2800" dirty="0">
                <a:solidFill>
                  <a:schemeClr val="tx1"/>
                </a:solidFill>
                <a:effectLst>
                  <a:outerShdw blurRad="38100" dist="38100" dir="2700000" algn="tl">
                    <a:srgbClr val="008AE8"/>
                  </a:outerShdw>
                </a:effectLst>
                <a:latin typeface="+mn-lt"/>
              </a:rPr>
              <a:t> Harvard </a:t>
            </a:r>
            <a:r>
              <a:rPr lang="fr-FR" sz="1800" i="1" dirty="0">
                <a:solidFill>
                  <a:schemeClr val="tx1"/>
                </a:solidFill>
                <a:effectLst>
                  <a:outerShdw blurRad="38100" dist="38100" dir="2700000" algn="tl">
                    <a:srgbClr val="008AE8"/>
                  </a:outerShdw>
                </a:effectLst>
                <a:latin typeface="+mn-lt"/>
              </a:rPr>
              <a:t>(Stephen A. </a:t>
            </a:r>
            <a:r>
              <a:rPr lang="fr-FR" sz="1800" i="1" dirty="0" err="1">
                <a:solidFill>
                  <a:schemeClr val="tx1"/>
                </a:solidFill>
                <a:effectLst>
                  <a:outerShdw blurRad="38100" dist="38100" dir="2700000" algn="tl">
                    <a:srgbClr val="008AE8"/>
                  </a:outerShdw>
                </a:effectLst>
                <a:latin typeface="+mn-lt"/>
              </a:rPr>
              <a:t>Greyser</a:t>
            </a:r>
            <a:r>
              <a:rPr lang="fr-FR" sz="1800" i="1" dirty="0">
                <a:solidFill>
                  <a:schemeClr val="tx1"/>
                </a:solidFill>
                <a:effectLst>
                  <a:outerShdw blurRad="38100" dist="38100" dir="2700000" algn="tl">
                    <a:srgbClr val="008AE8"/>
                  </a:outerShdw>
                </a:effectLst>
                <a:latin typeface="+mn-lt"/>
              </a:rPr>
              <a:t>)</a:t>
            </a:r>
            <a:r>
              <a:rPr lang="fr-FR" sz="4000" dirty="0">
                <a:solidFill>
                  <a:schemeClr val="tx1"/>
                </a:solidFill>
                <a:effectLst>
                  <a:outerShdw blurRad="38100" dist="38100" dir="2700000" algn="tl">
                    <a:srgbClr val="FFFFFF"/>
                  </a:outerShdw>
                </a:effectLst>
                <a:latin typeface="+mn-lt"/>
              </a:rPr>
              <a:t> </a:t>
            </a:r>
          </a:p>
        </p:txBody>
      </p:sp>
      <p:sp>
        <p:nvSpPr>
          <p:cNvPr id="159747" name="Rectangle 3"/>
          <p:cNvSpPr>
            <a:spLocks noGrp="1" noChangeArrowheads="1"/>
          </p:cNvSpPr>
          <p:nvPr>
            <p:ph idx="1"/>
          </p:nvPr>
        </p:nvSpPr>
        <p:spPr>
          <a:xfrm>
            <a:off x="2721166" y="1916113"/>
            <a:ext cx="9132982" cy="4210050"/>
          </a:xfrm>
        </p:spPr>
        <p:txBody>
          <a:bodyPr>
            <a:normAutofit lnSpcReduction="10000"/>
          </a:bodyPr>
          <a:lstStyle/>
          <a:p>
            <a:pPr algn="ctr" eaLnBrk="1" hangingPunct="1">
              <a:buFont typeface="Wingdings" panose="05000000000000000000" pitchFamily="2" charset="2"/>
              <a:buNone/>
              <a:defRPr/>
            </a:pPr>
            <a:r>
              <a:rPr lang="fr-FR" sz="3600" b="1" dirty="0">
                <a:solidFill>
                  <a:schemeClr val="tx1"/>
                </a:solidFill>
                <a:effectLst>
                  <a:outerShdw blurRad="38100" dist="38100" dir="2700000" algn="tl">
                    <a:srgbClr val="FFFFFF"/>
                  </a:outerShdw>
                </a:effectLst>
              </a:rPr>
              <a:t>«  </a:t>
            </a:r>
            <a:r>
              <a:rPr lang="fr-FR" sz="3600" b="1" dirty="0">
                <a:solidFill>
                  <a:srgbClr val="FF0000"/>
                </a:solidFill>
                <a:effectLst>
                  <a:outerShdw blurRad="38100" dist="38100" dir="2700000" algn="tl">
                    <a:srgbClr val="FFFFFF"/>
                  </a:outerShdw>
                </a:effectLst>
              </a:rPr>
              <a:t>Fans are the </a:t>
            </a:r>
            <a:r>
              <a:rPr lang="fr-FR" sz="3600" b="1" dirty="0" err="1">
                <a:solidFill>
                  <a:srgbClr val="FF0000"/>
                </a:solidFill>
                <a:effectLst>
                  <a:outerShdw blurRad="38100" dist="38100" dir="2700000" algn="tl">
                    <a:srgbClr val="FFFFFF"/>
                  </a:outerShdw>
                </a:effectLst>
              </a:rPr>
              <a:t>fundation</a:t>
            </a:r>
            <a:r>
              <a:rPr lang="fr-FR" sz="3600" b="1" dirty="0">
                <a:solidFill>
                  <a:srgbClr val="FF0000"/>
                </a:solidFill>
                <a:effectLst>
                  <a:outerShdw blurRad="38100" dist="38100" dir="2700000" algn="tl">
                    <a:srgbClr val="FFFFFF"/>
                  </a:outerShdw>
                </a:effectLst>
              </a:rPr>
              <a:t> of the business of sports world</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They</a:t>
            </a:r>
            <a:r>
              <a:rPr lang="fr-FR" sz="3600" b="1" dirty="0">
                <a:solidFill>
                  <a:schemeClr val="tx1"/>
                </a:solidFill>
                <a:effectLst>
                  <a:outerShdw blurRad="38100" dist="38100" dir="2700000" algn="tl">
                    <a:srgbClr val="FFFFFF"/>
                  </a:outerShdw>
                </a:effectLst>
              </a:rPr>
              <a:t> support the </a:t>
            </a:r>
            <a:r>
              <a:rPr lang="fr-FR" sz="3600" b="1" dirty="0" err="1">
                <a:solidFill>
                  <a:schemeClr val="tx1"/>
                </a:solidFill>
                <a:effectLst>
                  <a:outerShdw blurRad="38100" dist="38100" dir="2700000" algn="tl">
                    <a:srgbClr val="FFFFFF"/>
                  </a:outerShdw>
                </a:effectLst>
              </a:rPr>
              <a:t>entire</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apparatus</a:t>
            </a:r>
            <a:r>
              <a:rPr lang="fr-FR" sz="3600" b="1" dirty="0">
                <a:solidFill>
                  <a:schemeClr val="tx1"/>
                </a:solidFill>
                <a:effectLst>
                  <a:outerShdw blurRad="38100" dist="38100" dir="2700000" algn="tl">
                    <a:srgbClr val="FFFFFF"/>
                  </a:outerShdw>
                </a:effectLst>
              </a:rPr>
              <a:t> :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thier</a:t>
            </a:r>
            <a:r>
              <a:rPr lang="fr-FR" sz="3600" b="1" dirty="0">
                <a:solidFill>
                  <a:schemeClr val="tx1"/>
                </a:solidFill>
                <a:effectLst>
                  <a:outerShdw blurRad="38100" dist="38100" dir="2700000" algn="tl">
                    <a:srgbClr val="FFFFFF"/>
                  </a:outerShdw>
                </a:effectLst>
              </a:rPr>
              <a:t> bodies at </a:t>
            </a:r>
            <a:r>
              <a:rPr lang="fr-FR" sz="3600" b="1" dirty="0" err="1">
                <a:solidFill>
                  <a:schemeClr val="tx1"/>
                </a:solidFill>
                <a:effectLst>
                  <a:outerShdw blurRad="38100" dist="38100" dir="2700000" algn="tl">
                    <a:srgbClr val="FFFFFF"/>
                  </a:outerShdw>
                </a:effectLst>
              </a:rPr>
              <a:t>games</a:t>
            </a:r>
            <a:r>
              <a:rPr lang="fr-FR" sz="3600" b="1" dirty="0">
                <a:solidFill>
                  <a:schemeClr val="tx1"/>
                </a:solidFill>
                <a:effectLst>
                  <a:outerShdw blurRad="38100" dist="38100" dir="2700000" algn="tl">
                    <a:srgbClr val="FFFFFF"/>
                  </a:outerShdw>
                </a:effectLst>
              </a:rPr>
              <a:t> ;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their</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eyeballs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wathing</a:t>
            </a:r>
            <a:r>
              <a:rPr lang="fr-FR" sz="3600" b="1" dirty="0">
                <a:solidFill>
                  <a:schemeClr val="tx1"/>
                </a:solidFill>
                <a:effectLst>
                  <a:outerShdw blurRad="38100" dist="38100" dir="2700000" algn="tl">
                    <a:srgbClr val="FFFFFF"/>
                  </a:outerShdw>
                </a:effectLst>
              </a:rPr>
              <a:t> on TV ; and </a:t>
            </a:r>
            <a:r>
              <a:rPr lang="fr-FR" sz="3600" b="1" dirty="0" err="1">
                <a:solidFill>
                  <a:schemeClr val="tx1"/>
                </a:solidFill>
                <a:effectLst>
                  <a:outerShdw blurRad="38100" dist="38100" dir="2700000" algn="tl">
                    <a:srgbClr val="FFFFFF"/>
                  </a:outerShdw>
                </a:effectLst>
              </a:rPr>
              <a:t>with</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their</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wallets</a:t>
            </a:r>
            <a:r>
              <a:rPr lang="fr-FR" sz="3600" b="1" dirty="0">
                <a:solidFill>
                  <a:schemeClr val="tx1"/>
                </a:solidFill>
                <a:effectLst>
                  <a:outerShdw blurRad="38100" dist="38100" dir="2700000" algn="tl">
                    <a:srgbClr val="FFFFFF"/>
                  </a:outerShdw>
                </a:effectLst>
              </a:rPr>
              <a:t> for tickets, for </a:t>
            </a:r>
            <a:r>
              <a:rPr lang="fr-FR" sz="3600" b="1" dirty="0" err="1">
                <a:solidFill>
                  <a:schemeClr val="tx1"/>
                </a:solidFill>
                <a:effectLst>
                  <a:outerShdw blurRad="38100" dist="38100" dir="2700000" algn="tl">
                    <a:srgbClr val="FFFFFF"/>
                  </a:outerShdw>
                </a:effectLst>
              </a:rPr>
              <a:t>cable</a:t>
            </a:r>
            <a:r>
              <a:rPr lang="fr-FR" sz="3600" b="1" dirty="0">
                <a:solidFill>
                  <a:schemeClr val="tx1"/>
                </a:solidFill>
                <a:effectLst>
                  <a:outerShdw blurRad="38100" dist="38100" dir="2700000" algn="tl">
                    <a:srgbClr val="FFFFFF"/>
                  </a:outerShdw>
                </a:effectLst>
              </a:rPr>
              <a:t> and pay-per-view </a:t>
            </a:r>
            <a:r>
              <a:rPr lang="fr-FR" sz="3600" b="1" dirty="0" err="1">
                <a:solidFill>
                  <a:schemeClr val="tx1"/>
                </a:solidFill>
                <a:effectLst>
                  <a:outerShdw blurRad="38100" dist="38100" dir="2700000" algn="tl">
                    <a:srgbClr val="FFFFFF"/>
                  </a:outerShdw>
                </a:effectLst>
              </a:rPr>
              <a:t>fees</a:t>
            </a:r>
            <a:r>
              <a:rPr lang="fr-FR" sz="3600" b="1" dirty="0">
                <a:solidFill>
                  <a:schemeClr val="tx1"/>
                </a:solidFill>
                <a:effectLst>
                  <a:outerShdw blurRad="38100" dist="38100" dir="2700000" algn="tl">
                    <a:srgbClr val="FFFFFF"/>
                  </a:outerShdw>
                </a:effectLst>
              </a:rPr>
              <a:t>, and for </a:t>
            </a:r>
            <a:r>
              <a:rPr lang="fr-FR" sz="3600" b="1" dirty="0" err="1">
                <a:solidFill>
                  <a:schemeClr val="tx1"/>
                </a:solidFill>
                <a:effectLst>
                  <a:outerShdw blurRad="38100" dist="38100" dir="2700000" algn="tl">
                    <a:srgbClr val="FFFFFF"/>
                  </a:outerShdw>
                </a:effectLst>
              </a:rPr>
              <a:t>merchandise</a:t>
            </a:r>
            <a:r>
              <a:rPr lang="fr-FR" sz="3600" b="1" dirty="0">
                <a:solidFill>
                  <a:schemeClr val="tx1"/>
                </a:solidFill>
                <a:effectLst>
                  <a:outerShdw blurRad="38100" dist="38100" dir="2700000" algn="tl">
                    <a:srgbClr val="FFFFFF"/>
                  </a:outerShdw>
                </a:effectLst>
              </a:rPr>
              <a:t>, publications, </a:t>
            </a:r>
            <a:r>
              <a:rPr lang="fr-FR" sz="3600" b="1" dirty="0" err="1">
                <a:solidFill>
                  <a:schemeClr val="tx1"/>
                </a:solidFill>
                <a:effectLst>
                  <a:outerShdw blurRad="38100" dist="38100" dir="2700000" algn="tl">
                    <a:srgbClr val="FFFFFF"/>
                  </a:outerShdw>
                </a:effectLst>
              </a:rPr>
              <a:t>videos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fantasy</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leagues</a:t>
            </a:r>
            <a:r>
              <a:rPr lang="fr-FR" sz="3600" b="1" dirty="0">
                <a:solidFill>
                  <a:schemeClr val="tx1"/>
                </a:solidFill>
                <a:effectLst>
                  <a:outerShdw blurRad="38100" dist="38100" dir="2700000" algn="tl">
                    <a:srgbClr val="FFFFFF"/>
                  </a:outerShdw>
                </a:effectLst>
              </a:rPr>
              <a:t> </a:t>
            </a:r>
            <a:r>
              <a:rPr lang="fr-FR" sz="3600" b="1" dirty="0" err="1">
                <a:solidFill>
                  <a:schemeClr val="tx1"/>
                </a:solidFill>
                <a:effectLst>
                  <a:outerShdw blurRad="38100" dist="38100" dir="2700000" algn="tl">
                    <a:srgbClr val="FFFFFF"/>
                  </a:outerShdw>
                </a:effectLst>
              </a:rPr>
              <a:t>fees</a:t>
            </a:r>
            <a:r>
              <a:rPr lang="fr-FR" sz="3600" b="1" dirty="0">
                <a:solidFill>
                  <a:schemeClr val="tx1"/>
                </a:solidFill>
                <a:effectLst>
                  <a:outerShdw blurRad="38100" dist="38100" dir="2700000" algn="tl">
                    <a:srgbClr val="FFFFFF"/>
                  </a:outerShdw>
                </a:effectLst>
              </a:rPr>
              <a:t>, and </a:t>
            </a:r>
            <a:r>
              <a:rPr lang="fr-FR" sz="3600" b="1" dirty="0" err="1">
                <a:solidFill>
                  <a:schemeClr val="tx1"/>
                </a:solidFill>
                <a:effectLst>
                  <a:outerShdw blurRad="38100" dist="38100" dir="2700000" algn="tl">
                    <a:srgbClr val="FFFFFF"/>
                  </a:outerShdw>
                </a:effectLst>
              </a:rPr>
              <a:t>equipement</a:t>
            </a:r>
            <a:r>
              <a:rPr lang="fr-FR" sz="3600" b="1" dirty="0">
                <a:solidFill>
                  <a:schemeClr val="tx1"/>
                </a:solidFill>
                <a:effectLst>
                  <a:outerShdw blurRad="38100" dist="38100" dir="2700000" algn="tl">
                    <a:srgbClr val="FFFFFF"/>
                  </a:outerShdw>
                </a:effectLst>
              </a:rPr>
              <a:t>, as </a:t>
            </a:r>
            <a:r>
              <a:rPr lang="fr-FR" sz="3600" b="1" dirty="0" err="1">
                <a:solidFill>
                  <a:schemeClr val="tx1"/>
                </a:solidFill>
                <a:effectLst>
                  <a:outerShdw blurRad="38100" dist="38100" dir="2700000" algn="tl">
                    <a:srgbClr val="FFFFFF"/>
                  </a:outerShdw>
                </a:effectLst>
              </a:rPr>
              <a:t>well</a:t>
            </a:r>
            <a:r>
              <a:rPr lang="fr-FR" sz="3600" b="1" dirty="0">
                <a:solidFill>
                  <a:schemeClr val="tx1"/>
                </a:solidFill>
                <a:effectLst>
                  <a:outerShdw blurRad="38100" dist="38100" dir="2700000" algn="tl">
                    <a:srgbClr val="FFFFFF"/>
                  </a:outerShdw>
                </a:effectLst>
              </a:rPr>
              <a:t> as the sponsors’ </a:t>
            </a:r>
            <a:r>
              <a:rPr lang="fr-FR" sz="3600" b="1" dirty="0" err="1">
                <a:solidFill>
                  <a:schemeClr val="tx1"/>
                </a:solidFill>
                <a:effectLst>
                  <a:outerShdw blurRad="38100" dist="38100" dir="2700000" algn="tl">
                    <a:srgbClr val="FFFFFF"/>
                  </a:outerShdw>
                </a:effectLst>
              </a:rPr>
              <a:t>products</a:t>
            </a:r>
            <a:r>
              <a:rPr lang="fr-FR" sz="3600" b="1" dirty="0">
                <a:solidFill>
                  <a:schemeClr val="tx1"/>
                </a:solidFill>
                <a:effectLst>
                  <a:outerShdw blurRad="38100" dist="38100" dir="2700000" algn="tl">
                    <a:srgbClr val="FFFFFF"/>
                  </a:outerShdw>
                </a:effectLst>
              </a:rPr>
              <a:t> and services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36" y="2583436"/>
            <a:ext cx="2386585" cy="2875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601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Relationship Marketing keys</a:t>
            </a:r>
          </a:p>
        </p:txBody>
      </p:sp>
      <p:sp>
        <p:nvSpPr>
          <p:cNvPr id="4" name="Ellipse 3"/>
          <p:cNvSpPr/>
          <p:nvPr/>
        </p:nvSpPr>
        <p:spPr>
          <a:xfrm>
            <a:off x="4225562" y="2670825"/>
            <a:ext cx="2895600" cy="2886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sz="1200"/>
          </a:p>
        </p:txBody>
      </p:sp>
      <p:sp>
        <p:nvSpPr>
          <p:cNvPr id="5" name="Ellipse 1"/>
          <p:cNvSpPr>
            <a:spLocks noChangeArrowheads="1"/>
          </p:cNvSpPr>
          <p:nvPr/>
        </p:nvSpPr>
        <p:spPr bwMode="auto">
          <a:xfrm>
            <a:off x="4909774" y="1851675"/>
            <a:ext cx="1704975" cy="1533525"/>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Relationship Strategy</a:t>
            </a:r>
            <a:endParaRPr lang="en-US" altLang="fr-FR" sz="1200" dirty="0">
              <a:ea typeface="Calibri" panose="020F0502020204030204" pitchFamily="34" charset="0"/>
              <a:cs typeface="Times New Roman" panose="02020603050405020304" pitchFamily="18" charset="0"/>
            </a:endParaRPr>
          </a:p>
        </p:txBody>
      </p:sp>
      <p:sp>
        <p:nvSpPr>
          <p:cNvPr id="6" name="Ellipse 6"/>
          <p:cNvSpPr>
            <a:spLocks noChangeArrowheads="1"/>
          </p:cNvSpPr>
          <p:nvPr/>
        </p:nvSpPr>
        <p:spPr bwMode="auto">
          <a:xfrm>
            <a:off x="3365137" y="3255025"/>
            <a:ext cx="1762125" cy="1554163"/>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Customer Knowledge</a:t>
            </a:r>
            <a:endParaRPr lang="en-US" altLang="fr-FR" sz="1200" dirty="0">
              <a:ea typeface="Calibri" panose="020F0502020204030204" pitchFamily="34" charset="0"/>
              <a:cs typeface="Times New Roman" panose="02020603050405020304" pitchFamily="18" charset="0"/>
            </a:endParaRPr>
          </a:p>
        </p:txBody>
      </p:sp>
      <p:sp>
        <p:nvSpPr>
          <p:cNvPr id="7" name="Ellipse 4"/>
          <p:cNvSpPr>
            <a:spLocks noChangeArrowheads="1"/>
          </p:cNvSpPr>
          <p:nvPr/>
        </p:nvSpPr>
        <p:spPr bwMode="auto">
          <a:xfrm>
            <a:off x="4931999" y="4478988"/>
            <a:ext cx="1754188" cy="1576387"/>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fr-FR" altLang="fr-FR" sz="12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Offer</a:t>
            </a:r>
            <a:r>
              <a:rPr lang="fr-FR" altLang="fr-FR"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fr-FR" altLang="fr-FR" sz="12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customization</a:t>
            </a:r>
            <a:endParaRPr lang="en-US" altLang="fr-FR" sz="1200" dirty="0">
              <a:ea typeface="Calibri" panose="020F0502020204030204" pitchFamily="34" charset="0"/>
              <a:cs typeface="Times New Roman" panose="02020603050405020304" pitchFamily="18" charset="0"/>
            </a:endParaRPr>
          </a:p>
        </p:txBody>
      </p:sp>
      <p:sp>
        <p:nvSpPr>
          <p:cNvPr id="8" name="Ellipse 3"/>
          <p:cNvSpPr>
            <a:spLocks noChangeArrowheads="1"/>
          </p:cNvSpPr>
          <p:nvPr/>
        </p:nvSpPr>
        <p:spPr bwMode="auto">
          <a:xfrm>
            <a:off x="6325824" y="3110563"/>
            <a:ext cx="1655763" cy="1576387"/>
          </a:xfrm>
          <a:prstGeom prst="ellipse">
            <a:avLst/>
          </a:prstGeom>
          <a:solidFill>
            <a:srgbClr val="5B9BD5"/>
          </a:solidFill>
          <a:ln w="12700">
            <a:solidFill>
              <a:srgbClr val="41719C"/>
            </a:solidFill>
            <a:miter lim="800000"/>
            <a:headEnd/>
            <a:tailEnd/>
          </a:ln>
        </p:spPr>
        <p:txBody>
          <a:bodyPr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FontTx/>
              <a:buNone/>
            </a:pPr>
            <a:r>
              <a:rPr lang="en-US" altLang="fr-FR" sz="1200">
                <a:solidFill>
                  <a:srgbClr val="FFFFFF"/>
                </a:solidFill>
                <a:latin typeface="Calibri" panose="020F0502020204030204" pitchFamily="34" charset="0"/>
                <a:ea typeface="Calibri" panose="020F0502020204030204" pitchFamily="34" charset="0"/>
                <a:cs typeface="Times New Roman" panose="02020603050405020304" pitchFamily="18" charset="0"/>
              </a:rPr>
              <a:t>Communication</a:t>
            </a:r>
            <a:endParaRPr lang="en-US" altLang="fr-FR" sz="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692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63272" y="355065"/>
            <a:ext cx="8964612" cy="1139825"/>
          </a:xfrm>
        </p:spPr>
        <p:txBody>
          <a:bodyPr>
            <a:normAutofit fontScale="90000"/>
          </a:bodyPr>
          <a:lstStyle/>
          <a:p>
            <a:pPr algn="ctr" eaLnBrk="1" hangingPunct="1">
              <a:defRPr/>
            </a:pPr>
            <a:r>
              <a:rPr lang="fr-FR" sz="4000" b="1" dirty="0" err="1"/>
              <a:t>Attracting</a:t>
            </a:r>
            <a:r>
              <a:rPr lang="fr-FR" sz="4000" b="1" dirty="0"/>
              <a:t> – </a:t>
            </a:r>
            <a:r>
              <a:rPr lang="fr-FR" sz="4000" b="1" dirty="0" err="1"/>
              <a:t>Seducing</a:t>
            </a:r>
            <a:r>
              <a:rPr lang="fr-FR" sz="4000" b="1" dirty="0"/>
              <a:t> – </a:t>
            </a:r>
            <a:r>
              <a:rPr lang="fr-FR" sz="4000" b="1" dirty="0" err="1"/>
              <a:t>Conquering</a:t>
            </a:r>
            <a:r>
              <a:rPr lang="fr-FR" sz="4000" b="1" dirty="0"/>
              <a:t> </a:t>
            </a:r>
            <a:r>
              <a:rPr lang="fr-FR" sz="4000" b="1" dirty="0" err="1"/>
              <a:t>your</a:t>
            </a:r>
            <a:r>
              <a:rPr lang="fr-FR" sz="4000" b="1" dirty="0"/>
              <a:t> fans!</a:t>
            </a:r>
            <a:br>
              <a:rPr lang="fr-FR" sz="4000" dirty="0"/>
            </a:br>
            <a:endParaRPr lang="fr-FR" sz="4000" dirty="0"/>
          </a:p>
        </p:txBody>
      </p:sp>
      <p:sp>
        <p:nvSpPr>
          <p:cNvPr id="5" name="Rectangle 4"/>
          <p:cNvSpPr>
            <a:spLocks noChangeArrowheads="1"/>
          </p:cNvSpPr>
          <p:nvPr/>
        </p:nvSpPr>
        <p:spPr bwMode="auto">
          <a:xfrm>
            <a:off x="2352197" y="1939390"/>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err="1"/>
              <a:t>Attract</a:t>
            </a:r>
            <a:r>
              <a:rPr lang="fr-FR" altLang="fr-FR" sz="1800" b="1" dirty="0"/>
              <a:t> </a:t>
            </a:r>
            <a:r>
              <a:rPr lang="fr-FR" altLang="fr-FR" sz="1800" b="1" dirty="0" err="1"/>
              <a:t>your</a:t>
            </a:r>
            <a:r>
              <a:rPr lang="fr-FR" altLang="fr-FR" sz="1800" b="1" dirty="0"/>
              <a:t> fans </a:t>
            </a:r>
          </a:p>
          <a:p>
            <a:pPr algn="ctr" eaLnBrk="1" hangingPunct="1">
              <a:spcBef>
                <a:spcPct val="0"/>
              </a:spcBef>
              <a:buClrTx/>
              <a:buSzTx/>
              <a:buFontTx/>
              <a:buNone/>
            </a:pPr>
            <a:r>
              <a:rPr lang="fr-FR" altLang="fr-FR" sz="1800" b="1" dirty="0">
                <a:sym typeface="Wingdings" panose="05000000000000000000" pitchFamily="2" charset="2"/>
              </a:rPr>
              <a:t> </a:t>
            </a:r>
            <a:r>
              <a:rPr lang="fr-FR" altLang="fr-FR" sz="1800" b="1" dirty="0" err="1">
                <a:sym typeface="Wingdings" panose="05000000000000000000" pitchFamily="2" charset="2"/>
              </a:rPr>
              <a:t>products</a:t>
            </a:r>
            <a:endParaRPr lang="fr-FR" altLang="fr-FR" sz="1800" b="1" dirty="0"/>
          </a:p>
        </p:txBody>
      </p:sp>
      <p:sp>
        <p:nvSpPr>
          <p:cNvPr id="6" name="Rectangle 5"/>
          <p:cNvSpPr>
            <a:spLocks noChangeArrowheads="1"/>
          </p:cNvSpPr>
          <p:nvPr/>
        </p:nvSpPr>
        <p:spPr bwMode="auto">
          <a:xfrm>
            <a:off x="2352197" y="3523715"/>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fr-FR" altLang="fr-FR" sz="1800" b="1" dirty="0"/>
              <a:t>Push </a:t>
            </a:r>
            <a:r>
              <a:rPr lang="fr-FR" altLang="fr-FR" sz="1800" b="1" dirty="0" err="1"/>
              <a:t>your</a:t>
            </a:r>
            <a:r>
              <a:rPr lang="fr-FR" altLang="fr-FR" sz="1800" b="1" dirty="0"/>
              <a:t> fans</a:t>
            </a:r>
          </a:p>
          <a:p>
            <a:pPr algn="ctr" eaLnBrk="1" hangingPunct="1">
              <a:lnSpc>
                <a:spcPct val="80000"/>
              </a:lnSpc>
              <a:spcBef>
                <a:spcPct val="0"/>
              </a:spcBef>
              <a:buClrTx/>
              <a:buSzTx/>
              <a:buFontTx/>
              <a:buNone/>
            </a:pPr>
            <a:r>
              <a:rPr lang="fr-FR" altLang="fr-FR" sz="1800" b="1" dirty="0">
                <a:sym typeface="Wingdings" panose="05000000000000000000" pitchFamily="2" charset="2"/>
              </a:rPr>
              <a:t> </a:t>
            </a:r>
            <a:r>
              <a:rPr lang="fr-FR" altLang="fr-FR" sz="1800" b="1" dirty="0" err="1">
                <a:sym typeface="Wingdings" panose="05000000000000000000" pitchFamily="2" charset="2"/>
              </a:rPr>
              <a:t>products</a:t>
            </a:r>
            <a:endParaRPr lang="fr-FR" altLang="fr-FR" sz="1800" b="1" dirty="0"/>
          </a:p>
        </p:txBody>
      </p:sp>
      <p:sp>
        <p:nvSpPr>
          <p:cNvPr id="7" name="Rectangle 6"/>
          <p:cNvSpPr>
            <a:spLocks noChangeArrowheads="1"/>
          </p:cNvSpPr>
          <p:nvPr/>
        </p:nvSpPr>
        <p:spPr bwMode="auto">
          <a:xfrm>
            <a:off x="2352197" y="5036603"/>
            <a:ext cx="2663825"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lnSpc>
                <a:spcPct val="80000"/>
              </a:lnSpc>
              <a:spcBef>
                <a:spcPct val="0"/>
              </a:spcBef>
              <a:buClrTx/>
              <a:buSzTx/>
              <a:buFontTx/>
              <a:buNone/>
            </a:pPr>
            <a:r>
              <a:rPr lang="fr-FR" altLang="fr-FR" sz="1800" b="1" dirty="0" err="1"/>
              <a:t>Establish</a:t>
            </a:r>
            <a:r>
              <a:rPr lang="fr-FR" altLang="fr-FR" sz="1800" b="1" dirty="0"/>
              <a:t> a direct </a:t>
            </a:r>
          </a:p>
          <a:p>
            <a:pPr algn="ctr" eaLnBrk="1" hangingPunct="1">
              <a:lnSpc>
                <a:spcPct val="80000"/>
              </a:lnSpc>
              <a:spcBef>
                <a:spcPct val="0"/>
              </a:spcBef>
              <a:buClrTx/>
              <a:buSzTx/>
              <a:buFontTx/>
              <a:buNone/>
            </a:pPr>
            <a:r>
              <a:rPr lang="fr-FR" altLang="fr-FR" sz="1800" b="1" dirty="0"/>
              <a:t>Contact </a:t>
            </a:r>
            <a:r>
              <a:rPr lang="fr-FR" altLang="fr-FR" sz="1800" b="1" dirty="0" err="1"/>
              <a:t>with</a:t>
            </a:r>
            <a:r>
              <a:rPr lang="fr-FR" altLang="fr-FR" sz="1800" b="1" dirty="0"/>
              <a:t> </a:t>
            </a:r>
            <a:r>
              <a:rPr lang="fr-FR" altLang="fr-FR" sz="1800" b="1" dirty="0" err="1"/>
              <a:t>your</a:t>
            </a:r>
            <a:endParaRPr lang="fr-FR" altLang="fr-FR" sz="1800" b="1" dirty="0"/>
          </a:p>
          <a:p>
            <a:pPr algn="ctr" eaLnBrk="1" hangingPunct="1">
              <a:lnSpc>
                <a:spcPct val="80000"/>
              </a:lnSpc>
              <a:spcBef>
                <a:spcPct val="0"/>
              </a:spcBef>
              <a:buClrTx/>
              <a:buSzTx/>
              <a:buFontTx/>
              <a:buNone/>
            </a:pPr>
            <a:r>
              <a:rPr lang="fr-FR" altLang="fr-FR" sz="1800" b="1" dirty="0"/>
              <a:t>fans</a:t>
            </a:r>
          </a:p>
        </p:txBody>
      </p:sp>
      <p:sp>
        <p:nvSpPr>
          <p:cNvPr id="8" name="Rectangle 7"/>
          <p:cNvSpPr>
            <a:spLocks noChangeArrowheads="1"/>
          </p:cNvSpPr>
          <p:nvPr/>
        </p:nvSpPr>
        <p:spPr bwMode="auto">
          <a:xfrm>
            <a:off x="7392509" y="1939390"/>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Communication</a:t>
            </a:r>
          </a:p>
          <a:p>
            <a:pPr algn="ctr" eaLnBrk="1" hangingPunct="1">
              <a:spcBef>
                <a:spcPct val="0"/>
              </a:spcBef>
              <a:buClrTx/>
              <a:buSzTx/>
              <a:buFontTx/>
              <a:buNone/>
            </a:pPr>
            <a:endParaRPr lang="fr-FR" altLang="fr-FR" sz="1800" b="1" dirty="0"/>
          </a:p>
          <a:p>
            <a:pPr algn="ctr" eaLnBrk="1" hangingPunct="1">
              <a:spcBef>
                <a:spcPct val="0"/>
              </a:spcBef>
              <a:buClrTx/>
              <a:buSzTx/>
              <a:buFontTx/>
              <a:buNone/>
            </a:pPr>
            <a:r>
              <a:rPr lang="fr-FR" altLang="fr-FR" sz="1800" b="1" dirty="0"/>
              <a:t>Supports – Managers</a:t>
            </a:r>
          </a:p>
          <a:p>
            <a:pPr algn="ctr" eaLnBrk="1" hangingPunct="1">
              <a:spcBef>
                <a:spcPct val="0"/>
              </a:spcBef>
              <a:buClrTx/>
              <a:buSzTx/>
              <a:buFontTx/>
              <a:buNone/>
            </a:pPr>
            <a:r>
              <a:rPr lang="fr-FR" altLang="fr-FR" sz="1800" b="1" dirty="0"/>
              <a:t>Coaches</a:t>
            </a:r>
          </a:p>
        </p:txBody>
      </p:sp>
      <p:sp>
        <p:nvSpPr>
          <p:cNvPr id="9" name="Rectangle 8"/>
          <p:cNvSpPr>
            <a:spLocks noChangeArrowheads="1"/>
          </p:cNvSpPr>
          <p:nvPr/>
        </p:nvSpPr>
        <p:spPr bwMode="auto">
          <a:xfrm>
            <a:off x="7392509" y="3452278"/>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Promotion</a:t>
            </a:r>
          </a:p>
          <a:p>
            <a:pPr algn="ctr" eaLnBrk="1" hangingPunct="1">
              <a:spcBef>
                <a:spcPct val="0"/>
              </a:spcBef>
              <a:buClrTx/>
              <a:buSzTx/>
              <a:buFontTx/>
              <a:buNone/>
            </a:pPr>
            <a:r>
              <a:rPr lang="fr-FR" altLang="fr-FR" sz="1800" b="1" dirty="0"/>
              <a:t>Activation – </a:t>
            </a:r>
            <a:r>
              <a:rPr lang="fr-FR" altLang="fr-FR" sz="1800" b="1" dirty="0" err="1"/>
              <a:t>Special</a:t>
            </a:r>
            <a:r>
              <a:rPr lang="fr-FR" altLang="fr-FR" sz="1800" b="1" dirty="0"/>
              <a:t> </a:t>
            </a:r>
          </a:p>
          <a:p>
            <a:pPr algn="ctr" eaLnBrk="1" hangingPunct="1">
              <a:spcBef>
                <a:spcPct val="0"/>
              </a:spcBef>
              <a:buClrTx/>
              <a:buSzTx/>
              <a:buFontTx/>
              <a:buNone/>
            </a:pPr>
            <a:r>
              <a:rPr lang="fr-FR" altLang="fr-FR" sz="1800" b="1" dirty="0" err="1"/>
              <a:t>offers</a:t>
            </a:r>
            <a:endParaRPr lang="fr-FR" altLang="fr-FR" sz="1800" b="1" dirty="0"/>
          </a:p>
        </p:txBody>
      </p:sp>
      <p:sp>
        <p:nvSpPr>
          <p:cNvPr id="10" name="Rectangle 9"/>
          <p:cNvSpPr>
            <a:spLocks noChangeArrowheads="1"/>
          </p:cNvSpPr>
          <p:nvPr/>
        </p:nvSpPr>
        <p:spPr bwMode="auto">
          <a:xfrm>
            <a:off x="7392509" y="4963578"/>
            <a:ext cx="2879725"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CRM (FRM)</a:t>
            </a:r>
          </a:p>
          <a:p>
            <a:pPr algn="ctr" eaLnBrk="1" hangingPunct="1">
              <a:spcBef>
                <a:spcPct val="0"/>
              </a:spcBef>
              <a:buClrTx/>
              <a:buSzTx/>
              <a:buFontTx/>
              <a:buNone/>
            </a:pPr>
            <a:r>
              <a:rPr lang="fr-FR" altLang="fr-FR" sz="1800" b="1" dirty="0"/>
              <a:t>Social </a:t>
            </a:r>
          </a:p>
          <a:p>
            <a:pPr algn="ctr" eaLnBrk="1" hangingPunct="1">
              <a:spcBef>
                <a:spcPct val="0"/>
              </a:spcBef>
              <a:buClrTx/>
              <a:buSzTx/>
              <a:buFontTx/>
              <a:buNone/>
            </a:pPr>
            <a:r>
              <a:rPr lang="fr-FR" altLang="fr-FR" sz="1800" b="1" dirty="0"/>
              <a:t>Networks – Engagement</a:t>
            </a:r>
          </a:p>
        </p:txBody>
      </p:sp>
      <p:sp>
        <p:nvSpPr>
          <p:cNvPr id="11" name="Line 10"/>
          <p:cNvSpPr>
            <a:spLocks noChangeShapeType="1"/>
          </p:cNvSpPr>
          <p:nvPr/>
        </p:nvSpPr>
        <p:spPr bwMode="auto">
          <a:xfrm>
            <a:off x="5016022" y="2371190"/>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2" name="Line 11"/>
          <p:cNvSpPr>
            <a:spLocks noChangeShapeType="1"/>
          </p:cNvSpPr>
          <p:nvPr/>
        </p:nvSpPr>
        <p:spPr bwMode="auto">
          <a:xfrm>
            <a:off x="5016022" y="3884078"/>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3" name="Line 12"/>
          <p:cNvSpPr>
            <a:spLocks noChangeShapeType="1"/>
          </p:cNvSpPr>
          <p:nvPr/>
        </p:nvSpPr>
        <p:spPr bwMode="auto">
          <a:xfrm>
            <a:off x="5016022" y="5395378"/>
            <a:ext cx="2376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p>
        </p:txBody>
      </p:sp>
      <p:sp>
        <p:nvSpPr>
          <p:cNvPr id="14" name="Text Box 13"/>
          <p:cNvSpPr txBox="1">
            <a:spLocks noChangeArrowheads="1"/>
          </p:cNvSpPr>
          <p:nvPr/>
        </p:nvSpPr>
        <p:spPr bwMode="auto">
          <a:xfrm>
            <a:off x="5160484" y="244421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Attracting</a:t>
            </a:r>
            <a:endParaRPr lang="fr-FR" altLang="fr-FR" sz="1800" b="1" i="1" dirty="0"/>
          </a:p>
        </p:txBody>
      </p:sp>
      <p:sp>
        <p:nvSpPr>
          <p:cNvPr id="15" name="Text Box 14"/>
          <p:cNvSpPr txBox="1">
            <a:spLocks noChangeArrowheads="1"/>
          </p:cNvSpPr>
          <p:nvPr/>
        </p:nvSpPr>
        <p:spPr bwMode="auto">
          <a:xfrm>
            <a:off x="5303359" y="395551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Seducing</a:t>
            </a:r>
            <a:endParaRPr lang="fr-FR" altLang="fr-FR" sz="1800" b="1" i="1" dirty="0"/>
          </a:p>
        </p:txBody>
      </p:sp>
      <p:sp>
        <p:nvSpPr>
          <p:cNvPr id="16" name="Text Box 15"/>
          <p:cNvSpPr txBox="1">
            <a:spLocks noChangeArrowheads="1"/>
          </p:cNvSpPr>
          <p:nvPr/>
        </p:nvSpPr>
        <p:spPr bwMode="auto">
          <a:xfrm>
            <a:off x="5268434" y="5460467"/>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Conquering</a:t>
            </a:r>
            <a:endParaRPr lang="fr-FR" altLang="fr-FR" sz="1800" b="1" i="1" dirty="0"/>
          </a:p>
        </p:txBody>
      </p:sp>
    </p:spTree>
    <p:extLst>
      <p:ext uri="{BB962C8B-B14F-4D97-AF65-F5344CB8AC3E}">
        <p14:creationId xmlns:p14="http://schemas.microsoft.com/office/powerpoint/2010/main" val="1630463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720395913"/>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2286262">
                  <a:extLst>
                    <a:ext uri="{9D8B030D-6E8A-4147-A177-3AD203B41FA5}">
                      <a16:colId xmlns:a16="http://schemas.microsoft.com/office/drawing/2014/main" val="20000"/>
                    </a:ext>
                  </a:extLst>
                </a:gridCol>
                <a:gridCol w="3248756">
                  <a:extLst>
                    <a:ext uri="{9D8B030D-6E8A-4147-A177-3AD203B41FA5}">
                      <a16:colId xmlns:a16="http://schemas.microsoft.com/office/drawing/2014/main" val="20001"/>
                    </a:ext>
                  </a:extLst>
                </a:gridCol>
                <a:gridCol w="3626202">
                  <a:extLst>
                    <a:ext uri="{9D8B030D-6E8A-4147-A177-3AD203B41FA5}">
                      <a16:colId xmlns:a16="http://schemas.microsoft.com/office/drawing/2014/main" val="20002"/>
                    </a:ext>
                  </a:extLst>
                </a:gridCol>
                <a:gridCol w="3030780">
                  <a:extLst>
                    <a:ext uri="{9D8B030D-6E8A-4147-A177-3AD203B41FA5}">
                      <a16:colId xmlns:a16="http://schemas.microsoft.com/office/drawing/2014/main" val="20003"/>
                    </a:ext>
                  </a:extLst>
                </a:gridCol>
              </a:tblGrid>
              <a:tr h="498148">
                <a:tc>
                  <a:txBody>
                    <a:bodyPr/>
                    <a:lstStyle/>
                    <a:p>
                      <a:pPr algn="ctr">
                        <a:lnSpc>
                          <a:spcPct val="115000"/>
                        </a:lnSpc>
                        <a:spcAft>
                          <a:spcPts val="1000"/>
                        </a:spcAft>
                      </a:pPr>
                      <a:r>
                        <a:rPr lang="fr-FR" sz="1800" b="1" dirty="0">
                          <a:effectLst/>
                          <a:latin typeface="+mn-lt"/>
                        </a:rPr>
                        <a:t>CRM </a:t>
                      </a:r>
                      <a:r>
                        <a:rPr lang="fr-FR" sz="1800" b="1" dirty="0" err="1">
                          <a:effectLst/>
                          <a:latin typeface="+mn-lt"/>
                        </a:rPr>
                        <a:t>Steps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dirty="0">
                          <a:effectLst/>
                          <a:latin typeface="+mn-lt"/>
                        </a:rPr>
                        <a:t>Sports</a:t>
                      </a:r>
                      <a:r>
                        <a:rPr lang="fr-FR" sz="1800" b="1" baseline="0" dirty="0">
                          <a:effectLst/>
                          <a:latin typeface="+mn-lt"/>
                        </a:rPr>
                        <a:t> </a:t>
                      </a:r>
                      <a:r>
                        <a:rPr lang="fr-FR" sz="1800" b="1" baseline="0" dirty="0" err="1">
                          <a:effectLst/>
                          <a:latin typeface="+mn-lt"/>
                        </a:rPr>
                        <a:t>events</a:t>
                      </a:r>
                      <a:r>
                        <a:rPr lang="fr-FR" sz="1800" b="1" baseline="0" dirty="0">
                          <a:effectLst/>
                          <a:latin typeface="+mn-lt"/>
                        </a:rPr>
                        <a:t> </a:t>
                      </a:r>
                      <a:r>
                        <a:rPr lang="fr-FR" sz="1800" b="1" baseline="0" dirty="0" err="1">
                          <a:effectLst/>
                          <a:latin typeface="+mn-lt"/>
                        </a:rPr>
                        <a:t>ecosystem</a:t>
                      </a:r>
                      <a:r>
                        <a:rPr lang="fr-FR" sz="1800" b="1" baseline="0" dirty="0">
                          <a:effectLst/>
                          <a:latin typeface="+mn-lt"/>
                        </a:rPr>
                        <a:t> </a:t>
                      </a:r>
                      <a:r>
                        <a:rPr lang="fr-FR" sz="1800" b="1" baseline="0" dirty="0" err="1">
                          <a:effectLst/>
                          <a:latin typeface="+mn-lt"/>
                        </a:rPr>
                        <a:t>assets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dirty="0">
                          <a:effectLst/>
                          <a:latin typeface="+mn-lt"/>
                        </a:rPr>
                        <a:t>Sports </a:t>
                      </a:r>
                      <a:r>
                        <a:rPr lang="fr-FR" sz="1800" b="1" dirty="0" err="1">
                          <a:effectLst/>
                          <a:latin typeface="+mn-lt"/>
                        </a:rPr>
                        <a:t>events</a:t>
                      </a:r>
                      <a:r>
                        <a:rPr lang="fr-FR" sz="1800" b="1" dirty="0">
                          <a:effectLst/>
                          <a:latin typeface="+mn-lt"/>
                        </a:rPr>
                        <a:t> </a:t>
                      </a:r>
                      <a:r>
                        <a:rPr lang="fr-FR" sz="1800" b="1" dirty="0" err="1">
                          <a:effectLst/>
                          <a:latin typeface="+mn-lt"/>
                        </a:rPr>
                        <a:t>ecosystem</a:t>
                      </a:r>
                      <a:r>
                        <a:rPr lang="fr-FR" sz="1800" b="1" dirty="0">
                          <a:effectLst/>
                          <a:latin typeface="+mn-lt"/>
                        </a:rPr>
                        <a:t> limitations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gn="ctr">
                        <a:lnSpc>
                          <a:spcPct val="115000"/>
                        </a:lnSpc>
                        <a:spcAft>
                          <a:spcPts val="1000"/>
                        </a:spcAft>
                      </a:pPr>
                      <a:r>
                        <a:rPr lang="fr-FR" sz="1800" b="1" i="0" kern="1200" dirty="0" err="1">
                          <a:solidFill>
                            <a:schemeClr val="lt1"/>
                          </a:solidFill>
                          <a:effectLst/>
                          <a:latin typeface="+mn-lt"/>
                          <a:ea typeface="+mn-ea"/>
                          <a:cs typeface="+mn-cs"/>
                        </a:rPr>
                        <a:t>Recommendations</a:t>
                      </a:r>
                      <a:endParaRPr lang="fr-FR" sz="1800" b="1"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0"/>
                  </a:ext>
                </a:extLst>
              </a:tr>
              <a:tr h="1500287">
                <a:tc>
                  <a:txBody>
                    <a:bodyPr/>
                    <a:lstStyle/>
                    <a:p>
                      <a:pPr algn="ctr">
                        <a:lnSpc>
                          <a:spcPct val="115000"/>
                        </a:lnSpc>
                        <a:spcAft>
                          <a:spcPts val="1000"/>
                        </a:spcAft>
                      </a:pPr>
                      <a:r>
                        <a:rPr lang="fr-FR" sz="1800" dirty="0">
                          <a:effectLst/>
                          <a:latin typeface="+mn-lt"/>
                        </a:rPr>
                        <a:t>KNOWING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Core</a:t>
                      </a:r>
                      <a:r>
                        <a:rPr lang="fr-FR" sz="1800" dirty="0">
                          <a:effectLst/>
                          <a:latin typeface="+mn-lt"/>
                        </a:rPr>
                        <a:t> </a:t>
                      </a:r>
                      <a:r>
                        <a:rPr lang="fr-FR" sz="1800" dirty="0" err="1">
                          <a:effectLst/>
                          <a:latin typeface="+mn-lt"/>
                        </a:rPr>
                        <a:t>targets</a:t>
                      </a:r>
                      <a:r>
                        <a:rPr lang="fr-FR" sz="1800" dirty="0">
                          <a:effectLst/>
                          <a:latin typeface="+mn-lt"/>
                        </a:rPr>
                        <a:t> : </a:t>
                      </a:r>
                      <a:r>
                        <a:rPr lang="fr-FR" sz="1800" dirty="0" err="1">
                          <a:effectLst/>
                          <a:latin typeface="+mn-lt"/>
                        </a:rPr>
                        <a:t>practicers</a:t>
                      </a:r>
                      <a:r>
                        <a:rPr lang="fr-FR" sz="1800" dirty="0">
                          <a:effectLst/>
                          <a:latin typeface="+mn-lt"/>
                        </a:rPr>
                        <a:t> (clubs</a:t>
                      </a:r>
                      <a:r>
                        <a:rPr lang="fr-FR" sz="1800" baseline="0" dirty="0">
                          <a:effectLst/>
                          <a:latin typeface="+mn-lt"/>
                        </a:rPr>
                        <a:t> / </a:t>
                      </a:r>
                      <a:r>
                        <a:rPr lang="fr-FR" sz="1800" baseline="0" dirty="0" err="1">
                          <a:effectLst/>
                          <a:latin typeface="+mn-lt"/>
                        </a:rPr>
                        <a:t>federation</a:t>
                      </a:r>
                      <a:r>
                        <a:rPr lang="fr-FR" sz="1800" baseline="0" dirty="0">
                          <a:effectLst/>
                          <a:latin typeface="+mn-lt"/>
                        </a:rPr>
                        <a:t>) + sport </a:t>
                      </a:r>
                      <a:r>
                        <a:rPr lang="fr-FR" sz="1800" baseline="0" dirty="0" err="1">
                          <a:effectLst/>
                          <a:latin typeface="+mn-lt"/>
                        </a:rPr>
                        <a:t>goods</a:t>
                      </a:r>
                      <a:r>
                        <a:rPr lang="fr-FR" sz="1800" baseline="0" dirty="0">
                          <a:effectLst/>
                          <a:latin typeface="+mn-lt"/>
                        </a:rPr>
                        <a:t> </a:t>
                      </a:r>
                      <a:r>
                        <a:rPr lang="fr-FR" sz="1800" baseline="0" dirty="0" err="1">
                          <a:effectLst/>
                          <a:latin typeface="+mn-lt"/>
                        </a:rPr>
                        <a:t>consumers</a:t>
                      </a:r>
                      <a:r>
                        <a:rPr lang="fr-FR" sz="1800" baseline="0" dirty="0">
                          <a:effectLst/>
                          <a:latin typeface="+mn-lt"/>
                        </a:rPr>
                        <a:t> </a:t>
                      </a:r>
                      <a:r>
                        <a:rPr lang="fr-FR" sz="1800" baseline="0" dirty="0" err="1">
                          <a:effectLst/>
                          <a:latin typeface="+mn-lt"/>
                        </a:rPr>
                        <a:t>including</a:t>
                      </a:r>
                      <a:r>
                        <a:rPr lang="fr-FR" sz="1800" baseline="0" dirty="0">
                          <a:effectLst/>
                          <a:latin typeface="+mn-lt"/>
                        </a:rPr>
                        <a:t> media and social media</a:t>
                      </a:r>
                      <a:endParaRPr lang="fr-FR" sz="1800" dirty="0">
                        <a:effectLst/>
                        <a:latin typeface="+mn-lt"/>
                      </a:endParaRPr>
                    </a:p>
                  </a:txBody>
                  <a:tcPr marL="49819" marR="49819" marT="0" marB="0"/>
                </a:tc>
                <a:tc>
                  <a:txBody>
                    <a:bodyPr/>
                    <a:lstStyle/>
                    <a:p>
                      <a:pPr>
                        <a:lnSpc>
                          <a:spcPct val="115000"/>
                        </a:lnSpc>
                        <a:spcAft>
                          <a:spcPts val="1000"/>
                        </a:spcAft>
                      </a:pPr>
                      <a:r>
                        <a:rPr lang="fr-FR" sz="1800" dirty="0">
                          <a:effectLst/>
                          <a:latin typeface="+mn-lt"/>
                        </a:rPr>
                        <a:t>Invitations</a:t>
                      </a:r>
                      <a:r>
                        <a:rPr lang="fr-FR" sz="1800" baseline="0" dirty="0">
                          <a:effectLst/>
                          <a:latin typeface="+mn-lt"/>
                        </a:rPr>
                        <a:t> : public sponsors </a:t>
                      </a:r>
                      <a:r>
                        <a:rPr lang="fr-FR" sz="1800" baseline="0" dirty="0" err="1">
                          <a:effectLst/>
                          <a:latin typeface="+mn-lt"/>
                        </a:rPr>
                        <a:t>with</a:t>
                      </a:r>
                      <a:r>
                        <a:rPr lang="fr-FR" sz="1800" baseline="0" dirty="0">
                          <a:effectLst/>
                          <a:latin typeface="+mn-lt"/>
                        </a:rPr>
                        <a:t> free distribution </a:t>
                      </a:r>
                      <a:r>
                        <a:rPr lang="fr-FR" sz="1800" baseline="0" dirty="0" err="1">
                          <a:effectLst/>
                          <a:latin typeface="+mn-lt"/>
                        </a:rPr>
                        <a:t>contacting</a:t>
                      </a:r>
                      <a:r>
                        <a:rPr lang="fr-FR" sz="1800" baseline="0" dirty="0">
                          <a:effectLst/>
                          <a:latin typeface="+mn-lt"/>
                        </a:rPr>
                        <a:t> </a:t>
                      </a:r>
                      <a:r>
                        <a:rPr lang="fr-FR" sz="1800" baseline="0" dirty="0" err="1">
                          <a:effectLst/>
                          <a:latin typeface="+mn-lt"/>
                        </a:rPr>
                        <a:t>your</a:t>
                      </a:r>
                      <a:r>
                        <a:rPr lang="fr-FR" sz="1800" baseline="0" dirty="0">
                          <a:effectLst/>
                          <a:latin typeface="+mn-lt"/>
                        </a:rPr>
                        <a:t> </a:t>
                      </a:r>
                      <a:r>
                        <a:rPr lang="fr-FR" sz="1800" baseline="0" dirty="0" err="1">
                          <a:effectLst/>
                          <a:latin typeface="+mn-lt"/>
                        </a:rPr>
                        <a:t>targets</a:t>
                      </a:r>
                      <a:r>
                        <a:rPr lang="fr-FR" sz="1800" baseline="0" dirty="0">
                          <a:effectLst/>
                          <a:latin typeface="+mn-lt"/>
                        </a:rPr>
                        <a:t> !</a:t>
                      </a:r>
                      <a:endParaRPr lang="fr-FR" sz="1800" dirty="0">
                        <a:effectLst/>
                        <a:latin typeface="+mn-lt"/>
                      </a:endParaRPr>
                    </a:p>
                  </a:txBody>
                  <a:tcPr marL="49819" marR="49819" marT="0" marB="0"/>
                </a:tc>
                <a:tc>
                  <a:txBody>
                    <a:bodyPr/>
                    <a:lstStyle/>
                    <a:p>
                      <a:pPr>
                        <a:lnSpc>
                          <a:spcPct val="115000"/>
                        </a:lnSpc>
                        <a:spcAft>
                          <a:spcPts val="1000"/>
                        </a:spcAft>
                      </a:pPr>
                      <a:r>
                        <a:rPr lang="fr-FR" sz="1800" dirty="0">
                          <a:effectLst/>
                          <a:latin typeface="+mn-lt"/>
                        </a:rPr>
                        <a:t>Limitation of the invitations or </a:t>
                      </a:r>
                      <a:r>
                        <a:rPr lang="fr-FR" sz="1800" dirty="0" err="1">
                          <a:effectLst/>
                          <a:latin typeface="+mn-lt"/>
                        </a:rPr>
                        <a:t>tracking</a:t>
                      </a:r>
                      <a:r>
                        <a:rPr lang="fr-FR" sz="1800" dirty="0">
                          <a:effectLst/>
                          <a:latin typeface="+mn-lt"/>
                        </a:rPr>
                        <a:t> (or </a:t>
                      </a:r>
                      <a:r>
                        <a:rPr lang="fr-FR" sz="1800" dirty="0" err="1">
                          <a:effectLst/>
                          <a:latin typeface="+mn-lt"/>
                        </a:rPr>
                        <a:t>influencing</a:t>
                      </a:r>
                      <a:r>
                        <a:rPr lang="fr-FR" sz="1800" dirty="0">
                          <a:effectLst/>
                          <a:latin typeface="+mn-lt"/>
                        </a:rPr>
                        <a:t>) </a:t>
                      </a:r>
                      <a:r>
                        <a:rPr lang="fr-FR" sz="1800" dirty="0" err="1">
                          <a:effectLst/>
                          <a:latin typeface="+mn-lt"/>
                        </a:rPr>
                        <a:t>your</a:t>
                      </a:r>
                      <a:r>
                        <a:rPr lang="fr-FR" sz="1800" dirty="0">
                          <a:effectLst/>
                          <a:latin typeface="+mn-lt"/>
                        </a:rPr>
                        <a:t> sponsors</a:t>
                      </a:r>
                      <a:r>
                        <a:rPr lang="fr-FR" sz="1800" baseline="0" dirty="0">
                          <a:effectLst/>
                          <a:latin typeface="+mn-lt"/>
                        </a:rPr>
                        <a:t> for </a:t>
                      </a:r>
                      <a:r>
                        <a:rPr lang="fr-FR" sz="1800" baseline="0" dirty="0" err="1">
                          <a:effectLst/>
                          <a:latin typeface="+mn-lt"/>
                        </a:rPr>
                        <a:t>their</a:t>
                      </a:r>
                      <a:r>
                        <a:rPr lang="fr-FR" sz="1800" baseline="0" dirty="0">
                          <a:effectLst/>
                          <a:latin typeface="+mn-lt"/>
                        </a:rPr>
                        <a:t> invitations - distribution &amp; </a:t>
                      </a:r>
                      <a:r>
                        <a:rPr lang="fr-FR" sz="1800" baseline="0" dirty="0" err="1">
                          <a:effectLst/>
                          <a:latin typeface="+mn-lt"/>
                        </a:rPr>
                        <a:t>selection</a:t>
                      </a:r>
                      <a:r>
                        <a:rPr lang="fr-FR" sz="1800" baseline="0" dirty="0">
                          <a:effectLst/>
                          <a:latin typeface="+mn-lt"/>
                        </a:rPr>
                        <a:t> </a:t>
                      </a:r>
                      <a:endParaRPr lang="fr-FR" sz="1800" dirty="0">
                        <a:effectLst/>
                        <a:latin typeface="+mn-lt"/>
                      </a:endParaRPr>
                    </a:p>
                  </a:txBody>
                  <a:tcPr marL="49819" marR="49819" marT="0" marB="0"/>
                </a:tc>
                <a:extLst>
                  <a:ext uri="{0D108BD9-81ED-4DB2-BD59-A6C34878D82A}">
                    <a16:rowId xmlns:a16="http://schemas.microsoft.com/office/drawing/2014/main" val="10001"/>
                  </a:ext>
                </a:extLst>
              </a:tr>
              <a:tr h="2009348">
                <a:tc>
                  <a:txBody>
                    <a:bodyPr/>
                    <a:lstStyle/>
                    <a:p>
                      <a:pPr algn="ctr">
                        <a:lnSpc>
                          <a:spcPct val="115000"/>
                        </a:lnSpc>
                        <a:spcAft>
                          <a:spcPts val="1000"/>
                        </a:spcAft>
                      </a:pPr>
                      <a:r>
                        <a:rPr lang="fr-FR" sz="1800" dirty="0">
                          <a:effectLst/>
                          <a:latin typeface="+mn-lt"/>
                          <a:ea typeface="+mn-ea"/>
                          <a:cs typeface="+mn-cs"/>
                        </a:rPr>
                        <a:t>SELECTING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Motivational</a:t>
                      </a:r>
                      <a:r>
                        <a:rPr lang="fr-FR" sz="1800" dirty="0">
                          <a:effectLst/>
                          <a:latin typeface="+mn-lt"/>
                        </a:rPr>
                        <a:t> segmentation </a:t>
                      </a:r>
                      <a:r>
                        <a:rPr lang="fr-FR" sz="1800" dirty="0" err="1">
                          <a:effectLst/>
                          <a:latin typeface="+mn-lt"/>
                        </a:rPr>
                        <a:t>using</a:t>
                      </a:r>
                      <a:r>
                        <a:rPr lang="fr-FR" sz="1800" dirty="0">
                          <a:effectLst/>
                          <a:latin typeface="+mn-lt"/>
                        </a:rPr>
                        <a:t> </a:t>
                      </a:r>
                      <a:r>
                        <a:rPr lang="fr-FR" sz="1800" dirty="0" err="1">
                          <a:effectLst/>
                          <a:latin typeface="+mn-lt"/>
                        </a:rPr>
                        <a:t>your</a:t>
                      </a:r>
                      <a:r>
                        <a:rPr lang="fr-FR" sz="1800" dirty="0">
                          <a:effectLst/>
                          <a:latin typeface="+mn-lt"/>
                        </a:rPr>
                        <a:t> data basis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External</a:t>
                      </a:r>
                      <a:r>
                        <a:rPr lang="fr-FR" sz="1800" dirty="0">
                          <a:effectLst/>
                          <a:latin typeface="+mn-lt"/>
                        </a:rPr>
                        <a:t> </a:t>
                      </a:r>
                      <a:r>
                        <a:rPr lang="fr-FR" sz="1800" dirty="0" err="1">
                          <a:effectLst/>
                          <a:latin typeface="+mn-lt"/>
                        </a:rPr>
                        <a:t>ticketing</a:t>
                      </a:r>
                      <a:r>
                        <a:rPr lang="fr-FR" sz="1800" dirty="0">
                          <a:effectLst/>
                          <a:latin typeface="+mn-lt"/>
                        </a:rPr>
                        <a:t> distribution (</a:t>
                      </a:r>
                      <a:r>
                        <a:rPr lang="fr-FR" sz="1800" dirty="0" err="1">
                          <a:effectLst/>
                          <a:latin typeface="+mn-lt"/>
                        </a:rPr>
                        <a:t>digitick</a:t>
                      </a:r>
                      <a:r>
                        <a:rPr lang="fr-FR" sz="1800" dirty="0">
                          <a:effectLst/>
                          <a:latin typeface="+mn-lt"/>
                        </a:rPr>
                        <a:t> </a:t>
                      </a:r>
                      <a:r>
                        <a:rPr lang="fr-FR" sz="1800" dirty="0" err="1">
                          <a:effectLst/>
                          <a:latin typeface="+mn-lt"/>
                        </a:rPr>
                        <a:t>example</a:t>
                      </a:r>
                      <a:r>
                        <a:rPr lang="fr-FR" sz="1800" dirty="0">
                          <a:effectLst/>
                          <a:latin typeface="+mn-lt"/>
                        </a:rPr>
                        <a:t>) /</a:t>
                      </a:r>
                      <a:r>
                        <a:rPr lang="fr-FR" sz="1800" baseline="0" dirty="0">
                          <a:effectLst/>
                          <a:latin typeface="+mn-lt"/>
                        </a:rPr>
                        <a:t> </a:t>
                      </a:r>
                      <a:r>
                        <a:rPr lang="fr-FR" sz="1800" baseline="0" dirty="0" err="1">
                          <a:effectLst/>
                          <a:latin typeface="+mn-lt"/>
                        </a:rPr>
                        <a:t>needs</a:t>
                      </a:r>
                      <a:r>
                        <a:rPr lang="fr-FR" sz="1800" baseline="0" dirty="0">
                          <a:effectLst/>
                          <a:latin typeface="+mn-lt"/>
                        </a:rPr>
                        <a:t> for </a:t>
                      </a:r>
                      <a:r>
                        <a:rPr lang="fr-FR" sz="1800" baseline="0" dirty="0" err="1">
                          <a:effectLst/>
                          <a:latin typeface="+mn-lt"/>
                        </a:rPr>
                        <a:t>creating</a:t>
                      </a:r>
                      <a:r>
                        <a:rPr lang="fr-FR" sz="1800" baseline="0" dirty="0">
                          <a:effectLst/>
                          <a:latin typeface="+mn-lt"/>
                        </a:rPr>
                        <a:t> and </a:t>
                      </a:r>
                      <a:r>
                        <a:rPr lang="fr-FR" sz="1800" baseline="0" dirty="0" err="1">
                          <a:effectLst/>
                          <a:latin typeface="+mn-lt"/>
                        </a:rPr>
                        <a:t>managing</a:t>
                      </a:r>
                      <a:r>
                        <a:rPr lang="fr-FR" sz="1800" baseline="0" dirty="0">
                          <a:effectLst/>
                          <a:latin typeface="+mn-lt"/>
                        </a:rPr>
                        <a:t> </a:t>
                      </a:r>
                      <a:r>
                        <a:rPr lang="fr-FR" sz="1800" baseline="0" dirty="0" err="1">
                          <a:effectLst/>
                          <a:latin typeface="+mn-lt"/>
                        </a:rPr>
                        <a:t>your</a:t>
                      </a:r>
                      <a:r>
                        <a:rPr lang="fr-FR" sz="1800" baseline="0" dirty="0">
                          <a:effectLst/>
                          <a:latin typeface="+mn-lt"/>
                        </a:rPr>
                        <a:t> CRM -</a:t>
                      </a:r>
                      <a:r>
                        <a:rPr lang="fr-FR" sz="1800" baseline="0" dirty="0">
                          <a:effectLst/>
                          <a:latin typeface="+mn-lt"/>
                          <a:sym typeface="Wingdings" panose="05000000000000000000" pitchFamily="2" charset="2"/>
                        </a:rPr>
                        <a:t> FRM</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Customers</a:t>
                      </a:r>
                      <a:r>
                        <a:rPr lang="fr-FR" sz="1800" dirty="0">
                          <a:effectLst/>
                          <a:latin typeface="+mn-lt"/>
                        </a:rPr>
                        <a:t> Information are not </a:t>
                      </a:r>
                      <a:r>
                        <a:rPr lang="fr-FR" sz="1800" dirty="0" err="1">
                          <a:effectLst/>
                          <a:latin typeface="+mn-lt"/>
                        </a:rPr>
                        <a:t>Customers</a:t>
                      </a:r>
                      <a:r>
                        <a:rPr lang="fr-FR" sz="1800" dirty="0">
                          <a:effectLst/>
                          <a:latin typeface="+mn-lt"/>
                        </a:rPr>
                        <a:t> </a:t>
                      </a:r>
                      <a:r>
                        <a:rPr lang="fr-FR" sz="1800" dirty="0" err="1">
                          <a:effectLst/>
                          <a:latin typeface="+mn-lt"/>
                        </a:rPr>
                        <a:t>Knowledge</a:t>
                      </a:r>
                      <a:r>
                        <a:rPr lang="fr-FR" sz="1800" dirty="0">
                          <a:effectLst/>
                          <a:latin typeface="+mn-lt"/>
                        </a:rPr>
                        <a:t> !</a:t>
                      </a:r>
                    </a:p>
                    <a:p>
                      <a:pPr>
                        <a:lnSpc>
                          <a:spcPct val="115000"/>
                        </a:lnSpc>
                        <a:spcAft>
                          <a:spcPts val="1000"/>
                        </a:spcAft>
                      </a:pPr>
                      <a:r>
                        <a:rPr lang="fr-FR" sz="1800" dirty="0">
                          <a:effectLst/>
                          <a:latin typeface="+mn-lt"/>
                          <a:ea typeface="Calibri" panose="020F0502020204030204" pitchFamily="34" charset="0"/>
                          <a:cs typeface="Times New Roman" panose="02020603050405020304" pitchFamily="18" charset="0"/>
                        </a:rPr>
                        <a:t>You have to </a:t>
                      </a:r>
                      <a:r>
                        <a:rPr lang="fr-FR" sz="1800" dirty="0" err="1">
                          <a:effectLst/>
                          <a:latin typeface="+mn-lt"/>
                          <a:ea typeface="Calibri" panose="020F0502020204030204" pitchFamily="34" charset="0"/>
                          <a:cs typeface="Times New Roman" panose="02020603050405020304" pitchFamily="18" charset="0"/>
                        </a:rPr>
                        <a:t>work</a:t>
                      </a:r>
                      <a:r>
                        <a:rPr lang="fr-FR" sz="1800" dirty="0">
                          <a:effectLst/>
                          <a:latin typeface="+mn-lt"/>
                          <a:ea typeface="Calibri" panose="020F0502020204030204" pitchFamily="34" charset="0"/>
                          <a:cs typeface="Times New Roman" panose="02020603050405020304" pitchFamily="18" charset="0"/>
                        </a:rPr>
                        <a:t> on </a:t>
                      </a:r>
                      <a:r>
                        <a:rPr lang="fr-FR" sz="1800" dirty="0" err="1">
                          <a:effectLst/>
                          <a:latin typeface="+mn-lt"/>
                          <a:ea typeface="Calibri" panose="020F0502020204030204" pitchFamily="34" charset="0"/>
                          <a:cs typeface="Times New Roman" panose="02020603050405020304" pitchFamily="18" charset="0"/>
                        </a:rPr>
                        <a:t>your</a:t>
                      </a:r>
                      <a:r>
                        <a:rPr lang="fr-FR" sz="1800" dirty="0">
                          <a:effectLst/>
                          <a:latin typeface="+mn-lt"/>
                          <a:ea typeface="Calibri" panose="020F0502020204030204" pitchFamily="34" charset="0"/>
                          <a:cs typeface="Times New Roman" panose="02020603050405020304" pitchFamily="18" charset="0"/>
                        </a:rPr>
                        <a:t> data </a:t>
                      </a:r>
                      <a:r>
                        <a:rPr lang="fr-FR" sz="1800" dirty="0" err="1">
                          <a:effectLst/>
                          <a:latin typeface="+mn-lt"/>
                          <a:ea typeface="Calibri" panose="020F0502020204030204" pitchFamily="34" charset="0"/>
                          <a:cs typeface="Times New Roman" panose="02020603050405020304" pitchFamily="18" charset="0"/>
                        </a:rPr>
                        <a:t>creation</a:t>
                      </a:r>
                      <a:r>
                        <a:rPr lang="fr-FR" sz="1800" dirty="0">
                          <a:effectLst/>
                          <a:latin typeface="+mn-lt"/>
                          <a:ea typeface="Calibri" panose="020F0502020204030204" pitchFamily="34" charset="0"/>
                          <a:cs typeface="Times New Roman" panose="02020603050405020304" pitchFamily="18" charset="0"/>
                        </a:rPr>
                        <a:t> and </a:t>
                      </a:r>
                      <a:r>
                        <a:rPr lang="fr-FR" sz="1800" dirty="0" err="1">
                          <a:effectLst/>
                          <a:latin typeface="+mn-lt"/>
                          <a:ea typeface="Calibri" panose="020F0502020204030204" pitchFamily="34" charset="0"/>
                          <a:cs typeface="Times New Roman" panose="02020603050405020304" pitchFamily="18" charset="0"/>
                        </a:rPr>
                        <a:t>knowledge</a:t>
                      </a:r>
                      <a:r>
                        <a:rPr lang="fr-FR" sz="1800" baseline="0" dirty="0">
                          <a:effectLst/>
                          <a:latin typeface="+mn-lt"/>
                          <a:ea typeface="Calibri" panose="020F0502020204030204" pitchFamily="34" charset="0"/>
                          <a:cs typeface="Times New Roman" panose="02020603050405020304" pitchFamily="18" charset="0"/>
                        </a:rPr>
                        <a:t> </a:t>
                      </a:r>
                      <a:r>
                        <a:rPr lang="fr-FR" sz="1800" baseline="0" dirty="0" err="1">
                          <a:effectLst/>
                          <a:latin typeface="+mn-lt"/>
                          <a:ea typeface="Calibri" panose="020F0502020204030204" pitchFamily="34" charset="0"/>
                          <a:cs typeface="Times New Roman" panose="02020603050405020304" pitchFamily="18" charset="0"/>
                        </a:rPr>
                        <a:t>based</a:t>
                      </a:r>
                      <a:r>
                        <a:rPr lang="fr-FR" sz="1800" baseline="0" dirty="0">
                          <a:effectLst/>
                          <a:latin typeface="+mn-lt"/>
                          <a:ea typeface="Calibri" panose="020F0502020204030204" pitchFamily="34" charset="0"/>
                          <a:cs typeface="Times New Roman" panose="02020603050405020304" pitchFamily="18" charset="0"/>
                        </a:rPr>
                        <a:t> </a:t>
                      </a:r>
                      <a:r>
                        <a:rPr lang="fr-FR" sz="1800" baseline="0" dirty="0" err="1">
                          <a:effectLst/>
                          <a:latin typeface="+mn-lt"/>
                          <a:ea typeface="Calibri" panose="020F0502020204030204" pitchFamily="34" charset="0"/>
                          <a:cs typeface="Times New Roman" panose="02020603050405020304" pitchFamily="18" charset="0"/>
                        </a:rPr>
                        <a:t>assets</a:t>
                      </a:r>
                      <a:r>
                        <a:rPr lang="fr-FR" sz="1800" baseline="0" dirty="0">
                          <a:effectLst/>
                          <a:latin typeface="+mn-lt"/>
                          <a:ea typeface="Calibri" panose="020F0502020204030204" pitchFamily="34" charset="0"/>
                          <a:cs typeface="Times New Roman" panose="02020603050405020304" pitchFamily="18" charset="0"/>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2"/>
                  </a:ext>
                </a:extLst>
              </a:tr>
              <a:tr h="1333944">
                <a:tc>
                  <a:txBody>
                    <a:bodyPr/>
                    <a:lstStyle/>
                    <a:p>
                      <a:pPr algn="ctr">
                        <a:lnSpc>
                          <a:spcPct val="115000"/>
                        </a:lnSpc>
                        <a:spcAft>
                          <a:spcPts val="1000"/>
                        </a:spcAft>
                      </a:pPr>
                      <a:r>
                        <a:rPr lang="fr-FR" sz="1800" dirty="0">
                          <a:effectLst/>
                          <a:latin typeface="+mn-lt"/>
                        </a:rPr>
                        <a:t>CONQUERING</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Using</a:t>
                      </a:r>
                      <a:r>
                        <a:rPr lang="fr-FR" sz="1800" dirty="0">
                          <a:effectLst/>
                          <a:latin typeface="+mn-lt"/>
                        </a:rPr>
                        <a:t> stakeholders communication channels</a:t>
                      </a:r>
                      <a:r>
                        <a:rPr lang="fr-FR" sz="1800" baseline="0" dirty="0">
                          <a:effectLst/>
                          <a:latin typeface="+mn-lt"/>
                        </a:rPr>
                        <a:t> (media, sponsors, « smart » </a:t>
                      </a:r>
                      <a:r>
                        <a:rPr lang="fr-FR" sz="1800" baseline="0" dirty="0" err="1">
                          <a:effectLst/>
                          <a:latin typeface="+mn-lt"/>
                        </a:rPr>
                        <a:t>cities</a:t>
                      </a:r>
                      <a:r>
                        <a:rPr lang="fr-FR" sz="1800" baseline="0" dirty="0">
                          <a:effectLst/>
                          <a:latin typeface="+mn-lt"/>
                        </a:rPr>
                        <a:t>, </a:t>
                      </a:r>
                      <a:r>
                        <a:rPr lang="fr-FR" sz="1800" baseline="0" dirty="0" err="1">
                          <a:effectLst/>
                          <a:latin typeface="+mn-lt"/>
                        </a:rPr>
                        <a:t>players</a:t>
                      </a:r>
                      <a:r>
                        <a:rPr lang="fr-FR" sz="1800" baseline="0" dirty="0">
                          <a:effectLst/>
                          <a:latin typeface="+mn-lt"/>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Without</a:t>
                      </a:r>
                      <a:r>
                        <a:rPr lang="fr-FR" sz="1800" dirty="0">
                          <a:effectLst/>
                          <a:latin typeface="+mn-lt"/>
                        </a:rPr>
                        <a:t> IT </a:t>
                      </a:r>
                      <a:r>
                        <a:rPr lang="fr-FR" sz="1800" dirty="0" err="1">
                          <a:effectLst/>
                          <a:latin typeface="+mn-lt"/>
                        </a:rPr>
                        <a:t>strategy</a:t>
                      </a:r>
                      <a:r>
                        <a:rPr lang="fr-FR" sz="1800" dirty="0">
                          <a:effectLst/>
                          <a:latin typeface="+mn-lt"/>
                        </a:rPr>
                        <a:t> no</a:t>
                      </a:r>
                      <a:r>
                        <a:rPr lang="fr-FR" sz="1800" baseline="0" dirty="0">
                          <a:effectLst/>
                          <a:latin typeface="+mn-lt"/>
                        </a:rPr>
                        <a:t> interaction !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Coupling</a:t>
                      </a:r>
                      <a:r>
                        <a:rPr lang="fr-FR" sz="1800" dirty="0">
                          <a:effectLst/>
                          <a:latin typeface="+mn-lt"/>
                        </a:rPr>
                        <a:t> </a:t>
                      </a:r>
                      <a:r>
                        <a:rPr lang="fr-FR" sz="1800" dirty="0" err="1">
                          <a:effectLst/>
                          <a:latin typeface="+mn-lt"/>
                        </a:rPr>
                        <a:t>with</a:t>
                      </a:r>
                      <a:r>
                        <a:rPr lang="fr-FR" sz="1800" dirty="0">
                          <a:effectLst/>
                          <a:latin typeface="+mn-lt"/>
                        </a:rPr>
                        <a:t> </a:t>
                      </a:r>
                      <a:r>
                        <a:rPr lang="fr-FR" sz="1800" dirty="0" err="1">
                          <a:effectLst/>
                          <a:latin typeface="+mn-lt"/>
                        </a:rPr>
                        <a:t>servicing</a:t>
                      </a:r>
                      <a:r>
                        <a:rPr lang="fr-FR" sz="1800" dirty="0">
                          <a:effectLst/>
                          <a:latin typeface="+mn-lt"/>
                        </a:rPr>
                        <a:t> : parking, </a:t>
                      </a:r>
                      <a:r>
                        <a:rPr lang="fr-FR" sz="1800" dirty="0" err="1">
                          <a:effectLst/>
                          <a:latin typeface="+mn-lt"/>
                        </a:rPr>
                        <a:t>food</a:t>
                      </a:r>
                      <a:r>
                        <a:rPr lang="fr-FR" sz="1800" dirty="0">
                          <a:effectLst/>
                          <a:latin typeface="+mn-lt"/>
                        </a:rPr>
                        <a:t>, </a:t>
                      </a:r>
                      <a:r>
                        <a:rPr lang="fr-FR" sz="1800" dirty="0" err="1">
                          <a:effectLst/>
                          <a:latin typeface="+mn-lt"/>
                        </a:rPr>
                        <a:t>products</a:t>
                      </a:r>
                      <a:r>
                        <a:rPr lang="fr-FR" sz="1800" dirty="0">
                          <a:effectLst/>
                          <a:latin typeface="+mn-lt"/>
                        </a:rPr>
                        <a:t>,</a:t>
                      </a:r>
                      <a:r>
                        <a:rPr lang="fr-FR" sz="1800" baseline="0" dirty="0">
                          <a:effectLst/>
                          <a:latin typeface="+mn-lt"/>
                        </a:rPr>
                        <a:t> sponsors </a:t>
                      </a:r>
                      <a:r>
                        <a:rPr lang="fr-FR" sz="1800" baseline="0" dirty="0" err="1">
                          <a:effectLst/>
                          <a:latin typeface="+mn-lt"/>
                        </a:rPr>
                        <a:t>goods</a:t>
                      </a:r>
                      <a:r>
                        <a:rPr lang="fr-FR" sz="1800" baseline="0" dirty="0">
                          <a:effectLst/>
                          <a:latin typeface="+mn-lt"/>
                        </a:rPr>
                        <a:t>…. </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3"/>
                  </a:ext>
                </a:extLst>
              </a:tr>
              <a:tr h="1516272">
                <a:tc>
                  <a:txBody>
                    <a:bodyPr/>
                    <a:lstStyle/>
                    <a:p>
                      <a:pPr algn="ctr">
                        <a:lnSpc>
                          <a:spcPct val="115000"/>
                        </a:lnSpc>
                        <a:spcAft>
                          <a:spcPts val="1000"/>
                        </a:spcAft>
                      </a:pPr>
                      <a:r>
                        <a:rPr lang="fr-FR" sz="1800" dirty="0">
                          <a:effectLst/>
                          <a:latin typeface="+mn-lt"/>
                        </a:rPr>
                        <a:t>LOYALTY</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err="1">
                          <a:effectLst/>
                          <a:latin typeface="+mn-lt"/>
                        </a:rPr>
                        <a:t>Loyalty</a:t>
                      </a:r>
                      <a:r>
                        <a:rPr lang="fr-FR" sz="1800" dirty="0">
                          <a:effectLst/>
                          <a:latin typeface="+mn-lt"/>
                        </a:rPr>
                        <a:t> programs</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a:effectLst/>
                          <a:latin typeface="+mn-lt"/>
                        </a:rPr>
                        <a:t>Limitation of a one </a:t>
                      </a:r>
                      <a:r>
                        <a:rPr lang="fr-FR" sz="1800" dirty="0" err="1">
                          <a:effectLst/>
                          <a:latin typeface="+mn-lt"/>
                        </a:rPr>
                        <a:t>shot</a:t>
                      </a:r>
                      <a:r>
                        <a:rPr lang="fr-FR" sz="1800" dirty="0">
                          <a:effectLst/>
                          <a:latin typeface="+mn-lt"/>
                        </a:rPr>
                        <a:t> </a:t>
                      </a:r>
                      <a:r>
                        <a:rPr lang="fr-FR" sz="1800" dirty="0" err="1">
                          <a:effectLst/>
                          <a:latin typeface="+mn-lt"/>
                        </a:rPr>
                        <a:t>event</a:t>
                      </a:r>
                      <a:r>
                        <a:rPr lang="fr-FR" sz="1800" dirty="0">
                          <a:effectLst/>
                          <a:latin typeface="+mn-lt"/>
                        </a:rPr>
                        <a:t> / no </a:t>
                      </a:r>
                      <a:r>
                        <a:rPr lang="fr-FR" sz="1800" dirty="0" err="1">
                          <a:effectLst/>
                          <a:latin typeface="+mn-lt"/>
                        </a:rPr>
                        <a:t>external</a:t>
                      </a:r>
                      <a:r>
                        <a:rPr lang="fr-FR" sz="1800" dirty="0">
                          <a:effectLst/>
                          <a:latin typeface="+mn-lt"/>
                        </a:rPr>
                        <a:t> fans</a:t>
                      </a:r>
                      <a:r>
                        <a:rPr lang="fr-FR" sz="1800" baseline="0" dirty="0">
                          <a:effectLst/>
                          <a:latin typeface="+mn-lt"/>
                        </a:rPr>
                        <a:t> </a:t>
                      </a:r>
                      <a:r>
                        <a:rPr lang="fr-FR" sz="1800" baseline="0" dirty="0" err="1">
                          <a:effectLst/>
                          <a:latin typeface="+mn-lt"/>
                        </a:rPr>
                        <a:t>cards</a:t>
                      </a:r>
                      <a:r>
                        <a:rPr lang="fr-FR" sz="1800" baseline="0" dirty="0">
                          <a:effectLst/>
                          <a:latin typeface="+mn-lt"/>
                        </a:rPr>
                        <a:t> (ex : OM </a:t>
                      </a:r>
                      <a:r>
                        <a:rPr lang="fr-FR" sz="1800" baseline="0" dirty="0" err="1">
                          <a:effectLst/>
                          <a:latin typeface="+mn-lt"/>
                        </a:rPr>
                        <a:t>with</a:t>
                      </a:r>
                      <a:r>
                        <a:rPr lang="fr-FR" sz="1800" baseline="0" dirty="0">
                          <a:effectLst/>
                          <a:latin typeface="+mn-lt"/>
                        </a:rPr>
                        <a:t> fans associations)</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tc>
                  <a:txBody>
                    <a:bodyPr/>
                    <a:lstStyle/>
                    <a:p>
                      <a:pPr>
                        <a:lnSpc>
                          <a:spcPct val="115000"/>
                        </a:lnSpc>
                        <a:spcAft>
                          <a:spcPts val="1000"/>
                        </a:spcAft>
                      </a:pPr>
                      <a:r>
                        <a:rPr lang="fr-FR" sz="1800" dirty="0">
                          <a:effectLst/>
                          <a:latin typeface="+mn-lt"/>
                        </a:rPr>
                        <a:t>Mobile </a:t>
                      </a:r>
                      <a:r>
                        <a:rPr lang="fr-FR" sz="1800" dirty="0" err="1">
                          <a:effectLst/>
                          <a:latin typeface="+mn-lt"/>
                        </a:rPr>
                        <a:t>strategy</a:t>
                      </a:r>
                      <a:r>
                        <a:rPr lang="fr-FR" sz="1800" dirty="0">
                          <a:effectLst/>
                          <a:latin typeface="+mn-lt"/>
                        </a:rPr>
                        <a:t> </a:t>
                      </a:r>
                      <a:r>
                        <a:rPr lang="fr-FR" sz="1800" dirty="0" err="1">
                          <a:effectLst/>
                          <a:latin typeface="+mn-lt"/>
                        </a:rPr>
                        <a:t>using</a:t>
                      </a:r>
                      <a:r>
                        <a:rPr lang="fr-FR" sz="1800" dirty="0">
                          <a:effectLst/>
                          <a:latin typeface="+mn-lt"/>
                        </a:rPr>
                        <a:t> </a:t>
                      </a:r>
                      <a:r>
                        <a:rPr lang="fr-FR" sz="1800" dirty="0" err="1">
                          <a:effectLst/>
                          <a:latin typeface="+mn-lt"/>
                        </a:rPr>
                        <a:t>your</a:t>
                      </a:r>
                      <a:r>
                        <a:rPr lang="fr-FR" sz="1800" dirty="0">
                          <a:effectLst/>
                          <a:latin typeface="+mn-lt"/>
                        </a:rPr>
                        <a:t> </a:t>
                      </a:r>
                      <a:r>
                        <a:rPr lang="fr-FR" sz="1800" dirty="0" err="1">
                          <a:effectLst/>
                          <a:latin typeface="+mn-lt"/>
                        </a:rPr>
                        <a:t>partner</a:t>
                      </a:r>
                      <a:r>
                        <a:rPr lang="fr-FR" sz="1800" dirty="0">
                          <a:effectLst/>
                          <a:latin typeface="+mn-lt"/>
                        </a:rPr>
                        <a:t> </a:t>
                      </a:r>
                      <a:r>
                        <a:rPr lang="fr-FR" sz="1800" dirty="0" err="1">
                          <a:effectLst/>
                          <a:latin typeface="+mn-lt"/>
                        </a:rPr>
                        <a:t>competencies</a:t>
                      </a:r>
                      <a:r>
                        <a:rPr lang="fr-FR" sz="1800" dirty="0">
                          <a:effectLst/>
                          <a:latin typeface="+mn-lt"/>
                        </a:rPr>
                        <a:t> (Cisco, IBM, Oracle, Apple, Orange….)</a:t>
                      </a:r>
                      <a:endParaRPr lang="fr-FR" sz="1800" dirty="0">
                        <a:effectLst/>
                        <a:latin typeface="+mn-lt"/>
                        <a:ea typeface="Calibri" panose="020F0502020204030204" pitchFamily="34" charset="0"/>
                        <a:cs typeface="Times New Roman" panose="02020603050405020304" pitchFamily="18" charset="0"/>
                      </a:endParaRPr>
                    </a:p>
                  </a:txBody>
                  <a:tcPr marL="49819" marR="49819"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3893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terrain, personne, herbe, homme&#10;&#10;Description générée automatiquement">
            <a:extLst>
              <a:ext uri="{FF2B5EF4-FFF2-40B4-BE49-F238E27FC236}">
                <a16:creationId xmlns:a16="http://schemas.microsoft.com/office/drawing/2014/main" id="{BA95E1A4-0EC3-4AEB-B31B-7032C528ECBF}"/>
              </a:ext>
            </a:extLst>
          </p:cNvPr>
          <p:cNvPicPr>
            <a:picLocks noChangeAspect="1"/>
          </p:cNvPicPr>
          <p:nvPr/>
        </p:nvPicPr>
        <p:blipFill>
          <a:blip r:embed="rId2"/>
          <a:stretch>
            <a:fillRect/>
          </a:stretch>
        </p:blipFill>
        <p:spPr>
          <a:xfrm>
            <a:off x="6206226" y="3036505"/>
            <a:ext cx="3080406" cy="1734993"/>
          </a:xfrm>
          <a:prstGeom prst="rect">
            <a:avLst/>
          </a:prstGeom>
        </p:spPr>
      </p:pic>
      <p:pic>
        <p:nvPicPr>
          <p:cNvPr id="7" name="Image 6" descr="Une image contenant plafond, intérieur, plancher, personne&#10;&#10;Description générée automatiquement">
            <a:extLst>
              <a:ext uri="{FF2B5EF4-FFF2-40B4-BE49-F238E27FC236}">
                <a16:creationId xmlns:a16="http://schemas.microsoft.com/office/drawing/2014/main" id="{71C011B1-53AF-4079-BC99-70D768F7D830}"/>
              </a:ext>
            </a:extLst>
          </p:cNvPr>
          <p:cNvPicPr>
            <a:picLocks noChangeAspect="1"/>
          </p:cNvPicPr>
          <p:nvPr/>
        </p:nvPicPr>
        <p:blipFill>
          <a:blip r:embed="rId3"/>
          <a:stretch>
            <a:fillRect/>
          </a:stretch>
        </p:blipFill>
        <p:spPr>
          <a:xfrm>
            <a:off x="0" y="3177878"/>
            <a:ext cx="2866927" cy="2139807"/>
          </a:xfrm>
          <a:prstGeom prst="rect">
            <a:avLst/>
          </a:prstGeom>
        </p:spPr>
      </p:pic>
      <p:pic>
        <p:nvPicPr>
          <p:cNvPr id="9" name="Image 8" descr="Une image contenant herbe, personne, extérieur, sport&#10;&#10;Description générée automatiquement">
            <a:extLst>
              <a:ext uri="{FF2B5EF4-FFF2-40B4-BE49-F238E27FC236}">
                <a16:creationId xmlns:a16="http://schemas.microsoft.com/office/drawing/2014/main" id="{3A914F5F-2EA6-4158-8815-2E311C24E15D}"/>
              </a:ext>
            </a:extLst>
          </p:cNvPr>
          <p:cNvPicPr>
            <a:picLocks noChangeAspect="1"/>
          </p:cNvPicPr>
          <p:nvPr/>
        </p:nvPicPr>
        <p:blipFill>
          <a:blip r:embed="rId4"/>
          <a:stretch>
            <a:fillRect/>
          </a:stretch>
        </p:blipFill>
        <p:spPr>
          <a:xfrm>
            <a:off x="9639301" y="0"/>
            <a:ext cx="2552700" cy="4538132"/>
          </a:xfrm>
          <a:prstGeom prst="rect">
            <a:avLst/>
          </a:prstGeom>
        </p:spPr>
      </p:pic>
      <p:pic>
        <p:nvPicPr>
          <p:cNvPr id="11" name="Image 10" descr="Une image contenant rouge, bâtiment, brique, mur&#10;&#10;Description générée automatiquement">
            <a:extLst>
              <a:ext uri="{FF2B5EF4-FFF2-40B4-BE49-F238E27FC236}">
                <a16:creationId xmlns:a16="http://schemas.microsoft.com/office/drawing/2014/main" id="{F93FEA8A-75E3-4F21-B3D0-95FE4EB6A601}"/>
              </a:ext>
            </a:extLst>
          </p:cNvPr>
          <p:cNvPicPr>
            <a:picLocks noChangeAspect="1"/>
          </p:cNvPicPr>
          <p:nvPr/>
        </p:nvPicPr>
        <p:blipFill>
          <a:blip r:embed="rId5"/>
          <a:stretch>
            <a:fillRect/>
          </a:stretch>
        </p:blipFill>
        <p:spPr>
          <a:xfrm>
            <a:off x="5761742" y="0"/>
            <a:ext cx="3877559" cy="2908169"/>
          </a:xfrm>
          <a:prstGeom prst="rect">
            <a:avLst/>
          </a:prstGeom>
        </p:spPr>
      </p:pic>
      <p:pic>
        <p:nvPicPr>
          <p:cNvPr id="13" name="Image 12" descr="Une image contenant ciel, extérieur, route, gens&#10;&#10;Description générée automatiquement">
            <a:extLst>
              <a:ext uri="{FF2B5EF4-FFF2-40B4-BE49-F238E27FC236}">
                <a16:creationId xmlns:a16="http://schemas.microsoft.com/office/drawing/2014/main" id="{A7EDC65D-80B1-462A-A5E1-88222406241E}"/>
              </a:ext>
            </a:extLst>
          </p:cNvPr>
          <p:cNvPicPr>
            <a:picLocks noChangeAspect="1"/>
          </p:cNvPicPr>
          <p:nvPr/>
        </p:nvPicPr>
        <p:blipFill>
          <a:blip r:embed="rId6"/>
          <a:stretch>
            <a:fillRect/>
          </a:stretch>
        </p:blipFill>
        <p:spPr>
          <a:xfrm>
            <a:off x="862523" y="0"/>
            <a:ext cx="4292470" cy="3177878"/>
          </a:xfrm>
          <a:prstGeom prst="rect">
            <a:avLst/>
          </a:prstGeom>
        </p:spPr>
      </p:pic>
      <p:pic>
        <p:nvPicPr>
          <p:cNvPr id="15" name="Image 14" descr="Une image contenant ciel, personne, extérieur, herbe&#10;&#10;Description générée automatiquement">
            <a:extLst>
              <a:ext uri="{FF2B5EF4-FFF2-40B4-BE49-F238E27FC236}">
                <a16:creationId xmlns:a16="http://schemas.microsoft.com/office/drawing/2014/main" id="{EDFFFC85-7F17-4EE2-BC74-8310E561A61A}"/>
              </a:ext>
            </a:extLst>
          </p:cNvPr>
          <p:cNvPicPr>
            <a:picLocks noChangeAspect="1"/>
          </p:cNvPicPr>
          <p:nvPr/>
        </p:nvPicPr>
        <p:blipFill>
          <a:blip r:embed="rId7"/>
          <a:stretch>
            <a:fillRect/>
          </a:stretch>
        </p:blipFill>
        <p:spPr>
          <a:xfrm>
            <a:off x="3008758" y="4076331"/>
            <a:ext cx="3124692" cy="2343519"/>
          </a:xfrm>
          <a:prstGeom prst="rect">
            <a:avLst/>
          </a:prstGeom>
        </p:spPr>
      </p:pic>
      <p:pic>
        <p:nvPicPr>
          <p:cNvPr id="19" name="Image 18" descr="Une image contenant arbre, extérieur, ciel, table&#10;&#10;Description générée automatiquement">
            <a:extLst>
              <a:ext uri="{FF2B5EF4-FFF2-40B4-BE49-F238E27FC236}">
                <a16:creationId xmlns:a16="http://schemas.microsoft.com/office/drawing/2014/main" id="{237B896D-957E-427E-B03B-E2FFC393AF25}"/>
              </a:ext>
            </a:extLst>
          </p:cNvPr>
          <p:cNvPicPr>
            <a:picLocks noChangeAspect="1"/>
          </p:cNvPicPr>
          <p:nvPr/>
        </p:nvPicPr>
        <p:blipFill>
          <a:blip r:embed="rId8"/>
          <a:stretch>
            <a:fillRect/>
          </a:stretch>
        </p:blipFill>
        <p:spPr>
          <a:xfrm>
            <a:off x="9439275" y="4755432"/>
            <a:ext cx="2752725" cy="2046669"/>
          </a:xfrm>
          <a:prstGeom prst="rect">
            <a:avLst/>
          </a:prstGeom>
        </p:spPr>
      </p:pic>
    </p:spTree>
    <p:extLst>
      <p:ext uri="{BB962C8B-B14F-4D97-AF65-F5344CB8AC3E}">
        <p14:creationId xmlns:p14="http://schemas.microsoft.com/office/powerpoint/2010/main" val="3936620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61422" y="784589"/>
            <a:ext cx="8229600" cy="63023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fr-FR" sz="4000" b="1">
                <a:latin typeface="+mn-lt"/>
              </a:rPr>
              <a:t>Fan Relationship Management ?</a:t>
            </a:r>
            <a:endParaRPr lang="fr-FR" sz="4000" b="1" dirty="0">
              <a:latin typeface="+mn-lt"/>
            </a:endParaRPr>
          </a:p>
        </p:txBody>
      </p:sp>
      <p:sp>
        <p:nvSpPr>
          <p:cNvPr id="5" name="Rectangle 3"/>
          <p:cNvSpPr txBox="1">
            <a:spLocks noChangeArrowheads="1"/>
          </p:cNvSpPr>
          <p:nvPr/>
        </p:nvSpPr>
        <p:spPr>
          <a:xfrm>
            <a:off x="1045283" y="2264942"/>
            <a:ext cx="10269039" cy="482441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Wingdings" panose="05000000000000000000" pitchFamily="2" charset="2"/>
              <a:buNone/>
              <a:defRPr/>
            </a:pPr>
            <a:r>
              <a:rPr lang="fr-FR" sz="3600"/>
              <a:t>« In sport lack of relationships between fans and their clubs/events has led to empty stadiums, low merchandising, no sponsorship and no growth. Events adans clubs need to smell the coffee, change and benefit from their fans. They have to institute a Fan Relationship Management (FRM) program » </a:t>
            </a:r>
          </a:p>
          <a:p>
            <a:pPr>
              <a:defRPr/>
            </a:pPr>
            <a:endParaRPr lang="fr-FR" sz="36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70" y="-163116"/>
            <a:ext cx="1464469" cy="21967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01359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2103875"/>
          </a:xfrm>
        </p:spPr>
        <p:txBody>
          <a:bodyPr>
            <a:normAutofit/>
          </a:bodyPr>
          <a:lstStyle/>
          <a:p>
            <a:r>
              <a:rPr lang="fr-FR" sz="3600" b="1" dirty="0"/>
              <a:t>Fan Relationship Program</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300" dirty="0"/>
              <a:t>Fans identification </a:t>
            </a:r>
            <a:r>
              <a:rPr lang="fr-FR" sz="1300" dirty="0" err="1"/>
              <a:t>using</a:t>
            </a:r>
            <a:r>
              <a:rPr lang="fr-FR" sz="1300" dirty="0"/>
              <a:t> </a:t>
            </a:r>
            <a:r>
              <a:rPr lang="fr-FR" sz="1300" dirty="0" err="1"/>
              <a:t>experience</a:t>
            </a:r>
            <a:r>
              <a:rPr lang="fr-FR" sz="1300" dirty="0"/>
              <a:t> (Entertainment)</a:t>
            </a:r>
          </a:p>
          <a:p>
            <a:pPr marL="457200" indent="-457200">
              <a:buFont typeface="+mj-lt"/>
              <a:buAutoNum type="arabicPeriod"/>
            </a:pPr>
            <a:r>
              <a:rPr lang="fr-FR" sz="1300" dirty="0"/>
              <a:t>Fans Marketing Intelligence : </a:t>
            </a:r>
            <a:r>
              <a:rPr lang="fr-FR" sz="1300" dirty="0" err="1"/>
              <a:t>from</a:t>
            </a:r>
            <a:r>
              <a:rPr lang="fr-FR" sz="1300" dirty="0"/>
              <a:t> data to </a:t>
            </a:r>
            <a:r>
              <a:rPr lang="fr-FR" sz="1300" dirty="0" err="1"/>
              <a:t>knowledge</a:t>
            </a:r>
            <a:r>
              <a:rPr lang="fr-FR" sz="1300" dirty="0"/>
              <a:t> </a:t>
            </a:r>
          </a:p>
          <a:p>
            <a:pPr marL="457200" indent="-457200">
              <a:buFont typeface="+mj-lt"/>
              <a:buAutoNum type="arabicPeriod"/>
            </a:pPr>
            <a:r>
              <a:rPr lang="fr-FR" sz="1300" dirty="0" err="1"/>
              <a:t>Offer</a:t>
            </a:r>
            <a:r>
              <a:rPr lang="fr-FR" sz="1300" dirty="0"/>
              <a:t> diversification </a:t>
            </a:r>
          </a:p>
          <a:p>
            <a:pPr marL="457200" indent="-457200">
              <a:buFont typeface="+mj-lt"/>
              <a:buAutoNum type="arabicPeriod"/>
            </a:pPr>
            <a:r>
              <a:rPr lang="fr-FR" sz="1300" dirty="0"/>
              <a:t>Fan Engagement </a:t>
            </a:r>
          </a:p>
          <a:p>
            <a:pPr marL="457200" indent="-457200">
              <a:buFont typeface="+mj-lt"/>
              <a:buAutoNum type="arabicPeriod"/>
            </a:pPr>
            <a:r>
              <a:rPr lang="fr-FR" sz="1300" dirty="0" err="1"/>
              <a:t>Customization</a:t>
            </a:r>
            <a:r>
              <a:rPr lang="fr-FR" sz="1300" dirty="0"/>
              <a:t> and </a:t>
            </a:r>
            <a:r>
              <a:rPr lang="fr-FR" sz="1300" dirty="0" err="1"/>
              <a:t>Yield</a:t>
            </a:r>
            <a:r>
              <a:rPr lang="fr-FR" sz="1300" dirty="0"/>
              <a:t> management </a:t>
            </a:r>
          </a:p>
          <a:p>
            <a:pPr marL="457200" indent="-457200">
              <a:buFont typeface="+mj-lt"/>
              <a:buAutoNum type="arabicPeriod"/>
            </a:pPr>
            <a:r>
              <a:rPr lang="fr-FR" sz="1300" dirty="0" err="1"/>
              <a:t>Relational</a:t>
            </a:r>
            <a:r>
              <a:rPr lang="fr-FR" sz="1300" dirty="0"/>
              <a:t> </a:t>
            </a:r>
            <a:r>
              <a:rPr lang="fr-FR" sz="1300" dirty="0" err="1"/>
              <a:t>dynamics</a:t>
            </a:r>
            <a:r>
              <a:rPr lang="fr-FR" sz="1300" dirty="0"/>
              <a:t> </a:t>
            </a:r>
            <a:r>
              <a:rPr lang="fr-FR" sz="1300" dirty="0" err="1"/>
              <a:t>with</a:t>
            </a:r>
            <a:r>
              <a:rPr lang="fr-FR" sz="1300" dirty="0"/>
              <a:t> fans </a:t>
            </a:r>
            <a:r>
              <a:rPr lang="fr-FR" sz="1300" dirty="0" err="1"/>
              <a:t>using</a:t>
            </a:r>
            <a:r>
              <a:rPr lang="fr-FR" sz="1300" dirty="0"/>
              <a:t> </a:t>
            </a:r>
            <a:r>
              <a:rPr lang="fr-FR" sz="1300" dirty="0" err="1"/>
              <a:t>Loyalty</a:t>
            </a:r>
            <a:r>
              <a:rPr lang="fr-FR" sz="1300" dirty="0"/>
              <a:t> programs</a:t>
            </a:r>
          </a:p>
          <a:p>
            <a:endParaRPr lang="fr-FR" sz="1300" dirty="0"/>
          </a:p>
          <a:p>
            <a:r>
              <a:rPr lang="fr-FR" sz="1300" b="1" dirty="0">
                <a:sym typeface="Wingdings" panose="05000000000000000000" pitchFamily="2" charset="2"/>
              </a:rPr>
              <a:t> </a:t>
            </a:r>
            <a:r>
              <a:rPr lang="fr-FR" sz="1300" b="1" dirty="0"/>
              <a:t>IT = FIRST FRM SUPPORT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2" y="869813"/>
            <a:ext cx="8710635" cy="4899732"/>
          </a:xfrm>
          <a:prstGeom prst="rect">
            <a:avLst/>
          </a:prstGeom>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5608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177212" y="634946"/>
            <a:ext cx="3372529" cy="5055904"/>
          </a:xfrm>
        </p:spPr>
        <p:txBody>
          <a:bodyPr anchor="ctr">
            <a:normAutofit/>
          </a:bodyPr>
          <a:lstStyle/>
          <a:p>
            <a:r>
              <a:rPr lang="en-US" b="1" dirty="0"/>
              <a:t>Tactics used by sports organizations in the</a:t>
            </a:r>
            <a:br>
              <a:rPr lang="en-US" b="1" dirty="0"/>
            </a:br>
            <a:r>
              <a:rPr lang="en-US" b="1" dirty="0"/>
              <a:t>United States to increase ticket sales</a:t>
            </a:r>
            <a:endParaRPr lang="fr-FR" b="1"/>
          </a:p>
        </p:txBody>
      </p:sp>
      <p:graphicFrame>
        <p:nvGraphicFramePr>
          <p:cNvPr id="5" name="Espace réservé du contenu 2">
            <a:extLst>
              <a:ext uri="{FF2B5EF4-FFF2-40B4-BE49-F238E27FC236}">
                <a16:creationId xmlns:a16="http://schemas.microsoft.com/office/drawing/2014/main" id="{8B4357FB-F954-414E-A33C-65765380B9BF}"/>
              </a:ext>
            </a:extLst>
          </p:cNvPr>
          <p:cNvGraphicFramePr>
            <a:graphicFrameLocks noGrp="1"/>
          </p:cNvGraphicFramePr>
          <p:nvPr>
            <p:ph idx="1"/>
            <p:extLst>
              <p:ext uri="{D42A27DB-BD31-4B8C-83A1-F6EECF244321}">
                <p14:modId xmlns:p14="http://schemas.microsoft.com/office/powerpoint/2010/main" val="644036813"/>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407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181601" y="634946"/>
            <a:ext cx="6368142" cy="1450757"/>
          </a:xfrm>
        </p:spPr>
        <p:txBody>
          <a:bodyPr>
            <a:normAutofit/>
          </a:bodyPr>
          <a:lstStyle/>
          <a:p>
            <a:r>
              <a:rPr lang="fr-FR" sz="5400" b="1">
                <a:solidFill>
                  <a:srgbClr val="603B6C"/>
                </a:solidFill>
              </a:rPr>
              <a:t>Flexible Ticket Pricing</a:t>
            </a:r>
          </a:p>
        </p:txBody>
      </p:sp>
      <p:sp>
        <p:nvSpPr>
          <p:cNvPr id="3" name="Espace réservé du contenu 2"/>
          <p:cNvSpPr>
            <a:spLocks noGrp="1"/>
          </p:cNvSpPr>
          <p:nvPr>
            <p:ph idx="1"/>
          </p:nvPr>
        </p:nvSpPr>
        <p:spPr>
          <a:xfrm>
            <a:off x="5181601" y="2198914"/>
            <a:ext cx="6368142" cy="3670180"/>
          </a:xfrm>
        </p:spPr>
        <p:txBody>
          <a:bodyPr>
            <a:normAutofit fontScale="92500" lnSpcReduction="10000"/>
          </a:bodyPr>
          <a:lstStyle/>
          <a:p>
            <a:pPr marL="457200" indent="-457200">
              <a:buFont typeface="+mj-lt"/>
              <a:buAutoNum type="arabicPeriod"/>
            </a:pPr>
            <a:r>
              <a:rPr lang="en-US" i="1"/>
              <a:t>Quality </a:t>
            </a:r>
            <a:r>
              <a:rPr lang="en-US"/>
              <a:t>of the opposing team</a:t>
            </a:r>
          </a:p>
          <a:p>
            <a:pPr marL="457200" indent="-457200">
              <a:buFont typeface="+mj-lt"/>
              <a:buAutoNum type="arabicPeriod"/>
            </a:pPr>
            <a:endParaRPr lang="en-US"/>
          </a:p>
          <a:p>
            <a:pPr marL="457200" indent="-457200">
              <a:buFont typeface="+mj-lt"/>
              <a:buAutoNum type="arabicPeriod"/>
            </a:pPr>
            <a:r>
              <a:rPr lang="en-US" i="1"/>
              <a:t>Time </a:t>
            </a:r>
            <a:r>
              <a:rPr lang="en-US"/>
              <a:t> : prices vary by different times of day, week, or season of the year or first round versus championship game or match</a:t>
            </a:r>
          </a:p>
          <a:p>
            <a:pPr marL="457200" indent="-457200">
              <a:buFont typeface="+mj-lt"/>
              <a:buAutoNum type="arabicPeriod"/>
            </a:pPr>
            <a:endParaRPr lang="en-US"/>
          </a:p>
          <a:p>
            <a:pPr marL="457200" indent="-457200">
              <a:buFont typeface="+mj-lt"/>
              <a:buAutoNum type="arabicPeriod"/>
            </a:pPr>
            <a:r>
              <a:rPr lang="en-US" i="1"/>
              <a:t>Place </a:t>
            </a:r>
            <a:r>
              <a:rPr lang="en-US"/>
              <a:t> : prices vary by different seating locations</a:t>
            </a:r>
            <a:endParaRPr lang="fr-F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5105" r="3344" b="-2"/>
          <a:stretch/>
        </p:blipFill>
        <p:spPr>
          <a:xfrm>
            <a:off x="20" y="-12128"/>
            <a:ext cx="4654276" cy="6870127"/>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502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2103875"/>
          </a:xfrm>
        </p:spPr>
        <p:txBody>
          <a:bodyPr>
            <a:normAutofit/>
          </a:bodyPr>
          <a:lstStyle/>
          <a:p>
            <a:r>
              <a:rPr lang="fr-FR" sz="3600" b="1" dirty="0"/>
              <a:t>Money-Back </a:t>
            </a:r>
            <a:r>
              <a:rPr lang="fr-FR" sz="3600" b="1" dirty="0" err="1"/>
              <a:t>Guarantees</a:t>
            </a:r>
            <a:endParaRPr lang="fr-FR" sz="3600" b="1" dirty="0"/>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500"/>
              <a:t>Loyalty programs </a:t>
            </a:r>
          </a:p>
          <a:p>
            <a:pPr marL="457200" indent="-457200">
              <a:buFont typeface="+mj-lt"/>
              <a:buAutoNum type="arabicPeriod"/>
            </a:pPr>
            <a:endParaRPr lang="fr-FR" sz="1500"/>
          </a:p>
          <a:p>
            <a:pPr marL="457200" indent="-457200">
              <a:buFont typeface="+mj-lt"/>
              <a:buAutoNum type="arabicPeriod"/>
            </a:pPr>
            <a:r>
              <a:rPr lang="fr-FR" sz="1500"/>
              <a:t>Mini packs / fans groups (Sportainment)</a:t>
            </a:r>
          </a:p>
          <a:p>
            <a:pPr marL="457200" indent="-457200">
              <a:buFont typeface="+mj-lt"/>
              <a:buAutoNum type="arabicPeriod"/>
            </a:pPr>
            <a:endParaRPr lang="fr-FR" sz="1500"/>
          </a:p>
          <a:p>
            <a:pPr marL="457200" indent="-457200">
              <a:buFont typeface="+mj-lt"/>
              <a:buAutoNum type="arabicPeriod"/>
            </a:pPr>
            <a:r>
              <a:rPr lang="fr-FR" sz="1500"/>
              <a:t>Using top games to sell « garbage » </a:t>
            </a:r>
          </a:p>
          <a:p>
            <a:endParaRPr lang="fr-FR" sz="150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721" r="9966" b="1"/>
          <a:stretch/>
        </p:blipFill>
        <p:spPr>
          <a:xfrm>
            <a:off x="4742017" y="640080"/>
            <a:ext cx="6798082" cy="5577840"/>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47846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1994545"/>
          </a:xfrm>
        </p:spPr>
        <p:txBody>
          <a:bodyPr>
            <a:normAutofit/>
          </a:bodyPr>
          <a:lstStyle/>
          <a:p>
            <a:r>
              <a:rPr lang="fr-FR" sz="4000" b="1"/>
              <a:t>Web-based ticketing &amp; servicing</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600"/>
              <a:t>E-commerce Tickets</a:t>
            </a:r>
          </a:p>
          <a:p>
            <a:pPr marL="457200" indent="-457200">
              <a:buFont typeface="+mj-lt"/>
              <a:buAutoNum type="arabicPeriod"/>
            </a:pPr>
            <a:endParaRPr lang="fr-FR" sz="1600"/>
          </a:p>
          <a:p>
            <a:pPr marL="457200" indent="-457200">
              <a:buFont typeface="+mj-lt"/>
              <a:buAutoNum type="arabicPeriod"/>
            </a:pPr>
            <a:r>
              <a:rPr lang="fr-FR" sz="1600"/>
              <a:t>Benchmark : US Major </a:t>
            </a:r>
            <a:r>
              <a:rPr lang="en-US" sz="1600"/>
              <a:t>ski areas</a:t>
            </a:r>
          </a:p>
          <a:p>
            <a:pPr marL="457200" indent="-457200">
              <a:buFont typeface="+mj-lt"/>
              <a:buAutoNum type="arabicPeriod"/>
            </a:pPr>
            <a:endParaRPr lang="en-US" sz="1600"/>
          </a:p>
          <a:p>
            <a:pPr marL="457200" indent="-457200">
              <a:buFont typeface="+mj-lt"/>
              <a:buAutoNum type="arabicPeriod"/>
            </a:pPr>
            <a:r>
              <a:rPr lang="en-US" sz="1600"/>
              <a:t>Improving mobile tickets using IT scanning in your stadium</a:t>
            </a:r>
          </a:p>
          <a:p>
            <a:pPr marL="457200" indent="-457200">
              <a:buFont typeface="+mj-lt"/>
              <a:buAutoNum type="arabicPeriod"/>
            </a:pPr>
            <a:endParaRPr lang="en-US" sz="1600"/>
          </a:p>
          <a:p>
            <a:pPr marL="457200" indent="-457200">
              <a:buFont typeface="+mj-lt"/>
              <a:buAutoNum type="arabicPeriod"/>
            </a:pPr>
            <a:r>
              <a:rPr lang="en-US" sz="1600"/>
              <a:t>Connected arena &amp; stadium </a:t>
            </a:r>
            <a:endParaRPr lang="fr-FR" sz="1600"/>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2804" r="-1" b="1660"/>
          <a:stretch/>
        </p:blipFill>
        <p:spPr>
          <a:xfrm>
            <a:off x="4075043" y="10"/>
            <a:ext cx="8111272" cy="6857990"/>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04274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Possible fans segmentations (</a:t>
            </a:r>
            <a:r>
              <a:rPr lang="fr-FR" b="1" dirty="0" err="1"/>
              <a:t>classical</a:t>
            </a:r>
            <a:r>
              <a:rPr lang="fr-FR" b="1" dirty="0"/>
              <a:t>)</a:t>
            </a:r>
          </a:p>
        </p:txBody>
      </p:sp>
      <p:sp>
        <p:nvSpPr>
          <p:cNvPr id="3" name="Espace réservé du contenu 2"/>
          <p:cNvSpPr>
            <a:spLocks noGrp="1"/>
          </p:cNvSpPr>
          <p:nvPr>
            <p:ph sz="half" idx="1"/>
          </p:nvPr>
        </p:nvSpPr>
        <p:spPr/>
        <p:txBody>
          <a:bodyPr>
            <a:normAutofit fontScale="85000" lnSpcReduction="20000"/>
          </a:bodyPr>
          <a:lstStyle/>
          <a:p>
            <a:pPr>
              <a:buFont typeface="Wingdings" panose="05000000000000000000" pitchFamily="2" charset="2"/>
              <a:buChar char="§"/>
            </a:pPr>
            <a:r>
              <a:rPr lang="fr-FR" dirty="0" err="1"/>
              <a:t>Demographic</a:t>
            </a:r>
            <a:r>
              <a:rPr lang="fr-FR" dirty="0"/>
              <a:t> variables :</a:t>
            </a:r>
          </a:p>
          <a:p>
            <a:pPr lvl="1">
              <a:buFont typeface="Wingdings" panose="05000000000000000000" pitchFamily="2" charset="2"/>
              <a:buChar char="§"/>
            </a:pPr>
            <a:r>
              <a:rPr lang="fr-FR" dirty="0"/>
              <a:t>Age : </a:t>
            </a:r>
            <a:r>
              <a:rPr lang="fr-FR" dirty="0" err="1"/>
              <a:t>some</a:t>
            </a:r>
            <a:r>
              <a:rPr lang="fr-FR" dirty="0"/>
              <a:t> </a:t>
            </a:r>
            <a:r>
              <a:rPr lang="fr-FR" dirty="0" err="1"/>
              <a:t>categories</a:t>
            </a:r>
            <a:r>
              <a:rPr lang="fr-FR" dirty="0"/>
              <a:t> by </a:t>
            </a:r>
            <a:r>
              <a:rPr lang="fr-FR" dirty="0" err="1"/>
              <a:t>generation</a:t>
            </a:r>
            <a:r>
              <a:rPr lang="fr-FR" dirty="0"/>
              <a:t> </a:t>
            </a:r>
            <a:r>
              <a:rPr lang="fr-FR" dirty="0" err="1"/>
              <a:t>rather</a:t>
            </a:r>
            <a:r>
              <a:rPr lang="fr-FR" dirty="0"/>
              <a:t> </a:t>
            </a:r>
            <a:r>
              <a:rPr lang="fr-FR" dirty="0" err="1"/>
              <a:t>than</a:t>
            </a:r>
            <a:r>
              <a:rPr lang="fr-FR" dirty="0"/>
              <a:t> </a:t>
            </a:r>
            <a:r>
              <a:rPr lang="fr-FR" dirty="0" err="1"/>
              <a:t>random</a:t>
            </a:r>
            <a:r>
              <a:rPr lang="fr-FR" dirty="0"/>
              <a:t> </a:t>
            </a:r>
            <a:r>
              <a:rPr lang="fr-FR" dirty="0" err="1"/>
              <a:t>age</a:t>
            </a:r>
            <a:r>
              <a:rPr lang="fr-FR" dirty="0"/>
              <a:t> bands</a:t>
            </a:r>
          </a:p>
          <a:p>
            <a:pPr lvl="1">
              <a:buFont typeface="Wingdings" panose="05000000000000000000" pitchFamily="2" charset="2"/>
              <a:buChar char="§"/>
            </a:pPr>
            <a:r>
              <a:rPr lang="fr-FR" dirty="0" err="1"/>
              <a:t>Gender</a:t>
            </a:r>
            <a:r>
              <a:rPr lang="fr-FR" dirty="0"/>
              <a:t> : male or </a:t>
            </a:r>
            <a:r>
              <a:rPr lang="fr-FR" dirty="0" err="1"/>
              <a:t>female</a:t>
            </a:r>
            <a:endParaRPr lang="fr-FR" dirty="0"/>
          </a:p>
          <a:p>
            <a:pPr lvl="1">
              <a:buFont typeface="Wingdings" panose="05000000000000000000" pitchFamily="2" charset="2"/>
              <a:buChar char="§"/>
            </a:pPr>
            <a:r>
              <a:rPr lang="fr-FR" dirty="0" err="1"/>
              <a:t>Ethnicity</a:t>
            </a:r>
            <a:r>
              <a:rPr lang="fr-FR" dirty="0"/>
              <a:t> / culture</a:t>
            </a:r>
          </a:p>
          <a:p>
            <a:pPr lvl="1">
              <a:buFont typeface="Wingdings" panose="05000000000000000000" pitchFamily="2" charset="2"/>
              <a:buChar char="§"/>
            </a:pPr>
            <a:r>
              <a:rPr lang="fr-FR" dirty="0" err="1"/>
              <a:t>Family</a:t>
            </a:r>
            <a:r>
              <a:rPr lang="fr-FR" dirty="0"/>
              <a:t> </a:t>
            </a:r>
            <a:r>
              <a:rPr lang="fr-FR" dirty="0" err="1"/>
              <a:t>status</a:t>
            </a:r>
            <a:r>
              <a:rPr lang="fr-FR" dirty="0"/>
              <a:t> : </a:t>
            </a:r>
            <a:r>
              <a:rPr lang="fr-FR" dirty="0" err="1"/>
              <a:t>familiy</a:t>
            </a:r>
            <a:r>
              <a:rPr lang="fr-FR" dirty="0"/>
              <a:t> size or </a:t>
            </a:r>
            <a:r>
              <a:rPr lang="fr-FR" dirty="0" err="1"/>
              <a:t>family</a:t>
            </a:r>
            <a:r>
              <a:rPr lang="fr-FR" dirty="0"/>
              <a:t> life cycle</a:t>
            </a:r>
          </a:p>
          <a:p>
            <a:pPr lvl="1">
              <a:buFont typeface="Wingdings" panose="05000000000000000000" pitchFamily="2" charset="2"/>
              <a:buChar char="§"/>
            </a:pPr>
            <a:r>
              <a:rPr lang="fr-FR" dirty="0" err="1"/>
              <a:t>Working</a:t>
            </a:r>
            <a:r>
              <a:rPr lang="fr-FR" dirty="0"/>
              <a:t> </a:t>
            </a:r>
            <a:r>
              <a:rPr lang="fr-FR" dirty="0" err="1"/>
              <a:t>status</a:t>
            </a:r>
            <a:r>
              <a:rPr lang="fr-FR" dirty="0"/>
              <a:t> : </a:t>
            </a:r>
            <a:r>
              <a:rPr lang="fr-FR" dirty="0" err="1"/>
              <a:t>income</a:t>
            </a:r>
            <a:r>
              <a:rPr lang="fr-FR" dirty="0"/>
              <a:t>, occupation &amp; </a:t>
            </a:r>
            <a:r>
              <a:rPr lang="fr-FR" dirty="0" err="1"/>
              <a:t>education</a:t>
            </a:r>
            <a:endParaRPr lang="fr-FR" dirty="0"/>
          </a:p>
          <a:p>
            <a:pPr>
              <a:buFont typeface="Wingdings" panose="05000000000000000000" pitchFamily="2" charset="2"/>
              <a:buChar char="§"/>
            </a:pPr>
            <a:r>
              <a:rPr lang="fr-FR" dirty="0"/>
              <a:t>Geographic variables :</a:t>
            </a:r>
          </a:p>
          <a:p>
            <a:pPr lvl="1">
              <a:buFont typeface="Wingdings" panose="05000000000000000000" pitchFamily="2" charset="2"/>
              <a:buChar char="§"/>
            </a:pPr>
            <a:r>
              <a:rPr lang="fr-FR" dirty="0"/>
              <a:t>Location : </a:t>
            </a:r>
            <a:r>
              <a:rPr lang="fr-FR" dirty="0" err="1"/>
              <a:t>where</a:t>
            </a:r>
            <a:r>
              <a:rPr lang="fr-FR" dirty="0"/>
              <a:t> </a:t>
            </a:r>
            <a:r>
              <a:rPr lang="fr-FR" dirty="0" err="1"/>
              <a:t>does</a:t>
            </a:r>
            <a:r>
              <a:rPr lang="fr-FR" dirty="0"/>
              <a:t> the </a:t>
            </a:r>
            <a:r>
              <a:rPr lang="fr-FR" dirty="0" err="1"/>
              <a:t>customer</a:t>
            </a:r>
            <a:r>
              <a:rPr lang="fr-FR" dirty="0"/>
              <a:t> live ?</a:t>
            </a:r>
          </a:p>
          <a:p>
            <a:pPr lvl="1">
              <a:buFont typeface="Wingdings" panose="05000000000000000000" pitchFamily="2" charset="2"/>
              <a:buChar char="§"/>
            </a:pPr>
            <a:r>
              <a:rPr lang="fr-FR" dirty="0"/>
              <a:t>Population : </a:t>
            </a:r>
            <a:r>
              <a:rPr lang="fr-FR" dirty="0" err="1"/>
              <a:t>What</a:t>
            </a:r>
            <a:r>
              <a:rPr lang="fr-FR" dirty="0"/>
              <a:t> </a:t>
            </a:r>
            <a:r>
              <a:rPr lang="fr-FR" dirty="0" err="1"/>
              <a:t>is</a:t>
            </a:r>
            <a:r>
              <a:rPr lang="fr-FR" dirty="0"/>
              <a:t> the size of population </a:t>
            </a:r>
            <a:r>
              <a:rPr lang="fr-FR" dirty="0" err="1"/>
              <a:t>where</a:t>
            </a:r>
            <a:r>
              <a:rPr lang="fr-FR" dirty="0"/>
              <a:t> the </a:t>
            </a:r>
            <a:r>
              <a:rPr lang="fr-FR" dirty="0" err="1"/>
              <a:t>customer</a:t>
            </a:r>
            <a:r>
              <a:rPr lang="fr-FR" dirty="0"/>
              <a:t> </a:t>
            </a:r>
            <a:r>
              <a:rPr lang="fr-FR" dirty="0" err="1"/>
              <a:t>lives</a:t>
            </a:r>
            <a:r>
              <a:rPr lang="fr-FR" dirty="0"/>
              <a:t> ?</a:t>
            </a:r>
          </a:p>
          <a:p>
            <a:pPr lvl="1">
              <a:buFont typeface="Wingdings" panose="05000000000000000000" pitchFamily="2" charset="2"/>
              <a:buChar char="§"/>
            </a:pPr>
            <a:r>
              <a:rPr lang="fr-FR" dirty="0" err="1"/>
              <a:t>Density</a:t>
            </a:r>
            <a:r>
              <a:rPr lang="fr-FR" dirty="0"/>
              <a:t> </a:t>
            </a:r>
          </a:p>
          <a:p>
            <a:pPr lvl="1">
              <a:buFont typeface="Wingdings" panose="05000000000000000000" pitchFamily="2" charset="2"/>
              <a:buChar char="§"/>
            </a:pPr>
            <a:r>
              <a:rPr lang="fr-FR" dirty="0" err="1"/>
              <a:t>Climate</a:t>
            </a:r>
            <a:r>
              <a:rPr lang="fr-FR" dirty="0"/>
              <a:t> </a:t>
            </a:r>
          </a:p>
        </p:txBody>
      </p:sp>
      <p:sp>
        <p:nvSpPr>
          <p:cNvPr id="4" name="Espace réservé du contenu 3"/>
          <p:cNvSpPr>
            <a:spLocks noGrp="1"/>
          </p:cNvSpPr>
          <p:nvPr>
            <p:ph sz="half" idx="2"/>
          </p:nvPr>
        </p:nvSpPr>
        <p:spPr/>
        <p:txBody>
          <a:bodyPr>
            <a:normAutofit fontScale="85000" lnSpcReduction="20000"/>
          </a:bodyPr>
          <a:lstStyle/>
          <a:p>
            <a:pPr>
              <a:buFont typeface="Wingdings" panose="05000000000000000000" pitchFamily="2" charset="2"/>
              <a:buChar char="§"/>
            </a:pPr>
            <a:r>
              <a:rPr lang="fr-FR" dirty="0" err="1"/>
              <a:t>Psychographic</a:t>
            </a:r>
            <a:r>
              <a:rPr lang="fr-FR" dirty="0"/>
              <a:t> variables :</a:t>
            </a:r>
          </a:p>
          <a:p>
            <a:pPr lvl="1">
              <a:buFont typeface="Wingdings" panose="05000000000000000000" pitchFamily="2" charset="2"/>
              <a:buChar char="§"/>
            </a:pPr>
            <a:r>
              <a:rPr lang="fr-FR" dirty="0" err="1"/>
              <a:t>Lifestyle</a:t>
            </a:r>
            <a:r>
              <a:rPr lang="fr-FR" dirty="0"/>
              <a:t> : </a:t>
            </a:r>
            <a:r>
              <a:rPr lang="fr-FR" dirty="0" err="1"/>
              <a:t>what</a:t>
            </a:r>
            <a:r>
              <a:rPr lang="fr-FR" dirty="0"/>
              <a:t> type of </a:t>
            </a:r>
            <a:r>
              <a:rPr lang="fr-FR" dirty="0" err="1"/>
              <a:t>lifestyle</a:t>
            </a:r>
            <a:r>
              <a:rPr lang="fr-FR" dirty="0"/>
              <a:t> </a:t>
            </a:r>
            <a:r>
              <a:rPr lang="fr-FR" dirty="0" err="1"/>
              <a:t>does</a:t>
            </a:r>
            <a:r>
              <a:rPr lang="fr-FR" dirty="0"/>
              <a:t> the </a:t>
            </a:r>
            <a:r>
              <a:rPr lang="fr-FR" dirty="0" err="1"/>
              <a:t>customer</a:t>
            </a:r>
            <a:r>
              <a:rPr lang="fr-FR" dirty="0"/>
              <a:t> lead ?</a:t>
            </a:r>
          </a:p>
          <a:p>
            <a:pPr lvl="1">
              <a:buFont typeface="Wingdings" panose="05000000000000000000" pitchFamily="2" charset="2"/>
              <a:buChar char="§"/>
            </a:pPr>
            <a:r>
              <a:rPr lang="fr-FR" dirty="0" err="1"/>
              <a:t>Personality</a:t>
            </a:r>
            <a:endParaRPr lang="fr-FR" dirty="0"/>
          </a:p>
          <a:p>
            <a:pPr>
              <a:buFont typeface="Wingdings" panose="05000000000000000000" pitchFamily="2" charset="2"/>
              <a:buChar char="§"/>
            </a:pPr>
            <a:r>
              <a:rPr lang="fr-FR" dirty="0" err="1"/>
              <a:t>Behavioural</a:t>
            </a:r>
            <a:r>
              <a:rPr lang="fr-FR" dirty="0"/>
              <a:t> variables ?</a:t>
            </a:r>
          </a:p>
          <a:p>
            <a:pPr lvl="1">
              <a:buFont typeface="Wingdings" panose="05000000000000000000" pitchFamily="2" charset="2"/>
              <a:buChar char="§"/>
            </a:pPr>
            <a:r>
              <a:rPr lang="fr-FR" dirty="0"/>
              <a:t>Occasion : </a:t>
            </a:r>
            <a:r>
              <a:rPr lang="fr-FR" dirty="0" err="1"/>
              <a:t>when</a:t>
            </a:r>
            <a:r>
              <a:rPr lang="fr-FR" dirty="0"/>
              <a:t> </a:t>
            </a:r>
            <a:r>
              <a:rPr lang="fr-FR" dirty="0" err="1"/>
              <a:t>does</a:t>
            </a:r>
            <a:r>
              <a:rPr lang="fr-FR" dirty="0"/>
              <a:t> fan attend </a:t>
            </a:r>
            <a:r>
              <a:rPr lang="fr-FR" dirty="0" err="1"/>
              <a:t>games</a:t>
            </a:r>
            <a:r>
              <a:rPr lang="fr-FR" dirty="0"/>
              <a:t> ?</a:t>
            </a:r>
          </a:p>
          <a:p>
            <a:pPr lvl="1">
              <a:buFont typeface="Wingdings" panose="05000000000000000000" pitchFamily="2" charset="2"/>
              <a:buChar char="§"/>
            </a:pPr>
            <a:r>
              <a:rPr lang="fr-FR" dirty="0" err="1"/>
              <a:t>Benefits</a:t>
            </a:r>
            <a:r>
              <a:rPr lang="fr-FR" dirty="0"/>
              <a:t> : </a:t>
            </a:r>
            <a:r>
              <a:rPr lang="fr-FR" dirty="0" err="1"/>
              <a:t>what</a:t>
            </a:r>
            <a:r>
              <a:rPr lang="fr-FR" dirty="0"/>
              <a:t> are </a:t>
            </a:r>
            <a:r>
              <a:rPr lang="fr-FR" dirty="0" err="1"/>
              <a:t>they</a:t>
            </a:r>
            <a:r>
              <a:rPr lang="fr-FR" dirty="0"/>
              <a:t> </a:t>
            </a:r>
            <a:r>
              <a:rPr lang="fr-FR" dirty="0" err="1"/>
              <a:t>seeking</a:t>
            </a:r>
            <a:r>
              <a:rPr lang="fr-FR" dirty="0"/>
              <a:t> </a:t>
            </a:r>
            <a:r>
              <a:rPr lang="fr-FR" dirty="0" err="1"/>
              <a:t>from</a:t>
            </a:r>
            <a:r>
              <a:rPr lang="fr-FR" dirty="0"/>
              <a:t> the </a:t>
            </a:r>
            <a:r>
              <a:rPr lang="fr-FR" dirty="0" err="1"/>
              <a:t>event</a:t>
            </a:r>
            <a:r>
              <a:rPr lang="fr-FR" dirty="0"/>
              <a:t> – a </a:t>
            </a:r>
            <a:r>
              <a:rPr lang="fr-FR" dirty="0" err="1"/>
              <a:t>winning</a:t>
            </a:r>
            <a:r>
              <a:rPr lang="fr-FR" dirty="0"/>
              <a:t> team or </a:t>
            </a:r>
            <a:r>
              <a:rPr lang="fr-FR" dirty="0" err="1"/>
              <a:t>entertainment</a:t>
            </a:r>
            <a:r>
              <a:rPr lang="fr-FR" dirty="0"/>
              <a:t> ?</a:t>
            </a:r>
          </a:p>
          <a:p>
            <a:pPr lvl="1">
              <a:buFont typeface="Wingdings" panose="05000000000000000000" pitchFamily="2" charset="2"/>
              <a:buChar char="§"/>
            </a:pPr>
            <a:r>
              <a:rPr lang="fr-FR" dirty="0"/>
              <a:t>User </a:t>
            </a:r>
            <a:r>
              <a:rPr lang="fr-FR" dirty="0" err="1"/>
              <a:t>status</a:t>
            </a:r>
            <a:r>
              <a:rPr lang="fr-FR" dirty="0"/>
              <a:t> : </a:t>
            </a:r>
            <a:r>
              <a:rPr lang="fr-FR" dirty="0" err="1"/>
              <a:t>current</a:t>
            </a:r>
            <a:r>
              <a:rPr lang="fr-FR" dirty="0"/>
              <a:t>, </a:t>
            </a:r>
            <a:r>
              <a:rPr lang="fr-FR" dirty="0" err="1"/>
              <a:t>lapsed</a:t>
            </a:r>
            <a:r>
              <a:rPr lang="fr-FR" dirty="0"/>
              <a:t>, prospective or non </a:t>
            </a:r>
            <a:r>
              <a:rPr lang="fr-FR" dirty="0" err="1"/>
              <a:t>uers</a:t>
            </a:r>
            <a:endParaRPr lang="fr-FR" dirty="0"/>
          </a:p>
          <a:p>
            <a:pPr lvl="1">
              <a:buFont typeface="Wingdings" panose="05000000000000000000" pitchFamily="2" charset="2"/>
              <a:buChar char="§"/>
            </a:pPr>
            <a:r>
              <a:rPr lang="fr-FR" dirty="0"/>
              <a:t>Usage rate : </a:t>
            </a:r>
            <a:r>
              <a:rPr lang="fr-FR" dirty="0" err="1"/>
              <a:t>frequency</a:t>
            </a:r>
            <a:r>
              <a:rPr lang="fr-FR" dirty="0"/>
              <a:t> of </a:t>
            </a:r>
            <a:r>
              <a:rPr lang="fr-FR" dirty="0" err="1"/>
              <a:t>attendance</a:t>
            </a:r>
            <a:endParaRPr lang="fr-FR" dirty="0"/>
          </a:p>
          <a:p>
            <a:pPr lvl="1">
              <a:buFont typeface="Wingdings" panose="05000000000000000000" pitchFamily="2" charset="2"/>
              <a:buChar char="§"/>
            </a:pPr>
            <a:r>
              <a:rPr lang="fr-FR" dirty="0" err="1"/>
              <a:t>Loyalty</a:t>
            </a:r>
            <a:r>
              <a:rPr lang="fr-FR" dirty="0"/>
              <a:t> </a:t>
            </a:r>
            <a:r>
              <a:rPr lang="fr-FR" dirty="0" err="1"/>
              <a:t>status</a:t>
            </a:r>
            <a:r>
              <a:rPr lang="fr-FR" dirty="0"/>
              <a:t> : how loyal are </a:t>
            </a:r>
            <a:r>
              <a:rPr lang="fr-FR" dirty="0" err="1"/>
              <a:t>they</a:t>
            </a:r>
            <a:r>
              <a:rPr lang="fr-FR" dirty="0"/>
              <a:t> </a:t>
            </a:r>
            <a:r>
              <a:rPr lang="fr-FR" dirty="0" err="1"/>
              <a:t>towards</a:t>
            </a:r>
            <a:r>
              <a:rPr lang="fr-FR" dirty="0"/>
              <a:t> the team ?</a:t>
            </a:r>
          </a:p>
          <a:p>
            <a:pPr lvl="1">
              <a:buFont typeface="Wingdings" panose="05000000000000000000" pitchFamily="2" charset="2"/>
              <a:buChar char="§"/>
            </a:pPr>
            <a:r>
              <a:rPr lang="fr-FR" dirty="0"/>
              <a:t>Attitude : </a:t>
            </a:r>
            <a:r>
              <a:rPr lang="fr-FR" dirty="0" err="1"/>
              <a:t>posititive</a:t>
            </a:r>
            <a:r>
              <a:rPr lang="fr-FR" dirty="0"/>
              <a:t> or </a:t>
            </a:r>
            <a:r>
              <a:rPr lang="fr-FR" dirty="0" err="1"/>
              <a:t>negative</a:t>
            </a:r>
            <a:r>
              <a:rPr lang="fr-FR" dirty="0"/>
              <a:t> ? </a:t>
            </a:r>
          </a:p>
        </p:txBody>
      </p:sp>
    </p:spTree>
    <p:extLst>
      <p:ext uri="{BB962C8B-B14F-4D97-AF65-F5344CB8AC3E}">
        <p14:creationId xmlns:p14="http://schemas.microsoft.com/office/powerpoint/2010/main" val="4058494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2103875"/>
          </a:xfrm>
        </p:spPr>
        <p:txBody>
          <a:bodyPr>
            <a:normAutofit/>
          </a:bodyPr>
          <a:lstStyle/>
          <a:p>
            <a:r>
              <a:rPr lang="fr-FR" sz="3600" b="1" dirty="0" err="1"/>
              <a:t>Other</a:t>
            </a:r>
            <a:r>
              <a:rPr lang="fr-FR" sz="3600" b="1" dirty="0"/>
              <a:t> fans classification </a:t>
            </a:r>
            <a:br>
              <a:rPr lang="fr-FR" sz="3600" b="1" dirty="0"/>
            </a:br>
            <a:r>
              <a:rPr lang="fr-FR" sz="3600" b="1" dirty="0"/>
              <a:t>(Hunt, Bristol and </a:t>
            </a:r>
            <a:r>
              <a:rPr lang="fr-FR" sz="3600" b="1" dirty="0" err="1"/>
              <a:t>Bashaw</a:t>
            </a:r>
            <a:r>
              <a:rPr lang="fr-FR" sz="3600" b="1" dirty="0"/>
              <a:t>) </a:t>
            </a:r>
          </a:p>
        </p:txBody>
      </p:sp>
      <p:sp>
        <p:nvSpPr>
          <p:cNvPr id="5" name="Espace réservé du contenu 4"/>
          <p:cNvSpPr>
            <a:spLocks noGrp="1"/>
          </p:cNvSpPr>
          <p:nvPr>
            <p:ph idx="1"/>
          </p:nvPr>
        </p:nvSpPr>
        <p:spPr>
          <a:xfrm>
            <a:off x="492371" y="2653800"/>
            <a:ext cx="3084844" cy="3335519"/>
          </a:xfrm>
        </p:spPr>
        <p:txBody>
          <a:bodyPr>
            <a:normAutofit lnSpcReduction="10000"/>
          </a:bodyPr>
          <a:lstStyle/>
          <a:p>
            <a:pPr>
              <a:buFont typeface="Wingdings" panose="05000000000000000000" pitchFamily="2" charset="2"/>
              <a:buChar char="§"/>
            </a:pPr>
            <a:r>
              <a:rPr lang="fr-FR" sz="1400" b="1" i="1"/>
              <a:t>Fanatical fan </a:t>
            </a:r>
            <a:r>
              <a:rPr lang="fr-FR" sz="1400"/>
              <a:t>: always fans wearing jersey, enhancing atmosphere of the live event, added value for other fans. </a:t>
            </a:r>
          </a:p>
          <a:p>
            <a:pPr>
              <a:buFont typeface="Wingdings" panose="05000000000000000000" pitchFamily="2" charset="2"/>
              <a:buChar char="§"/>
            </a:pPr>
            <a:r>
              <a:rPr lang="fr-FR" sz="1400" b="1" i="1"/>
              <a:t>Devoted fan </a:t>
            </a:r>
            <a:r>
              <a:rPr lang="fr-FR" sz="1400"/>
              <a:t>: at the games but also watch via media, general sports fans, they are willing recipients of exclusive content such as insider news or behind the scenes stories</a:t>
            </a:r>
          </a:p>
          <a:p>
            <a:pPr>
              <a:buFont typeface="Wingdings" panose="05000000000000000000" pitchFamily="2" charset="2"/>
              <a:buChar char="§"/>
            </a:pPr>
            <a:r>
              <a:rPr lang="fr-FR" sz="1400" b="1" i="1"/>
              <a:t>Local fan </a:t>
            </a:r>
            <a:r>
              <a:rPr lang="fr-FR" sz="1400"/>
              <a:t>: local affiliation, city identification</a:t>
            </a:r>
          </a:p>
          <a:p>
            <a:pPr>
              <a:buFont typeface="Wingdings" panose="05000000000000000000" pitchFamily="2" charset="2"/>
              <a:buChar char="§"/>
            </a:pPr>
            <a:r>
              <a:rPr lang="fr-FR" sz="1400" b="1" i="1"/>
              <a:t>Temporary fan </a:t>
            </a:r>
            <a:r>
              <a:rPr lang="fr-FR" sz="1400"/>
              <a:t>: seek unique « once-in-a-lifetime » and « money can’t buy » experiences and will be attrcated by big events, big names and star players.</a:t>
            </a: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555" r="4085"/>
          <a:stretch/>
        </p:blipFill>
        <p:spPr>
          <a:xfrm>
            <a:off x="4742017" y="640080"/>
            <a:ext cx="6798082" cy="5577840"/>
          </a:xfrm>
          <a:prstGeom prst="rect">
            <a:avLst/>
          </a:prstGeom>
          <a:solidFill>
            <a:srgbClr val="FFFFFF">
              <a:shade val="85000"/>
            </a:srgbClr>
          </a:solidFill>
        </p:spPr>
      </p:pic>
    </p:spTree>
    <p:extLst>
      <p:ext uri="{BB962C8B-B14F-4D97-AF65-F5344CB8AC3E}">
        <p14:creationId xmlns:p14="http://schemas.microsoft.com/office/powerpoint/2010/main" val="162868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9D15AC-CF18-4CE0-B970-C44D37314D7A}"/>
              </a:ext>
            </a:extLst>
          </p:cNvPr>
          <p:cNvSpPr>
            <a:spLocks noGrp="1"/>
          </p:cNvSpPr>
          <p:nvPr>
            <p:ph type="ctrTitle"/>
          </p:nvPr>
        </p:nvSpPr>
        <p:spPr/>
        <p:txBody>
          <a:bodyPr>
            <a:normAutofit fontScale="90000"/>
          </a:bodyPr>
          <a:lstStyle/>
          <a:p>
            <a:r>
              <a:rPr lang="fr-FR" dirty="0"/>
              <a:t>« </a:t>
            </a:r>
            <a:r>
              <a:rPr lang="fr-FR" dirty="0" err="1"/>
              <a:t>Phygital</a:t>
            </a:r>
            <a:r>
              <a:rPr lang="fr-FR" dirty="0"/>
              <a:t> » </a:t>
            </a:r>
            <a:r>
              <a:rPr lang="fr-FR" dirty="0" err="1"/>
              <a:t>strategy</a:t>
            </a:r>
            <a:r>
              <a:rPr lang="fr-FR" dirty="0"/>
              <a:t> : Fans &amp; </a:t>
            </a:r>
            <a:r>
              <a:rPr lang="fr-FR" dirty="0" err="1"/>
              <a:t>Members</a:t>
            </a:r>
            <a:r>
              <a:rPr lang="fr-FR" dirty="0"/>
              <a:t> Relationship Management</a:t>
            </a:r>
          </a:p>
        </p:txBody>
      </p:sp>
      <p:sp>
        <p:nvSpPr>
          <p:cNvPr id="5" name="Sous-titre 4">
            <a:extLst>
              <a:ext uri="{FF2B5EF4-FFF2-40B4-BE49-F238E27FC236}">
                <a16:creationId xmlns:a16="http://schemas.microsoft.com/office/drawing/2014/main" id="{C672E408-A8FE-4827-8FB8-7907C5632DA4}"/>
              </a:ext>
            </a:extLst>
          </p:cNvPr>
          <p:cNvSpPr>
            <a:spLocks noGrp="1"/>
          </p:cNvSpPr>
          <p:nvPr>
            <p:ph type="subTitle" idx="12"/>
          </p:nvPr>
        </p:nvSpPr>
        <p:spPr/>
        <p:txBody>
          <a:bodyPr/>
          <a:lstStyle/>
          <a:p>
            <a:r>
              <a:rPr lang="fr-FR" dirty="0"/>
              <a:t>FFT Case </a:t>
            </a:r>
            <a:r>
              <a:rPr lang="fr-FR" dirty="0" err="1"/>
              <a:t>Study</a:t>
            </a:r>
            <a:endParaRPr lang="fr-FR" dirty="0"/>
          </a:p>
        </p:txBody>
      </p:sp>
      <p:sp>
        <p:nvSpPr>
          <p:cNvPr id="6" name="ZoneTexte 5">
            <a:extLst>
              <a:ext uri="{FF2B5EF4-FFF2-40B4-BE49-F238E27FC236}">
                <a16:creationId xmlns:a16="http://schemas.microsoft.com/office/drawing/2014/main" id="{AE11C6CF-02B6-4083-AAAD-2E73A7C1E6AC}"/>
              </a:ext>
            </a:extLst>
          </p:cNvPr>
          <p:cNvSpPr txBox="1"/>
          <p:nvPr/>
        </p:nvSpPr>
        <p:spPr>
          <a:xfrm>
            <a:off x="1822621" y="2276244"/>
            <a:ext cx="1682313" cy="514905"/>
          </a:xfrm>
          <a:prstGeom prst="rect">
            <a:avLst/>
          </a:prstGeom>
        </p:spPr>
        <p:txBody>
          <a:bodyPr vert="horz" wrap="square" lIns="91440" tIns="45720" rIns="91440" bIns="45720" rtlCol="0" anchor="ctr">
            <a:normAutofit/>
          </a:bodyPr>
          <a:lstStyle/>
          <a:p>
            <a:pPr algn="l"/>
            <a:r>
              <a:rPr lang="fr-FR" sz="1000" b="1" dirty="0" err="1">
                <a:solidFill>
                  <a:srgbClr val="002857"/>
                </a:solidFill>
              </a:rPr>
              <a:t>Level</a:t>
            </a:r>
            <a:r>
              <a:rPr lang="fr-FR" sz="1000" b="1" dirty="0">
                <a:solidFill>
                  <a:srgbClr val="002857"/>
                </a:solidFill>
              </a:rPr>
              <a:t> of ENGAGEMENT</a:t>
            </a:r>
          </a:p>
        </p:txBody>
      </p:sp>
      <p:sp>
        <p:nvSpPr>
          <p:cNvPr id="7" name="ZoneTexte 6">
            <a:extLst>
              <a:ext uri="{FF2B5EF4-FFF2-40B4-BE49-F238E27FC236}">
                <a16:creationId xmlns:a16="http://schemas.microsoft.com/office/drawing/2014/main" id="{58885E9A-1702-406A-8232-8A79B7D4C980}"/>
              </a:ext>
            </a:extLst>
          </p:cNvPr>
          <p:cNvSpPr txBox="1"/>
          <p:nvPr/>
        </p:nvSpPr>
        <p:spPr>
          <a:xfrm>
            <a:off x="6483401" y="2263967"/>
            <a:ext cx="1682313" cy="514905"/>
          </a:xfrm>
          <a:prstGeom prst="rect">
            <a:avLst/>
          </a:prstGeom>
        </p:spPr>
        <p:txBody>
          <a:bodyPr vert="horz" wrap="square" lIns="91440" tIns="45720" rIns="91440" bIns="45720" rtlCol="0" anchor="ctr">
            <a:normAutofit/>
          </a:bodyPr>
          <a:lstStyle/>
          <a:p>
            <a:pPr algn="l"/>
            <a:r>
              <a:rPr lang="fr-FR" sz="1000" b="1" dirty="0" err="1">
                <a:solidFill>
                  <a:srgbClr val="002857"/>
                </a:solidFill>
              </a:rPr>
              <a:t>Practicer</a:t>
            </a:r>
            <a:endParaRPr lang="fr-FR" sz="1000" b="1" dirty="0">
              <a:solidFill>
                <a:srgbClr val="002857"/>
              </a:solidFill>
            </a:endParaRPr>
          </a:p>
        </p:txBody>
      </p:sp>
      <p:sp>
        <p:nvSpPr>
          <p:cNvPr id="8" name="ZoneTexte 7">
            <a:extLst>
              <a:ext uri="{FF2B5EF4-FFF2-40B4-BE49-F238E27FC236}">
                <a16:creationId xmlns:a16="http://schemas.microsoft.com/office/drawing/2014/main" id="{28701B5E-97C3-4171-B808-82F913E48FC7}"/>
              </a:ext>
            </a:extLst>
          </p:cNvPr>
          <p:cNvSpPr txBox="1"/>
          <p:nvPr/>
        </p:nvSpPr>
        <p:spPr>
          <a:xfrm>
            <a:off x="3962877" y="2276244"/>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Fan</a:t>
            </a:r>
          </a:p>
        </p:txBody>
      </p:sp>
      <p:sp>
        <p:nvSpPr>
          <p:cNvPr id="9" name="ZoneTexte 8">
            <a:extLst>
              <a:ext uri="{FF2B5EF4-FFF2-40B4-BE49-F238E27FC236}">
                <a16:creationId xmlns:a16="http://schemas.microsoft.com/office/drawing/2014/main" id="{8E989F14-63F1-4972-A974-618C4F937EF5}"/>
              </a:ext>
            </a:extLst>
          </p:cNvPr>
          <p:cNvSpPr txBox="1"/>
          <p:nvPr/>
        </p:nvSpPr>
        <p:spPr>
          <a:xfrm>
            <a:off x="1822620" y="2921083"/>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AWARENESS</a:t>
            </a:r>
          </a:p>
          <a:p>
            <a:pPr algn="ctr"/>
            <a:endParaRPr lang="fr-FR" sz="1000" dirty="0">
              <a:solidFill>
                <a:srgbClr val="002857"/>
              </a:solidFill>
            </a:endParaRPr>
          </a:p>
        </p:txBody>
      </p:sp>
      <p:sp>
        <p:nvSpPr>
          <p:cNvPr id="10" name="ZoneTexte 9">
            <a:extLst>
              <a:ext uri="{FF2B5EF4-FFF2-40B4-BE49-F238E27FC236}">
                <a16:creationId xmlns:a16="http://schemas.microsoft.com/office/drawing/2014/main" id="{F5BAD76D-545B-48A4-AEFC-FE24A314C740}"/>
              </a:ext>
            </a:extLst>
          </p:cNvPr>
          <p:cNvSpPr txBox="1"/>
          <p:nvPr/>
        </p:nvSpPr>
        <p:spPr>
          <a:xfrm>
            <a:off x="1822619" y="360439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ATTRACTION</a:t>
            </a:r>
          </a:p>
          <a:p>
            <a:pPr algn="ctr"/>
            <a:endParaRPr lang="fr-FR" sz="1000" dirty="0">
              <a:solidFill>
                <a:srgbClr val="002857"/>
              </a:solidFill>
            </a:endParaRPr>
          </a:p>
        </p:txBody>
      </p:sp>
      <p:sp>
        <p:nvSpPr>
          <p:cNvPr id="11" name="ZoneTexte 10">
            <a:extLst>
              <a:ext uri="{FF2B5EF4-FFF2-40B4-BE49-F238E27FC236}">
                <a16:creationId xmlns:a16="http://schemas.microsoft.com/office/drawing/2014/main" id="{7A7AEC99-F426-46D3-842B-73C78495A199}"/>
              </a:ext>
            </a:extLst>
          </p:cNvPr>
          <p:cNvSpPr txBox="1"/>
          <p:nvPr/>
        </p:nvSpPr>
        <p:spPr>
          <a:xfrm>
            <a:off x="1822621" y="4326050"/>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ATTACHMENT</a:t>
            </a:r>
          </a:p>
        </p:txBody>
      </p:sp>
      <p:sp>
        <p:nvSpPr>
          <p:cNvPr id="12" name="ZoneTexte 11">
            <a:extLst>
              <a:ext uri="{FF2B5EF4-FFF2-40B4-BE49-F238E27FC236}">
                <a16:creationId xmlns:a16="http://schemas.microsoft.com/office/drawing/2014/main" id="{C0DCE267-E2DC-4FA2-93DC-B702BAD1C2B0}"/>
              </a:ext>
            </a:extLst>
          </p:cNvPr>
          <p:cNvSpPr txBox="1"/>
          <p:nvPr/>
        </p:nvSpPr>
        <p:spPr>
          <a:xfrm>
            <a:off x="1822618" y="506371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ALLEGIANCE</a:t>
            </a:r>
          </a:p>
          <a:p>
            <a:pPr algn="ctr"/>
            <a:endParaRPr lang="fr-FR" sz="1000" dirty="0">
              <a:solidFill>
                <a:srgbClr val="002857"/>
              </a:solidFill>
            </a:endParaRPr>
          </a:p>
        </p:txBody>
      </p:sp>
      <p:sp>
        <p:nvSpPr>
          <p:cNvPr id="13" name="ZoneTexte 12">
            <a:extLst>
              <a:ext uri="{FF2B5EF4-FFF2-40B4-BE49-F238E27FC236}">
                <a16:creationId xmlns:a16="http://schemas.microsoft.com/office/drawing/2014/main" id="{AA3FB870-D4DE-4B65-9235-1D7A44D8A46C}"/>
              </a:ext>
            </a:extLst>
          </p:cNvPr>
          <p:cNvSpPr txBox="1"/>
          <p:nvPr/>
        </p:nvSpPr>
        <p:spPr>
          <a:xfrm>
            <a:off x="6154926" y="286997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KNOW about tennis</a:t>
            </a:r>
          </a:p>
        </p:txBody>
      </p:sp>
      <p:sp>
        <p:nvSpPr>
          <p:cNvPr id="14" name="ZoneTexte 13">
            <a:extLst>
              <a:ext uri="{FF2B5EF4-FFF2-40B4-BE49-F238E27FC236}">
                <a16:creationId xmlns:a16="http://schemas.microsoft.com/office/drawing/2014/main" id="{98690E66-0BAD-4B45-9C2B-7950450C4CAB}"/>
              </a:ext>
            </a:extLst>
          </p:cNvPr>
          <p:cNvSpPr txBox="1"/>
          <p:nvPr/>
        </p:nvSpPr>
        <p:spPr>
          <a:xfrm>
            <a:off x="6217064" y="3548202"/>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LIKE to </a:t>
            </a:r>
            <a:r>
              <a:rPr lang="fr-FR" sz="1000" dirty="0" err="1">
                <a:solidFill>
                  <a:srgbClr val="002857"/>
                </a:solidFill>
              </a:rPr>
              <a:t>play</a:t>
            </a:r>
            <a:r>
              <a:rPr lang="fr-FR" sz="1000" dirty="0">
                <a:solidFill>
                  <a:srgbClr val="002857"/>
                </a:solidFill>
              </a:rPr>
              <a:t> tennis</a:t>
            </a:r>
          </a:p>
        </p:txBody>
      </p:sp>
      <p:sp>
        <p:nvSpPr>
          <p:cNvPr id="15" name="ZoneTexte 14">
            <a:extLst>
              <a:ext uri="{FF2B5EF4-FFF2-40B4-BE49-F238E27FC236}">
                <a16:creationId xmlns:a16="http://schemas.microsoft.com/office/drawing/2014/main" id="{0B19A9F6-7D84-479B-AD92-FE41F29F9C34}"/>
              </a:ext>
            </a:extLst>
          </p:cNvPr>
          <p:cNvSpPr txBox="1"/>
          <p:nvPr/>
        </p:nvSpPr>
        <p:spPr>
          <a:xfrm>
            <a:off x="6563296" y="4298304"/>
            <a:ext cx="1393796"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AM a tennis </a:t>
            </a:r>
            <a:r>
              <a:rPr lang="fr-FR" sz="1000" dirty="0" err="1">
                <a:solidFill>
                  <a:srgbClr val="002857"/>
                </a:solidFill>
              </a:rPr>
              <a:t>player</a:t>
            </a:r>
            <a:endParaRPr lang="fr-FR" sz="1000" dirty="0">
              <a:solidFill>
                <a:srgbClr val="002857"/>
              </a:solidFill>
            </a:endParaRPr>
          </a:p>
        </p:txBody>
      </p:sp>
      <p:sp>
        <p:nvSpPr>
          <p:cNvPr id="16" name="ZoneTexte 15">
            <a:extLst>
              <a:ext uri="{FF2B5EF4-FFF2-40B4-BE49-F238E27FC236}">
                <a16:creationId xmlns:a16="http://schemas.microsoft.com/office/drawing/2014/main" id="{B0D09221-3859-485D-82E0-FC447679FBFD}"/>
              </a:ext>
            </a:extLst>
          </p:cNvPr>
          <p:cNvSpPr txBox="1"/>
          <p:nvPr/>
        </p:nvSpPr>
        <p:spPr>
          <a:xfrm>
            <a:off x="6291041" y="5007885"/>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LIVE to </a:t>
            </a:r>
            <a:r>
              <a:rPr lang="fr-FR" sz="1000" dirty="0" err="1">
                <a:solidFill>
                  <a:srgbClr val="002857"/>
                </a:solidFill>
              </a:rPr>
              <a:t>play</a:t>
            </a:r>
            <a:r>
              <a:rPr lang="fr-FR" sz="1000" dirty="0">
                <a:solidFill>
                  <a:srgbClr val="002857"/>
                </a:solidFill>
              </a:rPr>
              <a:t> tennis</a:t>
            </a:r>
          </a:p>
        </p:txBody>
      </p:sp>
      <p:sp>
        <p:nvSpPr>
          <p:cNvPr id="17" name="ZoneTexte 16">
            <a:extLst>
              <a:ext uri="{FF2B5EF4-FFF2-40B4-BE49-F238E27FC236}">
                <a16:creationId xmlns:a16="http://schemas.microsoft.com/office/drawing/2014/main" id="{106C8AC2-2094-494E-A504-37FB416EC790}"/>
              </a:ext>
            </a:extLst>
          </p:cNvPr>
          <p:cNvSpPr txBox="1"/>
          <p:nvPr/>
        </p:nvSpPr>
        <p:spPr>
          <a:xfrm>
            <a:off x="3504939" y="2890309"/>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KNOW about tennis Events (RG)</a:t>
            </a:r>
          </a:p>
        </p:txBody>
      </p:sp>
      <p:sp>
        <p:nvSpPr>
          <p:cNvPr id="18" name="ZoneTexte 17">
            <a:extLst>
              <a:ext uri="{FF2B5EF4-FFF2-40B4-BE49-F238E27FC236}">
                <a16:creationId xmlns:a16="http://schemas.microsoft.com/office/drawing/2014/main" id="{D2662B2B-0B90-4523-BAA9-E8F2B342952D}"/>
              </a:ext>
            </a:extLst>
          </p:cNvPr>
          <p:cNvSpPr txBox="1"/>
          <p:nvPr/>
        </p:nvSpPr>
        <p:spPr>
          <a:xfrm>
            <a:off x="3504938" y="3585216"/>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LIKE tennis </a:t>
            </a:r>
            <a:r>
              <a:rPr lang="fr-FR" sz="1000" dirty="0" err="1">
                <a:solidFill>
                  <a:srgbClr val="002857"/>
                </a:solidFill>
              </a:rPr>
              <a:t>events</a:t>
            </a:r>
            <a:r>
              <a:rPr lang="fr-FR" sz="1000" dirty="0">
                <a:solidFill>
                  <a:srgbClr val="002857"/>
                </a:solidFill>
              </a:rPr>
              <a:t> (RG)</a:t>
            </a:r>
          </a:p>
        </p:txBody>
      </p:sp>
      <p:sp>
        <p:nvSpPr>
          <p:cNvPr id="19" name="ZoneTexte 18">
            <a:extLst>
              <a:ext uri="{FF2B5EF4-FFF2-40B4-BE49-F238E27FC236}">
                <a16:creationId xmlns:a16="http://schemas.microsoft.com/office/drawing/2014/main" id="{859F3BD4-5D92-4009-8388-61066B9EDE4B}"/>
              </a:ext>
            </a:extLst>
          </p:cNvPr>
          <p:cNvSpPr txBox="1"/>
          <p:nvPr/>
        </p:nvSpPr>
        <p:spPr>
          <a:xfrm>
            <a:off x="3504934" y="4280123"/>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AM a RG fan</a:t>
            </a:r>
          </a:p>
        </p:txBody>
      </p:sp>
      <p:sp>
        <p:nvSpPr>
          <p:cNvPr id="20" name="ZoneTexte 19">
            <a:extLst>
              <a:ext uri="{FF2B5EF4-FFF2-40B4-BE49-F238E27FC236}">
                <a16:creationId xmlns:a16="http://schemas.microsoft.com/office/drawing/2014/main" id="{1F88A202-8C35-4646-B6ED-B660DEF86045}"/>
              </a:ext>
            </a:extLst>
          </p:cNvPr>
          <p:cNvSpPr txBox="1"/>
          <p:nvPr/>
        </p:nvSpPr>
        <p:spPr>
          <a:xfrm>
            <a:off x="3537490" y="5044881"/>
            <a:ext cx="1473693" cy="514905"/>
          </a:xfrm>
          <a:prstGeom prst="rect">
            <a:avLst/>
          </a:prstGeom>
        </p:spPr>
        <p:txBody>
          <a:bodyPr vert="horz" wrap="square" lIns="91440" tIns="45720" rIns="91440" bIns="45720" rtlCol="0" anchor="ctr">
            <a:normAutofit/>
          </a:bodyPr>
          <a:lstStyle/>
          <a:p>
            <a:pPr algn="ctr"/>
            <a:r>
              <a:rPr lang="fr-FR" sz="1000" dirty="0">
                <a:solidFill>
                  <a:srgbClr val="002857"/>
                </a:solidFill>
              </a:rPr>
              <a:t>I LIVE for tennis </a:t>
            </a:r>
            <a:r>
              <a:rPr lang="fr-FR" sz="1000" dirty="0" err="1">
                <a:solidFill>
                  <a:srgbClr val="002857"/>
                </a:solidFill>
              </a:rPr>
              <a:t>events</a:t>
            </a:r>
            <a:r>
              <a:rPr lang="fr-FR" sz="1000" dirty="0">
                <a:solidFill>
                  <a:srgbClr val="002857"/>
                </a:solidFill>
              </a:rPr>
              <a:t> (RG)</a:t>
            </a:r>
          </a:p>
        </p:txBody>
      </p:sp>
      <p:sp>
        <p:nvSpPr>
          <p:cNvPr id="21" name="Ellipse 20">
            <a:extLst>
              <a:ext uri="{FF2B5EF4-FFF2-40B4-BE49-F238E27FC236}">
                <a16:creationId xmlns:a16="http://schemas.microsoft.com/office/drawing/2014/main" id="{23BDC5F1-515F-4207-BF74-4BEAEDD7873F}"/>
              </a:ext>
            </a:extLst>
          </p:cNvPr>
          <p:cNvSpPr/>
          <p:nvPr/>
        </p:nvSpPr>
        <p:spPr>
          <a:xfrm>
            <a:off x="5293788" y="2946419"/>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3" name="Ellipse 22">
            <a:extLst>
              <a:ext uri="{FF2B5EF4-FFF2-40B4-BE49-F238E27FC236}">
                <a16:creationId xmlns:a16="http://schemas.microsoft.com/office/drawing/2014/main" id="{5314D697-D14F-4245-AD11-31A3DDBE5703}"/>
              </a:ext>
            </a:extLst>
          </p:cNvPr>
          <p:cNvSpPr/>
          <p:nvPr/>
        </p:nvSpPr>
        <p:spPr>
          <a:xfrm>
            <a:off x="5293788" y="3604391"/>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4" name="Ellipse 23">
            <a:extLst>
              <a:ext uri="{FF2B5EF4-FFF2-40B4-BE49-F238E27FC236}">
                <a16:creationId xmlns:a16="http://schemas.microsoft.com/office/drawing/2014/main" id="{6A6F25EF-4F0B-4876-A18C-1B9177B5EAD0}"/>
              </a:ext>
            </a:extLst>
          </p:cNvPr>
          <p:cNvSpPr/>
          <p:nvPr/>
        </p:nvSpPr>
        <p:spPr>
          <a:xfrm>
            <a:off x="5020797" y="4363988"/>
            <a:ext cx="630314" cy="3865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FFT</a:t>
            </a:r>
          </a:p>
          <a:p>
            <a:pPr algn="ctr"/>
            <a:r>
              <a:rPr lang="fr-FR" sz="800" dirty="0"/>
              <a:t>TV</a:t>
            </a:r>
          </a:p>
        </p:txBody>
      </p:sp>
      <p:sp>
        <p:nvSpPr>
          <p:cNvPr id="25" name="Ellipse 24">
            <a:extLst>
              <a:ext uri="{FF2B5EF4-FFF2-40B4-BE49-F238E27FC236}">
                <a16:creationId xmlns:a16="http://schemas.microsoft.com/office/drawing/2014/main" id="{B6CA7D18-DC11-44D8-9EFC-513E9A402C61}"/>
              </a:ext>
            </a:extLst>
          </p:cNvPr>
          <p:cNvSpPr/>
          <p:nvPr/>
        </p:nvSpPr>
        <p:spPr>
          <a:xfrm>
            <a:off x="5635576" y="4363988"/>
            <a:ext cx="630314" cy="38656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dirty="0"/>
              <a:t>CLUB</a:t>
            </a:r>
          </a:p>
        </p:txBody>
      </p:sp>
      <p:sp>
        <p:nvSpPr>
          <p:cNvPr id="26" name="Ellipse 25">
            <a:extLst>
              <a:ext uri="{FF2B5EF4-FFF2-40B4-BE49-F238E27FC236}">
                <a16:creationId xmlns:a16="http://schemas.microsoft.com/office/drawing/2014/main" id="{FFE6D023-E1AA-4EBE-80F6-547C05675BFA}"/>
              </a:ext>
            </a:extLst>
          </p:cNvPr>
          <p:cNvSpPr/>
          <p:nvPr/>
        </p:nvSpPr>
        <p:spPr>
          <a:xfrm>
            <a:off x="5335954" y="5072055"/>
            <a:ext cx="630314" cy="38656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dirty="0"/>
              <a:t>CLUB</a:t>
            </a:r>
          </a:p>
          <a:p>
            <a:pPr algn="ctr"/>
            <a:r>
              <a:rPr lang="fr-FR" sz="700" dirty="0"/>
              <a:t>RG</a:t>
            </a:r>
          </a:p>
        </p:txBody>
      </p:sp>
      <p:cxnSp>
        <p:nvCxnSpPr>
          <p:cNvPr id="31" name="Connecteur droit avec flèche 30">
            <a:extLst>
              <a:ext uri="{FF2B5EF4-FFF2-40B4-BE49-F238E27FC236}">
                <a16:creationId xmlns:a16="http://schemas.microsoft.com/office/drawing/2014/main" id="{3D65C9A1-F25B-4B3E-8FCC-A1A8044778CD}"/>
              </a:ext>
            </a:extLst>
          </p:cNvPr>
          <p:cNvCxnSpPr>
            <a:stCxn id="21" idx="6"/>
          </p:cNvCxnSpPr>
          <p:nvPr/>
        </p:nvCxnSpPr>
        <p:spPr>
          <a:xfrm>
            <a:off x="5924102" y="3139701"/>
            <a:ext cx="3417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61EDA668-3DAD-4E55-9C2C-20F3F0C8558C}"/>
              </a:ext>
            </a:extLst>
          </p:cNvPr>
          <p:cNvCxnSpPr>
            <a:stCxn id="17" idx="3"/>
            <a:endCxn id="21" idx="2"/>
          </p:cNvCxnSpPr>
          <p:nvPr/>
        </p:nvCxnSpPr>
        <p:spPr>
          <a:xfrm flipV="1">
            <a:off x="4978632" y="3139701"/>
            <a:ext cx="315157" cy="80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7167CB61-0484-4D4D-B6D3-E7F0FA52B4AC}"/>
              </a:ext>
            </a:extLst>
          </p:cNvPr>
          <p:cNvCxnSpPr>
            <a:cxnSpLocks/>
            <a:endCxn id="23" idx="2"/>
          </p:cNvCxnSpPr>
          <p:nvPr/>
        </p:nvCxnSpPr>
        <p:spPr>
          <a:xfrm>
            <a:off x="4912050" y="3797673"/>
            <a:ext cx="3817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necteur droit avec flèche 39">
            <a:extLst>
              <a:ext uri="{FF2B5EF4-FFF2-40B4-BE49-F238E27FC236}">
                <a16:creationId xmlns:a16="http://schemas.microsoft.com/office/drawing/2014/main" id="{618752A7-6844-40FF-BC4C-B87D005FF0C2}"/>
              </a:ext>
            </a:extLst>
          </p:cNvPr>
          <p:cNvCxnSpPr>
            <a:cxnSpLocks/>
            <a:stCxn id="23" idx="6"/>
          </p:cNvCxnSpPr>
          <p:nvPr/>
        </p:nvCxnSpPr>
        <p:spPr>
          <a:xfrm>
            <a:off x="5924102" y="3797673"/>
            <a:ext cx="3417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2267C056-2251-4BBC-8DC1-45908AAD84E0}"/>
              </a:ext>
            </a:extLst>
          </p:cNvPr>
          <p:cNvCxnSpPr>
            <a:cxnSpLocks/>
            <a:stCxn id="15" idx="1"/>
            <a:endCxn id="25" idx="6"/>
          </p:cNvCxnSpPr>
          <p:nvPr/>
        </p:nvCxnSpPr>
        <p:spPr>
          <a:xfrm flipH="1">
            <a:off x="6265890" y="4555756"/>
            <a:ext cx="297406" cy="1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D7913117-54CE-4D50-9739-FF21E8E941A8}"/>
              </a:ext>
            </a:extLst>
          </p:cNvPr>
          <p:cNvCxnSpPr>
            <a:cxnSpLocks/>
          </p:cNvCxnSpPr>
          <p:nvPr/>
        </p:nvCxnSpPr>
        <p:spPr>
          <a:xfrm>
            <a:off x="5020797" y="5265337"/>
            <a:ext cx="3218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avec flèche 50">
            <a:extLst>
              <a:ext uri="{FF2B5EF4-FFF2-40B4-BE49-F238E27FC236}">
                <a16:creationId xmlns:a16="http://schemas.microsoft.com/office/drawing/2014/main" id="{5F243D4F-601D-41C5-AC52-81E08190383A}"/>
              </a:ext>
            </a:extLst>
          </p:cNvPr>
          <p:cNvCxnSpPr>
            <a:cxnSpLocks/>
            <a:endCxn id="26" idx="6"/>
          </p:cNvCxnSpPr>
          <p:nvPr/>
        </p:nvCxnSpPr>
        <p:spPr>
          <a:xfrm flipH="1">
            <a:off x="5966268" y="5265337"/>
            <a:ext cx="3247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eur droit avec flèche 53">
            <a:extLst>
              <a:ext uri="{FF2B5EF4-FFF2-40B4-BE49-F238E27FC236}">
                <a16:creationId xmlns:a16="http://schemas.microsoft.com/office/drawing/2014/main" id="{7732ABCB-7685-4CA7-94F8-0A3AFC5404BA}"/>
              </a:ext>
            </a:extLst>
          </p:cNvPr>
          <p:cNvCxnSpPr>
            <a:stCxn id="24" idx="2"/>
          </p:cNvCxnSpPr>
          <p:nvPr/>
        </p:nvCxnSpPr>
        <p:spPr>
          <a:xfrm flipH="1">
            <a:off x="4699723" y="4557270"/>
            <a:ext cx="3210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ZoneTexte 54">
            <a:extLst>
              <a:ext uri="{FF2B5EF4-FFF2-40B4-BE49-F238E27FC236}">
                <a16:creationId xmlns:a16="http://schemas.microsoft.com/office/drawing/2014/main" id="{D13E7E24-5DAB-4CC6-ADC6-8718EE3723C7}"/>
              </a:ext>
            </a:extLst>
          </p:cNvPr>
          <p:cNvSpPr txBox="1"/>
          <p:nvPr/>
        </p:nvSpPr>
        <p:spPr>
          <a:xfrm>
            <a:off x="5335955" y="2248232"/>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Tool</a:t>
            </a:r>
          </a:p>
        </p:txBody>
      </p:sp>
      <p:cxnSp>
        <p:nvCxnSpPr>
          <p:cNvPr id="57" name="Connecteur droit avec flèche 56">
            <a:extLst>
              <a:ext uri="{FF2B5EF4-FFF2-40B4-BE49-F238E27FC236}">
                <a16:creationId xmlns:a16="http://schemas.microsoft.com/office/drawing/2014/main" id="{9865A79F-F7F2-4F7B-96C6-44B72481F71F}"/>
              </a:ext>
            </a:extLst>
          </p:cNvPr>
          <p:cNvCxnSpPr>
            <a:cxnSpLocks/>
            <a:stCxn id="9" idx="2"/>
          </p:cNvCxnSpPr>
          <p:nvPr/>
        </p:nvCxnSpPr>
        <p:spPr>
          <a:xfrm>
            <a:off x="2559466" y="343598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Connecteur droit avec flèche 59">
            <a:extLst>
              <a:ext uri="{FF2B5EF4-FFF2-40B4-BE49-F238E27FC236}">
                <a16:creationId xmlns:a16="http://schemas.microsoft.com/office/drawing/2014/main" id="{076F45B6-9D33-4289-A5B8-9A1C564F3E01}"/>
              </a:ext>
            </a:extLst>
          </p:cNvPr>
          <p:cNvCxnSpPr>
            <a:cxnSpLocks/>
          </p:cNvCxnSpPr>
          <p:nvPr/>
        </p:nvCxnSpPr>
        <p:spPr>
          <a:xfrm>
            <a:off x="2543187" y="4118766"/>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Connecteur droit avec flèche 60">
            <a:extLst>
              <a:ext uri="{FF2B5EF4-FFF2-40B4-BE49-F238E27FC236}">
                <a16:creationId xmlns:a16="http://schemas.microsoft.com/office/drawing/2014/main" id="{5C966784-517F-498E-B131-0DC7F4061427}"/>
              </a:ext>
            </a:extLst>
          </p:cNvPr>
          <p:cNvCxnSpPr>
            <a:cxnSpLocks/>
          </p:cNvCxnSpPr>
          <p:nvPr/>
        </p:nvCxnSpPr>
        <p:spPr>
          <a:xfrm>
            <a:off x="2535788" y="479502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Connecteur droit avec flèche 61">
            <a:extLst>
              <a:ext uri="{FF2B5EF4-FFF2-40B4-BE49-F238E27FC236}">
                <a16:creationId xmlns:a16="http://schemas.microsoft.com/office/drawing/2014/main" id="{F5AC651C-76B2-4B87-B2FC-EB34DFC6A2D3}"/>
              </a:ext>
            </a:extLst>
          </p:cNvPr>
          <p:cNvCxnSpPr>
            <a:cxnSpLocks/>
          </p:cNvCxnSpPr>
          <p:nvPr/>
        </p:nvCxnSpPr>
        <p:spPr>
          <a:xfrm>
            <a:off x="4234380" y="3339993"/>
            <a:ext cx="0" cy="245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3" name="Connecteur droit avec flèche 62">
            <a:extLst>
              <a:ext uri="{FF2B5EF4-FFF2-40B4-BE49-F238E27FC236}">
                <a16:creationId xmlns:a16="http://schemas.microsoft.com/office/drawing/2014/main" id="{305141F2-3B3F-4DD9-9506-FF4FB23FA6AA}"/>
              </a:ext>
            </a:extLst>
          </p:cNvPr>
          <p:cNvCxnSpPr>
            <a:cxnSpLocks/>
          </p:cNvCxnSpPr>
          <p:nvPr/>
        </p:nvCxnSpPr>
        <p:spPr>
          <a:xfrm>
            <a:off x="4241779" y="4106461"/>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Connecteur droit avec flèche 63">
            <a:extLst>
              <a:ext uri="{FF2B5EF4-FFF2-40B4-BE49-F238E27FC236}">
                <a16:creationId xmlns:a16="http://schemas.microsoft.com/office/drawing/2014/main" id="{96DD5D95-C890-4CD3-BB3C-98A57997C48C}"/>
              </a:ext>
            </a:extLst>
          </p:cNvPr>
          <p:cNvCxnSpPr>
            <a:cxnSpLocks/>
          </p:cNvCxnSpPr>
          <p:nvPr/>
        </p:nvCxnSpPr>
        <p:spPr>
          <a:xfrm>
            <a:off x="4234380" y="4795027"/>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Connecteur droit avec flèche 64">
            <a:extLst>
              <a:ext uri="{FF2B5EF4-FFF2-40B4-BE49-F238E27FC236}">
                <a16:creationId xmlns:a16="http://schemas.microsoft.com/office/drawing/2014/main" id="{1E9A7E71-5A4E-483C-A4B5-6D2DF7C17EC3}"/>
              </a:ext>
            </a:extLst>
          </p:cNvPr>
          <p:cNvCxnSpPr>
            <a:cxnSpLocks/>
          </p:cNvCxnSpPr>
          <p:nvPr/>
        </p:nvCxnSpPr>
        <p:spPr>
          <a:xfrm>
            <a:off x="6793371" y="3302979"/>
            <a:ext cx="0" cy="245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6" name="Connecteur droit avec flèche 65">
            <a:extLst>
              <a:ext uri="{FF2B5EF4-FFF2-40B4-BE49-F238E27FC236}">
                <a16:creationId xmlns:a16="http://schemas.microsoft.com/office/drawing/2014/main" id="{59FD6A53-1AD9-4AEF-86F7-B6EA4951696E}"/>
              </a:ext>
            </a:extLst>
          </p:cNvPr>
          <p:cNvCxnSpPr>
            <a:cxnSpLocks/>
          </p:cNvCxnSpPr>
          <p:nvPr/>
        </p:nvCxnSpPr>
        <p:spPr>
          <a:xfrm>
            <a:off x="6809647" y="4100061"/>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Connecteur droit avec flèche 66">
            <a:extLst>
              <a:ext uri="{FF2B5EF4-FFF2-40B4-BE49-F238E27FC236}">
                <a16:creationId xmlns:a16="http://schemas.microsoft.com/office/drawing/2014/main" id="{8D57D7B2-B91B-49DF-BE3E-DE796E2E3197}"/>
              </a:ext>
            </a:extLst>
          </p:cNvPr>
          <p:cNvCxnSpPr>
            <a:cxnSpLocks/>
          </p:cNvCxnSpPr>
          <p:nvPr/>
        </p:nvCxnSpPr>
        <p:spPr>
          <a:xfrm>
            <a:off x="6875490" y="4799658"/>
            <a:ext cx="0" cy="2452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ZoneTexte 67">
            <a:extLst>
              <a:ext uri="{FF2B5EF4-FFF2-40B4-BE49-F238E27FC236}">
                <a16:creationId xmlns:a16="http://schemas.microsoft.com/office/drawing/2014/main" id="{3F987BBE-F926-4145-9DC9-BA1993647DD5}"/>
              </a:ext>
            </a:extLst>
          </p:cNvPr>
          <p:cNvSpPr txBox="1"/>
          <p:nvPr/>
        </p:nvSpPr>
        <p:spPr>
          <a:xfrm>
            <a:off x="8100798" y="2825342"/>
            <a:ext cx="2238277" cy="644839"/>
          </a:xfrm>
          <a:prstGeom prst="rect">
            <a:avLst/>
          </a:prstGeom>
        </p:spPr>
        <p:txBody>
          <a:bodyPr vert="horz" wrap="square" lIns="91440" tIns="45720" rIns="91440" bIns="45720" rtlCol="0" anchor="ctr">
            <a:normAutofit/>
          </a:bodyPr>
          <a:lstStyle/>
          <a:p>
            <a:pPr algn="ctr"/>
            <a:r>
              <a:rPr lang="fr-FR" sz="1000" dirty="0">
                <a:solidFill>
                  <a:srgbClr val="002857"/>
                </a:solidFill>
              </a:rPr>
              <a:t>Tennis for Leisure</a:t>
            </a:r>
          </a:p>
          <a:p>
            <a:pPr algn="ctr"/>
            <a:r>
              <a:rPr lang="fr-FR" sz="1000" i="1" dirty="0">
                <a:solidFill>
                  <a:srgbClr val="002857"/>
                </a:solidFill>
              </a:rPr>
              <a:t>Volume</a:t>
            </a:r>
          </a:p>
          <a:p>
            <a:pPr algn="ctr"/>
            <a:r>
              <a:rPr lang="fr-FR" sz="1000" i="1" dirty="0">
                <a:solidFill>
                  <a:srgbClr val="002857"/>
                </a:solidFill>
              </a:rPr>
              <a:t>Poor </a:t>
            </a:r>
            <a:r>
              <a:rPr lang="fr-FR" sz="1000" i="1" dirty="0" err="1">
                <a:solidFill>
                  <a:srgbClr val="002857"/>
                </a:solidFill>
              </a:rPr>
              <a:t>Knowledge</a:t>
            </a:r>
            <a:r>
              <a:rPr lang="fr-FR" sz="1000" i="1" dirty="0">
                <a:solidFill>
                  <a:srgbClr val="002857"/>
                </a:solidFill>
              </a:rPr>
              <a:t> by FFT</a:t>
            </a:r>
          </a:p>
        </p:txBody>
      </p:sp>
      <p:sp>
        <p:nvSpPr>
          <p:cNvPr id="69" name="ZoneTexte 68">
            <a:extLst>
              <a:ext uri="{FF2B5EF4-FFF2-40B4-BE49-F238E27FC236}">
                <a16:creationId xmlns:a16="http://schemas.microsoft.com/office/drawing/2014/main" id="{3444F5B1-BC00-42BA-B00B-4CF264DBAE00}"/>
              </a:ext>
            </a:extLst>
          </p:cNvPr>
          <p:cNvSpPr txBox="1"/>
          <p:nvPr/>
        </p:nvSpPr>
        <p:spPr>
          <a:xfrm>
            <a:off x="8209553" y="3524145"/>
            <a:ext cx="2020771" cy="619138"/>
          </a:xfrm>
          <a:prstGeom prst="rect">
            <a:avLst/>
          </a:prstGeom>
        </p:spPr>
        <p:txBody>
          <a:bodyPr vert="horz" wrap="square" lIns="91440" tIns="45720" rIns="91440" bIns="45720" rtlCol="0" anchor="ctr">
            <a:normAutofit/>
          </a:bodyPr>
          <a:lstStyle/>
          <a:p>
            <a:pPr algn="ctr"/>
            <a:r>
              <a:rPr lang="fr-FR" sz="1000" dirty="0">
                <a:solidFill>
                  <a:srgbClr val="002857"/>
                </a:solidFill>
              </a:rPr>
              <a:t>Tennis for </a:t>
            </a:r>
            <a:r>
              <a:rPr lang="fr-FR" sz="1000" dirty="0" err="1">
                <a:solidFill>
                  <a:srgbClr val="002857"/>
                </a:solidFill>
              </a:rPr>
              <a:t>leisure</a:t>
            </a:r>
            <a:r>
              <a:rPr lang="fr-FR" sz="1000" dirty="0">
                <a:solidFill>
                  <a:srgbClr val="002857"/>
                </a:solidFill>
              </a:rPr>
              <a:t> </a:t>
            </a:r>
          </a:p>
          <a:p>
            <a:pPr algn="ctr"/>
            <a:r>
              <a:rPr lang="fr-FR" sz="1000" i="1" dirty="0">
                <a:solidFill>
                  <a:srgbClr val="002857"/>
                </a:solidFill>
              </a:rPr>
              <a:t>Volume</a:t>
            </a:r>
          </a:p>
          <a:p>
            <a:pPr algn="ctr"/>
            <a:r>
              <a:rPr lang="fr-FR" sz="1000" dirty="0">
                <a:solidFill>
                  <a:srgbClr val="002857"/>
                </a:solidFill>
              </a:rPr>
              <a:t>Leisure Community </a:t>
            </a:r>
            <a:r>
              <a:rPr lang="fr-FR" sz="1000" dirty="0" err="1">
                <a:solidFill>
                  <a:srgbClr val="002857"/>
                </a:solidFill>
              </a:rPr>
              <a:t>inside</a:t>
            </a:r>
            <a:r>
              <a:rPr lang="fr-FR" sz="1000" dirty="0">
                <a:solidFill>
                  <a:srgbClr val="002857"/>
                </a:solidFill>
              </a:rPr>
              <a:t> clubs</a:t>
            </a:r>
          </a:p>
        </p:txBody>
      </p:sp>
      <p:sp>
        <p:nvSpPr>
          <p:cNvPr id="70" name="ZoneTexte 69">
            <a:extLst>
              <a:ext uri="{FF2B5EF4-FFF2-40B4-BE49-F238E27FC236}">
                <a16:creationId xmlns:a16="http://schemas.microsoft.com/office/drawing/2014/main" id="{CEADCAB8-E241-48B5-B3B4-608D9FEFB009}"/>
              </a:ext>
            </a:extLst>
          </p:cNvPr>
          <p:cNvSpPr txBox="1"/>
          <p:nvPr/>
        </p:nvSpPr>
        <p:spPr>
          <a:xfrm>
            <a:off x="8368895" y="4246186"/>
            <a:ext cx="1646809" cy="619138"/>
          </a:xfrm>
          <a:prstGeom prst="rect">
            <a:avLst/>
          </a:prstGeom>
        </p:spPr>
        <p:txBody>
          <a:bodyPr vert="horz" wrap="square" lIns="91440" tIns="45720" rIns="91440" bIns="45720" rtlCol="0" anchor="ctr">
            <a:normAutofit/>
          </a:bodyPr>
          <a:lstStyle/>
          <a:p>
            <a:pPr algn="ctr"/>
            <a:r>
              <a:rPr lang="fr-FR" sz="1000" dirty="0">
                <a:solidFill>
                  <a:srgbClr val="002857"/>
                </a:solidFill>
              </a:rPr>
              <a:t>Tennis </a:t>
            </a:r>
            <a:r>
              <a:rPr lang="fr-FR" sz="1000" dirty="0" err="1">
                <a:solidFill>
                  <a:srgbClr val="002857"/>
                </a:solidFill>
              </a:rPr>
              <a:t>Competition</a:t>
            </a:r>
            <a:endParaRPr lang="fr-FR" sz="1000" dirty="0">
              <a:solidFill>
                <a:srgbClr val="002857"/>
              </a:solidFill>
            </a:endParaRPr>
          </a:p>
          <a:p>
            <a:pPr algn="ctr"/>
            <a:r>
              <a:rPr lang="fr-FR" sz="1000" i="1" dirty="0" err="1">
                <a:solidFill>
                  <a:srgbClr val="002857"/>
                </a:solidFill>
              </a:rPr>
              <a:t>Differenciation</a:t>
            </a:r>
            <a:endParaRPr lang="fr-FR" sz="1000" i="1" dirty="0">
              <a:solidFill>
                <a:srgbClr val="002857"/>
              </a:solidFill>
            </a:endParaRPr>
          </a:p>
          <a:p>
            <a:pPr algn="ctr"/>
            <a:r>
              <a:rPr lang="fr-FR" sz="1000" dirty="0" err="1">
                <a:solidFill>
                  <a:srgbClr val="002857"/>
                </a:solidFill>
              </a:rPr>
              <a:t>Competition</a:t>
            </a:r>
            <a:r>
              <a:rPr lang="fr-FR" sz="1000" dirty="0">
                <a:solidFill>
                  <a:srgbClr val="002857"/>
                </a:solidFill>
              </a:rPr>
              <a:t> Community</a:t>
            </a:r>
          </a:p>
        </p:txBody>
      </p:sp>
      <p:sp>
        <p:nvSpPr>
          <p:cNvPr id="71" name="ZoneTexte 70">
            <a:extLst>
              <a:ext uri="{FF2B5EF4-FFF2-40B4-BE49-F238E27FC236}">
                <a16:creationId xmlns:a16="http://schemas.microsoft.com/office/drawing/2014/main" id="{995D3AA9-B192-4F67-B84F-6C8D2F0321BB}"/>
              </a:ext>
            </a:extLst>
          </p:cNvPr>
          <p:cNvSpPr txBox="1"/>
          <p:nvPr/>
        </p:nvSpPr>
        <p:spPr>
          <a:xfrm>
            <a:off x="8483091" y="4968228"/>
            <a:ext cx="1473693" cy="514905"/>
          </a:xfrm>
          <a:prstGeom prst="rect">
            <a:avLst/>
          </a:prstGeom>
        </p:spPr>
        <p:txBody>
          <a:bodyPr vert="horz" wrap="square" lIns="91440" tIns="45720" rIns="91440" bIns="45720" rtlCol="0" anchor="ctr">
            <a:normAutofit lnSpcReduction="10000"/>
          </a:bodyPr>
          <a:lstStyle/>
          <a:p>
            <a:pPr algn="ctr"/>
            <a:r>
              <a:rPr lang="fr-FR" sz="1000" dirty="0">
                <a:solidFill>
                  <a:srgbClr val="002857"/>
                </a:solidFill>
              </a:rPr>
              <a:t>Tennis addiction</a:t>
            </a:r>
          </a:p>
          <a:p>
            <a:pPr algn="ctr"/>
            <a:r>
              <a:rPr lang="fr-FR" sz="1000" i="1" dirty="0">
                <a:solidFill>
                  <a:srgbClr val="002857"/>
                </a:solidFill>
              </a:rPr>
              <a:t>Niche</a:t>
            </a:r>
          </a:p>
          <a:p>
            <a:pPr algn="ctr"/>
            <a:r>
              <a:rPr lang="fr-FR" sz="1000" dirty="0">
                <a:solidFill>
                  <a:srgbClr val="002857"/>
                </a:solidFill>
              </a:rPr>
              <a:t>Close Community</a:t>
            </a:r>
          </a:p>
        </p:txBody>
      </p:sp>
      <p:sp>
        <p:nvSpPr>
          <p:cNvPr id="72" name="ZoneTexte 71">
            <a:extLst>
              <a:ext uri="{FF2B5EF4-FFF2-40B4-BE49-F238E27FC236}">
                <a16:creationId xmlns:a16="http://schemas.microsoft.com/office/drawing/2014/main" id="{202EC0C4-DF11-4AE3-B0C7-3E1BED19D319}"/>
              </a:ext>
            </a:extLst>
          </p:cNvPr>
          <p:cNvSpPr txBox="1"/>
          <p:nvPr/>
        </p:nvSpPr>
        <p:spPr>
          <a:xfrm>
            <a:off x="8689491" y="2256472"/>
            <a:ext cx="147369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FFT </a:t>
            </a:r>
            <a:r>
              <a:rPr lang="fr-FR" sz="1000" b="1" dirty="0" err="1">
                <a:solidFill>
                  <a:srgbClr val="002857"/>
                </a:solidFill>
              </a:rPr>
              <a:t>Context</a:t>
            </a:r>
            <a:endParaRPr lang="fr-FR" sz="1000" b="1" dirty="0">
              <a:solidFill>
                <a:srgbClr val="002857"/>
              </a:solidFill>
            </a:endParaRPr>
          </a:p>
        </p:txBody>
      </p:sp>
      <p:sp>
        <p:nvSpPr>
          <p:cNvPr id="73" name="Rectangle 72">
            <a:extLst>
              <a:ext uri="{FF2B5EF4-FFF2-40B4-BE49-F238E27FC236}">
                <a16:creationId xmlns:a16="http://schemas.microsoft.com/office/drawing/2014/main" id="{284C8942-4004-4D5A-A5B4-1369A7BA8C45}"/>
              </a:ext>
            </a:extLst>
          </p:cNvPr>
          <p:cNvSpPr/>
          <p:nvPr/>
        </p:nvSpPr>
        <p:spPr>
          <a:xfrm>
            <a:off x="2009711" y="3488772"/>
            <a:ext cx="8153473" cy="1427383"/>
          </a:xfrm>
          <a:prstGeom prst="rect">
            <a:avLst/>
          </a:prstGeom>
          <a:solidFill>
            <a:srgbClr val="FFFF00">
              <a:alpha val="902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4" name="ZoneTexte 73">
            <a:extLst>
              <a:ext uri="{FF2B5EF4-FFF2-40B4-BE49-F238E27FC236}">
                <a16:creationId xmlns:a16="http://schemas.microsoft.com/office/drawing/2014/main" id="{FC344E16-F28E-473B-8FAD-47ECDD6A10A0}"/>
              </a:ext>
            </a:extLst>
          </p:cNvPr>
          <p:cNvSpPr txBox="1"/>
          <p:nvPr/>
        </p:nvSpPr>
        <p:spPr>
          <a:xfrm>
            <a:off x="5237191" y="1639144"/>
            <a:ext cx="1682313" cy="514905"/>
          </a:xfrm>
          <a:prstGeom prst="rect">
            <a:avLst/>
          </a:prstGeom>
        </p:spPr>
        <p:txBody>
          <a:bodyPr vert="horz" wrap="square" lIns="91440" tIns="45720" rIns="91440" bIns="45720" rtlCol="0" anchor="ctr">
            <a:normAutofit/>
          </a:bodyPr>
          <a:lstStyle/>
          <a:p>
            <a:pPr algn="l"/>
            <a:r>
              <a:rPr lang="fr-FR" sz="1000" b="1" dirty="0">
                <a:solidFill>
                  <a:srgbClr val="002857"/>
                </a:solidFill>
              </a:rPr>
              <a:t>MEMBER</a:t>
            </a:r>
          </a:p>
        </p:txBody>
      </p:sp>
      <p:cxnSp>
        <p:nvCxnSpPr>
          <p:cNvPr id="76" name="Connecteur droit avec flèche 75">
            <a:extLst>
              <a:ext uri="{FF2B5EF4-FFF2-40B4-BE49-F238E27FC236}">
                <a16:creationId xmlns:a16="http://schemas.microsoft.com/office/drawing/2014/main" id="{703C188F-7BD0-4F8B-A443-B53A6F55FCB3}"/>
              </a:ext>
            </a:extLst>
          </p:cNvPr>
          <p:cNvCxnSpPr>
            <a:endCxn id="74" idx="1"/>
          </p:cNvCxnSpPr>
          <p:nvPr/>
        </p:nvCxnSpPr>
        <p:spPr>
          <a:xfrm flipV="1">
            <a:off x="4274336" y="1896596"/>
            <a:ext cx="962855" cy="542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Connecteur droit avec flèche 77">
            <a:extLst>
              <a:ext uri="{FF2B5EF4-FFF2-40B4-BE49-F238E27FC236}">
                <a16:creationId xmlns:a16="http://schemas.microsoft.com/office/drawing/2014/main" id="{D18C1979-8C46-4A83-849B-600ABBEFAF8F}"/>
              </a:ext>
            </a:extLst>
          </p:cNvPr>
          <p:cNvCxnSpPr/>
          <p:nvPr/>
        </p:nvCxnSpPr>
        <p:spPr>
          <a:xfrm flipH="1" flipV="1">
            <a:off x="5950733" y="1912482"/>
            <a:ext cx="968770" cy="4348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Connecteur droit avec flèche 79">
            <a:extLst>
              <a:ext uri="{FF2B5EF4-FFF2-40B4-BE49-F238E27FC236}">
                <a16:creationId xmlns:a16="http://schemas.microsoft.com/office/drawing/2014/main" id="{96E44F5C-2D36-4C8C-BF6A-8A786EB869C4}"/>
              </a:ext>
            </a:extLst>
          </p:cNvPr>
          <p:cNvCxnSpPr/>
          <p:nvPr/>
        </p:nvCxnSpPr>
        <p:spPr>
          <a:xfrm>
            <a:off x="5588416" y="1989024"/>
            <a:ext cx="0" cy="4347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8105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D6BFC4-976B-4A76-93A1-B87EF1A6EBC8}"/>
              </a:ext>
            </a:extLst>
          </p:cNvPr>
          <p:cNvPicPr>
            <a:picLocks noChangeAspect="1"/>
          </p:cNvPicPr>
          <p:nvPr/>
        </p:nvPicPr>
        <p:blipFill>
          <a:blip r:embed="rId2"/>
          <a:stretch>
            <a:fillRect/>
          </a:stretch>
        </p:blipFill>
        <p:spPr>
          <a:xfrm>
            <a:off x="1408644" y="0"/>
            <a:ext cx="9695221" cy="6858000"/>
          </a:xfrm>
          <a:prstGeom prst="rect">
            <a:avLst/>
          </a:prstGeom>
        </p:spPr>
      </p:pic>
    </p:spTree>
    <p:extLst>
      <p:ext uri="{BB962C8B-B14F-4D97-AF65-F5344CB8AC3E}">
        <p14:creationId xmlns:p14="http://schemas.microsoft.com/office/powerpoint/2010/main" val="333120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Atlanta's Mercedes-Benz Stadium: All-Access">
            <a:hlinkClick r:id="" action="ppaction://media"/>
            <a:extLst>
              <a:ext uri="{FF2B5EF4-FFF2-40B4-BE49-F238E27FC236}">
                <a16:creationId xmlns:a16="http://schemas.microsoft.com/office/drawing/2014/main" id="{A54E6AD9-C1D0-4B9E-8ECF-1C7C986BA95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7973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930" y="-32952"/>
            <a:ext cx="12192000" cy="1139825"/>
          </a:xfrm>
        </p:spPr>
        <p:txBody>
          <a:bodyPr>
            <a:normAutofit/>
          </a:bodyPr>
          <a:lstStyle/>
          <a:p>
            <a:pPr algn="ctr" eaLnBrk="1" hangingPunct="1">
              <a:defRPr/>
            </a:pPr>
            <a:r>
              <a:rPr lang="fr-FR" sz="3600" b="1" dirty="0" err="1">
                <a:solidFill>
                  <a:srgbClr val="000000"/>
                </a:solidFill>
                <a:effectLst>
                  <a:outerShdw blurRad="38100" dist="38100" dir="2700000" algn="tl">
                    <a:srgbClr val="C0C0C0"/>
                  </a:outerShdw>
                </a:effectLst>
                <a:latin typeface="+mn-lt"/>
              </a:rPr>
              <a:t>Ticketing</a:t>
            </a:r>
            <a:r>
              <a:rPr lang="fr-FR" sz="3600" b="1" dirty="0">
                <a:solidFill>
                  <a:srgbClr val="000000"/>
                </a:solidFill>
                <a:effectLst>
                  <a:outerShdw blurRad="38100" dist="38100" dir="2700000" algn="tl">
                    <a:srgbClr val="C0C0C0"/>
                  </a:outerShdw>
                </a:effectLst>
                <a:latin typeface="+mn-lt"/>
              </a:rPr>
              <a:t> </a:t>
            </a:r>
            <a:r>
              <a:rPr lang="fr-FR" sz="3600" b="1" dirty="0" err="1">
                <a:solidFill>
                  <a:srgbClr val="000000"/>
                </a:solidFill>
                <a:effectLst>
                  <a:outerShdw blurRad="38100" dist="38100" dir="2700000" algn="tl">
                    <a:srgbClr val="C0C0C0"/>
                  </a:outerShdw>
                </a:effectLst>
                <a:latin typeface="+mn-lt"/>
              </a:rPr>
              <a:t>effeciency</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chemeClr val="tx1"/>
                </a:solidFill>
                <a:effectLst>
                  <a:outerShdw blurRad="38100" dist="38100" dir="2700000" algn="tl">
                    <a:srgbClr val="C0C0C0"/>
                  </a:outerShdw>
                </a:effectLst>
                <a:latin typeface="+mn-lt"/>
              </a:rPr>
              <a:t>e</a:t>
            </a:r>
            <a:r>
              <a:rPr lang="fr-FR" sz="3600" b="1" dirty="0" err="1">
                <a:solidFill>
                  <a:srgbClr val="000000"/>
                </a:solidFill>
                <a:effectLst>
                  <a:outerShdw blurRad="38100" dist="38100" dir="2700000" algn="tl">
                    <a:srgbClr val="C0C0C0"/>
                  </a:outerShdw>
                </a:effectLst>
                <a:latin typeface="+mn-lt"/>
              </a:rPr>
              <a:t>putation</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rgbClr val="000000"/>
                </a:solidFill>
                <a:effectLst>
                  <a:outerShdw blurRad="38100" dist="38100" dir="2700000" algn="tl">
                    <a:srgbClr val="C0C0C0"/>
                  </a:outerShdw>
                </a:effectLst>
                <a:latin typeface="+mn-lt"/>
              </a:rPr>
              <a:t>entability</a:t>
            </a:r>
            <a:r>
              <a:rPr lang="fr-FR" sz="3600" b="1" dirty="0">
                <a:solidFill>
                  <a:srgbClr val="000000"/>
                </a:solidFill>
                <a:effectLst>
                  <a:outerShdw blurRad="38100" dist="38100" dir="2700000" algn="tl">
                    <a:srgbClr val="C0C0C0"/>
                  </a:outerShdw>
                </a:effectLst>
                <a:latin typeface="+mn-lt"/>
              </a:rPr>
              <a:t> - </a:t>
            </a:r>
            <a:r>
              <a:rPr lang="fr-FR" sz="3600" b="1" dirty="0" err="1">
                <a:solidFill>
                  <a:srgbClr val="FF0000"/>
                </a:solidFill>
                <a:effectLst>
                  <a:outerShdw blurRad="38100" dist="38100" dir="2700000" algn="tl">
                    <a:srgbClr val="C0C0C0"/>
                  </a:outerShdw>
                </a:effectLst>
                <a:latin typeface="+mn-lt"/>
              </a:rPr>
              <a:t>R</a:t>
            </a:r>
            <a:r>
              <a:rPr lang="fr-FR" sz="3600" b="1" dirty="0" err="1">
                <a:solidFill>
                  <a:srgbClr val="000000"/>
                </a:solidFill>
                <a:effectLst>
                  <a:outerShdw blurRad="38100" dist="38100" dir="2700000" algn="tl">
                    <a:srgbClr val="C0C0C0"/>
                  </a:outerShdw>
                </a:effectLst>
                <a:latin typeface="+mn-lt"/>
              </a:rPr>
              <a:t>esponsibility</a:t>
            </a:r>
            <a:endParaRPr lang="fr-FR" sz="3600" b="1" dirty="0">
              <a:solidFill>
                <a:srgbClr val="000000"/>
              </a:solidFill>
              <a:effectLst>
                <a:outerShdw blurRad="38100" dist="38100" dir="2700000" algn="tl">
                  <a:srgbClr val="C0C0C0"/>
                </a:outerShdw>
              </a:effectLst>
              <a:latin typeface="+mn-lt"/>
            </a:endParaRPr>
          </a:p>
        </p:txBody>
      </p:sp>
      <p:sp>
        <p:nvSpPr>
          <p:cNvPr id="5" name="Oval 3"/>
          <p:cNvSpPr>
            <a:spLocks noChangeArrowheads="1"/>
          </p:cNvSpPr>
          <p:nvPr/>
        </p:nvSpPr>
        <p:spPr bwMode="auto">
          <a:xfrm>
            <a:off x="5102860" y="3307557"/>
            <a:ext cx="2017713" cy="13684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a:solidFill>
                  <a:schemeClr val="bg1"/>
                </a:solidFill>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2400" b="1" dirty="0">
                <a:solidFill>
                  <a:schemeClr val="bg1"/>
                </a:solidFill>
                <a:latin typeface="Garamond" panose="02020404030301010803" pitchFamily="18" charset="0"/>
                <a:cs typeface="Arial" panose="020B0604020202020204" pitchFamily="34" charset="0"/>
              </a:rPr>
              <a:t>REP</a:t>
            </a:r>
            <a:endParaRPr lang="fr-FR" altLang="fr-FR" sz="1800" dirty="0">
              <a:solidFill>
                <a:schemeClr val="bg1"/>
              </a:solidFill>
              <a:latin typeface="Garamond" panose="02020404030301010803" pitchFamily="18" charset="0"/>
              <a:cs typeface="Arial" panose="020B0604020202020204" pitchFamily="34" charset="0"/>
            </a:endParaRPr>
          </a:p>
        </p:txBody>
      </p:sp>
      <p:sp>
        <p:nvSpPr>
          <p:cNvPr id="6" name="Oval 4"/>
          <p:cNvSpPr>
            <a:spLocks noChangeArrowheads="1"/>
          </p:cNvSpPr>
          <p:nvPr/>
        </p:nvSpPr>
        <p:spPr bwMode="auto">
          <a:xfrm>
            <a:off x="2005648" y="1723232"/>
            <a:ext cx="2016125" cy="1441450"/>
          </a:xfrm>
          <a:prstGeom prst="ellipse">
            <a:avLst/>
          </a:prstGeom>
          <a:solidFill>
            <a:schemeClr val="tx2"/>
          </a:solidFill>
          <a:ln w="9525">
            <a:solidFill>
              <a:schemeClr val="tx1"/>
            </a:solidFill>
            <a:round/>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2"/>
                </a:solidFill>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1800" dirty="0">
                <a:solidFill>
                  <a:schemeClr val="bg2"/>
                </a:solidFill>
                <a:latin typeface="Garamond" panose="02020404030301010803" pitchFamily="18" charset="0"/>
                <a:cs typeface="Arial" panose="020B0604020202020204" pitchFamily="34" charset="0"/>
              </a:rPr>
              <a:t>RESP</a:t>
            </a:r>
          </a:p>
        </p:txBody>
      </p:sp>
      <p:sp>
        <p:nvSpPr>
          <p:cNvPr id="7" name="Oval 5"/>
          <p:cNvSpPr>
            <a:spLocks noChangeArrowheads="1"/>
          </p:cNvSpPr>
          <p:nvPr/>
        </p:nvSpPr>
        <p:spPr bwMode="auto">
          <a:xfrm>
            <a:off x="7984173" y="5107782"/>
            <a:ext cx="2014537" cy="13668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err="1">
                <a:latin typeface="Garamond" panose="02020404030301010803" pitchFamily="18" charset="0"/>
                <a:cs typeface="Arial" panose="020B0604020202020204" pitchFamily="34" charset="0"/>
              </a:rPr>
              <a:t>R</a:t>
            </a:r>
            <a:r>
              <a:rPr lang="fr-FR" altLang="fr-FR" sz="1800" dirty="0" err="1">
                <a:latin typeface="Garamond" panose="02020404030301010803" pitchFamily="18" charset="0"/>
                <a:cs typeface="Arial" panose="020B0604020202020204" pitchFamily="34" charset="0"/>
              </a:rPr>
              <a:t>entabilility</a:t>
            </a:r>
            <a:endParaRPr lang="fr-FR" altLang="fr-FR" sz="1800" dirty="0">
              <a:latin typeface="Garamond" panose="02020404030301010803" pitchFamily="18" charset="0"/>
              <a:cs typeface="Arial" panose="020B0604020202020204" pitchFamily="34" charset="0"/>
            </a:endParaRPr>
          </a:p>
        </p:txBody>
      </p:sp>
      <p:sp>
        <p:nvSpPr>
          <p:cNvPr id="8" name="Oval 6"/>
          <p:cNvSpPr>
            <a:spLocks noChangeArrowheads="1"/>
          </p:cNvSpPr>
          <p:nvPr/>
        </p:nvSpPr>
        <p:spPr bwMode="auto">
          <a:xfrm>
            <a:off x="1789748" y="4964907"/>
            <a:ext cx="2016125" cy="1441450"/>
          </a:xfrm>
          <a:prstGeom prst="ellipse">
            <a:avLst/>
          </a:prstGeom>
          <a:solidFill>
            <a:schemeClr val="tx2"/>
          </a:solidFill>
          <a:ln w="9525">
            <a:solidFill>
              <a:schemeClr val="tx1"/>
            </a:solidFill>
            <a:round/>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a:spcBef>
                <a:spcPct val="0"/>
              </a:spcBef>
              <a:buClrTx/>
              <a:buSzTx/>
              <a:buNone/>
            </a:pPr>
            <a:r>
              <a:rPr lang="fr-FR" altLang="fr-FR" sz="1800" dirty="0">
                <a:solidFill>
                  <a:schemeClr val="bg2"/>
                </a:solidFill>
                <a:latin typeface="Garamond" panose="02020404030301010803" pitchFamily="18" charset="0"/>
                <a:cs typeface="Arial" panose="020B0604020202020204" pitchFamily="34" charset="0"/>
              </a:rPr>
              <a:t>Seat-</a:t>
            </a:r>
            <a:r>
              <a:rPr lang="fr-FR" altLang="fr-FR" sz="1800" dirty="0" err="1">
                <a:solidFill>
                  <a:schemeClr val="bg2"/>
                </a:solidFill>
                <a:latin typeface="Garamond" panose="02020404030301010803" pitchFamily="18" charset="0"/>
                <a:cs typeface="Arial" panose="020B0604020202020204" pitchFamily="34" charset="0"/>
              </a:rPr>
              <a:t>occupancy</a:t>
            </a:r>
            <a:r>
              <a:rPr lang="fr-FR" altLang="fr-FR" sz="1800" dirty="0">
                <a:solidFill>
                  <a:schemeClr val="bg2"/>
                </a:solidFill>
                <a:latin typeface="Garamond" panose="02020404030301010803" pitchFamily="18" charset="0"/>
                <a:cs typeface="Arial" panose="020B0604020202020204" pitchFamily="34" charset="0"/>
              </a:rPr>
              <a:t> rate</a:t>
            </a:r>
          </a:p>
        </p:txBody>
      </p:sp>
      <p:sp>
        <p:nvSpPr>
          <p:cNvPr id="9" name="Oval 7"/>
          <p:cNvSpPr>
            <a:spLocks noChangeArrowheads="1"/>
          </p:cNvSpPr>
          <p:nvPr/>
        </p:nvSpPr>
        <p:spPr bwMode="auto">
          <a:xfrm>
            <a:off x="7984173" y="1580357"/>
            <a:ext cx="2014537" cy="13668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EVENT</a:t>
            </a:r>
          </a:p>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RENT</a:t>
            </a: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10" name="Line 8"/>
          <p:cNvSpPr>
            <a:spLocks noChangeShapeType="1"/>
          </p:cNvSpPr>
          <p:nvPr/>
        </p:nvSpPr>
        <p:spPr bwMode="auto">
          <a:xfrm flipV="1">
            <a:off x="3589973" y="4315619"/>
            <a:ext cx="1584325" cy="9366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9"/>
          <p:cNvSpPr>
            <a:spLocks noChangeShapeType="1"/>
          </p:cNvSpPr>
          <p:nvPr/>
        </p:nvSpPr>
        <p:spPr bwMode="auto">
          <a:xfrm>
            <a:off x="6974523" y="4315619"/>
            <a:ext cx="1296987" cy="10080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2" name="Picture 10" descr="j03008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960" y="5107782"/>
            <a:ext cx="18129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1"/>
          <p:cNvSpPr>
            <a:spLocks noChangeShapeType="1"/>
          </p:cNvSpPr>
          <p:nvPr/>
        </p:nvSpPr>
        <p:spPr bwMode="auto">
          <a:xfrm>
            <a:off x="3805873" y="5757069"/>
            <a:ext cx="1296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6830060" y="5757069"/>
            <a:ext cx="1154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 name="Picture 13" descr="equilib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798" y="1705370"/>
            <a:ext cx="3757612" cy="9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4"/>
          <p:cNvSpPr>
            <a:spLocks noChangeShapeType="1"/>
          </p:cNvSpPr>
          <p:nvPr/>
        </p:nvSpPr>
        <p:spPr bwMode="auto">
          <a:xfrm>
            <a:off x="3662998" y="2947194"/>
            <a:ext cx="1439862" cy="8651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flipV="1">
            <a:off x="7045960" y="2875757"/>
            <a:ext cx="1441450" cy="863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Oval 16"/>
          <p:cNvSpPr>
            <a:spLocks noChangeArrowheads="1"/>
          </p:cNvSpPr>
          <p:nvPr/>
        </p:nvSpPr>
        <p:spPr bwMode="auto">
          <a:xfrm rot="1523665">
            <a:off x="1359535" y="2653029"/>
            <a:ext cx="9432925" cy="28702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Tree>
    <p:extLst>
      <p:ext uri="{BB962C8B-B14F-4D97-AF65-F5344CB8AC3E}">
        <p14:creationId xmlns:p14="http://schemas.microsoft.com/office/powerpoint/2010/main" val="2612864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527" y="801793"/>
            <a:ext cx="8616945" cy="5273056"/>
          </a:xfrm>
          <a:prstGeom prst="rect">
            <a:avLst/>
          </a:prstGeom>
        </p:spPr>
      </p:pic>
    </p:spTree>
    <p:extLst>
      <p:ext uri="{BB962C8B-B14F-4D97-AF65-F5344CB8AC3E}">
        <p14:creationId xmlns:p14="http://schemas.microsoft.com/office/powerpoint/2010/main" val="971706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5" name="Image 9" descr="Ticket2.JPG"/>
          <p:cNvPicPr>
            <a:picLocks noChangeAspect="1"/>
          </p:cNvPicPr>
          <p:nvPr/>
        </p:nvPicPr>
        <p:blipFill>
          <a:blip r:embed="rId2">
            <a:extLst>
              <a:ext uri="{28A0092B-C50C-407E-A947-70E740481C1C}">
                <a14:useLocalDpi xmlns:a14="http://schemas.microsoft.com/office/drawing/2010/main" val="0"/>
              </a:ext>
            </a:extLst>
          </a:blip>
          <a:srcRect b="19705"/>
          <a:stretch>
            <a:fillRect/>
          </a:stretch>
        </p:blipFill>
        <p:spPr bwMode="auto">
          <a:xfrm>
            <a:off x="5136393" y="509429"/>
            <a:ext cx="6869870" cy="583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Image 12" descr="Arsenal_logo_max6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581" y="85409"/>
            <a:ext cx="2192338" cy="257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Image 13" descr="emirate'spl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238" y="2818766"/>
            <a:ext cx="4614281" cy="328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20388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0" y="55094"/>
            <a:ext cx="9166860" cy="680290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4490" y="1188720"/>
            <a:ext cx="6926580" cy="662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040380" y="320040"/>
            <a:ext cx="7406640" cy="765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465448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How to </a:t>
            </a:r>
            <a:r>
              <a:rPr lang="fr-FR" b="1" dirty="0" err="1"/>
              <a:t>create</a:t>
            </a:r>
            <a:r>
              <a:rPr lang="fr-FR" b="1" dirty="0"/>
              <a:t> </a:t>
            </a:r>
            <a:r>
              <a:rPr lang="fr-FR" b="1" dirty="0" err="1"/>
              <a:t>your</a:t>
            </a:r>
            <a:r>
              <a:rPr lang="fr-FR" b="1" dirty="0"/>
              <a:t> fan base ?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640" y="286603"/>
            <a:ext cx="1596159" cy="1254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ZoneTexte 4"/>
          <p:cNvSpPr txBox="1"/>
          <p:nvPr/>
        </p:nvSpPr>
        <p:spPr>
          <a:xfrm>
            <a:off x="582929" y="1737360"/>
            <a:ext cx="5303521" cy="4339650"/>
          </a:xfrm>
          <a:prstGeom prst="rect">
            <a:avLst/>
          </a:prstGeom>
          <a:noFill/>
        </p:spPr>
        <p:txBody>
          <a:bodyPr wrap="square" rtlCol="0">
            <a:spAutoFit/>
          </a:bodyPr>
          <a:lstStyle/>
          <a:p>
            <a:pPr marL="285750" indent="-285750">
              <a:buFont typeface="Wingdings" panose="05000000000000000000" pitchFamily="2" charset="2"/>
              <a:buChar char="q"/>
            </a:pPr>
            <a:r>
              <a:rPr lang="fr-FR" sz="2400" dirty="0"/>
              <a:t>On line tickets and </a:t>
            </a:r>
            <a:r>
              <a:rPr lang="fr-FR" sz="2400" dirty="0" err="1"/>
              <a:t>product</a:t>
            </a:r>
            <a:r>
              <a:rPr lang="fr-FR" sz="2400" dirty="0"/>
              <a:t> or services</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err="1"/>
              <a:t>Games</a:t>
            </a: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Social media</a:t>
            </a:r>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Sponsors </a:t>
            </a:r>
            <a:r>
              <a:rPr lang="fr-FR" sz="2400" dirty="0" err="1"/>
              <a:t>common</a:t>
            </a:r>
            <a:r>
              <a:rPr lang="fr-FR" sz="2400" dirty="0"/>
              <a:t> </a:t>
            </a:r>
            <a:r>
              <a:rPr lang="fr-FR" sz="2400" dirty="0" err="1"/>
              <a:t>customers</a:t>
            </a:r>
            <a:r>
              <a:rPr lang="fr-FR" sz="2400" dirty="0"/>
              <a:t> and </a:t>
            </a:r>
            <a:r>
              <a:rPr lang="fr-FR" sz="2400" dirty="0" err="1"/>
              <a:t>database</a:t>
            </a:r>
            <a:endParaRPr lang="fr-FR" sz="2400" dirty="0"/>
          </a:p>
          <a:p>
            <a:pPr marL="285750" indent="-285750">
              <a:buFont typeface="Wingdings" panose="05000000000000000000" pitchFamily="2" charset="2"/>
              <a:buChar char="q"/>
            </a:pPr>
            <a:endParaRPr lang="fr-FR" sz="2400" dirty="0"/>
          </a:p>
          <a:p>
            <a:pPr marL="285750" indent="-285750">
              <a:buFont typeface="Wingdings" panose="05000000000000000000" pitchFamily="2" charset="2"/>
              <a:buChar char="q"/>
            </a:pPr>
            <a:r>
              <a:rPr lang="fr-FR" sz="2400" dirty="0"/>
              <a:t>Marketing </a:t>
            </a:r>
            <a:r>
              <a:rPr lang="fr-FR" sz="2400" dirty="0" err="1"/>
              <a:t>surveys</a:t>
            </a:r>
            <a:r>
              <a:rPr lang="fr-FR" sz="2400" dirty="0"/>
              <a:t> </a:t>
            </a:r>
          </a:p>
          <a:p>
            <a:endParaRPr lang="fr-FR" dirty="0"/>
          </a:p>
          <a:p>
            <a:r>
              <a:rPr lang="fr-FR" dirty="0"/>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980" y="2135921"/>
            <a:ext cx="6339539" cy="3312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4595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onnected&#10;stadium&#10;Digital fan&#10;engagement&#10;Games&#10;Management&#10;Systems&#10;Timing,&#10;Scoring &amp;&#10;Results&#10;Cloud / Security&#10;At the core 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52183" y="905933"/>
            <a:ext cx="6719637" cy="50397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9&#10;John receives a notification for the next match and&#10;books his ticket with his mobile wallet&#10;Enhancing the spectator j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589" y="175975"/>
            <a:ext cx="8470900" cy="6359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06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10&#10;John goes to the stadium and presents the QR code&#10;on his smartphon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34408"/>
            <a:ext cx="8719256" cy="654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88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11&#10;The match starts, a player scores a goal&#10;John watches again the player’sgoal&#10;Enhancing the spectator journey on match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678" y="168275"/>
            <a:ext cx="8753122" cy="657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31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14&#10;Voting Game&#10;Who scored the match’s first goal ?”&#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566" y="100542"/>
            <a:ext cx="8764412" cy="6580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intérieur, plafond, bâtiment, plancher&#10;&#10;Description générée automatiquement">
            <a:extLst>
              <a:ext uri="{FF2B5EF4-FFF2-40B4-BE49-F238E27FC236}">
                <a16:creationId xmlns:a16="http://schemas.microsoft.com/office/drawing/2014/main" id="{52F669B5-7A76-46B7-860B-06D8DC146612}"/>
              </a:ext>
            </a:extLst>
          </p:cNvPr>
          <p:cNvPicPr>
            <a:picLocks noChangeAspect="1"/>
          </p:cNvPicPr>
          <p:nvPr/>
        </p:nvPicPr>
        <p:blipFill rotWithShape="1">
          <a:blip r:embed="rId2"/>
          <a:srcRect t="8877" r="-3" b="12821"/>
          <a:stretch/>
        </p:blipFill>
        <p:spPr>
          <a:xfrm>
            <a:off x="5162052" y="3272588"/>
            <a:ext cx="6105382" cy="3585411"/>
          </a:xfrm>
          <a:prstGeom prst="rect">
            <a:avLst/>
          </a:prstGeom>
        </p:spPr>
      </p:pic>
      <p:pic>
        <p:nvPicPr>
          <p:cNvPr id="3" name="Image 2" descr="Une image contenant stade, herbe, bâtiment, intérieur&#10;&#10;Description générée automatiquement">
            <a:extLst>
              <a:ext uri="{FF2B5EF4-FFF2-40B4-BE49-F238E27FC236}">
                <a16:creationId xmlns:a16="http://schemas.microsoft.com/office/drawing/2014/main" id="{B150C2D1-A3EA-4CBC-9B1B-31A8465CAA2E}"/>
              </a:ext>
            </a:extLst>
          </p:cNvPr>
          <p:cNvPicPr>
            <a:picLocks noChangeAspect="1"/>
          </p:cNvPicPr>
          <p:nvPr/>
        </p:nvPicPr>
        <p:blipFill rotWithShape="1">
          <a:blip r:embed="rId3"/>
          <a:srcRect t="12926" r="1" b="15730"/>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Image 6" descr="Une image contenant intérieur, plafond, bâtiment, plancher&#10;&#10;Description générée automatiquement">
            <a:extLst>
              <a:ext uri="{FF2B5EF4-FFF2-40B4-BE49-F238E27FC236}">
                <a16:creationId xmlns:a16="http://schemas.microsoft.com/office/drawing/2014/main" id="{5E3371DA-F72C-413A-8E9D-1CB9C196E2A9}"/>
              </a:ext>
            </a:extLst>
          </p:cNvPr>
          <p:cNvPicPr>
            <a:picLocks noChangeAspect="1"/>
          </p:cNvPicPr>
          <p:nvPr/>
        </p:nvPicPr>
        <p:blipFill rotWithShape="1">
          <a:blip r:embed="rId4"/>
          <a:srcRect r="9003" b="-1"/>
          <a:stretch/>
        </p:blipFill>
        <p:spPr>
          <a:xfrm>
            <a:off x="7458302" y="-22547"/>
            <a:ext cx="3809132" cy="3139531"/>
          </a:xfrm>
          <a:prstGeom prst="rect">
            <a:avLst/>
          </a:prstGeom>
        </p:spPr>
      </p:pic>
      <p:pic>
        <p:nvPicPr>
          <p:cNvPr id="9" name="Image 8" descr="Une image contenant bâtiment&#10;&#10;Description générée automatiquement">
            <a:extLst>
              <a:ext uri="{FF2B5EF4-FFF2-40B4-BE49-F238E27FC236}">
                <a16:creationId xmlns:a16="http://schemas.microsoft.com/office/drawing/2014/main" id="{2E365EDC-3EAD-4E0B-B222-F8D2043A0EA4}"/>
              </a:ext>
            </a:extLst>
          </p:cNvPr>
          <p:cNvPicPr>
            <a:picLocks noChangeAspect="1"/>
          </p:cNvPicPr>
          <p:nvPr/>
        </p:nvPicPr>
        <p:blipFill rotWithShape="1">
          <a:blip r:embed="rId5"/>
          <a:srcRect b="25559"/>
          <a:stretch/>
        </p:blipFill>
        <p:spPr>
          <a:xfrm>
            <a:off x="1" y="4065775"/>
            <a:ext cx="5001186" cy="2792224"/>
          </a:xfrm>
          <a:prstGeom prst="rect">
            <a:avLst/>
          </a:prstGeom>
        </p:spPr>
      </p:pic>
    </p:spTree>
    <p:extLst>
      <p:ext uri="{BB962C8B-B14F-4D97-AF65-F5344CB8AC3E}">
        <p14:creationId xmlns:p14="http://schemas.microsoft.com/office/powerpoint/2010/main" val="2716917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16&#10;Beforehalf-time, John orders his food on his mobile&#10;and avoid queu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232" y="168275"/>
            <a:ext cx="8572009" cy="643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48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18&#10;John buys his shirt with his 50% discount and pays&#10;with his mobile&#10;Enhancing the spectator journey on match day&#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521" y="168275"/>
            <a:ext cx="8730545" cy="6554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74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6" name="Picture 4" descr="Before the Game&#10;Spectator app&#10;Spectator app&#10;Bringing the @home experience &amp; offering extra services&#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53725" cy="3343784"/>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Spectator app&#10;Bringing the @home experience &amp; offering extra services&#10;During the Game&#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275" y="0"/>
            <a:ext cx="4453725" cy="3343784"/>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After the Game&#10;Spectator app&#10;Spectator app&#10;Bringing the @home experience &amp; offering extra services&#1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812" y="3343784"/>
            <a:ext cx="4635569" cy="348031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The application&#10;reinventingdigital fan engagement&#10;with spectator app&#10;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076" y="440907"/>
            <a:ext cx="3279199" cy="24619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016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Fan Journey Model – The Business of Sport">
            <a:extLst>
              <a:ext uri="{FF2B5EF4-FFF2-40B4-BE49-F238E27FC236}">
                <a16:creationId xmlns:a16="http://schemas.microsoft.com/office/drawing/2014/main" id="{88C744A8-1EED-44AD-F323-F55BE45EB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2975"/>
            <a:ext cx="12192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635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t>Example</a:t>
            </a:r>
            <a:r>
              <a:rPr lang="fr-FR" b="1" dirty="0"/>
              <a:t> : fan adoption </a:t>
            </a:r>
            <a:r>
              <a:rPr lang="fr-FR" b="1" dirty="0" err="1"/>
              <a:t>process</a:t>
            </a:r>
            <a:endParaRPr lang="fr-FR" b="1"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6022" y="182001"/>
            <a:ext cx="2424112" cy="1315485"/>
          </a:xfrm>
        </p:spPr>
      </p:pic>
      <p:graphicFrame>
        <p:nvGraphicFramePr>
          <p:cNvPr id="6" name="Tableau 5"/>
          <p:cNvGraphicFramePr>
            <a:graphicFrameLocks noGrp="1"/>
          </p:cNvGraphicFramePr>
          <p:nvPr>
            <p:extLst>
              <p:ext uri="{D42A27DB-BD31-4B8C-83A1-F6EECF244321}">
                <p14:modId xmlns:p14="http://schemas.microsoft.com/office/powerpoint/2010/main" val="401912267"/>
              </p:ext>
            </p:extLst>
          </p:nvPr>
        </p:nvGraphicFramePr>
        <p:xfrm>
          <a:off x="214489" y="1761811"/>
          <a:ext cx="11819466" cy="4593117"/>
        </p:xfrm>
        <a:graphic>
          <a:graphicData uri="http://schemas.openxmlformats.org/drawingml/2006/table">
            <a:tbl>
              <a:tblPr firstRow="1" bandRow="1">
                <a:tableStyleId>{5C22544A-7EE6-4342-B048-85BDC9FD1C3A}</a:tableStyleId>
              </a:tblPr>
              <a:tblGrid>
                <a:gridCol w="2381955">
                  <a:extLst>
                    <a:ext uri="{9D8B030D-6E8A-4147-A177-3AD203B41FA5}">
                      <a16:colId xmlns:a16="http://schemas.microsoft.com/office/drawing/2014/main" val="20000"/>
                    </a:ext>
                  </a:extLst>
                </a:gridCol>
                <a:gridCol w="4696178">
                  <a:extLst>
                    <a:ext uri="{9D8B030D-6E8A-4147-A177-3AD203B41FA5}">
                      <a16:colId xmlns:a16="http://schemas.microsoft.com/office/drawing/2014/main" val="20001"/>
                    </a:ext>
                  </a:extLst>
                </a:gridCol>
                <a:gridCol w="4741333">
                  <a:extLst>
                    <a:ext uri="{9D8B030D-6E8A-4147-A177-3AD203B41FA5}">
                      <a16:colId xmlns:a16="http://schemas.microsoft.com/office/drawing/2014/main" val="20002"/>
                    </a:ext>
                  </a:extLst>
                </a:gridCol>
              </a:tblGrid>
              <a:tr h="478317">
                <a:tc>
                  <a:txBody>
                    <a:bodyPr/>
                    <a:lstStyle/>
                    <a:p>
                      <a:r>
                        <a:rPr lang="fr-FR" dirty="0"/>
                        <a:t>Fan adoption stage</a:t>
                      </a:r>
                    </a:p>
                  </a:txBody>
                  <a:tcPr/>
                </a:tc>
                <a:tc>
                  <a:txBody>
                    <a:bodyPr/>
                    <a:lstStyle/>
                    <a:p>
                      <a:r>
                        <a:rPr lang="fr-FR" dirty="0"/>
                        <a:t>Marketing </a:t>
                      </a:r>
                      <a:r>
                        <a:rPr lang="fr-FR" dirty="0" err="1"/>
                        <a:t>strategy</a:t>
                      </a:r>
                      <a:r>
                        <a:rPr lang="fr-FR" dirty="0"/>
                        <a:t> objective</a:t>
                      </a:r>
                    </a:p>
                  </a:txBody>
                  <a:tcPr/>
                </a:tc>
                <a:tc>
                  <a:txBody>
                    <a:bodyPr/>
                    <a:lstStyle/>
                    <a:p>
                      <a:r>
                        <a:rPr lang="fr-FR" dirty="0" err="1"/>
                        <a:t>Specific</a:t>
                      </a:r>
                      <a:r>
                        <a:rPr lang="fr-FR" dirty="0"/>
                        <a:t> </a:t>
                      </a:r>
                      <a:r>
                        <a:rPr lang="fr-FR" dirty="0" err="1"/>
                        <a:t>strategies</a:t>
                      </a:r>
                      <a:r>
                        <a:rPr lang="fr-FR" baseline="0" dirty="0"/>
                        <a:t> </a:t>
                      </a:r>
                      <a:r>
                        <a:rPr lang="fr-FR" baseline="0" dirty="0" err="1"/>
                        <a:t>implemented</a:t>
                      </a:r>
                      <a:endParaRPr lang="fr-FR" dirty="0"/>
                    </a:p>
                  </a:txBody>
                  <a:tcPr/>
                </a:tc>
                <a:extLst>
                  <a:ext uri="{0D108BD9-81ED-4DB2-BD59-A6C34878D82A}">
                    <a16:rowId xmlns:a16="http://schemas.microsoft.com/office/drawing/2014/main" val="10000"/>
                  </a:ext>
                </a:extLst>
              </a:tr>
              <a:tr h="1199041">
                <a:tc>
                  <a:txBody>
                    <a:bodyPr/>
                    <a:lstStyle/>
                    <a:p>
                      <a:r>
                        <a:rPr lang="fr-FR" sz="1600" dirty="0" err="1"/>
                        <a:t>Awareness</a:t>
                      </a:r>
                      <a:endParaRPr lang="fr-FR" sz="1600" dirty="0"/>
                    </a:p>
                  </a:txBody>
                  <a:tcPr/>
                </a:tc>
                <a:tc>
                  <a:txBody>
                    <a:bodyPr/>
                    <a:lstStyle/>
                    <a:p>
                      <a:r>
                        <a:rPr lang="fr-FR" sz="1600" dirty="0"/>
                        <a:t>Communicate the </a:t>
                      </a:r>
                      <a:r>
                        <a:rPr lang="fr-FR" sz="1600" dirty="0" err="1"/>
                        <a:t>availability</a:t>
                      </a:r>
                      <a:r>
                        <a:rPr lang="fr-FR" sz="1600" dirty="0"/>
                        <a:t> of the sport</a:t>
                      </a:r>
                    </a:p>
                  </a:txBody>
                  <a:tcPr/>
                </a:tc>
                <a:tc>
                  <a:txBody>
                    <a:bodyPr/>
                    <a:lstStyle/>
                    <a:p>
                      <a:r>
                        <a:rPr lang="fr-FR" sz="1600" dirty="0" err="1"/>
                        <a:t>Press</a:t>
                      </a:r>
                      <a:r>
                        <a:rPr lang="fr-FR" sz="1600" baseline="0" dirty="0"/>
                        <a:t> </a:t>
                      </a:r>
                      <a:r>
                        <a:rPr lang="fr-FR" sz="1600" baseline="0" dirty="0" err="1"/>
                        <a:t>conference</a:t>
                      </a:r>
                      <a:endParaRPr lang="fr-FR" sz="1600" baseline="0" dirty="0"/>
                    </a:p>
                    <a:p>
                      <a:r>
                        <a:rPr lang="fr-FR" sz="1600" baseline="0" dirty="0"/>
                        <a:t>Name </a:t>
                      </a:r>
                      <a:r>
                        <a:rPr lang="fr-FR" sz="1600" baseline="0" dirty="0" err="1"/>
                        <a:t>selection</a:t>
                      </a:r>
                      <a:r>
                        <a:rPr lang="fr-FR" sz="1600" baseline="0" dirty="0"/>
                        <a:t> </a:t>
                      </a:r>
                      <a:r>
                        <a:rPr lang="fr-FR" sz="1600" baseline="0" dirty="0" err="1"/>
                        <a:t>strategy</a:t>
                      </a:r>
                      <a:endParaRPr lang="fr-FR" sz="1600" baseline="0" dirty="0"/>
                    </a:p>
                    <a:p>
                      <a:r>
                        <a:rPr lang="fr-FR" sz="1600" baseline="0" dirty="0"/>
                        <a:t>Team media guide </a:t>
                      </a:r>
                    </a:p>
                    <a:p>
                      <a:r>
                        <a:rPr lang="fr-FR" sz="1600" baseline="0" dirty="0" err="1"/>
                        <a:t>Entertaining</a:t>
                      </a:r>
                      <a:r>
                        <a:rPr lang="fr-FR" sz="1600" baseline="0" dirty="0"/>
                        <a:t> promotions</a:t>
                      </a:r>
                    </a:p>
                    <a:p>
                      <a:r>
                        <a:rPr lang="fr-FR" sz="1600" baseline="0" dirty="0"/>
                        <a:t>Entrenchment </a:t>
                      </a:r>
                      <a:r>
                        <a:rPr lang="fr-FR" sz="1600" baseline="0" dirty="0" err="1"/>
                        <a:t>campaign</a:t>
                      </a:r>
                      <a:endParaRPr lang="fr-FR" sz="1600" dirty="0"/>
                    </a:p>
                  </a:txBody>
                  <a:tcPr/>
                </a:tc>
                <a:extLst>
                  <a:ext uri="{0D108BD9-81ED-4DB2-BD59-A6C34878D82A}">
                    <a16:rowId xmlns:a16="http://schemas.microsoft.com/office/drawing/2014/main" val="10001"/>
                  </a:ext>
                </a:extLst>
              </a:tr>
              <a:tr h="752886">
                <a:tc>
                  <a:txBody>
                    <a:bodyPr/>
                    <a:lstStyle/>
                    <a:p>
                      <a:r>
                        <a:rPr lang="fr-FR" sz="1600" dirty="0" err="1"/>
                        <a:t>Interest</a:t>
                      </a:r>
                      <a:endParaRPr lang="fr-FR" sz="1600" dirty="0"/>
                    </a:p>
                  </a:txBody>
                  <a:tcPr/>
                </a:tc>
                <a:tc>
                  <a:txBody>
                    <a:bodyPr/>
                    <a:lstStyle/>
                    <a:p>
                      <a:r>
                        <a:rPr lang="fr-FR" sz="1600" dirty="0"/>
                        <a:t>Communicate </a:t>
                      </a:r>
                      <a:r>
                        <a:rPr lang="fr-FR" sz="1600" dirty="0" err="1"/>
                        <a:t>benefits</a:t>
                      </a:r>
                      <a:r>
                        <a:rPr lang="fr-FR" sz="1600" dirty="0"/>
                        <a:t>, </a:t>
                      </a:r>
                      <a:r>
                        <a:rPr lang="fr-FR" sz="1600" dirty="0" err="1"/>
                        <a:t>attributes</a:t>
                      </a:r>
                      <a:r>
                        <a:rPr lang="fr-FR" sz="1600" dirty="0"/>
                        <a:t>, and attitudes </a:t>
                      </a:r>
                      <a:r>
                        <a:rPr lang="fr-FR" sz="1600" dirty="0" err="1"/>
                        <a:t>associated</a:t>
                      </a:r>
                      <a:r>
                        <a:rPr lang="fr-FR" sz="1600" dirty="0"/>
                        <a:t> </a:t>
                      </a:r>
                      <a:r>
                        <a:rPr lang="fr-FR" sz="1600" dirty="0" err="1"/>
                        <a:t>with</a:t>
                      </a:r>
                      <a:r>
                        <a:rPr lang="fr-FR" sz="1600" dirty="0"/>
                        <a:t> the sport to gain </a:t>
                      </a:r>
                      <a:r>
                        <a:rPr lang="fr-FR" sz="1600" dirty="0" err="1"/>
                        <a:t>potential</a:t>
                      </a:r>
                      <a:r>
                        <a:rPr lang="fr-FR" sz="1600" dirty="0"/>
                        <a:t> fan </a:t>
                      </a:r>
                      <a:r>
                        <a:rPr lang="fr-FR" sz="1600" dirty="0" err="1"/>
                        <a:t>interest</a:t>
                      </a:r>
                      <a:endParaRPr lang="fr-FR" sz="1600" dirty="0"/>
                    </a:p>
                  </a:txBody>
                  <a:tcPr/>
                </a:tc>
                <a:tc>
                  <a:txBody>
                    <a:bodyPr/>
                    <a:lstStyle/>
                    <a:p>
                      <a:r>
                        <a:rPr lang="fr-FR" sz="1600" dirty="0"/>
                        <a:t>Hockey 101</a:t>
                      </a:r>
                    </a:p>
                    <a:p>
                      <a:r>
                        <a:rPr lang="fr-FR" sz="1600" dirty="0"/>
                        <a:t>Hockey </a:t>
                      </a:r>
                      <a:r>
                        <a:rPr lang="fr-FR" sz="1600" dirty="0" err="1"/>
                        <a:t>clinics</a:t>
                      </a:r>
                      <a:endParaRPr lang="fr-FR" sz="1600" dirty="0"/>
                    </a:p>
                    <a:p>
                      <a:r>
                        <a:rPr lang="fr-FR" sz="1600" dirty="0" err="1"/>
                        <a:t>Promoting</a:t>
                      </a:r>
                      <a:r>
                        <a:rPr lang="fr-FR" sz="1600" dirty="0"/>
                        <a:t> superstars of </a:t>
                      </a:r>
                      <a:r>
                        <a:rPr lang="fr-FR" sz="1600" dirty="0" err="1"/>
                        <a:t>visiting</a:t>
                      </a:r>
                      <a:r>
                        <a:rPr lang="fr-FR" sz="1600" dirty="0"/>
                        <a:t> teams</a:t>
                      </a:r>
                    </a:p>
                  </a:txBody>
                  <a:tcPr/>
                </a:tc>
                <a:extLst>
                  <a:ext uri="{0D108BD9-81ED-4DB2-BD59-A6C34878D82A}">
                    <a16:rowId xmlns:a16="http://schemas.microsoft.com/office/drawing/2014/main" val="10002"/>
                  </a:ext>
                </a:extLst>
              </a:tr>
              <a:tr h="529809">
                <a:tc>
                  <a:txBody>
                    <a:bodyPr/>
                    <a:lstStyle/>
                    <a:p>
                      <a:r>
                        <a:rPr lang="fr-FR" sz="1600" dirty="0"/>
                        <a:t>Evaluation</a:t>
                      </a:r>
                    </a:p>
                  </a:txBody>
                  <a:tcPr/>
                </a:tc>
                <a:tc>
                  <a:txBody>
                    <a:bodyPr/>
                    <a:lstStyle/>
                    <a:p>
                      <a:r>
                        <a:rPr lang="fr-FR" sz="1600" dirty="0" err="1"/>
                        <a:t>Emphasise</a:t>
                      </a:r>
                      <a:r>
                        <a:rPr lang="fr-FR" sz="1600" dirty="0"/>
                        <a:t> the </a:t>
                      </a:r>
                      <a:r>
                        <a:rPr lang="fr-FR" sz="1600" dirty="0" err="1"/>
                        <a:t>advantages</a:t>
                      </a:r>
                      <a:r>
                        <a:rPr lang="fr-FR" sz="1600" dirty="0"/>
                        <a:t> of the sport over alternative </a:t>
                      </a:r>
                      <a:r>
                        <a:rPr lang="fr-FR" sz="1600" dirty="0" err="1"/>
                        <a:t>entertainment</a:t>
                      </a:r>
                      <a:r>
                        <a:rPr lang="fr-FR" sz="1600" dirty="0"/>
                        <a:t> options</a:t>
                      </a:r>
                    </a:p>
                  </a:txBody>
                  <a:tcPr/>
                </a:tc>
                <a:tc>
                  <a:txBody>
                    <a:bodyPr/>
                    <a:lstStyle/>
                    <a:p>
                      <a:r>
                        <a:rPr lang="fr-FR" sz="1600" dirty="0"/>
                        <a:t>Cross-promotions </a:t>
                      </a:r>
                      <a:r>
                        <a:rPr lang="fr-FR" sz="1600" dirty="0" err="1"/>
                        <a:t>with</a:t>
                      </a:r>
                      <a:r>
                        <a:rPr lang="fr-FR" sz="1600" dirty="0"/>
                        <a:t> NASCAR</a:t>
                      </a:r>
                    </a:p>
                    <a:p>
                      <a:r>
                        <a:rPr lang="fr-FR" sz="1600" dirty="0" err="1"/>
                        <a:t>Experiential</a:t>
                      </a:r>
                      <a:r>
                        <a:rPr lang="fr-FR" sz="1600" dirty="0"/>
                        <a:t> promotion </a:t>
                      </a:r>
                    </a:p>
                  </a:txBody>
                  <a:tcPr/>
                </a:tc>
                <a:extLst>
                  <a:ext uri="{0D108BD9-81ED-4DB2-BD59-A6C34878D82A}">
                    <a16:rowId xmlns:a16="http://schemas.microsoft.com/office/drawing/2014/main" val="10003"/>
                  </a:ext>
                </a:extLst>
              </a:tr>
              <a:tr h="529809">
                <a:tc>
                  <a:txBody>
                    <a:bodyPr/>
                    <a:lstStyle/>
                    <a:p>
                      <a:r>
                        <a:rPr lang="fr-FR" sz="1600" dirty="0"/>
                        <a:t>Trial</a:t>
                      </a:r>
                    </a:p>
                  </a:txBody>
                  <a:tcPr/>
                </a:tc>
                <a:tc>
                  <a:txBody>
                    <a:bodyPr/>
                    <a:lstStyle/>
                    <a:p>
                      <a:r>
                        <a:rPr lang="fr-FR" sz="1600" dirty="0" err="1"/>
                        <a:t>Motivate</a:t>
                      </a:r>
                      <a:r>
                        <a:rPr lang="fr-FR" sz="1600" dirty="0"/>
                        <a:t> </a:t>
                      </a:r>
                      <a:r>
                        <a:rPr lang="fr-FR" sz="1600" dirty="0" err="1"/>
                        <a:t>potential</a:t>
                      </a:r>
                      <a:r>
                        <a:rPr lang="fr-FR" sz="1600" dirty="0"/>
                        <a:t> fans to </a:t>
                      </a:r>
                      <a:r>
                        <a:rPr lang="fr-FR" sz="1600" dirty="0" err="1"/>
                        <a:t>try</a:t>
                      </a:r>
                      <a:r>
                        <a:rPr lang="fr-FR" sz="1600" dirty="0"/>
                        <a:t> a new sport</a:t>
                      </a:r>
                    </a:p>
                  </a:txBody>
                  <a:tcPr/>
                </a:tc>
                <a:tc>
                  <a:txBody>
                    <a:bodyPr/>
                    <a:lstStyle/>
                    <a:p>
                      <a:r>
                        <a:rPr lang="fr-FR" sz="1600" dirty="0"/>
                        <a:t>Price</a:t>
                      </a:r>
                      <a:r>
                        <a:rPr lang="fr-FR" sz="1600" baseline="0" dirty="0"/>
                        <a:t> promotions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Giveaways</a:t>
                      </a:r>
                    </a:p>
                  </a:txBody>
                  <a:tcPr/>
                </a:tc>
                <a:extLst>
                  <a:ext uri="{0D108BD9-81ED-4DB2-BD59-A6C34878D82A}">
                    <a16:rowId xmlns:a16="http://schemas.microsoft.com/office/drawing/2014/main" val="10004"/>
                  </a:ext>
                </a:extLst>
              </a:tr>
              <a:tr h="752886">
                <a:tc>
                  <a:txBody>
                    <a:bodyPr/>
                    <a:lstStyle/>
                    <a:p>
                      <a:r>
                        <a:rPr lang="fr-FR" sz="1600" dirty="0"/>
                        <a:t>Adoption</a:t>
                      </a:r>
                    </a:p>
                  </a:txBody>
                  <a:tcPr/>
                </a:tc>
                <a:tc>
                  <a:txBody>
                    <a:bodyPr/>
                    <a:lstStyle/>
                    <a:p>
                      <a:r>
                        <a:rPr lang="fr-FR" sz="1600" dirty="0" err="1"/>
                        <a:t>Make</a:t>
                      </a:r>
                      <a:r>
                        <a:rPr lang="fr-FR" sz="1600" dirty="0"/>
                        <a:t> sure fans are </a:t>
                      </a:r>
                      <a:r>
                        <a:rPr lang="fr-FR" sz="1600" dirty="0" err="1"/>
                        <a:t>satisfied</a:t>
                      </a:r>
                      <a:r>
                        <a:rPr lang="fr-FR" sz="1600" dirty="0"/>
                        <a:t> </a:t>
                      </a:r>
                      <a:r>
                        <a:rPr lang="fr-FR" sz="1600" dirty="0" err="1"/>
                        <a:t>with</a:t>
                      </a:r>
                      <a:r>
                        <a:rPr lang="fr-FR" sz="1600" dirty="0"/>
                        <a:t> </a:t>
                      </a:r>
                      <a:r>
                        <a:rPr lang="fr-FR" sz="1600" dirty="0" err="1"/>
                        <a:t>their</a:t>
                      </a:r>
                      <a:r>
                        <a:rPr lang="fr-FR" sz="1600" dirty="0"/>
                        <a:t> « </a:t>
                      </a:r>
                      <a:r>
                        <a:rPr lang="fr-FR" sz="1600" dirty="0" err="1"/>
                        <a:t>sporting</a:t>
                      </a:r>
                      <a:r>
                        <a:rPr lang="fr-FR" sz="1600" dirty="0"/>
                        <a:t> </a:t>
                      </a:r>
                      <a:r>
                        <a:rPr lang="fr-FR" sz="1600" dirty="0" err="1"/>
                        <a:t>experience</a:t>
                      </a:r>
                      <a:r>
                        <a:rPr lang="fr-FR" sz="1600" dirty="0"/>
                        <a:t> »</a:t>
                      </a:r>
                    </a:p>
                  </a:txBody>
                  <a:tcPr/>
                </a:tc>
                <a:tc>
                  <a:txBody>
                    <a:bodyPr/>
                    <a:lstStyle/>
                    <a:p>
                      <a:r>
                        <a:rPr lang="fr-FR" sz="1600" dirty="0"/>
                        <a:t>Advanced</a:t>
                      </a:r>
                      <a:r>
                        <a:rPr lang="fr-FR" sz="1600" baseline="0" dirty="0"/>
                        <a:t> </a:t>
                      </a:r>
                      <a:r>
                        <a:rPr lang="fr-FR" sz="1600" baseline="0" dirty="0" err="1"/>
                        <a:t>entrechment</a:t>
                      </a:r>
                      <a:r>
                        <a:rPr lang="fr-FR" sz="1600" baseline="0" dirty="0"/>
                        <a:t> </a:t>
                      </a:r>
                      <a:r>
                        <a:rPr lang="fr-FR" sz="1600" baseline="0" dirty="0" err="1"/>
                        <a:t>campaign</a:t>
                      </a:r>
                      <a:endParaRPr lang="fr-FR" sz="1600" baseline="0" dirty="0"/>
                    </a:p>
                    <a:p>
                      <a:r>
                        <a:rPr lang="fr-FR" sz="1600" baseline="0" dirty="0"/>
                        <a:t>List of « firsts »</a:t>
                      </a:r>
                    </a:p>
                    <a:p>
                      <a:r>
                        <a:rPr lang="fr-FR" sz="1600" baseline="0" dirty="0" err="1"/>
                        <a:t>Relational</a:t>
                      </a:r>
                      <a:r>
                        <a:rPr lang="fr-FR" sz="1600" baseline="0" dirty="0"/>
                        <a:t> </a:t>
                      </a:r>
                      <a:r>
                        <a:rPr lang="fr-FR" sz="1600" baseline="0" dirty="0" err="1"/>
                        <a:t>strategies</a:t>
                      </a:r>
                      <a:endParaRPr lang="fr-FR"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8129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DAAA5-6340-47B8-B642-8D890F99EF06}"/>
              </a:ext>
            </a:extLst>
          </p:cNvPr>
          <p:cNvSpPr>
            <a:spLocks noGrp="1"/>
          </p:cNvSpPr>
          <p:nvPr>
            <p:ph type="title"/>
          </p:nvPr>
        </p:nvSpPr>
        <p:spPr>
          <a:xfrm>
            <a:off x="1443872" y="5095318"/>
            <a:ext cx="10058400" cy="1450757"/>
          </a:xfrm>
        </p:spPr>
        <p:txBody>
          <a:bodyPr/>
          <a:lstStyle/>
          <a:p>
            <a:r>
              <a:rPr lang="fr-FR" dirty="0" err="1"/>
              <a:t>Servicing</a:t>
            </a:r>
            <a:r>
              <a:rPr lang="fr-FR" dirty="0"/>
              <a:t> – </a:t>
            </a:r>
            <a:r>
              <a:rPr lang="fr-FR" dirty="0" err="1"/>
              <a:t>Experience</a:t>
            </a:r>
            <a:r>
              <a:rPr lang="fr-FR" dirty="0"/>
              <a:t> - Engagement </a:t>
            </a:r>
          </a:p>
        </p:txBody>
      </p:sp>
      <p:pic>
        <p:nvPicPr>
          <p:cNvPr id="7" name="Image 6" descr="Une image contenant texte, tableau de points, intérieur, mur&#10;&#10;Description générée automatiquement">
            <a:extLst>
              <a:ext uri="{FF2B5EF4-FFF2-40B4-BE49-F238E27FC236}">
                <a16:creationId xmlns:a16="http://schemas.microsoft.com/office/drawing/2014/main" id="{11173C0E-8C4C-41B1-A361-9BEE3C3F2EF2}"/>
              </a:ext>
            </a:extLst>
          </p:cNvPr>
          <p:cNvPicPr>
            <a:picLocks noChangeAspect="1"/>
          </p:cNvPicPr>
          <p:nvPr/>
        </p:nvPicPr>
        <p:blipFill>
          <a:blip r:embed="rId4"/>
          <a:stretch>
            <a:fillRect/>
          </a:stretch>
        </p:blipFill>
        <p:spPr>
          <a:xfrm>
            <a:off x="280235" y="1904703"/>
            <a:ext cx="2805865" cy="3190615"/>
          </a:xfrm>
          <a:prstGeom prst="rect">
            <a:avLst/>
          </a:prstGeom>
        </p:spPr>
      </p:pic>
      <p:pic>
        <p:nvPicPr>
          <p:cNvPr id="8" name="Média en ligne 7" title="Montreal Canadiens Pre-Game Show - Stanley Cup Playoffs 2014">
            <a:hlinkClick r:id="" action="ppaction://media"/>
            <a:extLst>
              <a:ext uri="{FF2B5EF4-FFF2-40B4-BE49-F238E27FC236}">
                <a16:creationId xmlns:a16="http://schemas.microsoft.com/office/drawing/2014/main" id="{D021ED9E-344F-45BF-BAB1-0863837CA394}"/>
              </a:ext>
            </a:extLst>
          </p:cNvPr>
          <p:cNvPicPr>
            <a:picLocks noRot="1" noChangeAspect="1"/>
          </p:cNvPicPr>
          <p:nvPr>
            <a:videoFile r:link="rId1"/>
          </p:nvPr>
        </p:nvPicPr>
        <p:blipFill>
          <a:blip r:embed="rId5"/>
          <a:stretch>
            <a:fillRect/>
          </a:stretch>
        </p:blipFill>
        <p:spPr>
          <a:xfrm>
            <a:off x="3086100" y="1904703"/>
            <a:ext cx="4707156" cy="2647775"/>
          </a:xfrm>
          <a:prstGeom prst="rect">
            <a:avLst/>
          </a:prstGeom>
        </p:spPr>
      </p:pic>
      <p:pic>
        <p:nvPicPr>
          <p:cNvPr id="9" name="Média en ligne 8" title="Sports Fan Engagement: Are you ACTUALLY engaging with your fans?">
            <a:hlinkClick r:id="" action="ppaction://media"/>
            <a:extLst>
              <a:ext uri="{FF2B5EF4-FFF2-40B4-BE49-F238E27FC236}">
                <a16:creationId xmlns:a16="http://schemas.microsoft.com/office/drawing/2014/main" id="{BE54D6AA-2C6C-450F-B0FC-9CA524996650}"/>
              </a:ext>
            </a:extLst>
          </p:cNvPr>
          <p:cNvPicPr>
            <a:picLocks noRot="1" noChangeAspect="1"/>
          </p:cNvPicPr>
          <p:nvPr>
            <a:videoFile r:link="rId2"/>
          </p:nvPr>
        </p:nvPicPr>
        <p:blipFill>
          <a:blip r:embed="rId6"/>
          <a:stretch>
            <a:fillRect/>
          </a:stretch>
        </p:blipFill>
        <p:spPr>
          <a:xfrm>
            <a:off x="7793256" y="1904703"/>
            <a:ext cx="4386261" cy="2467272"/>
          </a:xfrm>
          <a:prstGeom prst="rect">
            <a:avLst/>
          </a:prstGeom>
        </p:spPr>
      </p:pic>
    </p:spTree>
    <p:extLst>
      <p:ext uri="{BB962C8B-B14F-4D97-AF65-F5344CB8AC3E}">
        <p14:creationId xmlns:p14="http://schemas.microsoft.com/office/powerpoint/2010/main" val="12782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personne, tenant, main, téléphone&#10;&#10;Description générée automatiquement">
            <a:extLst>
              <a:ext uri="{FF2B5EF4-FFF2-40B4-BE49-F238E27FC236}">
                <a16:creationId xmlns:a16="http://schemas.microsoft.com/office/drawing/2014/main" id="{8AF2DF76-D0E5-49D8-A81F-14A6212D0EE3}"/>
              </a:ext>
            </a:extLst>
          </p:cNvPr>
          <p:cNvPicPr>
            <a:picLocks noChangeAspect="1"/>
          </p:cNvPicPr>
          <p:nvPr/>
        </p:nvPicPr>
        <p:blipFill rotWithShape="1">
          <a:blip r:embed="rId2"/>
          <a:srcRect r="47"/>
          <a:stretch/>
        </p:blipFill>
        <p:spPr>
          <a:xfrm>
            <a:off x="6012383" y="-64726"/>
            <a:ext cx="12186295" cy="6857990"/>
          </a:xfrm>
          <a:prstGeom prst="rect">
            <a:avLst/>
          </a:prstGeom>
        </p:spPr>
      </p:pic>
      <p:sp>
        <p:nvSpPr>
          <p:cNvPr id="2" name="Titre 1">
            <a:extLst>
              <a:ext uri="{FF2B5EF4-FFF2-40B4-BE49-F238E27FC236}">
                <a16:creationId xmlns:a16="http://schemas.microsoft.com/office/drawing/2014/main" id="{F971908A-015D-4463-B088-35A862F7B882}"/>
              </a:ext>
            </a:extLst>
          </p:cNvPr>
          <p:cNvSpPr>
            <a:spLocks noGrp="1"/>
          </p:cNvSpPr>
          <p:nvPr>
            <p:ph type="title"/>
          </p:nvPr>
        </p:nvSpPr>
        <p:spPr>
          <a:xfrm>
            <a:off x="3334847" y="1435507"/>
            <a:ext cx="3153580" cy="1358188"/>
          </a:xfrm>
        </p:spPr>
        <p:txBody>
          <a:bodyPr>
            <a:normAutofit fontScale="90000"/>
          </a:bodyPr>
          <a:lstStyle/>
          <a:p>
            <a:r>
              <a:rPr lang="fr-FR" sz="3100" dirty="0"/>
              <a:t>FRM : </a:t>
            </a:r>
            <a:r>
              <a:rPr lang="fr-FR" sz="3100" dirty="0" err="1"/>
              <a:t>From</a:t>
            </a:r>
            <a:r>
              <a:rPr lang="fr-FR" sz="3100" dirty="0"/>
              <a:t> </a:t>
            </a:r>
            <a:r>
              <a:rPr lang="fr-FR" sz="3100" dirty="0" err="1"/>
              <a:t>Experience</a:t>
            </a:r>
            <a:r>
              <a:rPr lang="fr-FR" sz="3100" dirty="0"/>
              <a:t> to Engagement </a:t>
            </a:r>
          </a:p>
        </p:txBody>
      </p:sp>
      <p:sp>
        <p:nvSpPr>
          <p:cNvPr id="7" name="Espace réservé du contenu 6">
            <a:extLst>
              <a:ext uri="{FF2B5EF4-FFF2-40B4-BE49-F238E27FC236}">
                <a16:creationId xmlns:a16="http://schemas.microsoft.com/office/drawing/2014/main" id="{5D9FF8B0-1AE2-43E8-8473-11854961430C}"/>
              </a:ext>
            </a:extLst>
          </p:cNvPr>
          <p:cNvSpPr>
            <a:spLocks noGrp="1"/>
          </p:cNvSpPr>
          <p:nvPr>
            <p:ph idx="1"/>
          </p:nvPr>
        </p:nvSpPr>
        <p:spPr>
          <a:xfrm>
            <a:off x="859296" y="2777461"/>
            <a:ext cx="3084844" cy="2645032"/>
          </a:xfrm>
        </p:spPr>
        <p:txBody>
          <a:bodyPr>
            <a:normAutofit/>
          </a:bodyPr>
          <a:lstStyle/>
          <a:p>
            <a:r>
              <a:rPr lang="fr-FR" sz="1000" dirty="0"/>
              <a:t>Time</a:t>
            </a:r>
          </a:p>
          <a:p>
            <a:r>
              <a:rPr lang="fr-FR" sz="1000" dirty="0">
                <a:sym typeface="Wingdings" panose="05000000000000000000" pitchFamily="2" charset="2"/>
              </a:rPr>
              <a:t></a:t>
            </a:r>
            <a:r>
              <a:rPr lang="fr-FR" sz="1000" dirty="0" err="1"/>
              <a:t>Waiting</a:t>
            </a:r>
            <a:r>
              <a:rPr lang="fr-FR" sz="1000" dirty="0"/>
              <a:t> time </a:t>
            </a:r>
            <a:r>
              <a:rPr lang="fr-FR" sz="1000" dirty="0" err="1"/>
              <a:t>before</a:t>
            </a:r>
            <a:r>
              <a:rPr lang="fr-FR" sz="1000" dirty="0"/>
              <a:t>, </a:t>
            </a:r>
            <a:r>
              <a:rPr lang="fr-FR" sz="1000" dirty="0" err="1"/>
              <a:t>During</a:t>
            </a:r>
            <a:r>
              <a:rPr lang="fr-FR" sz="1000" dirty="0"/>
              <a:t>, </a:t>
            </a:r>
            <a:r>
              <a:rPr lang="fr-FR" sz="1000" dirty="0" err="1"/>
              <a:t>After</a:t>
            </a:r>
            <a:endParaRPr lang="fr-FR" sz="1000" dirty="0"/>
          </a:p>
          <a:p>
            <a:r>
              <a:rPr lang="fr-FR" sz="1000" dirty="0"/>
              <a:t>Information</a:t>
            </a:r>
          </a:p>
          <a:p>
            <a:r>
              <a:rPr lang="fr-FR" sz="1000" dirty="0">
                <a:sym typeface="Wingdings" panose="05000000000000000000" pitchFamily="2" charset="2"/>
              </a:rPr>
              <a:t></a:t>
            </a:r>
            <a:r>
              <a:rPr lang="fr-FR" sz="1000" dirty="0"/>
              <a:t>Game/</a:t>
            </a:r>
            <a:r>
              <a:rPr lang="fr-FR" sz="1000" dirty="0" err="1"/>
              <a:t>Players</a:t>
            </a:r>
            <a:r>
              <a:rPr lang="fr-FR" sz="1000" dirty="0"/>
              <a:t>/performance…</a:t>
            </a:r>
          </a:p>
          <a:p>
            <a:r>
              <a:rPr lang="fr-FR" sz="1000" dirty="0"/>
              <a:t>Social</a:t>
            </a:r>
          </a:p>
          <a:p>
            <a:r>
              <a:rPr lang="fr-FR" sz="1000" dirty="0">
                <a:sym typeface="Wingdings" panose="05000000000000000000" pitchFamily="2" charset="2"/>
              </a:rPr>
              <a:t> Community/Groups/Food and Beverage,,,</a:t>
            </a:r>
            <a:endParaRPr lang="fr-FR" sz="1000" dirty="0"/>
          </a:p>
          <a:p>
            <a:r>
              <a:rPr lang="fr-FR" sz="1000" dirty="0"/>
              <a:t>Entertainment</a:t>
            </a:r>
          </a:p>
          <a:p>
            <a:r>
              <a:rPr lang="fr-FR" sz="1000" dirty="0">
                <a:sym typeface="Wingdings" panose="05000000000000000000" pitchFamily="2" charset="2"/>
              </a:rPr>
              <a:t> </a:t>
            </a:r>
            <a:r>
              <a:rPr lang="fr-FR" sz="1000" dirty="0" err="1">
                <a:sym typeface="Wingdings" panose="05000000000000000000" pitchFamily="2" charset="2"/>
              </a:rPr>
              <a:t>Presenting</a:t>
            </a:r>
            <a:r>
              <a:rPr lang="fr-FR" sz="1000" dirty="0">
                <a:sym typeface="Wingdings" panose="05000000000000000000" pitchFamily="2" charset="2"/>
              </a:rPr>
              <a:t>/</a:t>
            </a:r>
            <a:r>
              <a:rPr lang="fr-FR" sz="1000" dirty="0" err="1">
                <a:sym typeface="Wingdings" panose="05000000000000000000" pitchFamily="2" charset="2"/>
              </a:rPr>
              <a:t>Players</a:t>
            </a:r>
            <a:r>
              <a:rPr lang="fr-FR" sz="1000" dirty="0">
                <a:sym typeface="Wingdings" panose="05000000000000000000" pitchFamily="2" charset="2"/>
              </a:rPr>
              <a:t> Entrance/Celebration/Animations</a:t>
            </a:r>
            <a:endParaRPr lang="fr-FR" sz="1000" dirty="0"/>
          </a:p>
          <a:p>
            <a:endParaRPr lang="fr-FR" sz="1000" dirty="0"/>
          </a:p>
        </p:txBody>
      </p:sp>
    </p:spTree>
    <p:extLst>
      <p:ext uri="{BB962C8B-B14F-4D97-AF65-F5344CB8AC3E}">
        <p14:creationId xmlns:p14="http://schemas.microsoft.com/office/powerpoint/2010/main" val="787418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7A1737-9558-411D-BBFF-B9D9FF893465}"/>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5100">
                <a:solidFill>
                  <a:schemeClr val="tx1">
                    <a:lumMod val="85000"/>
                    <a:lumOff val="15000"/>
                  </a:schemeClr>
                </a:solidFill>
              </a:rPr>
              <a:t>Value Proposition / Creation / Capturing  </a:t>
            </a:r>
          </a:p>
        </p:txBody>
      </p:sp>
      <p:pic>
        <p:nvPicPr>
          <p:cNvPr id="5" name="Espace réservé du contenu 4" descr="Une image contenant signe, extérieur&#10;&#10;Description générée automatiquement">
            <a:extLst>
              <a:ext uri="{FF2B5EF4-FFF2-40B4-BE49-F238E27FC236}">
                <a16:creationId xmlns:a16="http://schemas.microsoft.com/office/drawing/2014/main" id="{4E93CC01-4F76-4C2F-8C41-6E533679D112}"/>
              </a:ext>
            </a:extLst>
          </p:cNvPr>
          <p:cNvPicPr>
            <a:picLocks noGrp="1" noChangeAspect="1"/>
          </p:cNvPicPr>
          <p:nvPr>
            <p:ph idx="1"/>
          </p:nvPr>
        </p:nvPicPr>
        <p:blipFill>
          <a:blip r:embed="rId2"/>
          <a:stretch>
            <a:fillRect/>
          </a:stretch>
        </p:blipFill>
        <p:spPr>
          <a:xfrm>
            <a:off x="7045662" y="640080"/>
            <a:ext cx="4185959" cy="4185959"/>
          </a:xfrm>
          <a:prstGeom prst="rect">
            <a:avLst/>
          </a:prstGeom>
        </p:spPr>
      </p:pic>
      <p:pic>
        <p:nvPicPr>
          <p:cNvPr id="35843" name="Picture 3" descr="Résultat de recherche d'images pour &quot;cost benefit&quot;">
            <a:hlinkClick r:id="rId3"/>
            <a:extLst>
              <a:ext uri="{FF2B5EF4-FFF2-40B4-BE49-F238E27FC236}">
                <a16:creationId xmlns:a16="http://schemas.microsoft.com/office/drawing/2014/main" id="{A00CA9C2-C9B7-4C37-BE0F-7773802242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65737" y="640080"/>
            <a:ext cx="4401372" cy="360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1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CA306CD-F0BF-4221-859F-54CD88F7BCED}"/>
              </a:ext>
            </a:extLst>
          </p:cNvPr>
          <p:cNvPicPr>
            <a:picLocks noGrp="1" noChangeAspect="1"/>
          </p:cNvPicPr>
          <p:nvPr>
            <p:ph idx="4294967295"/>
          </p:nvPr>
        </p:nvPicPr>
        <p:blipFill rotWithShape="1">
          <a:blip r:embed="rId2"/>
          <a:srcRect t="1010" b="23990"/>
          <a:stretch/>
        </p:blipFill>
        <p:spPr>
          <a:xfrm>
            <a:off x="0" y="0"/>
            <a:ext cx="12192000" cy="6858000"/>
          </a:xfrm>
          <a:prstGeom prst="rect">
            <a:avLst/>
          </a:prstGeom>
        </p:spPr>
      </p:pic>
    </p:spTree>
    <p:extLst>
      <p:ext uri="{BB962C8B-B14F-4D97-AF65-F5344CB8AC3E}">
        <p14:creationId xmlns:p14="http://schemas.microsoft.com/office/powerpoint/2010/main" val="3646674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OneVision: Building Our Future">
            <a:hlinkClick r:id="" action="ppaction://media"/>
            <a:extLst>
              <a:ext uri="{FF2B5EF4-FFF2-40B4-BE49-F238E27FC236}">
                <a16:creationId xmlns:a16="http://schemas.microsoft.com/office/drawing/2014/main" id="{7FB702CC-91C2-B30E-69BF-93EDDBBBCF84}"/>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6821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37" y="121183"/>
            <a:ext cx="5312424" cy="6615629"/>
          </a:xfrm>
          <a:prstGeom prst="rect">
            <a:avLst/>
          </a:prstGeom>
          <a:ln>
            <a:noFill/>
          </a:ln>
          <a:effectLst>
            <a:outerShdw blurRad="292100" dist="139700" dir="2700000" algn="tl" rotWithShape="0">
              <a:srgbClr val="333333">
                <a:alpha val="65000"/>
              </a:srgbClr>
            </a:outerShdw>
          </a:effectLst>
        </p:spPr>
      </p:pic>
      <p:pic>
        <p:nvPicPr>
          <p:cNvPr id="3"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2520" y="301091"/>
            <a:ext cx="5133173" cy="2888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Média en ligne 5" title="IBM Partners for a Smarter New Atlanta Stadium">
            <a:hlinkClick r:id="" action="ppaction://media"/>
            <a:extLst>
              <a:ext uri="{FF2B5EF4-FFF2-40B4-BE49-F238E27FC236}">
                <a16:creationId xmlns:a16="http://schemas.microsoft.com/office/drawing/2014/main" id="{28AA867A-ED19-4EF7-9478-4A1B9598D601}"/>
              </a:ext>
            </a:extLst>
          </p:cNvPr>
          <p:cNvPicPr>
            <a:picLocks noRot="1" noChangeAspect="1"/>
          </p:cNvPicPr>
          <p:nvPr>
            <a:videoFile r:link="rId1"/>
          </p:nvPr>
        </p:nvPicPr>
        <p:blipFill>
          <a:blip r:embed="rId5"/>
          <a:stretch>
            <a:fillRect/>
          </a:stretch>
        </p:blipFill>
        <p:spPr>
          <a:xfrm>
            <a:off x="6372520" y="3668494"/>
            <a:ext cx="4971392" cy="2796408"/>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extLst>
      <p:ext uri="{BB962C8B-B14F-4D97-AF65-F5344CB8AC3E}">
        <p14:creationId xmlns:p14="http://schemas.microsoft.com/office/powerpoint/2010/main" val="40142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176302" y="0"/>
            <a:ext cx="10058400" cy="593930"/>
          </a:xfrm>
        </p:spPr>
        <p:txBody>
          <a:bodyPr>
            <a:normAutofit fontScale="90000"/>
          </a:bodyPr>
          <a:lstStyle/>
          <a:p>
            <a:pPr algn="ctr"/>
            <a:r>
              <a:rPr lang="fr-FR" b="1"/>
              <a:t>One strategic solution : B to B to C !!!!! </a:t>
            </a:r>
            <a:endParaRPr lang="fr-FR" b="1" dirty="0"/>
          </a:p>
        </p:txBody>
      </p:sp>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7014" y="593930"/>
            <a:ext cx="9312275" cy="6120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54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33" y="265640"/>
            <a:ext cx="8267172" cy="5511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1" y="79022"/>
            <a:ext cx="5948871" cy="239636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6" y="2924119"/>
            <a:ext cx="3338824" cy="2302637"/>
          </a:xfrm>
          <a:prstGeom prst="rect">
            <a:avLst/>
          </a:prstGeom>
        </p:spPr>
      </p:pic>
    </p:spTree>
    <p:extLst>
      <p:ext uri="{BB962C8B-B14F-4D97-AF65-F5344CB8AC3E}">
        <p14:creationId xmlns:p14="http://schemas.microsoft.com/office/powerpoint/2010/main" val="3165701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3" descr="affiche_Hannibal_200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549275"/>
            <a:ext cx="41814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18686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549276"/>
            <a:ext cx="3875087"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36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affiche_Jeux_d_enfants_2002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76250"/>
            <a:ext cx="42100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affiche_Seven_1995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404813"/>
            <a:ext cx="4238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608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18686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437197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illbillvoltwov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333376"/>
            <a:ext cx="434498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44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6" descr="sw35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0350"/>
            <a:ext cx="412908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8" descr="Gaff1363221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333375"/>
            <a:ext cx="3929062"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921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7" name="Rectangle 5"/>
          <p:cNvSpPr>
            <a:spLocks noChangeArrowheads="1"/>
          </p:cNvSpPr>
          <p:nvPr/>
        </p:nvSpPr>
        <p:spPr bwMode="auto">
          <a:xfrm>
            <a:off x="1636713" y="122238"/>
            <a:ext cx="868680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2000" dirty="0" err="1">
                <a:solidFill>
                  <a:srgbClr val="000000"/>
                </a:solidFill>
                <a:effectLst>
                  <a:outerShdw blurRad="38100" dist="38100" dir="2700000" algn="tl">
                    <a:srgbClr val="C0C0C0"/>
                  </a:outerShdw>
                </a:effectLst>
                <a:latin typeface="Arial" charset="0"/>
              </a:rPr>
              <a:t>Movies</a:t>
            </a:r>
            <a:r>
              <a:rPr lang="fr-FR" sz="2000" dirty="0">
                <a:solidFill>
                  <a:srgbClr val="000000"/>
                </a:solidFill>
                <a:effectLst>
                  <a:outerShdw blurRad="38100" dist="38100" dir="2700000" algn="tl">
                    <a:srgbClr val="C0C0C0"/>
                  </a:outerShdw>
                </a:effectLst>
                <a:latin typeface="Arial" charset="0"/>
              </a:rPr>
              <a:t> and </a:t>
            </a:r>
            <a:r>
              <a:rPr lang="fr-FR" sz="2000" dirty="0" err="1">
                <a:solidFill>
                  <a:srgbClr val="000000"/>
                </a:solidFill>
                <a:effectLst>
                  <a:outerShdw blurRad="38100" dist="38100" dir="2700000" algn="tl">
                    <a:srgbClr val="C0C0C0"/>
                  </a:outerShdw>
                </a:effectLst>
                <a:latin typeface="Arial" charset="0"/>
              </a:rPr>
              <a:t>teasing</a:t>
            </a:r>
            <a:r>
              <a:rPr lang="fr-FR" sz="2000" dirty="0">
                <a:solidFill>
                  <a:srgbClr val="000000"/>
                </a:solidFill>
                <a:effectLst>
                  <a:outerShdw blurRad="38100" dist="38100" dir="2700000" algn="tl">
                    <a:srgbClr val="C0C0C0"/>
                  </a:outerShdw>
                </a:effectLst>
                <a:latin typeface="Arial" charset="0"/>
              </a:rPr>
              <a:t>… </a:t>
            </a:r>
          </a:p>
        </p:txBody>
      </p:sp>
      <p:pic>
        <p:nvPicPr>
          <p:cNvPr id="47107" name="Picture 6" descr="photo_02_h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73" y="250913"/>
            <a:ext cx="2293760" cy="33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titans-poster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73" y="3673661"/>
            <a:ext cx="2293760" cy="308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Friday_night_lights_2004_pos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810" y="930300"/>
            <a:ext cx="3708048" cy="548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2" descr="white-men-cant-jump-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8910" y="122239"/>
            <a:ext cx="2150957" cy="307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8909" y="3318490"/>
            <a:ext cx="2150957" cy="3315441"/>
          </a:xfrm>
          <a:prstGeom prst="rect">
            <a:avLst/>
          </a:prstGeom>
        </p:spPr>
      </p:pic>
    </p:spTree>
    <p:extLst>
      <p:ext uri="{BB962C8B-B14F-4D97-AF65-F5344CB8AC3E}">
        <p14:creationId xmlns:p14="http://schemas.microsoft.com/office/powerpoint/2010/main" val="2412732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2" y="191910"/>
            <a:ext cx="2044043" cy="302768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711" y="97394"/>
            <a:ext cx="2119845" cy="314321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41" y="3350683"/>
            <a:ext cx="2151564" cy="3179939"/>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494" y="97394"/>
            <a:ext cx="2162528" cy="320775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716" y="3473599"/>
            <a:ext cx="2162528" cy="3214958"/>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933" y="97395"/>
            <a:ext cx="1973352" cy="2973184"/>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1711" y="3350683"/>
            <a:ext cx="2345622" cy="3322410"/>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2587" y="3211864"/>
            <a:ext cx="2428875" cy="3457575"/>
          </a:xfrm>
          <a:prstGeom prst="rect">
            <a:avLst/>
          </a:prstGeom>
        </p:spPr>
      </p:pic>
    </p:spTree>
    <p:extLst>
      <p:ext uri="{BB962C8B-B14F-4D97-AF65-F5344CB8AC3E}">
        <p14:creationId xmlns:p14="http://schemas.microsoft.com/office/powerpoint/2010/main" val="1597802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Tennis-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1"/>
            <a:ext cx="8353425"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34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GRAND_IMG_200710111037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260350"/>
            <a:ext cx="388778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GRAND_IMG_200710111037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476251"/>
            <a:ext cx="374332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2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La Fan expￃﾩrience avec La Poste">
            <a:hlinkClick r:id="" action="ppaction://media"/>
            <a:extLst>
              <a:ext uri="{FF2B5EF4-FFF2-40B4-BE49-F238E27FC236}">
                <a16:creationId xmlns:a16="http://schemas.microsoft.com/office/drawing/2014/main" id="{F93ED35F-FBC7-4FBC-94D6-1CF4DBDED78D}"/>
              </a:ext>
            </a:extLst>
          </p:cNvPr>
          <p:cNvPicPr>
            <a:picLocks noRot="1" noChangeAspect="1"/>
          </p:cNvPicPr>
          <p:nvPr>
            <a:videoFile r:link="rId1"/>
          </p:nvPr>
        </p:nvPicPr>
        <p:blipFill>
          <a:blip r:embed="rId3"/>
          <a:stretch>
            <a:fillRect/>
          </a:stretch>
        </p:blipFill>
        <p:spPr>
          <a:xfrm>
            <a:off x="0" y="-26200"/>
            <a:ext cx="12238578" cy="6884200"/>
          </a:xfrm>
          <a:prstGeom prst="rect">
            <a:avLst/>
          </a:prstGeom>
          <a:ln w="9525" cap="flat">
            <a:solidFill>
              <a:srgbClr val="383838"/>
            </a:solidFill>
          </a:ln>
          <a:effectLst>
            <a:outerShdw blurRad="152400" dist="317500" dir="6000000" sx="105000" sy="105000" algn="tl" rotWithShape="0">
              <a:srgbClr val="000000">
                <a:alpha val="30000"/>
              </a:srgbClr>
            </a:outerShdw>
          </a:effectLst>
        </p:spPr>
      </p:pic>
    </p:spTree>
    <p:extLst>
      <p:ext uri="{BB962C8B-B14F-4D97-AF65-F5344CB8AC3E}">
        <p14:creationId xmlns:p14="http://schemas.microsoft.com/office/powerpoint/2010/main" val="27849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GRAND_IMG_200710111037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33376"/>
            <a:ext cx="40322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GRAND_20081023180121_OpenLFB08_40x60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88914"/>
            <a:ext cx="374808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63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765176"/>
            <a:ext cx="4738688"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404814"/>
            <a:ext cx="3751262"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52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14288"/>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751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MHR%2Bsaison%2B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60350"/>
            <a:ext cx="864235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932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ANd9GcStog1Nib1LjmowRgP0DdTr7WJ4GkNT_ah-4GvGeeiZSrUIGJFb5mIWHYZd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13100"/>
            <a:ext cx="43195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a2bbl_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88913"/>
            <a:ext cx="38893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Nd9GcRggNvjn9xUGqZMqhbLuI8-Da_S19JgyjxMJPv9u1Gy6hy7gdJIXx4lsZ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0350"/>
            <a:ext cx="42497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ANd9GcRuQAOTDPcHckg-ZCIE5ywdLT36dOdr_TxcwPbA_DD_fT6FgvsH9AN7RxVS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9" y="3284538"/>
            <a:ext cx="410527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166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3"/>
          <p:cNvSpPr>
            <a:spLocks noChangeArrowheads="1"/>
          </p:cNvSpPr>
          <p:nvPr/>
        </p:nvSpPr>
        <p:spPr bwMode="auto">
          <a:xfrm>
            <a:off x="4962349" y="3491619"/>
            <a:ext cx="2303462" cy="11525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solidFill>
                  <a:schemeClr val="bg1"/>
                </a:solidFill>
                <a:latin typeface="Tahoma" panose="020B0604030504040204" pitchFamily="34" charset="0"/>
                <a:cs typeface="Arial" panose="020B0604020202020204" pitchFamily="34" charset="0"/>
              </a:rPr>
              <a:t>EVENT</a:t>
            </a:r>
          </a:p>
          <a:p>
            <a:pPr algn="ctr" eaLnBrk="1" hangingPunct="1">
              <a:spcBef>
                <a:spcPct val="0"/>
              </a:spcBef>
              <a:buClrTx/>
              <a:buSzTx/>
              <a:buFontTx/>
              <a:buNone/>
            </a:pPr>
            <a:r>
              <a:rPr lang="fr-FR" altLang="fr-FR" sz="1800" b="1" dirty="0">
                <a:solidFill>
                  <a:schemeClr val="bg1"/>
                </a:solidFill>
                <a:latin typeface="Tahoma" panose="020B0604030504040204" pitchFamily="34" charset="0"/>
                <a:cs typeface="Arial" panose="020B0604020202020204" pitchFamily="34" charset="0"/>
              </a:rPr>
              <a:t>CLUB</a:t>
            </a:r>
          </a:p>
        </p:txBody>
      </p:sp>
      <p:sp>
        <p:nvSpPr>
          <p:cNvPr id="4" name="Rectangle 4"/>
          <p:cNvSpPr>
            <a:spLocks noChangeArrowheads="1"/>
          </p:cNvSpPr>
          <p:nvPr/>
        </p:nvSpPr>
        <p:spPr bwMode="auto">
          <a:xfrm>
            <a:off x="1865136" y="1834269"/>
            <a:ext cx="3059113" cy="122396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Multiple </a:t>
            </a:r>
            <a:r>
              <a:rPr lang="fr-FR" altLang="fr-FR" sz="1800" b="1" dirty="0" err="1">
                <a:latin typeface="Tahoma" panose="020B0604030504040204" pitchFamily="34" charset="0"/>
                <a:cs typeface="Arial" panose="020B0604020202020204" pitchFamily="34" charset="0"/>
              </a:rPr>
              <a:t>markets</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Customers</a:t>
            </a:r>
            <a:r>
              <a:rPr lang="fr-FR" altLang="fr-FR" sz="1800" b="1" dirty="0">
                <a:latin typeface="Tahoma" panose="020B0604030504040204" pitchFamily="34" charset="0"/>
                <a:cs typeface="Arial" panose="020B0604020202020204" pitchFamily="34" charset="0"/>
              </a:rPr>
              <a:t> - </a:t>
            </a:r>
            <a:r>
              <a:rPr lang="fr-FR" altLang="fr-FR" sz="1800" b="1" dirty="0" err="1">
                <a:latin typeface="Tahoma" panose="020B0604030504040204" pitchFamily="34" charset="0"/>
                <a:cs typeface="Arial" panose="020B0604020202020204" pitchFamily="34" charset="0"/>
              </a:rPr>
              <a:t>Stakeholders</a:t>
            </a:r>
            <a:endParaRPr lang="fr-FR" altLang="fr-FR" sz="1800" b="1" dirty="0">
              <a:latin typeface="Tahoma" panose="020B0604030504040204" pitchFamily="34" charset="0"/>
              <a:cs typeface="Arial" panose="020B0604020202020204" pitchFamily="34" charset="0"/>
            </a:endParaRPr>
          </a:p>
        </p:txBody>
      </p:sp>
      <p:sp>
        <p:nvSpPr>
          <p:cNvPr id="5" name="Rectangle 5"/>
          <p:cNvSpPr>
            <a:spLocks noChangeArrowheads="1"/>
          </p:cNvSpPr>
          <p:nvPr/>
        </p:nvSpPr>
        <p:spPr bwMode="auto">
          <a:xfrm>
            <a:off x="7338836" y="1834269"/>
            <a:ext cx="3059113" cy="122396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Multiple </a:t>
            </a:r>
            <a:r>
              <a:rPr lang="fr-FR" altLang="fr-FR" sz="1800" b="1" dirty="0" err="1">
                <a:latin typeface="Tahoma" panose="020B0604030504040204" pitchFamily="34" charset="0"/>
                <a:cs typeface="Arial" panose="020B0604020202020204" pitchFamily="34" charset="0"/>
              </a:rPr>
              <a:t>offers</a:t>
            </a:r>
            <a:endParaRPr lang="fr-FR" altLang="fr-FR" sz="1800" b="1"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B to B &amp; B to C</a:t>
            </a:r>
          </a:p>
        </p:txBody>
      </p:sp>
      <p:sp>
        <p:nvSpPr>
          <p:cNvPr id="6" name="Rectangle 6"/>
          <p:cNvSpPr>
            <a:spLocks noChangeArrowheads="1"/>
          </p:cNvSpPr>
          <p:nvPr/>
        </p:nvSpPr>
        <p:spPr bwMode="auto">
          <a:xfrm>
            <a:off x="1865136" y="5363281"/>
            <a:ext cx="3059113" cy="1223963"/>
          </a:xfrm>
          <a:prstGeom prst="rect">
            <a:avLst/>
          </a:prstGeom>
          <a:solidFill>
            <a:srgbClr val="FFC000"/>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Global Communication</a:t>
            </a:r>
          </a:p>
        </p:txBody>
      </p:sp>
      <p:sp>
        <p:nvSpPr>
          <p:cNvPr id="7" name="Rectangle 7"/>
          <p:cNvSpPr>
            <a:spLocks noChangeArrowheads="1"/>
          </p:cNvSpPr>
          <p:nvPr/>
        </p:nvSpPr>
        <p:spPr bwMode="auto">
          <a:xfrm>
            <a:off x="7481711" y="5363281"/>
            <a:ext cx="3059113" cy="1223963"/>
          </a:xfrm>
          <a:prstGeom prst="rect">
            <a:avLst/>
          </a:prstGeom>
          <a:solidFill>
            <a:srgbClr val="FFC000"/>
          </a:solidFill>
          <a:ln w="9525">
            <a:solidFill>
              <a:schemeClr val="tx1"/>
            </a:solidFill>
            <a:miter lim="800000"/>
            <a:headEnd/>
            <a:tailEnd/>
          </a:ln>
          <a:effec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Your </a:t>
            </a:r>
            <a:r>
              <a:rPr lang="fr-FR" altLang="fr-FR" sz="1800" b="1" dirty="0" err="1">
                <a:latin typeface="Tahoma" panose="020B0604030504040204" pitchFamily="34" charset="0"/>
                <a:cs typeface="Arial" panose="020B0604020202020204" pitchFamily="34" charset="0"/>
              </a:rPr>
              <a:t>stakeholders</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support </a:t>
            </a:r>
            <a:r>
              <a:rPr lang="fr-FR" altLang="fr-FR" sz="1800" b="1" dirty="0" err="1">
                <a:latin typeface="Tahoma" panose="020B0604030504040204" pitchFamily="34" charset="0"/>
                <a:cs typeface="Arial" panose="020B0604020202020204" pitchFamily="34" charset="0"/>
              </a:rPr>
              <a:t>you</a:t>
            </a:r>
            <a:r>
              <a:rPr lang="fr-FR" altLang="fr-FR" sz="1800" b="1" dirty="0">
                <a:latin typeface="Tahoma" panose="020B0604030504040204" pitchFamily="34" charset="0"/>
                <a:cs typeface="Arial" panose="020B0604020202020204" pitchFamily="34" charset="0"/>
              </a:rPr>
              <a:t> !</a:t>
            </a:r>
          </a:p>
        </p:txBody>
      </p:sp>
      <p:sp>
        <p:nvSpPr>
          <p:cNvPr id="8" name="Text Box 8"/>
          <p:cNvSpPr txBox="1">
            <a:spLocks noChangeArrowheads="1"/>
          </p:cNvSpPr>
          <p:nvPr/>
        </p:nvSpPr>
        <p:spPr bwMode="auto">
          <a:xfrm>
            <a:off x="5249686" y="2050169"/>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WHO?</a:t>
            </a:r>
          </a:p>
        </p:txBody>
      </p:sp>
      <p:sp>
        <p:nvSpPr>
          <p:cNvPr id="9" name="Text Box 9"/>
          <p:cNvSpPr txBox="1">
            <a:spLocks noChangeArrowheads="1"/>
          </p:cNvSpPr>
          <p:nvPr/>
        </p:nvSpPr>
        <p:spPr bwMode="auto">
          <a:xfrm>
            <a:off x="5249686" y="6010981"/>
            <a:ext cx="1728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HOW ?</a:t>
            </a:r>
          </a:p>
        </p:txBody>
      </p:sp>
      <p:sp>
        <p:nvSpPr>
          <p:cNvPr id="10" name="Line 10"/>
          <p:cNvSpPr>
            <a:spLocks noChangeShapeType="1"/>
          </p:cNvSpPr>
          <p:nvPr/>
        </p:nvSpPr>
        <p:spPr bwMode="auto">
          <a:xfrm flipH="1" flipV="1">
            <a:off x="4890911" y="3058231"/>
            <a:ext cx="358775"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1"/>
          <p:cNvSpPr>
            <a:spLocks noChangeShapeType="1"/>
          </p:cNvSpPr>
          <p:nvPr/>
        </p:nvSpPr>
        <p:spPr bwMode="auto">
          <a:xfrm flipV="1">
            <a:off x="6907036" y="3058231"/>
            <a:ext cx="43180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2"/>
          <p:cNvSpPr>
            <a:spLocks noChangeShapeType="1"/>
          </p:cNvSpPr>
          <p:nvPr/>
        </p:nvSpPr>
        <p:spPr bwMode="auto">
          <a:xfrm flipH="1">
            <a:off x="4962349" y="4499681"/>
            <a:ext cx="43180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3"/>
          <p:cNvSpPr>
            <a:spLocks noChangeShapeType="1"/>
          </p:cNvSpPr>
          <p:nvPr/>
        </p:nvSpPr>
        <p:spPr bwMode="auto">
          <a:xfrm>
            <a:off x="6907036" y="4499681"/>
            <a:ext cx="574675"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852" y="58546"/>
            <a:ext cx="4570970" cy="1343129"/>
          </a:xfrm>
          <a:prstGeom prst="rect">
            <a:avLst/>
          </a:prstGeom>
        </p:spPr>
      </p:pic>
    </p:spTree>
    <p:extLst>
      <p:ext uri="{BB962C8B-B14F-4D97-AF65-F5344CB8AC3E}">
        <p14:creationId xmlns:p14="http://schemas.microsoft.com/office/powerpoint/2010/main" val="3579648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774722"/>
            <a:ext cx="4790504" cy="487169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774722"/>
            <a:ext cx="5057775" cy="5057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59657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08214" y="178595"/>
            <a:ext cx="8229600" cy="487362"/>
          </a:xfrm>
        </p:spPr>
        <p:txBody>
          <a:bodyPr>
            <a:normAutofit fontScale="90000"/>
          </a:bodyPr>
          <a:lstStyle/>
          <a:p>
            <a:pPr algn="ctr" eaLnBrk="1" hangingPunct="1">
              <a:defRPr/>
            </a:pPr>
            <a:r>
              <a:rPr lang="fr-FR" sz="4000" b="1" dirty="0" err="1"/>
              <a:t>Dosing</a:t>
            </a:r>
            <a:r>
              <a:rPr lang="fr-FR" sz="4000" b="1" dirty="0"/>
              <a:t> communication for </a:t>
            </a:r>
            <a:r>
              <a:rPr lang="fr-FR" sz="4000" b="1" dirty="0" err="1"/>
              <a:t>sporting</a:t>
            </a:r>
            <a:r>
              <a:rPr lang="fr-FR" sz="4000" b="1" dirty="0"/>
              <a:t> </a:t>
            </a:r>
            <a:r>
              <a:rPr lang="fr-FR" sz="4000" b="1" dirty="0" err="1"/>
              <a:t>events</a:t>
            </a:r>
            <a:endParaRPr lang="fr-FR" sz="4000" b="1" dirty="0"/>
          </a:p>
        </p:txBody>
      </p:sp>
      <p:graphicFrame>
        <p:nvGraphicFramePr>
          <p:cNvPr id="58378" name="Object 10"/>
          <p:cNvGraphicFramePr>
            <a:graphicFrameLocks noGrp="1" noChangeAspect="1"/>
          </p:cNvGraphicFramePr>
          <p:nvPr>
            <p:ph idx="1"/>
          </p:nvPr>
        </p:nvGraphicFramePr>
        <p:xfrm>
          <a:off x="3000375" y="765175"/>
          <a:ext cx="1008063" cy="930275"/>
        </p:xfrm>
        <a:graphic>
          <a:graphicData uri="http://schemas.openxmlformats.org/presentationml/2006/ole">
            <mc:AlternateContent xmlns:mc="http://schemas.openxmlformats.org/markup-compatibility/2006">
              <mc:Choice xmlns:v="urn:schemas-microsoft-com:vml" Requires="v">
                <p:oleObj name="Image" r:id="rId2" imgW="1650794" imgH="1523272" progId="Photoshop.Image.8">
                  <p:embed/>
                </p:oleObj>
              </mc:Choice>
              <mc:Fallback>
                <p:oleObj name="Image" r:id="rId2" imgW="1650794" imgH="1523272" progId="Photoshop.Image.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765175"/>
                        <a:ext cx="100806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1" name="Oval 3"/>
          <p:cNvSpPr>
            <a:spLocks noChangeArrowheads="1"/>
          </p:cNvSpPr>
          <p:nvPr/>
        </p:nvSpPr>
        <p:spPr bwMode="auto">
          <a:xfrm>
            <a:off x="1919288" y="2924175"/>
            <a:ext cx="3168650" cy="17272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Mass </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Communication</a:t>
            </a:r>
          </a:p>
        </p:txBody>
      </p:sp>
      <p:sp>
        <p:nvSpPr>
          <p:cNvPr id="58372" name="Oval 4"/>
          <p:cNvSpPr>
            <a:spLocks noChangeArrowheads="1"/>
          </p:cNvSpPr>
          <p:nvPr/>
        </p:nvSpPr>
        <p:spPr bwMode="auto">
          <a:xfrm>
            <a:off x="7032625" y="2997200"/>
            <a:ext cx="3168650" cy="172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One to One </a:t>
            </a:r>
          </a:p>
        </p:txBody>
      </p:sp>
      <p:sp>
        <p:nvSpPr>
          <p:cNvPr id="58373" name="AutoShape 5"/>
          <p:cNvSpPr>
            <a:spLocks noChangeArrowheads="1"/>
          </p:cNvSpPr>
          <p:nvPr/>
        </p:nvSpPr>
        <p:spPr bwMode="auto">
          <a:xfrm>
            <a:off x="2063751" y="4652963"/>
            <a:ext cx="2879725" cy="2133600"/>
          </a:xfrm>
          <a:prstGeom prst="diamond">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Buzz</a:t>
            </a:r>
          </a:p>
        </p:txBody>
      </p:sp>
      <p:sp>
        <p:nvSpPr>
          <p:cNvPr id="58374" name="AutoShape 6"/>
          <p:cNvSpPr>
            <a:spLocks noChangeArrowheads="1"/>
          </p:cNvSpPr>
          <p:nvPr/>
        </p:nvSpPr>
        <p:spPr bwMode="auto">
          <a:xfrm>
            <a:off x="7104063" y="4724400"/>
            <a:ext cx="2952750" cy="21336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Direct Marketing</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FRM</a:t>
            </a:r>
          </a:p>
        </p:txBody>
      </p:sp>
      <p:sp>
        <p:nvSpPr>
          <p:cNvPr id="58375" name="Text Box 7"/>
          <p:cNvSpPr txBox="1">
            <a:spLocks noChangeArrowheads="1"/>
          </p:cNvSpPr>
          <p:nvPr/>
        </p:nvSpPr>
        <p:spPr bwMode="auto">
          <a:xfrm>
            <a:off x="5519738" y="3355976"/>
            <a:ext cx="12239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4000" b="1">
                <a:latin typeface="Tahoma" panose="020B0604030504040204" pitchFamily="34" charset="0"/>
                <a:cs typeface="Arial" panose="020B0604020202020204" pitchFamily="34" charset="0"/>
              </a:rPr>
              <a:t>+</a:t>
            </a:r>
          </a:p>
        </p:txBody>
      </p:sp>
      <p:sp>
        <p:nvSpPr>
          <p:cNvPr id="58376" name="Rectangle 8"/>
          <p:cNvSpPr>
            <a:spLocks noChangeArrowheads="1"/>
          </p:cNvSpPr>
          <p:nvPr/>
        </p:nvSpPr>
        <p:spPr bwMode="auto">
          <a:xfrm>
            <a:off x="7319964" y="1844675"/>
            <a:ext cx="2592387"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Ticketing</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PR</a:t>
            </a:r>
          </a:p>
        </p:txBody>
      </p:sp>
      <p:pic>
        <p:nvPicPr>
          <p:cNvPr id="58377" name="Picture 9" descr="MCj0431516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4" y="765176"/>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1"/>
          <p:cNvSpPr>
            <a:spLocks noChangeArrowheads="1"/>
          </p:cNvSpPr>
          <p:nvPr/>
        </p:nvSpPr>
        <p:spPr bwMode="auto">
          <a:xfrm>
            <a:off x="2208214" y="1773238"/>
            <a:ext cx="2592387" cy="863600"/>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Sponsors – Institutions</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General public</a:t>
            </a:r>
          </a:p>
        </p:txBody>
      </p:sp>
      <p:sp>
        <p:nvSpPr>
          <p:cNvPr id="58380" name="Line 12"/>
          <p:cNvSpPr>
            <a:spLocks noChangeShapeType="1"/>
          </p:cNvSpPr>
          <p:nvPr/>
        </p:nvSpPr>
        <p:spPr bwMode="auto">
          <a:xfrm>
            <a:off x="3432175" y="263683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8381" name="Line 13"/>
          <p:cNvSpPr>
            <a:spLocks noChangeShapeType="1"/>
          </p:cNvSpPr>
          <p:nvPr/>
        </p:nvSpPr>
        <p:spPr bwMode="auto">
          <a:xfrm>
            <a:off x="8616950" y="27082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7025364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682"/>
            <a:ext cx="7549515" cy="566805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60" y="3515868"/>
            <a:ext cx="4572000" cy="2889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842"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510" y="-249590"/>
            <a:ext cx="2377439" cy="35912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912024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340" y="527913"/>
            <a:ext cx="9921240" cy="56352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77806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535_steve_macarey__1238697526_38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496" y="240688"/>
            <a:ext cx="8403569" cy="6314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954346" y="5469913"/>
            <a:ext cx="2046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967324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76226" y="516835"/>
            <a:ext cx="6798992" cy="1666501"/>
          </a:xfrm>
        </p:spPr>
        <p:txBody>
          <a:bodyPr>
            <a:normAutofit/>
          </a:bodyPr>
          <a:lstStyle/>
          <a:p>
            <a:r>
              <a:rPr lang="fr-FR" sz="4000" b="1" dirty="0" err="1"/>
              <a:t>Reputation</a:t>
            </a:r>
            <a:r>
              <a:rPr lang="fr-FR" sz="4000" b="1" dirty="0"/>
              <a:t> platform </a:t>
            </a:r>
            <a:r>
              <a:rPr lang="fr-FR" sz="1600" b="1" dirty="0"/>
              <a:t>(Van Riel &amp; </a:t>
            </a:r>
            <a:r>
              <a:rPr lang="fr-FR" sz="1600" b="1" dirty="0" err="1"/>
              <a:t>Fombrun</a:t>
            </a:r>
            <a:r>
              <a:rPr lang="fr-FR" sz="1600" b="1" dirty="0"/>
              <a:t>, 2007) </a:t>
            </a:r>
          </a:p>
        </p:txBody>
      </p:sp>
      <p:sp>
        <p:nvSpPr>
          <p:cNvPr id="3" name="Espace réservé du contenu 2"/>
          <p:cNvSpPr>
            <a:spLocks noGrp="1"/>
          </p:cNvSpPr>
          <p:nvPr>
            <p:ph idx="1"/>
          </p:nvPr>
        </p:nvSpPr>
        <p:spPr>
          <a:xfrm>
            <a:off x="85725" y="2236304"/>
            <a:ext cx="6989492" cy="3652667"/>
          </a:xfrm>
        </p:spPr>
        <p:txBody>
          <a:bodyPr>
            <a:noAutofit/>
          </a:bodyPr>
          <a:lstStyle/>
          <a:p>
            <a:pPr>
              <a:buFont typeface="Arial" panose="020B0604020202020204" pitchFamily="34" charset="0"/>
              <a:buChar char="•"/>
            </a:pPr>
            <a:r>
              <a:rPr lang="fr-FR" sz="1600" dirty="0"/>
              <a:t>A </a:t>
            </a:r>
            <a:r>
              <a:rPr lang="fr-FR" sz="1600" dirty="0" err="1"/>
              <a:t>reputation</a:t>
            </a:r>
            <a:r>
              <a:rPr lang="fr-FR" sz="1600" dirty="0"/>
              <a:t> platform </a:t>
            </a:r>
            <a:r>
              <a:rPr lang="fr-FR" sz="1600" dirty="0" err="1"/>
              <a:t>describes</a:t>
            </a:r>
            <a:r>
              <a:rPr lang="fr-FR" sz="1600" dirty="0"/>
              <a:t> the root </a:t>
            </a:r>
            <a:r>
              <a:rPr lang="fr-FR" sz="1600" dirty="0" err="1"/>
              <a:t>positioning</a:t>
            </a:r>
            <a:r>
              <a:rPr lang="fr-FR" sz="1600" dirty="0"/>
              <a:t> </a:t>
            </a:r>
            <a:r>
              <a:rPr lang="fr-FR" sz="1600" dirty="0" err="1"/>
              <a:t>that</a:t>
            </a:r>
            <a:r>
              <a:rPr lang="fr-FR" sz="1600" dirty="0"/>
              <a:t> a </a:t>
            </a:r>
            <a:r>
              <a:rPr lang="fr-FR" sz="1600" dirty="0" err="1"/>
              <a:t>company</a:t>
            </a:r>
            <a:r>
              <a:rPr lang="fr-FR" sz="1600" dirty="0"/>
              <a:t> </a:t>
            </a:r>
            <a:r>
              <a:rPr lang="fr-FR" sz="1600" dirty="0" err="1"/>
              <a:t>adopts</a:t>
            </a:r>
            <a:r>
              <a:rPr lang="fr-FR" sz="1600" dirty="0"/>
              <a:t> </a:t>
            </a:r>
            <a:r>
              <a:rPr lang="fr-FR" sz="1600" dirty="0" err="1"/>
              <a:t>when</a:t>
            </a:r>
            <a:r>
              <a:rPr lang="fr-FR" sz="1600" dirty="0"/>
              <a:t> </a:t>
            </a:r>
            <a:r>
              <a:rPr lang="fr-FR" sz="1600" dirty="0" err="1"/>
              <a:t>it</a:t>
            </a:r>
            <a:r>
              <a:rPr lang="fr-FR" sz="1600" dirty="0"/>
              <a:t> </a:t>
            </a:r>
            <a:r>
              <a:rPr lang="fr-FR" sz="1600" dirty="0" err="1"/>
              <a:t>presents</a:t>
            </a:r>
            <a:r>
              <a:rPr lang="fr-FR" sz="1600" dirty="0"/>
              <a:t> </a:t>
            </a:r>
            <a:r>
              <a:rPr lang="fr-FR" sz="1600" dirty="0" err="1"/>
              <a:t>itself</a:t>
            </a:r>
            <a:r>
              <a:rPr lang="fr-FR" sz="1600" dirty="0"/>
              <a:t> to </a:t>
            </a:r>
            <a:r>
              <a:rPr lang="fr-FR" sz="1600" dirty="0" err="1"/>
              <a:t>internal</a:t>
            </a:r>
            <a:r>
              <a:rPr lang="fr-FR" sz="1600" dirty="0"/>
              <a:t> and </a:t>
            </a:r>
            <a:r>
              <a:rPr lang="fr-FR" sz="1600" dirty="0" err="1"/>
              <a:t>external</a:t>
            </a:r>
            <a:r>
              <a:rPr lang="fr-FR" sz="1600" dirty="0"/>
              <a:t> </a:t>
            </a:r>
            <a:r>
              <a:rPr lang="fr-FR" sz="1600" dirty="0" err="1"/>
              <a:t>observers</a:t>
            </a:r>
            <a:r>
              <a:rPr lang="fr-FR" sz="1600" dirty="0"/>
              <a:t>.</a:t>
            </a:r>
          </a:p>
          <a:p>
            <a:pPr marL="0" indent="0">
              <a:buNone/>
            </a:pPr>
            <a:endParaRPr lang="fr-FR" sz="1600" dirty="0"/>
          </a:p>
          <a:p>
            <a:pPr>
              <a:buFont typeface="Arial" panose="020B0604020202020204" pitchFamily="34" charset="0"/>
              <a:buChar char="•"/>
            </a:pPr>
            <a:r>
              <a:rPr lang="fr-FR" sz="1600" dirty="0"/>
              <a:t>Express the </a:t>
            </a:r>
            <a:r>
              <a:rPr lang="fr-FR" sz="1600" dirty="0" err="1"/>
              <a:t>company’s</a:t>
            </a:r>
            <a:r>
              <a:rPr lang="fr-FR" sz="1600" dirty="0"/>
              <a:t> </a:t>
            </a:r>
            <a:r>
              <a:rPr lang="fr-FR" sz="1600" dirty="0" err="1"/>
              <a:t>history</a:t>
            </a:r>
            <a:r>
              <a:rPr lang="fr-FR" sz="1600" dirty="0"/>
              <a:t>, </a:t>
            </a:r>
            <a:r>
              <a:rPr lang="fr-FR" sz="1600" dirty="0" err="1"/>
              <a:t>strategy</a:t>
            </a:r>
            <a:r>
              <a:rPr lang="fr-FR" sz="1600" dirty="0"/>
              <a:t>, </a:t>
            </a:r>
            <a:r>
              <a:rPr lang="fr-FR" sz="1600" dirty="0" err="1"/>
              <a:t>identity</a:t>
            </a:r>
            <a:r>
              <a:rPr lang="fr-FR" sz="1600" dirty="0"/>
              <a:t> and </a:t>
            </a:r>
            <a:r>
              <a:rPr lang="fr-FR" sz="1600" dirty="0" err="1"/>
              <a:t>reputation</a:t>
            </a:r>
            <a:r>
              <a:rPr lang="fr-FR" sz="1600" dirty="0"/>
              <a:t> </a:t>
            </a:r>
            <a:r>
              <a:rPr lang="fr-FR" sz="1600" dirty="0" err="1"/>
              <a:t>that</a:t>
            </a:r>
            <a:r>
              <a:rPr lang="fr-FR" sz="1600" dirty="0"/>
              <a:t> rings </a:t>
            </a:r>
            <a:r>
              <a:rPr lang="fr-FR" sz="1600" dirty="0" err="1"/>
              <a:t>true</a:t>
            </a:r>
            <a:r>
              <a:rPr lang="fr-FR" sz="1600" dirty="0"/>
              <a:t> to </a:t>
            </a:r>
            <a:r>
              <a:rPr lang="fr-FR" sz="1600" dirty="0" err="1"/>
              <a:t>internal</a:t>
            </a:r>
            <a:r>
              <a:rPr lang="fr-FR" sz="1600" dirty="0"/>
              <a:t> and </a:t>
            </a:r>
            <a:r>
              <a:rPr lang="fr-FR" sz="1600" dirty="0" err="1"/>
              <a:t>external</a:t>
            </a:r>
            <a:r>
              <a:rPr lang="fr-FR" sz="1600" dirty="0"/>
              <a:t> </a:t>
            </a:r>
            <a:r>
              <a:rPr lang="fr-FR" sz="1600" dirty="0" err="1"/>
              <a:t>observers</a:t>
            </a:r>
            <a:r>
              <a:rPr lang="fr-FR" sz="1600" dirty="0"/>
              <a:t>.</a:t>
            </a:r>
          </a:p>
          <a:p>
            <a:pPr>
              <a:buFont typeface="Arial" panose="020B0604020202020204" pitchFamily="34" charset="0"/>
              <a:buChar char="•"/>
            </a:pPr>
            <a:endParaRPr lang="fr-FR" sz="1600" dirty="0"/>
          </a:p>
          <a:p>
            <a:pPr>
              <a:buFont typeface="Arial" panose="020B0604020202020204" pitchFamily="34" charset="0"/>
              <a:buChar char="•"/>
            </a:pPr>
            <a:r>
              <a:rPr lang="fr-FR" sz="1600" dirty="0"/>
              <a:t>The </a:t>
            </a:r>
            <a:r>
              <a:rPr lang="fr-FR" sz="1600" dirty="0" err="1"/>
              <a:t>quality</a:t>
            </a:r>
            <a:r>
              <a:rPr lang="fr-FR" sz="1600" dirty="0"/>
              <a:t> of a </a:t>
            </a:r>
            <a:r>
              <a:rPr lang="fr-FR" sz="1600" dirty="0" err="1"/>
              <a:t>reputation</a:t>
            </a:r>
            <a:r>
              <a:rPr lang="fr-FR" sz="1600" dirty="0"/>
              <a:t> the platform can </a:t>
            </a:r>
            <a:r>
              <a:rPr lang="fr-FR" sz="1600" dirty="0" err="1"/>
              <a:t>be</a:t>
            </a:r>
            <a:r>
              <a:rPr lang="fr-FR" sz="1600" dirty="0"/>
              <a:t> test on 3 key </a:t>
            </a:r>
            <a:r>
              <a:rPr lang="fr-FR" sz="1600" dirty="0" err="1"/>
              <a:t>criteria</a:t>
            </a:r>
            <a:r>
              <a:rPr lang="fr-FR" sz="1600" dirty="0"/>
              <a:t> :</a:t>
            </a:r>
          </a:p>
          <a:p>
            <a:pPr lvl="1">
              <a:buFont typeface="Arial" panose="020B0604020202020204" pitchFamily="34" charset="0"/>
              <a:buChar char="•"/>
            </a:pPr>
            <a:r>
              <a:rPr lang="fr-FR" sz="1600" dirty="0"/>
              <a:t>Is the </a:t>
            </a:r>
            <a:r>
              <a:rPr lang="fr-FR" sz="1600" dirty="0" err="1"/>
              <a:t>reputation</a:t>
            </a:r>
            <a:r>
              <a:rPr lang="fr-FR" sz="1600" dirty="0"/>
              <a:t> platform </a:t>
            </a:r>
            <a:r>
              <a:rPr lang="fr-FR" sz="1600" b="1" dirty="0"/>
              <a:t>relevant</a:t>
            </a:r>
            <a:r>
              <a:rPr lang="fr-FR" sz="1600" dirty="0"/>
              <a:t> ? Building </a:t>
            </a:r>
            <a:r>
              <a:rPr lang="fr-FR" sz="1600" dirty="0" err="1"/>
              <a:t>your</a:t>
            </a:r>
            <a:r>
              <a:rPr lang="fr-FR" sz="1600" dirty="0"/>
              <a:t> </a:t>
            </a:r>
            <a:r>
              <a:rPr lang="fr-FR" sz="1600" dirty="0" err="1"/>
              <a:t>reputation</a:t>
            </a:r>
            <a:r>
              <a:rPr lang="fr-FR" sz="1600" dirty="0"/>
              <a:t> </a:t>
            </a:r>
            <a:r>
              <a:rPr lang="fr-FR" sz="1600" dirty="0" err="1"/>
              <a:t>around</a:t>
            </a:r>
            <a:r>
              <a:rPr lang="fr-FR" sz="1600" dirty="0"/>
              <a:t> </a:t>
            </a:r>
            <a:r>
              <a:rPr lang="fr-FR" sz="1600" dirty="0" err="1"/>
              <a:t>your</a:t>
            </a:r>
            <a:r>
              <a:rPr lang="fr-FR" sz="1600" dirty="0"/>
              <a:t> key assets</a:t>
            </a:r>
          </a:p>
          <a:p>
            <a:pPr lvl="2">
              <a:buFont typeface="Arial" panose="020B0604020202020204" pitchFamily="34" charset="0"/>
              <a:buChar char="•"/>
            </a:pPr>
            <a:r>
              <a:rPr lang="fr-FR" sz="1600" dirty="0"/>
              <a:t>On line trading for </a:t>
            </a:r>
            <a:r>
              <a:rPr lang="fr-FR" sz="1600" dirty="0" err="1"/>
              <a:t>e-Bay</a:t>
            </a:r>
            <a:r>
              <a:rPr lang="fr-FR" sz="1600" dirty="0"/>
              <a:t> or network </a:t>
            </a:r>
            <a:r>
              <a:rPr lang="fr-FR" sz="1600" dirty="0" err="1"/>
              <a:t>computing</a:t>
            </a:r>
            <a:r>
              <a:rPr lang="fr-FR" sz="1600" dirty="0"/>
              <a:t> for Sun Microsystems </a:t>
            </a:r>
          </a:p>
          <a:p>
            <a:pPr lvl="1">
              <a:buFont typeface="Arial" panose="020B0604020202020204" pitchFamily="34" charset="0"/>
              <a:buChar char="•"/>
            </a:pPr>
            <a:r>
              <a:rPr lang="fr-FR" sz="1600" dirty="0"/>
              <a:t>Is the </a:t>
            </a:r>
            <a:r>
              <a:rPr lang="fr-FR" sz="1600" dirty="0" err="1"/>
              <a:t>reputation</a:t>
            </a:r>
            <a:r>
              <a:rPr lang="fr-FR" sz="1600" dirty="0"/>
              <a:t> platform </a:t>
            </a:r>
            <a:r>
              <a:rPr lang="fr-FR" sz="1600" b="1" dirty="0" err="1"/>
              <a:t>realistic</a:t>
            </a:r>
            <a:r>
              <a:rPr lang="fr-FR" sz="1600" dirty="0"/>
              <a:t> ? </a:t>
            </a:r>
            <a:r>
              <a:rPr lang="fr-FR" sz="1600" dirty="0" err="1"/>
              <a:t>Expecting</a:t>
            </a:r>
            <a:r>
              <a:rPr lang="fr-FR" sz="1600" dirty="0"/>
              <a:t> </a:t>
            </a:r>
            <a:r>
              <a:rPr lang="fr-FR" sz="1600" dirty="0" err="1"/>
              <a:t>benefits</a:t>
            </a:r>
            <a:r>
              <a:rPr lang="fr-FR" sz="1600" dirty="0"/>
              <a:t> </a:t>
            </a:r>
            <a:r>
              <a:rPr lang="fr-FR" sz="1600" dirty="0" err="1"/>
              <a:t>from</a:t>
            </a:r>
            <a:r>
              <a:rPr lang="fr-FR" sz="1600" dirty="0"/>
              <a:t> stakeholders</a:t>
            </a:r>
          </a:p>
          <a:p>
            <a:pPr lvl="2">
              <a:buFont typeface="Arial" panose="020B0604020202020204" pitchFamily="34" charset="0"/>
              <a:buChar char="•"/>
            </a:pPr>
            <a:r>
              <a:rPr lang="fr-FR" sz="1600" dirty="0"/>
              <a:t>Dell </a:t>
            </a:r>
            <a:r>
              <a:rPr lang="fr-FR" sz="1600" dirty="0" err="1"/>
              <a:t>cuts</a:t>
            </a:r>
            <a:r>
              <a:rPr lang="fr-FR" sz="1600" dirty="0"/>
              <a:t> </a:t>
            </a:r>
            <a:r>
              <a:rPr lang="fr-FR" sz="1600" dirty="0" err="1"/>
              <a:t>your</a:t>
            </a:r>
            <a:r>
              <a:rPr lang="fr-FR" sz="1600" dirty="0"/>
              <a:t> </a:t>
            </a:r>
            <a:r>
              <a:rPr lang="fr-FR" sz="1600" dirty="0" err="1"/>
              <a:t>costs</a:t>
            </a:r>
            <a:r>
              <a:rPr lang="fr-FR" sz="1600" dirty="0"/>
              <a:t> or Disney </a:t>
            </a:r>
            <a:r>
              <a:rPr lang="fr-FR" sz="1600" dirty="0" err="1"/>
              <a:t>makes</a:t>
            </a:r>
            <a:r>
              <a:rPr lang="fr-FR" sz="1600" dirty="0"/>
              <a:t> </a:t>
            </a:r>
            <a:r>
              <a:rPr lang="fr-FR" sz="1600" dirty="0" err="1"/>
              <a:t>you</a:t>
            </a:r>
            <a:r>
              <a:rPr lang="fr-FR" sz="1600" dirty="0"/>
              <a:t> happy</a:t>
            </a:r>
          </a:p>
          <a:p>
            <a:pPr lvl="1">
              <a:buFont typeface="Arial" panose="020B0604020202020204" pitchFamily="34" charset="0"/>
              <a:buChar char="•"/>
            </a:pPr>
            <a:r>
              <a:rPr lang="fr-FR" sz="1600" dirty="0"/>
              <a:t>Is the </a:t>
            </a:r>
            <a:r>
              <a:rPr lang="fr-FR" sz="1600" dirty="0" err="1"/>
              <a:t>reputation</a:t>
            </a:r>
            <a:r>
              <a:rPr lang="fr-FR" sz="1600" dirty="0"/>
              <a:t> platform </a:t>
            </a:r>
            <a:r>
              <a:rPr lang="fr-FR" sz="1600" b="1" dirty="0" err="1"/>
              <a:t>appealing</a:t>
            </a:r>
            <a:r>
              <a:rPr lang="fr-FR" sz="1600" dirty="0"/>
              <a:t> ? </a:t>
            </a:r>
            <a:r>
              <a:rPr lang="fr-FR" sz="1600" dirty="0" err="1"/>
              <a:t>Emotional</a:t>
            </a:r>
            <a:r>
              <a:rPr lang="fr-FR" sz="1600" dirty="0"/>
              <a:t> </a:t>
            </a:r>
            <a:r>
              <a:rPr lang="fr-FR" sz="1600" dirty="0" err="1"/>
              <a:t>theme</a:t>
            </a:r>
            <a:r>
              <a:rPr lang="fr-FR" sz="1600" dirty="0"/>
              <a:t> to inspire </a:t>
            </a:r>
            <a:r>
              <a:rPr lang="fr-FR" sz="1600" dirty="0" err="1"/>
              <a:t>your</a:t>
            </a:r>
            <a:r>
              <a:rPr lang="fr-FR" sz="1600" dirty="0"/>
              <a:t> support</a:t>
            </a:r>
          </a:p>
          <a:p>
            <a:pPr lvl="2">
              <a:buFont typeface="Arial" panose="020B0604020202020204" pitchFamily="34" charset="0"/>
              <a:buChar char="•"/>
            </a:pPr>
            <a:r>
              <a:rPr lang="fr-FR" sz="1600" dirty="0"/>
              <a:t>Amazon on «¨</a:t>
            </a:r>
            <a:r>
              <a:rPr lang="fr-FR" sz="1600" dirty="0" err="1"/>
              <a:t>Personal</a:t>
            </a:r>
            <a:r>
              <a:rPr lang="fr-FR" sz="1600" dirty="0"/>
              <a:t> service » or </a:t>
            </a:r>
            <a:r>
              <a:rPr lang="fr-FR" sz="1600" dirty="0" err="1"/>
              <a:t>Johnson&amp;Johnson</a:t>
            </a:r>
            <a:r>
              <a:rPr lang="fr-FR" sz="1600" dirty="0"/>
              <a:t> on « </a:t>
            </a:r>
            <a:r>
              <a:rPr lang="fr-FR" sz="1600" dirty="0" err="1"/>
              <a:t>motherhood</a:t>
            </a:r>
            <a:r>
              <a:rPr lang="fr-FR" sz="1600" dirty="0"/>
              <a:t> »</a:t>
            </a:r>
          </a:p>
          <a:p>
            <a:pPr marL="0" indent="0">
              <a:buNone/>
            </a:pPr>
            <a:endParaRPr lang="fr-FR" sz="1600"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3919" r="35167" b="-1"/>
          <a:stretch/>
        </p:blipFill>
        <p:spPr>
          <a:xfrm>
            <a:off x="8251982" y="630202"/>
            <a:ext cx="3294253" cy="5575804"/>
          </a:xfrm>
          <a:prstGeom prst="rect">
            <a:avLst/>
          </a:prstGeom>
          <a:solidFill>
            <a:srgbClr val="FFFFFF">
              <a:shade val="85000"/>
            </a:srgbClr>
          </a:solidFill>
        </p:spPr>
      </p:pic>
    </p:spTree>
    <p:extLst>
      <p:ext uri="{BB962C8B-B14F-4D97-AF65-F5344CB8AC3E}">
        <p14:creationId xmlns:p14="http://schemas.microsoft.com/office/powerpoint/2010/main" val="3617750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26636" y="-42385"/>
            <a:ext cx="10058400" cy="868680"/>
          </a:xfrm>
        </p:spPr>
        <p:txBody>
          <a:bodyPr>
            <a:normAutofit fontScale="90000"/>
          </a:bodyPr>
          <a:lstStyle/>
          <a:p>
            <a:pPr algn="ctr"/>
            <a:r>
              <a:rPr lang="fr-FR" b="1" dirty="0" err="1"/>
              <a:t>Creating</a:t>
            </a:r>
            <a:r>
              <a:rPr lang="fr-FR" b="1" dirty="0"/>
              <a:t> a </a:t>
            </a:r>
            <a:r>
              <a:rPr lang="fr-FR" b="1" dirty="0" err="1"/>
              <a:t>corporate</a:t>
            </a:r>
            <a:r>
              <a:rPr lang="fr-FR" b="1" dirty="0"/>
              <a:t> story </a:t>
            </a:r>
            <a:r>
              <a:rPr lang="fr-FR" sz="2400" b="1" dirty="0"/>
              <a:t>(Van Riel, 2001) : </a:t>
            </a:r>
            <a:r>
              <a:rPr lang="fr-FR" sz="3100" b="1" dirty="0" err="1"/>
              <a:t>Teasing</a:t>
            </a:r>
            <a:r>
              <a:rPr lang="fr-FR" sz="3100" b="1" dirty="0"/>
              <a:t> </a:t>
            </a:r>
            <a:r>
              <a:rPr lang="fr-FR" sz="3100" b="1" dirty="0" err="1"/>
              <a:t>your</a:t>
            </a:r>
            <a:r>
              <a:rPr lang="fr-FR" sz="3100" b="1" dirty="0"/>
              <a:t> </a:t>
            </a:r>
            <a:r>
              <a:rPr lang="fr-FR" sz="3100" b="1" dirty="0" err="1"/>
              <a:t>event</a:t>
            </a:r>
            <a:endParaRPr lang="fr-FR" sz="3100" b="1" dirty="0"/>
          </a:p>
        </p:txBody>
      </p:sp>
      <p:sp>
        <p:nvSpPr>
          <p:cNvPr id="4" name="Rectangle 3"/>
          <p:cNvSpPr>
            <a:spLocks noChangeArrowheads="1"/>
          </p:cNvSpPr>
          <p:nvPr/>
        </p:nvSpPr>
        <p:spPr bwMode="auto">
          <a:xfrm>
            <a:off x="4761230" y="949643"/>
            <a:ext cx="244792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1. </a:t>
            </a:r>
            <a:r>
              <a:rPr lang="fr-FR" altLang="fr-FR" sz="1800" dirty="0" err="1">
                <a:latin typeface="Tahoma" panose="020B0604030504040204" pitchFamily="34" charset="0"/>
                <a:cs typeface="Arial" panose="020B0604020202020204" pitchFamily="34" charset="0"/>
              </a:rPr>
              <a:t>Positioning</a:t>
            </a:r>
            <a:r>
              <a:rPr lang="fr-FR" altLang="fr-FR" sz="1800" dirty="0">
                <a:latin typeface="Tahoma" panose="020B0604030504040204" pitchFamily="34" charset="0"/>
                <a:cs typeface="Arial" panose="020B0604020202020204" pitchFamily="34" charset="0"/>
              </a:rPr>
              <a:t> the </a:t>
            </a:r>
            <a:r>
              <a:rPr lang="fr-FR" altLang="fr-FR" sz="1800" dirty="0" err="1">
                <a:latin typeface="Tahoma" panose="020B0604030504040204" pitchFamily="34" charset="0"/>
                <a:cs typeface="Arial" panose="020B0604020202020204" pitchFamily="34" charset="0"/>
              </a:rPr>
              <a:t>event</a:t>
            </a:r>
            <a:endParaRPr lang="fr-FR" altLang="fr-FR" sz="1800" dirty="0">
              <a:latin typeface="Tahoma" panose="020B0604030504040204" pitchFamily="34" charset="0"/>
              <a:cs typeface="Arial" panose="020B0604020202020204" pitchFamily="34" charset="0"/>
            </a:endParaRPr>
          </a:p>
        </p:txBody>
      </p:sp>
      <p:sp>
        <p:nvSpPr>
          <p:cNvPr id="5" name="Rectangle 4"/>
          <p:cNvSpPr>
            <a:spLocks noChangeArrowheads="1"/>
          </p:cNvSpPr>
          <p:nvPr/>
        </p:nvSpPr>
        <p:spPr bwMode="auto">
          <a:xfrm>
            <a:off x="1664018" y="2102168"/>
            <a:ext cx="266382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2. </a:t>
            </a:r>
            <a:r>
              <a:rPr lang="fr-FR" altLang="fr-FR" sz="1800" dirty="0" err="1">
                <a:latin typeface="Tahoma" panose="020B0604030504040204" pitchFamily="34" charset="0"/>
                <a:cs typeface="Arial" panose="020B0604020202020204" pitchFamily="34" charset="0"/>
              </a:rPr>
              <a:t>Linking</a:t>
            </a:r>
            <a:r>
              <a:rPr lang="fr-FR" altLang="fr-FR" sz="1800" dirty="0">
                <a:latin typeface="Tahoma" panose="020B0604030504040204" pitchFamily="34" charset="0"/>
                <a:cs typeface="Arial" panose="020B0604020202020204" pitchFamily="34" charset="0"/>
              </a:rPr>
              <a:t> the story to the </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event’s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identity</a:t>
            </a:r>
            <a:endParaRPr lang="fr-FR" altLang="fr-FR" sz="1800" dirty="0">
              <a:latin typeface="Tahoma" panose="020B0604030504040204" pitchFamily="34" charset="0"/>
              <a:cs typeface="Arial" panose="020B0604020202020204" pitchFamily="34" charset="0"/>
            </a:endParaRPr>
          </a:p>
        </p:txBody>
      </p:sp>
      <p:sp>
        <p:nvSpPr>
          <p:cNvPr id="6" name="Rectangle 5"/>
          <p:cNvSpPr>
            <a:spLocks noChangeArrowheads="1"/>
          </p:cNvSpPr>
          <p:nvPr/>
        </p:nvSpPr>
        <p:spPr bwMode="auto">
          <a:xfrm>
            <a:off x="7640955" y="2102168"/>
            <a:ext cx="277177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3. </a:t>
            </a:r>
            <a:r>
              <a:rPr lang="fr-FR" altLang="fr-FR" sz="1800" dirty="0" err="1">
                <a:latin typeface="Tahoma" panose="020B0604030504040204" pitchFamily="34" charset="0"/>
                <a:cs typeface="Arial" panose="020B0604020202020204" pitchFamily="34" charset="0"/>
              </a:rPr>
              <a:t>Linking</a:t>
            </a:r>
            <a:r>
              <a:rPr lang="fr-FR" altLang="fr-FR" sz="1800" dirty="0">
                <a:latin typeface="Tahoma" panose="020B0604030504040204" pitchFamily="34" charset="0"/>
                <a:cs typeface="Arial" panose="020B0604020202020204" pitchFamily="34" charset="0"/>
              </a:rPr>
              <a:t> the story to the</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Event’s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reputation</a:t>
            </a:r>
            <a:endParaRPr lang="fr-FR" altLang="fr-FR" sz="1800" dirty="0">
              <a:latin typeface="Tahoma" panose="020B0604030504040204" pitchFamily="34" charset="0"/>
              <a:cs typeface="Arial" panose="020B0604020202020204" pitchFamily="34" charset="0"/>
            </a:endParaRPr>
          </a:p>
        </p:txBody>
      </p:sp>
      <p:sp>
        <p:nvSpPr>
          <p:cNvPr id="7" name="Rectangle 6"/>
          <p:cNvSpPr>
            <a:spLocks noChangeArrowheads="1"/>
          </p:cNvSpPr>
          <p:nvPr/>
        </p:nvSpPr>
        <p:spPr bwMode="auto">
          <a:xfrm>
            <a:off x="4688205" y="2965768"/>
            <a:ext cx="2592388"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4. </a:t>
            </a:r>
            <a:r>
              <a:rPr lang="fr-FR" altLang="fr-FR" sz="1800" dirty="0" err="1">
                <a:latin typeface="Tahoma" panose="020B0604030504040204" pitchFamily="34" charset="0"/>
                <a:cs typeface="Arial" panose="020B0604020202020204" pitchFamily="34" charset="0"/>
              </a:rPr>
              <a:t>Plotting</a:t>
            </a:r>
            <a:r>
              <a:rPr lang="fr-FR" altLang="fr-FR" sz="1800" dirty="0">
                <a:latin typeface="Tahoma" panose="020B0604030504040204" pitchFamily="34" charset="0"/>
                <a:cs typeface="Arial" panose="020B0604020202020204" pitchFamily="34" charset="0"/>
              </a:rPr>
              <a:t> the </a:t>
            </a:r>
            <a:r>
              <a:rPr lang="fr-FR" altLang="fr-FR" sz="1800" dirty="0" err="1">
                <a:latin typeface="Tahoma" panose="020B0604030504040204" pitchFamily="34" charset="0"/>
                <a:cs typeface="Arial" panose="020B0604020202020204" pitchFamily="34" charset="0"/>
              </a:rPr>
              <a:t>corporate</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story : Buzz</a:t>
            </a:r>
          </a:p>
        </p:txBody>
      </p:sp>
      <p:sp>
        <p:nvSpPr>
          <p:cNvPr id="8" name="Rectangle 7"/>
          <p:cNvSpPr>
            <a:spLocks noChangeArrowheads="1"/>
          </p:cNvSpPr>
          <p:nvPr/>
        </p:nvSpPr>
        <p:spPr bwMode="auto">
          <a:xfrm>
            <a:off x="4688205" y="4046855"/>
            <a:ext cx="2735263"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5. </a:t>
            </a:r>
            <a:r>
              <a:rPr lang="fr-FR" altLang="fr-FR" sz="1800" dirty="0" err="1">
                <a:latin typeface="Tahoma" panose="020B0604030504040204" pitchFamily="34" charset="0"/>
                <a:cs typeface="Arial" panose="020B0604020202020204" pitchFamily="34" charset="0"/>
              </a:rPr>
              <a:t>Implementing</a:t>
            </a:r>
            <a:r>
              <a:rPr lang="fr-FR" altLang="fr-FR" sz="1800" dirty="0">
                <a:latin typeface="Tahoma" panose="020B0604030504040204" pitchFamily="34" charset="0"/>
                <a:cs typeface="Arial" panose="020B0604020202020204" pitchFamily="34" charset="0"/>
              </a:rPr>
              <a:t> the</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story</a:t>
            </a:r>
          </a:p>
        </p:txBody>
      </p:sp>
      <p:sp>
        <p:nvSpPr>
          <p:cNvPr id="9" name="Rectangle 8"/>
          <p:cNvSpPr>
            <a:spLocks noChangeArrowheads="1"/>
          </p:cNvSpPr>
          <p:nvPr/>
        </p:nvSpPr>
        <p:spPr bwMode="auto">
          <a:xfrm>
            <a:off x="4688205" y="5413693"/>
            <a:ext cx="2736850" cy="1341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6. Monitoring the </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story’s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effectiveness</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endParaRPr lang="fr-FR" altLang="fr-FR" sz="1800" dirty="0">
              <a:latin typeface="Tahoma" panose="020B0604030504040204" pitchFamily="34" charset="0"/>
              <a:cs typeface="Arial" panose="020B0604020202020204" pitchFamily="34" charset="0"/>
            </a:endParaRPr>
          </a:p>
        </p:txBody>
      </p:sp>
      <p:sp>
        <p:nvSpPr>
          <p:cNvPr id="10" name="Line 9"/>
          <p:cNvSpPr>
            <a:spLocks noChangeShapeType="1"/>
          </p:cNvSpPr>
          <p:nvPr/>
        </p:nvSpPr>
        <p:spPr bwMode="auto">
          <a:xfrm flipH="1">
            <a:off x="4327843" y="1741805"/>
            <a:ext cx="43338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0"/>
          <p:cNvSpPr>
            <a:spLocks noChangeShapeType="1"/>
          </p:cNvSpPr>
          <p:nvPr/>
        </p:nvSpPr>
        <p:spPr bwMode="auto">
          <a:xfrm>
            <a:off x="7209155" y="1741805"/>
            <a:ext cx="43180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1"/>
          <p:cNvSpPr>
            <a:spLocks noChangeShapeType="1"/>
          </p:cNvSpPr>
          <p:nvPr/>
        </p:nvSpPr>
        <p:spPr bwMode="auto">
          <a:xfrm>
            <a:off x="4327843" y="2894330"/>
            <a:ext cx="360362"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flipH="1">
            <a:off x="7353618" y="2894330"/>
            <a:ext cx="2873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a:off x="4327843" y="2533968"/>
            <a:ext cx="33131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4"/>
          <p:cNvSpPr>
            <a:spLocks noChangeShapeType="1"/>
          </p:cNvSpPr>
          <p:nvPr/>
        </p:nvSpPr>
        <p:spPr bwMode="auto">
          <a:xfrm>
            <a:off x="5985193" y="1741805"/>
            <a:ext cx="0"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5"/>
          <p:cNvSpPr>
            <a:spLocks noChangeShapeType="1"/>
          </p:cNvSpPr>
          <p:nvPr/>
        </p:nvSpPr>
        <p:spPr bwMode="auto">
          <a:xfrm>
            <a:off x="5985193" y="368649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6"/>
          <p:cNvSpPr>
            <a:spLocks noChangeShapeType="1"/>
          </p:cNvSpPr>
          <p:nvPr/>
        </p:nvSpPr>
        <p:spPr bwMode="auto">
          <a:xfrm>
            <a:off x="5985193" y="483901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7"/>
          <p:cNvSpPr>
            <a:spLocks noChangeShapeType="1"/>
          </p:cNvSpPr>
          <p:nvPr/>
        </p:nvSpPr>
        <p:spPr bwMode="auto">
          <a:xfrm flipH="1">
            <a:off x="2887980" y="5702618"/>
            <a:ext cx="18002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8"/>
          <p:cNvSpPr>
            <a:spLocks noChangeShapeType="1"/>
          </p:cNvSpPr>
          <p:nvPr/>
        </p:nvSpPr>
        <p:spPr bwMode="auto">
          <a:xfrm flipV="1">
            <a:off x="2887980" y="2894330"/>
            <a:ext cx="0" cy="2808288"/>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9"/>
          <p:cNvSpPr>
            <a:spLocks noChangeShapeType="1"/>
          </p:cNvSpPr>
          <p:nvPr/>
        </p:nvSpPr>
        <p:spPr bwMode="auto">
          <a:xfrm>
            <a:off x="7425055" y="5702618"/>
            <a:ext cx="15843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20"/>
          <p:cNvSpPr>
            <a:spLocks noChangeShapeType="1"/>
          </p:cNvSpPr>
          <p:nvPr/>
        </p:nvSpPr>
        <p:spPr bwMode="auto">
          <a:xfrm flipV="1">
            <a:off x="9009380" y="2894330"/>
            <a:ext cx="0" cy="2808288"/>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 name="Line 21"/>
          <p:cNvSpPr>
            <a:spLocks noChangeShapeType="1"/>
          </p:cNvSpPr>
          <p:nvPr/>
        </p:nvSpPr>
        <p:spPr bwMode="auto">
          <a:xfrm flipH="1">
            <a:off x="1448118" y="6278880"/>
            <a:ext cx="324008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22"/>
          <p:cNvSpPr>
            <a:spLocks noChangeShapeType="1"/>
          </p:cNvSpPr>
          <p:nvPr/>
        </p:nvSpPr>
        <p:spPr bwMode="auto">
          <a:xfrm flipV="1">
            <a:off x="1448118" y="1238568"/>
            <a:ext cx="0" cy="504031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 name="Line 23"/>
          <p:cNvSpPr>
            <a:spLocks noChangeShapeType="1"/>
          </p:cNvSpPr>
          <p:nvPr/>
        </p:nvSpPr>
        <p:spPr bwMode="auto">
          <a:xfrm>
            <a:off x="1448118" y="1238568"/>
            <a:ext cx="33131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933643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91640" y="72024"/>
            <a:ext cx="10058400" cy="479207"/>
          </a:xfrm>
        </p:spPr>
        <p:txBody>
          <a:bodyPr>
            <a:normAutofit fontScale="90000"/>
          </a:bodyPr>
          <a:lstStyle/>
          <a:p>
            <a:r>
              <a:rPr lang="fr-FR" sz="3600" b="1" dirty="0"/>
              <a:t>A </a:t>
            </a:r>
            <a:r>
              <a:rPr lang="fr-FR" sz="3600" b="1" dirty="0" err="1"/>
              <a:t>seven-step</a:t>
            </a:r>
            <a:r>
              <a:rPr lang="fr-FR" sz="3600" b="1" dirty="0"/>
              <a:t> model for </a:t>
            </a:r>
            <a:r>
              <a:rPr lang="fr-FR" sz="3600" b="1" dirty="0" err="1"/>
              <a:t>implementing</a:t>
            </a:r>
            <a:r>
              <a:rPr lang="fr-FR" sz="3600" b="1" dirty="0"/>
              <a:t> a </a:t>
            </a:r>
            <a:r>
              <a:rPr lang="fr-FR" sz="3600" b="1" dirty="0" err="1"/>
              <a:t>corporate</a:t>
            </a:r>
            <a:r>
              <a:rPr lang="fr-FR" sz="3600" b="1" dirty="0"/>
              <a:t> story</a:t>
            </a:r>
          </a:p>
        </p:txBody>
      </p:sp>
      <p:sp>
        <p:nvSpPr>
          <p:cNvPr id="4" name="Rectangle 3"/>
          <p:cNvSpPr>
            <a:spLocks noChangeArrowheads="1"/>
          </p:cNvSpPr>
          <p:nvPr/>
        </p:nvSpPr>
        <p:spPr bwMode="auto">
          <a:xfrm>
            <a:off x="4369118" y="945515"/>
            <a:ext cx="3671887"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1. Test </a:t>
            </a: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story</a:t>
            </a:r>
          </a:p>
        </p:txBody>
      </p:sp>
      <p:sp>
        <p:nvSpPr>
          <p:cNvPr id="5" name="Rectangle 4"/>
          <p:cNvSpPr>
            <a:spLocks noChangeArrowheads="1"/>
          </p:cNvSpPr>
          <p:nvPr/>
        </p:nvSpPr>
        <p:spPr bwMode="auto">
          <a:xfrm>
            <a:off x="7032943" y="2169478"/>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2. </a:t>
            </a:r>
            <a:r>
              <a:rPr lang="fr-FR" altLang="fr-FR" sz="1800" dirty="0" err="1">
                <a:solidFill>
                  <a:schemeClr val="bg1"/>
                </a:solidFill>
                <a:latin typeface="Tahoma" panose="020B0604030504040204" pitchFamily="34" charset="0"/>
                <a:cs typeface="Arial" panose="020B0604020202020204" pitchFamily="34" charset="0"/>
              </a:rPr>
              <a:t>Prioritize</a:t>
            </a:r>
            <a:r>
              <a:rPr lang="fr-FR" altLang="fr-FR" sz="1800" dirty="0">
                <a:solidFill>
                  <a:schemeClr val="bg1"/>
                </a:solidFill>
                <a:latin typeface="Tahoma" panose="020B0604030504040204" pitchFamily="34" charset="0"/>
                <a:cs typeface="Arial" panose="020B0604020202020204" pitchFamily="34" charset="0"/>
              </a:rPr>
              <a:t> </a:t>
            </a:r>
            <a:r>
              <a:rPr lang="fr-FR" altLang="fr-FR" sz="1800" dirty="0" err="1">
                <a:solidFill>
                  <a:schemeClr val="bg1"/>
                </a:solidFill>
                <a:latin typeface="Tahoma" panose="020B0604030504040204" pitchFamily="34" charset="0"/>
                <a:cs typeface="Arial" panose="020B0604020202020204" pitchFamily="34" charset="0"/>
              </a:rPr>
              <a:t>stakeholders</a:t>
            </a:r>
            <a:endParaRPr lang="fr-FR" altLang="fr-FR" sz="1800" dirty="0">
              <a:solidFill>
                <a:schemeClr val="bg1"/>
              </a:solidFill>
              <a:latin typeface="Tahoma" panose="020B0604030504040204" pitchFamily="34" charset="0"/>
              <a:cs typeface="Arial" panose="020B0604020202020204" pitchFamily="34" charset="0"/>
            </a:endParaRPr>
          </a:p>
        </p:txBody>
      </p:sp>
      <p:sp>
        <p:nvSpPr>
          <p:cNvPr id="6" name="Rectangle 5"/>
          <p:cNvSpPr>
            <a:spLocks noChangeArrowheads="1"/>
          </p:cNvSpPr>
          <p:nvPr/>
        </p:nvSpPr>
        <p:spPr bwMode="auto">
          <a:xfrm>
            <a:off x="7032943" y="3248978"/>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3. </a:t>
            </a:r>
            <a:r>
              <a:rPr lang="fr-FR" altLang="fr-FR" sz="1800" dirty="0" err="1">
                <a:latin typeface="Tahoma" panose="020B0604030504040204" pitchFamily="34" charset="0"/>
                <a:cs typeface="Arial" panose="020B0604020202020204" pitchFamily="34" charset="0"/>
              </a:rPr>
              <a:t>Identify</a:t>
            </a:r>
            <a:r>
              <a:rPr lang="fr-FR" altLang="fr-FR" sz="1800" dirty="0">
                <a:latin typeface="Tahoma" panose="020B0604030504040204" pitchFamily="34" charset="0"/>
                <a:cs typeface="Arial" panose="020B0604020202020204" pitchFamily="34" charset="0"/>
              </a:rPr>
              <a:t> communication goals</a:t>
            </a:r>
          </a:p>
        </p:txBody>
      </p:sp>
      <p:sp>
        <p:nvSpPr>
          <p:cNvPr id="7" name="Rectangle 6"/>
          <p:cNvSpPr>
            <a:spLocks noChangeArrowheads="1"/>
          </p:cNvSpPr>
          <p:nvPr/>
        </p:nvSpPr>
        <p:spPr bwMode="auto">
          <a:xfrm>
            <a:off x="7032943" y="4401503"/>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4. </a:t>
            </a:r>
            <a:r>
              <a:rPr lang="fr-FR" altLang="fr-FR" sz="1800" dirty="0" err="1">
                <a:latin typeface="Tahoma" panose="020B0604030504040204" pitchFamily="34" charset="0"/>
                <a:cs typeface="Arial" panose="020B0604020202020204" pitchFamily="34" charset="0"/>
              </a:rPr>
              <a:t>Create</a:t>
            </a:r>
            <a:r>
              <a:rPr lang="fr-FR" altLang="fr-FR" sz="1800" dirty="0">
                <a:latin typeface="Tahoma" panose="020B0604030504040204" pitchFamily="34" charset="0"/>
                <a:cs typeface="Arial" panose="020B0604020202020204" pitchFamily="34" charset="0"/>
              </a:rPr>
              <a:t> a </a:t>
            </a:r>
            <a:r>
              <a:rPr lang="fr-FR" altLang="fr-FR" sz="1800" dirty="0" err="1">
                <a:latin typeface="Tahoma" panose="020B0604030504040204" pitchFamily="34" charset="0"/>
                <a:cs typeface="Arial" panose="020B0604020202020204" pitchFamily="34" charset="0"/>
              </a:rPr>
              <a:t>brief</a:t>
            </a:r>
            <a:r>
              <a:rPr lang="fr-FR" altLang="fr-FR" sz="1800" dirty="0">
                <a:latin typeface="Tahoma" panose="020B0604030504040204" pitchFamily="34" charset="0"/>
                <a:cs typeface="Arial" panose="020B0604020202020204" pitchFamily="34" charset="0"/>
              </a:rPr>
              <a:t> story</a:t>
            </a:r>
          </a:p>
        </p:txBody>
      </p:sp>
      <p:sp>
        <p:nvSpPr>
          <p:cNvPr id="8" name="Rectangle 7"/>
          <p:cNvSpPr>
            <a:spLocks noChangeArrowheads="1"/>
          </p:cNvSpPr>
          <p:nvPr/>
        </p:nvSpPr>
        <p:spPr bwMode="auto">
          <a:xfrm>
            <a:off x="4440555" y="5625465"/>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5. </a:t>
            </a:r>
            <a:r>
              <a:rPr lang="fr-FR" altLang="fr-FR" sz="1800" dirty="0" err="1">
                <a:solidFill>
                  <a:schemeClr val="bg1"/>
                </a:solidFill>
                <a:latin typeface="Tahoma" panose="020B0604030504040204" pitchFamily="34" charset="0"/>
                <a:cs typeface="Arial" panose="020B0604020202020204" pitchFamily="34" charset="0"/>
              </a:rPr>
              <a:t>Develop</a:t>
            </a:r>
            <a:r>
              <a:rPr lang="fr-FR" altLang="fr-FR" sz="1800" dirty="0">
                <a:solidFill>
                  <a:schemeClr val="bg1"/>
                </a:solidFill>
                <a:latin typeface="Tahoma" panose="020B0604030504040204" pitchFamily="34" charset="0"/>
                <a:cs typeface="Arial" panose="020B0604020202020204" pitchFamily="34" charset="0"/>
              </a:rPr>
              <a:t> </a:t>
            </a:r>
            <a:r>
              <a:rPr lang="fr-FR" altLang="fr-FR" sz="1800" dirty="0" err="1">
                <a:solidFill>
                  <a:schemeClr val="bg1"/>
                </a:solidFill>
                <a:latin typeface="Tahoma" panose="020B0604030504040204" pitchFamily="34" charset="0"/>
                <a:cs typeface="Arial" panose="020B0604020202020204" pitchFamily="34" charset="0"/>
              </a:rPr>
              <a:t>creative</a:t>
            </a:r>
            <a:r>
              <a:rPr lang="fr-FR" altLang="fr-FR" sz="1800" dirty="0">
                <a:solidFill>
                  <a:schemeClr val="bg1"/>
                </a:solidFill>
                <a:latin typeface="Tahoma" panose="020B0604030504040204" pitchFamily="34" charset="0"/>
                <a:cs typeface="Arial" panose="020B0604020202020204" pitchFamily="34" charset="0"/>
              </a:rPr>
              <a:t> concept</a:t>
            </a:r>
          </a:p>
        </p:txBody>
      </p:sp>
      <p:sp>
        <p:nvSpPr>
          <p:cNvPr id="9" name="Rectangle 8"/>
          <p:cNvSpPr>
            <a:spLocks noChangeArrowheads="1"/>
          </p:cNvSpPr>
          <p:nvPr/>
        </p:nvSpPr>
        <p:spPr bwMode="auto">
          <a:xfrm>
            <a:off x="1992630" y="3682365"/>
            <a:ext cx="3527425" cy="6477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solidFill>
                  <a:schemeClr val="bg1"/>
                </a:solidFill>
                <a:latin typeface="Tahoma" panose="020B0604030504040204" pitchFamily="34" charset="0"/>
                <a:cs typeface="Arial" panose="020B0604020202020204" pitchFamily="34" charset="0"/>
              </a:rPr>
              <a:t>6. </a:t>
            </a:r>
            <a:r>
              <a:rPr lang="fr-FR" altLang="fr-FR" sz="1800" dirty="0" err="1">
                <a:solidFill>
                  <a:schemeClr val="bg1"/>
                </a:solidFill>
                <a:latin typeface="Tahoma" panose="020B0604030504040204" pitchFamily="34" charset="0"/>
                <a:cs typeface="Arial" panose="020B0604020202020204" pitchFamily="34" charset="0"/>
              </a:rPr>
              <a:t>Choose</a:t>
            </a:r>
            <a:r>
              <a:rPr lang="fr-FR" altLang="fr-FR" sz="1800" dirty="0">
                <a:solidFill>
                  <a:schemeClr val="bg1"/>
                </a:solidFill>
                <a:latin typeface="Tahoma" panose="020B0604030504040204" pitchFamily="34" charset="0"/>
                <a:cs typeface="Arial" panose="020B0604020202020204" pitchFamily="34" charset="0"/>
              </a:rPr>
              <a:t> media</a:t>
            </a:r>
          </a:p>
        </p:txBody>
      </p:sp>
      <p:sp>
        <p:nvSpPr>
          <p:cNvPr id="10" name="Rectangle 9"/>
          <p:cNvSpPr>
            <a:spLocks noChangeArrowheads="1"/>
          </p:cNvSpPr>
          <p:nvPr/>
        </p:nvSpPr>
        <p:spPr bwMode="auto">
          <a:xfrm>
            <a:off x="1992630" y="2672715"/>
            <a:ext cx="352742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7. </a:t>
            </a:r>
            <a:r>
              <a:rPr lang="fr-FR" altLang="fr-FR" sz="1800" dirty="0" err="1">
                <a:latin typeface="Tahoma" panose="020B0604030504040204" pitchFamily="34" charset="0"/>
                <a:cs typeface="Arial" panose="020B0604020202020204" pitchFamily="34" charset="0"/>
              </a:rPr>
              <a:t>Pretest</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campaign</a:t>
            </a:r>
            <a:endParaRPr lang="fr-FR" altLang="fr-FR" sz="1800" dirty="0">
              <a:latin typeface="Tahoma" panose="020B0604030504040204" pitchFamily="34" charset="0"/>
              <a:cs typeface="Arial" panose="020B0604020202020204" pitchFamily="34" charset="0"/>
            </a:endParaRPr>
          </a:p>
        </p:txBody>
      </p:sp>
      <p:sp>
        <p:nvSpPr>
          <p:cNvPr id="11" name="Line 10"/>
          <p:cNvSpPr>
            <a:spLocks noChangeShapeType="1"/>
          </p:cNvSpPr>
          <p:nvPr/>
        </p:nvSpPr>
        <p:spPr bwMode="auto">
          <a:xfrm>
            <a:off x="8041005" y="1232853"/>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1"/>
          <p:cNvSpPr>
            <a:spLocks noChangeShapeType="1"/>
          </p:cNvSpPr>
          <p:nvPr/>
        </p:nvSpPr>
        <p:spPr bwMode="auto">
          <a:xfrm>
            <a:off x="8761730" y="1232853"/>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a:off x="8761730" y="281717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a:off x="8761730" y="389826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4"/>
          <p:cNvSpPr>
            <a:spLocks noChangeShapeType="1"/>
          </p:cNvSpPr>
          <p:nvPr/>
        </p:nvSpPr>
        <p:spPr bwMode="auto">
          <a:xfrm>
            <a:off x="8761730" y="5049203"/>
            <a:ext cx="0" cy="865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5"/>
          <p:cNvSpPr>
            <a:spLocks noChangeShapeType="1"/>
          </p:cNvSpPr>
          <p:nvPr/>
        </p:nvSpPr>
        <p:spPr bwMode="auto">
          <a:xfrm flipH="1">
            <a:off x="8041005" y="591439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6"/>
          <p:cNvSpPr>
            <a:spLocks noChangeShapeType="1"/>
          </p:cNvSpPr>
          <p:nvPr/>
        </p:nvSpPr>
        <p:spPr bwMode="auto">
          <a:xfrm flipH="1">
            <a:off x="3719830" y="591439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7"/>
          <p:cNvSpPr>
            <a:spLocks noChangeShapeType="1"/>
          </p:cNvSpPr>
          <p:nvPr/>
        </p:nvSpPr>
        <p:spPr bwMode="auto">
          <a:xfrm flipV="1">
            <a:off x="3719830" y="4330065"/>
            <a:ext cx="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8"/>
          <p:cNvSpPr>
            <a:spLocks noChangeShapeType="1"/>
          </p:cNvSpPr>
          <p:nvPr/>
        </p:nvSpPr>
        <p:spPr bwMode="auto">
          <a:xfrm flipV="1">
            <a:off x="3719830" y="332200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9"/>
          <p:cNvSpPr>
            <a:spLocks noChangeShapeType="1"/>
          </p:cNvSpPr>
          <p:nvPr/>
        </p:nvSpPr>
        <p:spPr bwMode="auto">
          <a:xfrm flipV="1">
            <a:off x="3719830" y="1377315"/>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20"/>
          <p:cNvSpPr>
            <a:spLocks noChangeShapeType="1"/>
          </p:cNvSpPr>
          <p:nvPr/>
        </p:nvSpPr>
        <p:spPr bwMode="auto">
          <a:xfrm>
            <a:off x="3719830" y="1377315"/>
            <a:ext cx="649288"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5083846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1994545"/>
          </a:xfrm>
        </p:spPr>
        <p:txBody>
          <a:bodyPr>
            <a:normAutofit/>
          </a:bodyPr>
          <a:lstStyle/>
          <a:p>
            <a:r>
              <a:rPr lang="fr-FR" sz="4000" b="1"/>
              <a:t>1. Test corporate story</a:t>
            </a:r>
          </a:p>
        </p:txBody>
      </p:sp>
      <p:sp>
        <p:nvSpPr>
          <p:cNvPr id="3" name="Espace réservé du contenu 2"/>
          <p:cNvSpPr>
            <a:spLocks noGrp="1"/>
          </p:cNvSpPr>
          <p:nvPr>
            <p:ph idx="1"/>
          </p:nvPr>
        </p:nvSpPr>
        <p:spPr>
          <a:xfrm>
            <a:off x="492371" y="2653800"/>
            <a:ext cx="3084844" cy="3335519"/>
          </a:xfrm>
        </p:spPr>
        <p:txBody>
          <a:bodyPr>
            <a:normAutofit/>
          </a:bodyPr>
          <a:lstStyle/>
          <a:p>
            <a:pPr>
              <a:buFont typeface="Wingdings" panose="05000000000000000000" pitchFamily="2" charset="2"/>
              <a:buChar char="§"/>
            </a:pPr>
            <a:r>
              <a:rPr lang="fr-FR" sz="1000"/>
              <a:t>10 % budget for communicat ? No you have to fit with your needs :</a:t>
            </a:r>
          </a:p>
          <a:p>
            <a:pPr>
              <a:buFont typeface="Wingdings" panose="05000000000000000000" pitchFamily="2" charset="2"/>
              <a:buChar char="§"/>
            </a:pPr>
            <a:endParaRPr lang="fr-FR" sz="1000"/>
          </a:p>
          <a:p>
            <a:pPr>
              <a:buFont typeface="Wingdings" panose="05000000000000000000" pitchFamily="2" charset="2"/>
              <a:buChar char="§"/>
            </a:pPr>
            <a:r>
              <a:rPr lang="fr-FR" sz="1000"/>
              <a:t>Internal brainstorming on you reputation feeling :</a:t>
            </a:r>
          </a:p>
          <a:p>
            <a:pPr>
              <a:buFont typeface="Wingdings" panose="05000000000000000000" pitchFamily="2" charset="2"/>
              <a:buChar char="§"/>
            </a:pPr>
            <a:r>
              <a:rPr lang="fr-FR" sz="1000"/>
              <a:t>Identity problem ? </a:t>
            </a:r>
          </a:p>
          <a:p>
            <a:pPr>
              <a:buFont typeface="Wingdings" panose="05000000000000000000" pitchFamily="2" charset="2"/>
              <a:buChar char="§"/>
            </a:pPr>
            <a:r>
              <a:rPr lang="fr-FR" sz="1000"/>
              <a:t>Reputation pilars :</a:t>
            </a:r>
          </a:p>
          <a:p>
            <a:pPr lvl="1">
              <a:buFont typeface="Wingdings" panose="05000000000000000000" pitchFamily="2" charset="2"/>
              <a:buChar char="q"/>
            </a:pPr>
            <a:r>
              <a:rPr lang="fr-FR" sz="1000"/>
              <a:t>Products, services, experience = </a:t>
            </a:r>
            <a:r>
              <a:rPr lang="fr-FR" sz="1000" b="1"/>
              <a:t>PLACE</a:t>
            </a:r>
            <a:r>
              <a:rPr lang="fr-FR" sz="1000"/>
              <a:t> (Stadium, Arena, Natural place…)</a:t>
            </a:r>
          </a:p>
          <a:p>
            <a:pPr lvl="1">
              <a:buFont typeface="Wingdings" panose="05000000000000000000" pitchFamily="2" charset="2"/>
              <a:buChar char="q"/>
            </a:pPr>
            <a:r>
              <a:rPr lang="fr-FR" sz="1000"/>
              <a:t>Emmotional appeal =</a:t>
            </a:r>
            <a:r>
              <a:rPr lang="fr-FR" sz="1000" b="1"/>
              <a:t> FANS - PLAYERS</a:t>
            </a:r>
          </a:p>
          <a:p>
            <a:pPr lvl="1">
              <a:buFont typeface="Wingdings" panose="05000000000000000000" pitchFamily="2" charset="2"/>
              <a:buChar char="q"/>
            </a:pPr>
            <a:r>
              <a:rPr lang="fr-FR" sz="1000"/>
              <a:t>Vision &amp; leadership = </a:t>
            </a:r>
            <a:r>
              <a:rPr lang="fr-FR" sz="1000" b="1"/>
              <a:t>MANAGERS</a:t>
            </a:r>
          </a:p>
          <a:p>
            <a:pPr lvl="1">
              <a:buFont typeface="Wingdings" panose="05000000000000000000" pitchFamily="2" charset="2"/>
              <a:buChar char="q"/>
            </a:pPr>
            <a:r>
              <a:rPr lang="fr-FR" sz="1000"/>
              <a:t>Performance = </a:t>
            </a:r>
            <a:r>
              <a:rPr lang="fr-FR" sz="1000" b="1"/>
              <a:t>MANAGERS</a:t>
            </a:r>
          </a:p>
          <a:p>
            <a:pPr lvl="1">
              <a:buFont typeface="Wingdings" panose="05000000000000000000" pitchFamily="2" charset="2"/>
              <a:buChar char="q"/>
            </a:pPr>
            <a:r>
              <a:rPr lang="fr-FR" sz="1000"/>
              <a:t>Workplace environment = </a:t>
            </a:r>
            <a:r>
              <a:rPr lang="fr-FR" sz="1000" b="1"/>
              <a:t>PLAYERS – EMPLOYEES</a:t>
            </a:r>
          </a:p>
          <a:p>
            <a:pPr lvl="1">
              <a:buFont typeface="Wingdings" panose="05000000000000000000" pitchFamily="2" charset="2"/>
              <a:buChar char="q"/>
            </a:pPr>
            <a:r>
              <a:rPr lang="fr-FR" sz="1000"/>
              <a:t>Social Responsibility = </a:t>
            </a:r>
            <a:r>
              <a:rPr lang="fr-FR" sz="1000" b="1"/>
              <a:t>OGN – INSTITUTIONS - CITIZENS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3611" r="9860"/>
          <a:stretch/>
        </p:blipFill>
        <p:spPr>
          <a:xfrm>
            <a:off x="4075043" y="10"/>
            <a:ext cx="8111272" cy="6857990"/>
          </a:xfrm>
          <a:prstGeom prst="rect">
            <a:avLst/>
          </a:prstGeom>
          <a:solidFill>
            <a:srgbClr val="FFFFFF">
              <a:shade val="85000"/>
            </a:srgbClr>
          </a:solidFill>
        </p:spPr>
      </p:pic>
    </p:spTree>
    <p:extLst>
      <p:ext uri="{BB962C8B-B14F-4D97-AF65-F5344CB8AC3E}">
        <p14:creationId xmlns:p14="http://schemas.microsoft.com/office/powerpoint/2010/main" val="2431450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
            <a:ext cx="10058400" cy="765810"/>
          </a:xfrm>
        </p:spPr>
        <p:txBody>
          <a:bodyPr/>
          <a:lstStyle/>
          <a:p>
            <a:pPr algn="ctr"/>
            <a:r>
              <a:rPr lang="fr-FR" b="1" dirty="0"/>
              <a:t>2. </a:t>
            </a:r>
            <a:r>
              <a:rPr lang="fr-FR" b="1" dirty="0" err="1"/>
              <a:t>Prioritize</a:t>
            </a:r>
            <a:r>
              <a:rPr lang="fr-FR" b="1" dirty="0"/>
              <a:t> </a:t>
            </a:r>
            <a:r>
              <a:rPr lang="fr-FR" b="1" dirty="0" err="1"/>
              <a:t>your</a:t>
            </a:r>
            <a:r>
              <a:rPr lang="fr-FR" b="1" dirty="0"/>
              <a:t> </a:t>
            </a:r>
            <a:r>
              <a:rPr lang="fr-FR" b="1" dirty="0" err="1"/>
              <a:t>stakeholders</a:t>
            </a:r>
            <a:endParaRPr lang="fr-FR" b="1" dirty="0"/>
          </a:p>
        </p:txBody>
      </p:sp>
      <p:grpSp>
        <p:nvGrpSpPr>
          <p:cNvPr id="4" name="Group 3"/>
          <p:cNvGrpSpPr>
            <a:grpSpLocks/>
          </p:cNvGrpSpPr>
          <p:nvPr/>
        </p:nvGrpSpPr>
        <p:grpSpPr bwMode="auto">
          <a:xfrm>
            <a:off x="2327593" y="908050"/>
            <a:ext cx="7199312" cy="5949950"/>
            <a:chOff x="1066" y="754"/>
            <a:chExt cx="3900" cy="3130"/>
          </a:xfrm>
        </p:grpSpPr>
        <p:sp>
          <p:nvSpPr>
            <p:cNvPr id="5" name="Oval 4"/>
            <p:cNvSpPr>
              <a:spLocks noChangeArrowheads="1"/>
            </p:cNvSpPr>
            <p:nvPr/>
          </p:nvSpPr>
          <p:spPr bwMode="auto">
            <a:xfrm>
              <a:off x="1066" y="799"/>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 name="Oval 5"/>
            <p:cNvSpPr>
              <a:spLocks noChangeArrowheads="1"/>
            </p:cNvSpPr>
            <p:nvPr/>
          </p:nvSpPr>
          <p:spPr bwMode="auto">
            <a:xfrm>
              <a:off x="2744" y="754"/>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 name="Oval 6"/>
            <p:cNvSpPr>
              <a:spLocks noChangeArrowheads="1"/>
            </p:cNvSpPr>
            <p:nvPr/>
          </p:nvSpPr>
          <p:spPr bwMode="auto">
            <a:xfrm>
              <a:off x="1837" y="1888"/>
              <a:ext cx="2222" cy="19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8" name="Text Box 7"/>
          <p:cNvSpPr txBox="1">
            <a:spLocks noChangeArrowheads="1"/>
          </p:cNvSpPr>
          <p:nvPr/>
        </p:nvSpPr>
        <p:spPr bwMode="auto">
          <a:xfrm>
            <a:off x="2830830" y="21336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Dormant</a:t>
            </a:r>
          </a:p>
        </p:txBody>
      </p:sp>
      <p:sp>
        <p:nvSpPr>
          <p:cNvPr id="9" name="Text Box 8"/>
          <p:cNvSpPr txBox="1">
            <a:spLocks noChangeArrowheads="1"/>
          </p:cNvSpPr>
          <p:nvPr/>
        </p:nvSpPr>
        <p:spPr bwMode="auto">
          <a:xfrm>
            <a:off x="4127818"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Dangerous</a:t>
            </a:r>
          </a:p>
        </p:txBody>
      </p:sp>
      <p:sp>
        <p:nvSpPr>
          <p:cNvPr id="10" name="Text Box 9"/>
          <p:cNvSpPr txBox="1">
            <a:spLocks noChangeArrowheads="1"/>
          </p:cNvSpPr>
          <p:nvPr/>
        </p:nvSpPr>
        <p:spPr bwMode="auto">
          <a:xfrm>
            <a:off x="7439343" y="1989138"/>
            <a:ext cx="1584325"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Discretionary</a:t>
            </a:r>
            <a:endParaRPr lang="fr-FR" altLang="fr-FR" sz="1600" b="1" dirty="0">
              <a:latin typeface="Tahoma" panose="020B0604030504040204" pitchFamily="34" charset="0"/>
              <a:cs typeface="Arial" panose="020B0604020202020204" pitchFamily="34" charset="0"/>
            </a:endParaRPr>
          </a:p>
          <a:p>
            <a:pPr algn="ctr" eaLnBrk="1" hangingPunct="1">
              <a:spcBef>
                <a:spcPct val="50000"/>
              </a:spcBef>
              <a:buClrTx/>
              <a:buSzTx/>
              <a:buFontTx/>
              <a:buNone/>
            </a:pPr>
            <a:endParaRPr lang="fr-FR" altLang="fr-FR" sz="1600" b="1" dirty="0">
              <a:latin typeface="Tahoma" panose="020B0604030504040204" pitchFamily="34" charset="0"/>
              <a:cs typeface="Arial" panose="020B0604020202020204" pitchFamily="34" charset="0"/>
            </a:endParaRPr>
          </a:p>
        </p:txBody>
      </p:sp>
      <p:sp>
        <p:nvSpPr>
          <p:cNvPr id="11" name="Text Box 10"/>
          <p:cNvSpPr txBox="1">
            <a:spLocks noChangeArrowheads="1"/>
          </p:cNvSpPr>
          <p:nvPr/>
        </p:nvSpPr>
        <p:spPr bwMode="auto">
          <a:xfrm>
            <a:off x="5135880" y="32131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Definitive</a:t>
            </a:r>
            <a:endParaRPr lang="fr-FR" altLang="fr-FR" sz="1600" b="1" dirty="0">
              <a:latin typeface="Tahoma" panose="020B0604030504040204" pitchFamily="34" charset="0"/>
              <a:cs typeface="Arial" panose="020B0604020202020204" pitchFamily="34" charset="0"/>
            </a:endParaRPr>
          </a:p>
        </p:txBody>
      </p:sp>
      <p:sp>
        <p:nvSpPr>
          <p:cNvPr id="12" name="Text Box 11"/>
          <p:cNvSpPr txBox="1">
            <a:spLocks noChangeArrowheads="1"/>
          </p:cNvSpPr>
          <p:nvPr/>
        </p:nvSpPr>
        <p:spPr bwMode="auto">
          <a:xfrm>
            <a:off x="4991418" y="52292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Demanding</a:t>
            </a:r>
            <a:endParaRPr lang="fr-FR" altLang="fr-FR" sz="1600" b="1" dirty="0">
              <a:latin typeface="Tahoma" panose="020B0604030504040204" pitchFamily="34" charset="0"/>
              <a:cs typeface="Arial" panose="020B0604020202020204" pitchFamily="34" charset="0"/>
            </a:endParaRPr>
          </a:p>
        </p:txBody>
      </p:sp>
      <p:sp>
        <p:nvSpPr>
          <p:cNvPr id="13" name="Text Box 12"/>
          <p:cNvSpPr txBox="1">
            <a:spLocks noChangeArrowheads="1"/>
          </p:cNvSpPr>
          <p:nvPr/>
        </p:nvSpPr>
        <p:spPr bwMode="auto">
          <a:xfrm>
            <a:off x="5995799" y="3933825"/>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Dependent</a:t>
            </a:r>
            <a:endParaRPr lang="fr-FR" altLang="fr-FR" sz="1600" b="1" dirty="0">
              <a:latin typeface="Tahoma" panose="020B0604030504040204" pitchFamily="34" charset="0"/>
              <a:cs typeface="Arial" panose="020B0604020202020204" pitchFamily="34" charset="0"/>
            </a:endParaRPr>
          </a:p>
        </p:txBody>
      </p:sp>
      <p:sp>
        <p:nvSpPr>
          <p:cNvPr id="14" name="Text Box 13"/>
          <p:cNvSpPr txBox="1">
            <a:spLocks noChangeArrowheads="1"/>
          </p:cNvSpPr>
          <p:nvPr/>
        </p:nvSpPr>
        <p:spPr bwMode="auto">
          <a:xfrm>
            <a:off x="5135880" y="2349500"/>
            <a:ext cx="1584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a:latin typeface="Tahoma" panose="020B0604030504040204" pitchFamily="34" charset="0"/>
                <a:cs typeface="Arial" panose="020B0604020202020204" pitchFamily="34" charset="0"/>
              </a:rPr>
              <a:t>Dominant</a:t>
            </a:r>
          </a:p>
        </p:txBody>
      </p:sp>
      <p:sp>
        <p:nvSpPr>
          <p:cNvPr id="15" name="Text Box 14"/>
          <p:cNvSpPr txBox="1">
            <a:spLocks noChangeArrowheads="1"/>
          </p:cNvSpPr>
          <p:nvPr/>
        </p:nvSpPr>
        <p:spPr bwMode="auto">
          <a:xfrm>
            <a:off x="8231505" y="5300663"/>
            <a:ext cx="20097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600" b="1" dirty="0" err="1">
                <a:latin typeface="Tahoma" panose="020B0604030504040204" pitchFamily="34" charset="0"/>
                <a:cs typeface="Arial" panose="020B0604020202020204" pitchFamily="34" charset="0"/>
              </a:rPr>
              <a:t>Nonstakeholder</a:t>
            </a:r>
            <a:endParaRPr lang="fr-FR" altLang="fr-FR" sz="1600" b="1" dirty="0">
              <a:latin typeface="Tahoma" panose="020B0604030504040204" pitchFamily="34" charset="0"/>
              <a:cs typeface="Arial" panose="020B0604020202020204" pitchFamily="34" charset="0"/>
            </a:endParaRPr>
          </a:p>
        </p:txBody>
      </p:sp>
      <p:sp>
        <p:nvSpPr>
          <p:cNvPr id="16" name="Text Box 15"/>
          <p:cNvSpPr txBox="1">
            <a:spLocks noChangeArrowheads="1"/>
          </p:cNvSpPr>
          <p:nvPr/>
        </p:nvSpPr>
        <p:spPr bwMode="auto">
          <a:xfrm>
            <a:off x="1390968" y="9810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POWER</a:t>
            </a:r>
          </a:p>
        </p:txBody>
      </p:sp>
      <p:sp>
        <p:nvSpPr>
          <p:cNvPr id="17" name="Text Box 16"/>
          <p:cNvSpPr txBox="1">
            <a:spLocks noChangeArrowheads="1"/>
          </p:cNvSpPr>
          <p:nvPr/>
        </p:nvSpPr>
        <p:spPr bwMode="auto">
          <a:xfrm>
            <a:off x="8771255" y="836613"/>
            <a:ext cx="20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LEGITIMACY</a:t>
            </a:r>
          </a:p>
        </p:txBody>
      </p:sp>
      <p:sp>
        <p:nvSpPr>
          <p:cNvPr id="18" name="Text Box 17"/>
          <p:cNvSpPr txBox="1">
            <a:spLocks noChangeArrowheads="1"/>
          </p:cNvSpPr>
          <p:nvPr/>
        </p:nvSpPr>
        <p:spPr bwMode="auto">
          <a:xfrm>
            <a:off x="2399030" y="61658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rgbClr val="FF0000"/>
                </a:solidFill>
                <a:latin typeface="Tahoma" panose="020B0604030504040204" pitchFamily="34" charset="0"/>
                <a:cs typeface="Arial" panose="020B0604020202020204" pitchFamily="34" charset="0"/>
              </a:rPr>
              <a:t>URGENCY</a:t>
            </a:r>
          </a:p>
        </p:txBody>
      </p:sp>
    </p:spTree>
    <p:extLst>
      <p:ext uri="{BB962C8B-B14F-4D97-AF65-F5344CB8AC3E}">
        <p14:creationId xmlns:p14="http://schemas.microsoft.com/office/powerpoint/2010/main" val="39597367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2103875"/>
          </a:xfrm>
        </p:spPr>
        <p:txBody>
          <a:bodyPr>
            <a:normAutofit/>
          </a:bodyPr>
          <a:lstStyle/>
          <a:p>
            <a:r>
              <a:rPr lang="fr-FR" sz="3600" b="1"/>
              <a:t>3. Identify communication objectives</a:t>
            </a:r>
          </a:p>
        </p:txBody>
      </p:sp>
      <p:sp>
        <p:nvSpPr>
          <p:cNvPr id="3" name="Espace réservé du contenu 2"/>
          <p:cNvSpPr>
            <a:spLocks noGrp="1"/>
          </p:cNvSpPr>
          <p:nvPr>
            <p:ph idx="1"/>
          </p:nvPr>
        </p:nvSpPr>
        <p:spPr>
          <a:xfrm>
            <a:off x="492371" y="2653800"/>
            <a:ext cx="3084844" cy="3335519"/>
          </a:xfrm>
        </p:spPr>
        <p:txBody>
          <a:bodyPr>
            <a:normAutofit/>
          </a:bodyPr>
          <a:lstStyle/>
          <a:p>
            <a:r>
              <a:rPr lang="fr-FR" sz="1500"/>
              <a:t>Generate change in a particular stakeholder’s :</a:t>
            </a:r>
          </a:p>
          <a:p>
            <a:endParaRPr lang="fr-FR" sz="1500"/>
          </a:p>
          <a:p>
            <a:pPr marL="457200" indent="-457200">
              <a:buFont typeface="+mj-lt"/>
              <a:buAutoNum type="arabicPeriod"/>
            </a:pPr>
            <a:r>
              <a:rPr lang="fr-FR" sz="1500" b="1"/>
              <a:t>Knowledge</a:t>
            </a:r>
            <a:r>
              <a:rPr lang="fr-FR" sz="1500"/>
              <a:t> : informational content of the message</a:t>
            </a:r>
          </a:p>
          <a:p>
            <a:pPr marL="457200" indent="-457200">
              <a:buFont typeface="+mj-lt"/>
              <a:buAutoNum type="arabicPeriod"/>
            </a:pPr>
            <a:r>
              <a:rPr lang="fr-FR" sz="1500" b="1"/>
              <a:t>Attitude</a:t>
            </a:r>
            <a:r>
              <a:rPr lang="fr-FR" sz="1500"/>
              <a:t>  : react favoraly to the content</a:t>
            </a:r>
          </a:p>
          <a:p>
            <a:pPr marL="457200" indent="-457200">
              <a:buFont typeface="+mj-lt"/>
              <a:buAutoNum type="arabicPeriod"/>
            </a:pPr>
            <a:r>
              <a:rPr lang="fr-FR" sz="1500" b="1"/>
              <a:t>Behavior</a:t>
            </a:r>
            <a:r>
              <a:rPr lang="fr-FR" sz="1500"/>
              <a:t> : change a specific supportive behavior such as purshasing or investing</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 b="14083"/>
          <a:stretch/>
        </p:blipFill>
        <p:spPr>
          <a:xfrm>
            <a:off x="4742017" y="640080"/>
            <a:ext cx="6798082" cy="5577840"/>
          </a:xfrm>
          <a:prstGeom prst="rect">
            <a:avLst/>
          </a:prstGeom>
        </p:spPr>
      </p:pic>
    </p:spTree>
    <p:extLst>
      <p:ext uri="{BB962C8B-B14F-4D97-AF65-F5344CB8AC3E}">
        <p14:creationId xmlns:p14="http://schemas.microsoft.com/office/powerpoint/2010/main" val="34597512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1994545"/>
          </a:xfrm>
        </p:spPr>
        <p:txBody>
          <a:bodyPr>
            <a:normAutofit/>
          </a:bodyPr>
          <a:lstStyle/>
          <a:p>
            <a:r>
              <a:rPr lang="fr-FR" sz="4000" b="1"/>
              <a:t>4. Create a brief</a:t>
            </a:r>
          </a:p>
        </p:txBody>
      </p:sp>
      <p:sp>
        <p:nvSpPr>
          <p:cNvPr id="3" name="Espace réservé du contenu 2"/>
          <p:cNvSpPr>
            <a:spLocks noGrp="1"/>
          </p:cNvSpPr>
          <p:nvPr>
            <p:ph idx="1"/>
          </p:nvPr>
        </p:nvSpPr>
        <p:spPr>
          <a:xfrm>
            <a:off x="492371" y="2653800"/>
            <a:ext cx="3084844" cy="3335519"/>
          </a:xfrm>
        </p:spPr>
        <p:txBody>
          <a:bodyPr>
            <a:normAutofit/>
          </a:bodyPr>
          <a:lstStyle/>
          <a:p>
            <a:r>
              <a:rPr lang="fr-FR" sz="1000"/>
              <a:t>Description of your market : compitors and customers</a:t>
            </a:r>
          </a:p>
          <a:p>
            <a:r>
              <a:rPr lang="fr-FR" sz="1000"/>
              <a:t>Core mission :</a:t>
            </a:r>
          </a:p>
          <a:p>
            <a:pPr>
              <a:buFont typeface="Wingdings" panose="05000000000000000000" pitchFamily="2" charset="2"/>
              <a:buChar char="q"/>
            </a:pPr>
            <a:r>
              <a:rPr lang="fr-FR" sz="1000"/>
              <a:t>Why does the event exist ?</a:t>
            </a:r>
          </a:p>
          <a:p>
            <a:pPr>
              <a:buFont typeface="Wingdings" panose="05000000000000000000" pitchFamily="2" charset="2"/>
              <a:buChar char="q"/>
            </a:pPr>
            <a:r>
              <a:rPr lang="fr-FR" sz="1000"/>
              <a:t>What are the value of the event ?</a:t>
            </a:r>
          </a:p>
          <a:p>
            <a:pPr>
              <a:buFont typeface="Wingdings" panose="05000000000000000000" pitchFamily="2" charset="2"/>
              <a:buChar char="q"/>
            </a:pPr>
            <a:r>
              <a:rPr lang="fr-FR" sz="1000"/>
              <a:t>What are the event’s key source of </a:t>
            </a:r>
            <a:r>
              <a:rPr lang="fr-FR" sz="1000" b="1"/>
              <a:t>distinctive competence</a:t>
            </a:r>
            <a:r>
              <a:rPr lang="fr-FR" sz="1000"/>
              <a:t> ?</a:t>
            </a:r>
          </a:p>
          <a:p>
            <a:endParaRPr lang="fr-FR" sz="1000"/>
          </a:p>
          <a:p>
            <a:r>
              <a:rPr lang="fr-FR" sz="1000"/>
              <a:t>Core Message :</a:t>
            </a:r>
          </a:p>
          <a:p>
            <a:pPr>
              <a:buFont typeface="Wingdings" panose="05000000000000000000" pitchFamily="2" charset="2"/>
              <a:buChar char="q"/>
            </a:pPr>
            <a:r>
              <a:rPr lang="fr-FR" sz="1000" b="1"/>
              <a:t>Promise</a:t>
            </a:r>
            <a:r>
              <a:rPr lang="fr-FR" sz="1000"/>
              <a:t> : program, top games, experience</a:t>
            </a:r>
          </a:p>
          <a:p>
            <a:pPr>
              <a:buFont typeface="Wingdings" panose="05000000000000000000" pitchFamily="2" charset="2"/>
              <a:buChar char="q"/>
            </a:pPr>
            <a:r>
              <a:rPr lang="fr-FR" sz="1000" b="1"/>
              <a:t>Proof</a:t>
            </a:r>
            <a:r>
              <a:rPr lang="fr-FR" sz="1000"/>
              <a:t> : ROO, ROI</a:t>
            </a:r>
          </a:p>
          <a:p>
            <a:pPr>
              <a:buFont typeface="Wingdings" panose="05000000000000000000" pitchFamily="2" charset="2"/>
              <a:buChar char="q"/>
            </a:pPr>
            <a:r>
              <a:rPr lang="fr-FR" sz="1000" b="1"/>
              <a:t>Tone</a:t>
            </a:r>
            <a:r>
              <a:rPr lang="fr-FR" sz="1000"/>
              <a:t> : Agressive, humorous, provocative</a:t>
            </a:r>
          </a:p>
          <a:p>
            <a:endParaRPr lang="fr-FR" sz="100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4178" r="25798" b="-1"/>
          <a:stretch/>
        </p:blipFill>
        <p:spPr>
          <a:xfrm>
            <a:off x="4075043" y="10"/>
            <a:ext cx="8111272" cy="6857990"/>
          </a:xfrm>
          <a:prstGeom prst="rect">
            <a:avLst/>
          </a:prstGeom>
          <a:solidFill>
            <a:srgbClr val="FFFFFF">
              <a:shade val="85000"/>
            </a:srgbClr>
          </a:solidFill>
        </p:spPr>
      </p:pic>
    </p:spTree>
    <p:extLst>
      <p:ext uri="{BB962C8B-B14F-4D97-AF65-F5344CB8AC3E}">
        <p14:creationId xmlns:p14="http://schemas.microsoft.com/office/powerpoint/2010/main" val="3059124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2103875"/>
          </a:xfrm>
        </p:spPr>
        <p:txBody>
          <a:bodyPr>
            <a:normAutofit/>
          </a:bodyPr>
          <a:lstStyle/>
          <a:p>
            <a:r>
              <a:rPr lang="fr-FR" sz="3600" b="1"/>
              <a:t>5. Develop a robust creative concept</a:t>
            </a:r>
          </a:p>
        </p:txBody>
      </p:sp>
      <p:sp>
        <p:nvSpPr>
          <p:cNvPr id="3" name="Espace réservé du contenu 2"/>
          <p:cNvSpPr>
            <a:spLocks noGrp="1"/>
          </p:cNvSpPr>
          <p:nvPr>
            <p:ph idx="1"/>
          </p:nvPr>
        </p:nvSpPr>
        <p:spPr>
          <a:xfrm>
            <a:off x="492371" y="2653800"/>
            <a:ext cx="3084844" cy="3335519"/>
          </a:xfrm>
        </p:spPr>
        <p:txBody>
          <a:bodyPr>
            <a:normAutofit/>
          </a:bodyPr>
          <a:lstStyle/>
          <a:p>
            <a:pPr marL="457200" indent="-457200">
              <a:buFont typeface="+mj-lt"/>
              <a:buAutoNum type="arabicPeriod"/>
            </a:pPr>
            <a:r>
              <a:rPr lang="fr-FR" sz="1500"/>
              <a:t>Designers, agencies role</a:t>
            </a:r>
          </a:p>
          <a:p>
            <a:pPr marL="457200" indent="-457200">
              <a:buFont typeface="+mj-lt"/>
              <a:buAutoNum type="arabicPeriod"/>
            </a:pPr>
            <a:endParaRPr lang="fr-FR" sz="1500"/>
          </a:p>
          <a:p>
            <a:pPr marL="457200" indent="-457200">
              <a:buFont typeface="+mj-lt"/>
              <a:buAutoNum type="arabicPeriod"/>
            </a:pPr>
            <a:r>
              <a:rPr lang="fr-FR" sz="1500"/>
              <a:t>Explain your identity, strategy and history</a:t>
            </a:r>
          </a:p>
          <a:p>
            <a:pPr marL="457200" indent="-457200">
              <a:buFont typeface="+mj-lt"/>
              <a:buAutoNum type="arabicPeriod"/>
            </a:pPr>
            <a:endParaRPr lang="fr-FR" sz="1500"/>
          </a:p>
          <a:p>
            <a:pPr marL="457200" indent="-457200">
              <a:buFont typeface="+mj-lt"/>
              <a:buAutoNum type="arabicPeriod"/>
            </a:pPr>
            <a:r>
              <a:rPr lang="fr-FR" sz="1500"/>
              <a:t>External isolation = danger</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1517039"/>
            <a:ext cx="6798082" cy="3823921"/>
          </a:xfrm>
          <a:prstGeom prst="rect">
            <a:avLst/>
          </a:prstGeom>
          <a:solidFill>
            <a:srgbClr val="FFFFFF">
              <a:shade val="85000"/>
            </a:srgbClr>
          </a:solidFill>
        </p:spPr>
      </p:pic>
    </p:spTree>
    <p:extLst>
      <p:ext uri="{BB962C8B-B14F-4D97-AF65-F5344CB8AC3E}">
        <p14:creationId xmlns:p14="http://schemas.microsoft.com/office/powerpoint/2010/main" val="2850966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6. Select the media</a:t>
            </a:r>
          </a:p>
        </p:txBody>
      </p:sp>
      <p:grpSp>
        <p:nvGrpSpPr>
          <p:cNvPr id="4" name="Group 3"/>
          <p:cNvGrpSpPr>
            <a:grpSpLocks/>
          </p:cNvGrpSpPr>
          <p:nvPr/>
        </p:nvGrpSpPr>
        <p:grpSpPr bwMode="auto">
          <a:xfrm>
            <a:off x="3548063" y="1737360"/>
            <a:ext cx="5976937" cy="4535488"/>
            <a:chOff x="975" y="845"/>
            <a:chExt cx="3765" cy="2857"/>
          </a:xfrm>
        </p:grpSpPr>
        <p:sp>
          <p:nvSpPr>
            <p:cNvPr id="5" name="Oval 4"/>
            <p:cNvSpPr>
              <a:spLocks noChangeArrowheads="1"/>
            </p:cNvSpPr>
            <p:nvPr/>
          </p:nvSpPr>
          <p:spPr bwMode="auto">
            <a:xfrm>
              <a:off x="1746" y="845"/>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6" name="Oval 5"/>
            <p:cNvSpPr>
              <a:spLocks noChangeArrowheads="1"/>
            </p:cNvSpPr>
            <p:nvPr/>
          </p:nvSpPr>
          <p:spPr bwMode="auto">
            <a:xfrm>
              <a:off x="975" y="1888"/>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 name="Oval 6"/>
            <p:cNvSpPr>
              <a:spLocks noChangeArrowheads="1"/>
            </p:cNvSpPr>
            <p:nvPr/>
          </p:nvSpPr>
          <p:spPr bwMode="auto">
            <a:xfrm>
              <a:off x="2608" y="1888"/>
              <a:ext cx="2132" cy="1814"/>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grpSp>
      <p:sp>
        <p:nvSpPr>
          <p:cNvPr id="8" name="Rectangle 7"/>
          <p:cNvSpPr>
            <a:spLocks noChangeArrowheads="1"/>
          </p:cNvSpPr>
          <p:nvPr/>
        </p:nvSpPr>
        <p:spPr bwMode="auto">
          <a:xfrm>
            <a:off x="5924550" y="3682048"/>
            <a:ext cx="1225550" cy="36036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a:latin typeface="Tahoma" panose="020B0604030504040204" pitchFamily="34" charset="0"/>
                <a:cs typeface="Arial" panose="020B0604020202020204" pitchFamily="34" charset="0"/>
              </a:rPr>
              <a:t>BUDGET</a:t>
            </a:r>
          </a:p>
        </p:txBody>
      </p:sp>
      <p:sp>
        <p:nvSpPr>
          <p:cNvPr id="9" name="Text Box 8"/>
          <p:cNvSpPr txBox="1">
            <a:spLocks noChangeArrowheads="1"/>
          </p:cNvSpPr>
          <p:nvPr/>
        </p:nvSpPr>
        <p:spPr bwMode="auto">
          <a:xfrm>
            <a:off x="5419725" y="1881823"/>
            <a:ext cx="201612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REACH</a:t>
            </a:r>
          </a:p>
          <a:p>
            <a:pPr algn="ctr" eaLnBrk="1" hangingPunct="1">
              <a:spcBef>
                <a:spcPct val="50000"/>
              </a:spcBef>
              <a:buClrTx/>
              <a:buSzTx/>
              <a:buFontTx/>
              <a:buNone/>
            </a:pPr>
            <a:r>
              <a:rPr lang="fr-FR" altLang="fr-FR" sz="1400" dirty="0" err="1">
                <a:latin typeface="Tahoma" panose="020B0604030504040204" pitchFamily="34" charset="0"/>
                <a:cs typeface="Arial" panose="020B0604020202020204" pitchFamily="34" charset="0"/>
              </a:rPr>
              <a:t>Number</a:t>
            </a:r>
            <a:r>
              <a:rPr lang="fr-FR" altLang="fr-FR" sz="1400" dirty="0">
                <a:latin typeface="Tahoma" panose="020B0604030504040204" pitchFamily="34" charset="0"/>
                <a:cs typeface="Arial" panose="020B0604020202020204" pitchFamily="34" charset="0"/>
              </a:rPr>
              <a:t> of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individuals</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exposed</a:t>
            </a:r>
            <a:r>
              <a:rPr lang="fr-FR" altLang="fr-FR" sz="1400" dirty="0">
                <a:latin typeface="Tahoma" panose="020B0604030504040204" pitchFamily="34" charset="0"/>
                <a:cs typeface="Arial" panose="020B0604020202020204" pitchFamily="34" charset="0"/>
              </a:rPr>
              <a:t> to the </a:t>
            </a:r>
            <a:r>
              <a:rPr lang="fr-FR" altLang="fr-FR" sz="1400" dirty="0" err="1">
                <a:latin typeface="Tahoma" panose="020B0604030504040204" pitchFamily="34" charset="0"/>
                <a:cs typeface="Arial" panose="020B0604020202020204" pitchFamily="34" charset="0"/>
              </a:rPr>
              <a:t>adverstising</a:t>
            </a:r>
            <a:r>
              <a:rPr lang="fr-FR" altLang="fr-FR" sz="1400" dirty="0">
                <a:latin typeface="Tahoma" panose="020B0604030504040204" pitchFamily="34" charset="0"/>
                <a:cs typeface="Arial" panose="020B0604020202020204" pitchFamily="34" charset="0"/>
              </a:rPr>
              <a:t>, in a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a:t>
            </a:r>
          </a:p>
        </p:txBody>
      </p:sp>
      <p:sp>
        <p:nvSpPr>
          <p:cNvPr id="10" name="Text Box 9"/>
          <p:cNvSpPr txBox="1">
            <a:spLocks noChangeArrowheads="1"/>
          </p:cNvSpPr>
          <p:nvPr/>
        </p:nvSpPr>
        <p:spPr bwMode="auto">
          <a:xfrm>
            <a:off x="3979863" y="4113848"/>
            <a:ext cx="20161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FREQUENCY</a:t>
            </a:r>
          </a:p>
          <a:p>
            <a:pPr algn="ctr" eaLnBrk="1" hangingPunct="1">
              <a:spcBef>
                <a:spcPct val="50000"/>
              </a:spcBef>
              <a:buClrTx/>
              <a:buSzTx/>
              <a:buFontTx/>
              <a:buNone/>
            </a:pPr>
            <a:r>
              <a:rPr lang="fr-FR" altLang="fr-FR" sz="1400" dirty="0" err="1">
                <a:latin typeface="Tahoma" panose="020B0604030504040204" pitchFamily="34" charset="0"/>
                <a:cs typeface="Arial" panose="020B0604020202020204" pitchFamily="34" charset="0"/>
              </a:rPr>
              <a:t>Number</a:t>
            </a:r>
            <a:r>
              <a:rPr lang="fr-FR" altLang="fr-FR" sz="1400" dirty="0">
                <a:latin typeface="Tahoma" panose="020B0604030504040204" pitchFamily="34" charset="0"/>
                <a:cs typeface="Arial" panose="020B0604020202020204" pitchFamily="34" charset="0"/>
              </a:rPr>
              <a:t> of </a:t>
            </a:r>
            <a:r>
              <a:rPr lang="fr-FR" altLang="fr-FR" sz="1400" dirty="0" err="1">
                <a:latin typeface="Tahoma" panose="020B0604030504040204" pitchFamily="34" charset="0"/>
                <a:cs typeface="Arial" panose="020B0604020202020204" pitchFamily="34" charset="0"/>
              </a:rPr>
              <a:t>exposures</a:t>
            </a:r>
            <a:r>
              <a:rPr lang="fr-FR" altLang="fr-FR" sz="1400" dirty="0">
                <a:latin typeface="Tahoma" panose="020B0604030504040204" pitchFamily="34" charset="0"/>
                <a:cs typeface="Arial" panose="020B0604020202020204" pitchFamily="34" charset="0"/>
              </a:rPr>
              <a:t> per </a:t>
            </a:r>
            <a:r>
              <a:rPr lang="fr-FR" altLang="fr-FR" sz="1400" dirty="0" err="1">
                <a:latin typeface="Tahoma" panose="020B0604030504040204" pitchFamily="34" charset="0"/>
                <a:cs typeface="Arial" panose="020B0604020202020204" pitchFamily="34" charset="0"/>
              </a:rPr>
              <a:t>individual</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member</a:t>
            </a:r>
            <a:r>
              <a:rPr lang="fr-FR" altLang="fr-FR" sz="1400" dirty="0">
                <a:latin typeface="Tahoma" panose="020B0604030504040204" pitchFamily="34" charset="0"/>
                <a:cs typeface="Arial" panose="020B0604020202020204" pitchFamily="34" charset="0"/>
              </a:rPr>
              <a:t>, in a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a:t>
            </a:r>
          </a:p>
        </p:txBody>
      </p:sp>
      <p:sp>
        <p:nvSpPr>
          <p:cNvPr id="11" name="Text Box 10"/>
          <p:cNvSpPr txBox="1">
            <a:spLocks noChangeArrowheads="1"/>
          </p:cNvSpPr>
          <p:nvPr/>
        </p:nvSpPr>
        <p:spPr bwMode="auto">
          <a:xfrm>
            <a:off x="7219950" y="4037004"/>
            <a:ext cx="2016125"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latin typeface="Tahoma" panose="020B0604030504040204" pitchFamily="34" charset="0"/>
                <a:cs typeface="Arial" panose="020B0604020202020204" pitchFamily="34" charset="0"/>
              </a:rPr>
              <a:t>CONTINUITY</a:t>
            </a:r>
          </a:p>
          <a:p>
            <a:pPr algn="ctr" eaLnBrk="1" hangingPunct="1">
              <a:spcBef>
                <a:spcPct val="50000"/>
              </a:spcBef>
              <a:buClrTx/>
              <a:buSzTx/>
              <a:buFontTx/>
              <a:buNone/>
            </a:pPr>
            <a:r>
              <a:rPr lang="fr-FR" altLang="fr-FR" sz="1400" dirty="0">
                <a:latin typeface="Tahoma" panose="020B0604030504040204" pitchFamily="34" charset="0"/>
                <a:cs typeface="Arial" panose="020B0604020202020204" pitchFamily="34" charset="0"/>
              </a:rPr>
              <a:t>Distribution of </a:t>
            </a:r>
            <a:r>
              <a:rPr lang="fr-FR" altLang="fr-FR" sz="1400" dirty="0" err="1">
                <a:latin typeface="Tahoma" panose="020B0604030504040204" pitchFamily="34" charset="0"/>
                <a:cs typeface="Arial" panose="020B0604020202020204" pitchFamily="34" charset="0"/>
              </a:rPr>
              <a:t>exposures</a:t>
            </a:r>
            <a:r>
              <a:rPr lang="fr-FR" altLang="fr-FR" sz="1400" dirty="0">
                <a:latin typeface="Tahoma" panose="020B0604030504040204" pitchFamily="34" charset="0"/>
                <a:cs typeface="Arial" panose="020B0604020202020204" pitchFamily="34" charset="0"/>
              </a:rPr>
              <a:t> over successive </a:t>
            </a:r>
            <a:r>
              <a:rPr lang="fr-FR" altLang="fr-FR" sz="1400" dirty="0" err="1">
                <a:latin typeface="Tahoma" panose="020B0604030504040204" pitchFamily="34" charset="0"/>
                <a:cs typeface="Arial" panose="020B0604020202020204" pitchFamily="34" charset="0"/>
              </a:rPr>
              <a:t>purchase</a:t>
            </a:r>
            <a:r>
              <a:rPr lang="fr-FR" altLang="fr-FR" sz="1400" dirty="0">
                <a:latin typeface="Tahoma" panose="020B0604030504040204" pitchFamily="34" charset="0"/>
                <a:cs typeface="Arial" panose="020B0604020202020204" pitchFamily="34" charset="0"/>
              </a:rPr>
              <a:t> cycles, for the </a:t>
            </a:r>
            <a:r>
              <a:rPr lang="fr-FR" altLang="fr-FR" sz="1400" dirty="0" err="1">
                <a:latin typeface="Tahoma" panose="020B0604030504040204" pitchFamily="34" charset="0"/>
                <a:cs typeface="Arial" panose="020B0604020202020204" pitchFamily="34" charset="0"/>
              </a:rPr>
              <a:t>average</a:t>
            </a:r>
            <a:r>
              <a:rPr lang="fr-FR" altLang="fr-FR" sz="1400" dirty="0">
                <a:latin typeface="Tahoma" panose="020B0604030504040204" pitchFamily="34" charset="0"/>
                <a:cs typeface="Arial" panose="020B0604020202020204" pitchFamily="34" charset="0"/>
              </a:rPr>
              <a:t> </a:t>
            </a:r>
            <a:r>
              <a:rPr lang="fr-FR" altLang="fr-FR" sz="1400" dirty="0" err="1">
                <a:latin typeface="Tahoma" panose="020B0604030504040204" pitchFamily="34" charset="0"/>
                <a:cs typeface="Arial" panose="020B0604020202020204" pitchFamily="34" charset="0"/>
              </a:rPr>
              <a:t>target</a:t>
            </a:r>
            <a:r>
              <a:rPr lang="fr-FR" altLang="fr-FR" sz="1400" dirty="0">
                <a:latin typeface="Tahoma" panose="020B0604030504040204" pitchFamily="34" charset="0"/>
                <a:cs typeface="Arial" panose="020B0604020202020204" pitchFamily="34" charset="0"/>
              </a:rPr>
              <a:t> audience </a:t>
            </a:r>
            <a:r>
              <a:rPr lang="fr-FR" altLang="fr-FR" sz="1400" dirty="0" err="1">
                <a:latin typeface="Tahoma" panose="020B0604030504040204" pitchFamily="34" charset="0"/>
                <a:cs typeface="Arial" panose="020B0604020202020204" pitchFamily="34" charset="0"/>
              </a:rPr>
              <a:t>member</a:t>
            </a:r>
            <a:r>
              <a:rPr lang="fr-FR" altLang="fr-FR" sz="1400" dirty="0">
                <a:latin typeface="Tahoma" panose="020B0604030504040204" pitchFamily="34" charset="0"/>
                <a:cs typeface="Arial" panose="020B0604020202020204" pitchFamily="34" charset="0"/>
              </a:rPr>
              <a:t>, for the planning </a:t>
            </a:r>
            <a:r>
              <a:rPr lang="fr-FR" altLang="fr-FR" sz="1400" dirty="0" err="1">
                <a:latin typeface="Tahoma" panose="020B0604030504040204" pitchFamily="34" charset="0"/>
                <a:cs typeface="Arial" panose="020B0604020202020204" pitchFamily="34" charset="0"/>
              </a:rPr>
              <a:t>period</a:t>
            </a:r>
            <a:r>
              <a:rPr lang="fr-FR" altLang="fr-FR" sz="1400" dirty="0">
                <a:latin typeface="Tahoma" panose="020B0604030504040204" pitchFamily="34" charset="0"/>
                <a:cs typeface="Arial" panose="020B0604020202020204" pitchFamily="34" charset="0"/>
              </a:rPr>
              <a:t> (1 </a:t>
            </a:r>
            <a:r>
              <a:rPr lang="fr-FR" altLang="fr-FR" sz="1400" dirty="0" err="1">
                <a:latin typeface="Tahoma" panose="020B0604030504040204" pitchFamily="34" charset="0"/>
                <a:cs typeface="Arial" panose="020B0604020202020204" pitchFamily="34" charset="0"/>
              </a:rPr>
              <a:t>year</a:t>
            </a:r>
            <a:r>
              <a:rPr lang="fr-FR" altLang="fr-FR" sz="1400" dirty="0">
                <a:latin typeface="Tahoma" panose="020B0604030504040204" pitchFamily="34" charset="0"/>
                <a:cs typeface="Arial" panose="020B0604020202020204" pitchFamily="34" charset="0"/>
              </a:rPr>
              <a:t>)</a:t>
            </a:r>
          </a:p>
        </p:txBody>
      </p:sp>
      <p:sp>
        <p:nvSpPr>
          <p:cNvPr id="12" name="Line 11"/>
          <p:cNvSpPr>
            <a:spLocks noChangeShapeType="1"/>
          </p:cNvSpPr>
          <p:nvPr/>
        </p:nvSpPr>
        <p:spPr bwMode="auto">
          <a:xfrm flipH="1">
            <a:off x="5780088" y="4040823"/>
            <a:ext cx="144462"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2"/>
          <p:cNvSpPr>
            <a:spLocks noChangeShapeType="1"/>
          </p:cNvSpPr>
          <p:nvPr/>
        </p:nvSpPr>
        <p:spPr bwMode="auto">
          <a:xfrm>
            <a:off x="7148513" y="4040823"/>
            <a:ext cx="144462"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3"/>
          <p:cNvSpPr>
            <a:spLocks noChangeShapeType="1"/>
          </p:cNvSpPr>
          <p:nvPr/>
        </p:nvSpPr>
        <p:spPr bwMode="auto">
          <a:xfrm flipV="1">
            <a:off x="6500813" y="346614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257652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
            <a:ext cx="10058400" cy="857250"/>
          </a:xfrm>
        </p:spPr>
        <p:txBody>
          <a:bodyPr/>
          <a:lstStyle/>
          <a:p>
            <a:r>
              <a:rPr lang="fr-FR" b="1" dirty="0"/>
              <a:t>7. </a:t>
            </a:r>
            <a:r>
              <a:rPr lang="fr-FR" b="1" dirty="0" err="1"/>
              <a:t>Pre-test</a:t>
            </a:r>
            <a:r>
              <a:rPr lang="fr-FR" b="1" dirty="0"/>
              <a:t> the IMPACT of a </a:t>
            </a:r>
            <a:r>
              <a:rPr lang="fr-FR" b="1" dirty="0" err="1"/>
              <a:t>campaign</a:t>
            </a:r>
            <a:endParaRPr lang="fr-FR" b="1" dirty="0"/>
          </a:p>
        </p:txBody>
      </p:sp>
      <p:sp>
        <p:nvSpPr>
          <p:cNvPr id="4" name="Oval 4"/>
          <p:cNvSpPr>
            <a:spLocks noChangeArrowheads="1"/>
          </p:cNvSpPr>
          <p:nvPr/>
        </p:nvSpPr>
        <p:spPr bwMode="auto">
          <a:xfrm>
            <a:off x="1496695" y="1562100"/>
            <a:ext cx="2233613" cy="14398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1. DRAFT</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Corporate</a:t>
            </a:r>
            <a:r>
              <a:rPr lang="fr-FR" altLang="fr-FR" sz="1800"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Communication</a:t>
            </a:r>
          </a:p>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campaign</a:t>
            </a:r>
            <a:r>
              <a:rPr lang="fr-FR" altLang="fr-FR" sz="1800" dirty="0">
                <a:latin typeface="Tahoma" panose="020B0604030504040204" pitchFamily="34" charset="0"/>
                <a:cs typeface="Arial" panose="020B0604020202020204" pitchFamily="34" charset="0"/>
              </a:rPr>
              <a:t> </a:t>
            </a:r>
          </a:p>
        </p:txBody>
      </p:sp>
      <p:sp>
        <p:nvSpPr>
          <p:cNvPr id="5" name="Rectangle 5"/>
          <p:cNvSpPr>
            <a:spLocks noChangeArrowheads="1"/>
          </p:cNvSpPr>
          <p:nvPr/>
        </p:nvSpPr>
        <p:spPr bwMode="auto">
          <a:xfrm>
            <a:off x="1425258" y="3865563"/>
            <a:ext cx="2520950"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2. Test </a:t>
            </a:r>
            <a:r>
              <a:rPr lang="fr-FR" altLang="fr-FR" sz="1800" b="1" dirty="0" err="1">
                <a:latin typeface="Tahoma" panose="020B0604030504040204" pitchFamily="34" charset="0"/>
                <a:cs typeface="Arial" panose="020B0604020202020204" pitchFamily="34" charset="0"/>
              </a:rPr>
              <a:t>corporate</a:t>
            </a:r>
            <a:endParaRPr lang="fr-FR" altLang="fr-FR" sz="1800" b="1" dirty="0">
              <a:latin typeface="Tahoma" panose="020B0604030504040204" pitchFamily="34" charset="0"/>
              <a:cs typeface="Arial" panose="020B0604020202020204" pitchFamily="34" charset="0"/>
            </a:endParaRP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campaign</a:t>
            </a:r>
            <a:r>
              <a:rPr lang="fr-FR" altLang="fr-FR" sz="1800" b="1" dirty="0">
                <a:latin typeface="Tahoma" panose="020B0604030504040204" pitchFamily="34" charset="0"/>
                <a:cs typeface="Arial" panose="020B0604020202020204" pitchFamily="34" charset="0"/>
              </a:rPr>
              <a:t> </a:t>
            </a: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Creativity</a:t>
            </a:r>
            <a:endParaRPr lang="fr-FR" altLang="fr-FR" sz="1800" dirty="0">
              <a:latin typeface="Tahoma" panose="020B0604030504040204" pitchFamily="34" charset="0"/>
              <a:cs typeface="Arial" panose="020B0604020202020204" pitchFamily="34" charset="0"/>
            </a:endParaRP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Professionalism</a:t>
            </a:r>
            <a:endParaRPr lang="fr-FR" altLang="fr-FR" sz="1800" dirty="0">
              <a:latin typeface="Tahoma" panose="020B0604030504040204" pitchFamily="34" charset="0"/>
              <a:cs typeface="Arial" panose="020B0604020202020204" pitchFamily="34" charset="0"/>
            </a:endParaRPr>
          </a:p>
          <a:p>
            <a:pPr marL="285750" indent="-285750" eaLnBrk="1" hangingPunct="1">
              <a:spcBef>
                <a:spcPct val="0"/>
              </a:spcBef>
              <a:buClrTx/>
              <a:buSzTx/>
              <a:buFont typeface="Arial" panose="020B0604020202020204" pitchFamily="34" charset="0"/>
              <a:buChar char="•"/>
            </a:pPr>
            <a:r>
              <a:rPr lang="fr-FR" altLang="fr-FR" sz="1800" dirty="0" err="1">
                <a:latin typeface="Tahoma" panose="020B0604030504040204" pitchFamily="34" charset="0"/>
                <a:cs typeface="Arial" panose="020B0604020202020204" pitchFamily="34" charset="0"/>
              </a:rPr>
              <a:t>Consistency</a:t>
            </a:r>
            <a:endParaRPr lang="fr-FR" altLang="fr-FR" sz="1800" dirty="0">
              <a:latin typeface="Tahoma" panose="020B0604030504040204" pitchFamily="34" charset="0"/>
              <a:cs typeface="Arial" panose="020B0604020202020204" pitchFamily="34" charset="0"/>
            </a:endParaRPr>
          </a:p>
          <a:p>
            <a:pPr algn="ctr" eaLnBrk="1" hangingPunct="1">
              <a:spcBef>
                <a:spcPct val="0"/>
              </a:spcBef>
              <a:buClrTx/>
              <a:buSzTx/>
              <a:buFontTx/>
              <a:buChar char="-"/>
            </a:pPr>
            <a:endParaRPr lang="fr-FR" altLang="fr-FR" sz="1800" dirty="0">
              <a:latin typeface="Tahoma" panose="020B0604030504040204" pitchFamily="34" charset="0"/>
              <a:cs typeface="Arial" panose="020B0604020202020204" pitchFamily="34" charset="0"/>
            </a:endParaRPr>
          </a:p>
        </p:txBody>
      </p:sp>
      <p:sp>
        <p:nvSpPr>
          <p:cNvPr id="6" name="Rectangle 6"/>
          <p:cNvSpPr>
            <a:spLocks noChangeArrowheads="1"/>
          </p:cNvSpPr>
          <p:nvPr/>
        </p:nvSpPr>
        <p:spPr bwMode="auto">
          <a:xfrm>
            <a:off x="4233545" y="4225925"/>
            <a:ext cx="4464050" cy="1871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None/>
            </a:pPr>
            <a:r>
              <a:rPr lang="fr-FR" altLang="fr-FR" sz="1800" b="1" dirty="0">
                <a:latin typeface="Tahoma" panose="020B0604030504040204" pitchFamily="34" charset="0"/>
                <a:cs typeface="Arial" panose="020B0604020202020204" pitchFamily="34" charset="0"/>
              </a:rPr>
              <a:t>3. </a:t>
            </a:r>
            <a:r>
              <a:rPr lang="fr-FR" altLang="fr-FR" sz="1800" b="1" dirty="0" err="1">
                <a:latin typeface="Tahoma" panose="020B0604030504040204" pitchFamily="34" charset="0"/>
                <a:cs typeface="Arial" panose="020B0604020202020204" pitchFamily="34" charset="0"/>
              </a:rPr>
              <a:t>Predict</a:t>
            </a:r>
            <a:r>
              <a:rPr lang="fr-FR" altLang="fr-FR" sz="1800" b="1" dirty="0">
                <a:latin typeface="Tahoma" panose="020B0604030504040204" pitchFamily="34" charset="0"/>
                <a:cs typeface="Arial" panose="020B0604020202020204" pitchFamily="34" charset="0"/>
              </a:rPr>
              <a:t> </a:t>
            </a:r>
            <a:r>
              <a:rPr lang="fr-FR" altLang="fr-FR" sz="1800" b="1" dirty="0" err="1">
                <a:latin typeface="Tahoma" panose="020B0604030504040204" pitchFamily="34" charset="0"/>
                <a:cs typeface="Arial" panose="020B0604020202020204" pitchFamily="34" charset="0"/>
              </a:rPr>
              <a:t>success</a:t>
            </a:r>
            <a:r>
              <a:rPr lang="fr-FR" altLang="fr-FR" sz="1800" b="1" dirty="0">
                <a:latin typeface="Tahoma" panose="020B0604030504040204" pitchFamily="34" charset="0"/>
                <a:cs typeface="Arial" panose="020B0604020202020204" pitchFamily="34" charset="0"/>
              </a:rPr>
              <a:t> of </a:t>
            </a: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None/>
            </a:pPr>
            <a:r>
              <a:rPr lang="fr-FR" altLang="fr-FR" sz="1800" b="1" dirty="0">
                <a:latin typeface="Tahoma" panose="020B0604030504040204" pitchFamily="34" charset="0"/>
                <a:cs typeface="Arial" panose="020B0604020202020204" pitchFamily="34" charset="0"/>
              </a:rPr>
              <a:t>Communication </a:t>
            </a:r>
            <a:r>
              <a:rPr lang="fr-FR" altLang="fr-FR" sz="1800" b="1" dirty="0" err="1">
                <a:latin typeface="Tahoma" panose="020B0604030504040204" pitchFamily="34" charset="0"/>
                <a:cs typeface="Arial" panose="020B0604020202020204" pitchFamily="34" charset="0"/>
              </a:rPr>
              <a:t>campaign</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knowledge</a:t>
            </a:r>
            <a:r>
              <a:rPr lang="fr-FR" altLang="fr-FR" sz="1800" dirty="0">
                <a:latin typeface="Tahoma" panose="020B0604030504040204" pitchFamily="34" charset="0"/>
                <a:cs typeface="Arial" panose="020B0604020202020204" pitchFamily="34" charset="0"/>
              </a:rPr>
              <a:t> (K)</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attitude (A)</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Improves</a:t>
            </a:r>
            <a:r>
              <a:rPr lang="fr-FR" altLang="fr-FR" sz="1800" dirty="0">
                <a:latin typeface="Tahoma" panose="020B0604030504040204" pitchFamily="34" charset="0"/>
                <a:cs typeface="Arial" panose="020B0604020202020204" pitchFamily="34" charset="0"/>
              </a:rPr>
              <a:t> </a:t>
            </a:r>
            <a:r>
              <a:rPr lang="fr-FR" altLang="fr-FR" sz="1800" dirty="0" err="1">
                <a:latin typeface="Tahoma" panose="020B0604030504040204" pitchFamily="34" charset="0"/>
                <a:cs typeface="Arial" panose="020B0604020202020204" pitchFamily="34" charset="0"/>
              </a:rPr>
              <a:t>behaviour</a:t>
            </a:r>
            <a:r>
              <a:rPr lang="fr-FR" altLang="fr-FR" sz="1800" dirty="0">
                <a:latin typeface="Tahoma" panose="020B0604030504040204" pitchFamily="34" charset="0"/>
                <a:cs typeface="Arial" panose="020B0604020202020204" pitchFamily="34" charset="0"/>
              </a:rPr>
              <a:t> (B)</a:t>
            </a:r>
          </a:p>
          <a:p>
            <a:pPr algn="ctr" eaLnBrk="1" hangingPunct="1">
              <a:spcBef>
                <a:spcPct val="0"/>
              </a:spcBef>
              <a:buClrTx/>
              <a:buSzTx/>
              <a:buNone/>
            </a:pPr>
            <a:r>
              <a:rPr lang="fr-FR" altLang="fr-FR" sz="1800" dirty="0" err="1">
                <a:latin typeface="Tahoma" panose="020B0604030504040204" pitchFamily="34" charset="0"/>
                <a:cs typeface="Arial" panose="020B0604020202020204" pitchFamily="34" charset="0"/>
              </a:rPr>
              <a:t>Sucess</a:t>
            </a:r>
            <a:r>
              <a:rPr lang="fr-FR" altLang="fr-FR" sz="1800" dirty="0">
                <a:latin typeface="Tahoma" panose="020B0604030504040204" pitchFamily="34" charset="0"/>
                <a:cs typeface="Arial" panose="020B0604020202020204" pitchFamily="34" charset="0"/>
              </a:rPr>
              <a:t> = </a:t>
            </a:r>
            <a:r>
              <a:rPr lang="fr-FR" altLang="fr-FR" sz="1800" dirty="0" err="1">
                <a:latin typeface="Tahoma" panose="020B0604030504040204" pitchFamily="34" charset="0"/>
                <a:cs typeface="Arial" panose="020B0604020202020204" pitchFamily="34" charset="0"/>
              </a:rPr>
              <a:t>sum</a:t>
            </a:r>
            <a:r>
              <a:rPr lang="fr-FR" altLang="fr-FR" sz="1800" dirty="0">
                <a:latin typeface="Tahoma" panose="020B0604030504040204" pitchFamily="34" charset="0"/>
                <a:cs typeface="Arial" panose="020B0604020202020204" pitchFamily="34" charset="0"/>
              </a:rPr>
              <a:t> of changes in K, A, B</a:t>
            </a:r>
          </a:p>
        </p:txBody>
      </p:sp>
      <p:sp>
        <p:nvSpPr>
          <p:cNvPr id="7" name="Rectangle 7"/>
          <p:cNvSpPr>
            <a:spLocks noChangeArrowheads="1"/>
          </p:cNvSpPr>
          <p:nvPr/>
        </p:nvSpPr>
        <p:spPr bwMode="auto">
          <a:xfrm>
            <a:off x="8823960" y="5737225"/>
            <a:ext cx="1278573"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latin typeface="Tahoma" panose="020B0604030504040204" pitchFamily="34" charset="0"/>
                <a:cs typeface="Arial" panose="020B0604020202020204" pitchFamily="34" charset="0"/>
              </a:rPr>
              <a:t>Sucessful</a:t>
            </a:r>
            <a:endParaRPr lang="fr-FR" altLang="fr-FR" sz="1800" dirty="0">
              <a:latin typeface="Tahoma" panose="020B0604030504040204" pitchFamily="34" charset="0"/>
              <a:cs typeface="Arial" panose="020B0604020202020204" pitchFamily="34" charset="0"/>
            </a:endParaRPr>
          </a:p>
        </p:txBody>
      </p:sp>
      <p:sp>
        <p:nvSpPr>
          <p:cNvPr id="8" name="Rectangle 8"/>
          <p:cNvSpPr>
            <a:spLocks noChangeArrowheads="1"/>
          </p:cNvSpPr>
          <p:nvPr/>
        </p:nvSpPr>
        <p:spPr bwMode="auto">
          <a:xfrm>
            <a:off x="8734107" y="4586288"/>
            <a:ext cx="1507173" cy="3603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Tahoma" panose="020B0604030504040204" pitchFamily="34" charset="0"/>
                <a:cs typeface="Arial" panose="020B0604020202020204" pitchFamily="34" charset="0"/>
              </a:rPr>
              <a:t>Not </a:t>
            </a:r>
            <a:r>
              <a:rPr lang="fr-FR" altLang="fr-FR" sz="1800" dirty="0" err="1">
                <a:latin typeface="Tahoma" panose="020B0604030504040204" pitchFamily="34" charset="0"/>
                <a:cs typeface="Arial" panose="020B0604020202020204" pitchFamily="34" charset="0"/>
              </a:rPr>
              <a:t>successful</a:t>
            </a:r>
            <a:endParaRPr lang="fr-FR" altLang="fr-FR" sz="1800" dirty="0">
              <a:latin typeface="Tahoma" panose="020B0604030504040204" pitchFamily="34" charset="0"/>
              <a:cs typeface="Arial" panose="020B0604020202020204" pitchFamily="34" charset="0"/>
            </a:endParaRPr>
          </a:p>
        </p:txBody>
      </p:sp>
      <p:sp>
        <p:nvSpPr>
          <p:cNvPr id="9" name="Oval 9"/>
          <p:cNvSpPr>
            <a:spLocks noChangeArrowheads="1"/>
          </p:cNvSpPr>
          <p:nvPr/>
        </p:nvSpPr>
        <p:spPr bwMode="auto">
          <a:xfrm>
            <a:off x="8194358" y="1993900"/>
            <a:ext cx="2195512"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4b. </a:t>
            </a:r>
            <a:r>
              <a:rPr lang="fr-FR" altLang="fr-FR" sz="1800" b="1" dirty="0" err="1">
                <a:latin typeface="Tahoma" panose="020B0604030504040204" pitchFamily="34" charset="0"/>
                <a:cs typeface="Arial" panose="020B0604020202020204" pitchFamily="34" charset="0"/>
              </a:rPr>
              <a:t>Implement</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communication</a:t>
            </a:r>
          </a:p>
          <a:p>
            <a:pPr algn="ctr" eaLnBrk="1" hangingPunct="1">
              <a:spcBef>
                <a:spcPct val="0"/>
              </a:spcBef>
              <a:buClrTx/>
              <a:buSzTx/>
              <a:buFontTx/>
              <a:buNone/>
            </a:pPr>
            <a:r>
              <a:rPr lang="fr-FR" altLang="fr-FR" sz="1800" b="1" dirty="0" err="1">
                <a:latin typeface="Tahoma" panose="020B0604030504040204" pitchFamily="34" charset="0"/>
                <a:cs typeface="Arial" panose="020B0604020202020204" pitchFamily="34" charset="0"/>
              </a:rPr>
              <a:t>campaign</a:t>
            </a:r>
            <a:r>
              <a:rPr lang="fr-FR" altLang="fr-FR" sz="1800" dirty="0">
                <a:latin typeface="Tahoma" panose="020B0604030504040204" pitchFamily="34" charset="0"/>
                <a:cs typeface="Arial" panose="020B0604020202020204" pitchFamily="34" charset="0"/>
              </a:rPr>
              <a:t> </a:t>
            </a:r>
          </a:p>
        </p:txBody>
      </p:sp>
      <p:sp>
        <p:nvSpPr>
          <p:cNvPr id="10" name="Oval 10"/>
          <p:cNvSpPr>
            <a:spLocks noChangeArrowheads="1"/>
          </p:cNvSpPr>
          <p:nvPr/>
        </p:nvSpPr>
        <p:spPr bwMode="auto">
          <a:xfrm>
            <a:off x="5530533" y="1057275"/>
            <a:ext cx="2051050" cy="15843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latin typeface="Tahoma" panose="020B0604030504040204" pitchFamily="34" charset="0"/>
                <a:cs typeface="Arial" panose="020B0604020202020204" pitchFamily="34" charset="0"/>
              </a:rPr>
              <a:t>4a. </a:t>
            </a:r>
            <a:r>
              <a:rPr lang="fr-FR" altLang="fr-FR" sz="1800" b="1" dirty="0" err="1">
                <a:latin typeface="Tahoma" panose="020B0604030504040204" pitchFamily="34" charset="0"/>
                <a:cs typeface="Arial" panose="020B0604020202020204" pitchFamily="34" charset="0"/>
              </a:rPr>
              <a:t>Improve</a:t>
            </a:r>
            <a:endParaRPr lang="fr-FR" altLang="fr-FR" sz="1800" b="1" dirty="0">
              <a:latin typeface="Tahoma" panose="020B0604030504040204" pitchFamily="34" charset="0"/>
              <a:cs typeface="Arial" panose="020B0604020202020204" pitchFamily="34" charset="0"/>
            </a:endParaRPr>
          </a:p>
          <a:p>
            <a:pPr algn="ctr">
              <a:spcBef>
                <a:spcPct val="0"/>
              </a:spcBef>
              <a:buClrTx/>
              <a:buSzTx/>
              <a:buNone/>
            </a:pPr>
            <a:r>
              <a:rPr lang="fr-FR" altLang="fr-FR" sz="1800" b="1" dirty="0" err="1">
                <a:latin typeface="Tahoma" panose="020B0604030504040204" pitchFamily="34" charset="0"/>
                <a:cs typeface="Arial" panose="020B0604020202020204" pitchFamily="34" charset="0"/>
              </a:rPr>
              <a:t>corporate</a:t>
            </a:r>
            <a:r>
              <a:rPr lang="fr-FR" altLang="fr-FR" sz="1800" b="1" dirty="0">
                <a:latin typeface="Tahoma" panose="020B0604030504040204" pitchFamily="34" charset="0"/>
                <a:cs typeface="Arial" panose="020B0604020202020204" pitchFamily="34" charset="0"/>
              </a:rPr>
              <a:t> </a:t>
            </a:r>
          </a:p>
          <a:p>
            <a:pPr algn="ctr">
              <a:spcBef>
                <a:spcPct val="0"/>
              </a:spcBef>
              <a:buClrTx/>
              <a:buSzTx/>
              <a:buNone/>
            </a:pPr>
            <a:r>
              <a:rPr lang="fr-FR" altLang="fr-FR" sz="1800" b="1" dirty="0">
                <a:latin typeface="Tahoma" panose="020B0604030504040204" pitchFamily="34" charset="0"/>
                <a:cs typeface="Arial" panose="020B0604020202020204" pitchFamily="34" charset="0"/>
              </a:rPr>
              <a:t>communication</a:t>
            </a:r>
          </a:p>
          <a:p>
            <a:pPr algn="ctr">
              <a:spcBef>
                <a:spcPct val="0"/>
              </a:spcBef>
              <a:buClrTx/>
              <a:buSzTx/>
              <a:buNone/>
            </a:pPr>
            <a:r>
              <a:rPr lang="fr-FR" altLang="fr-FR" sz="1800" b="1" dirty="0" err="1">
                <a:latin typeface="Tahoma" panose="020B0604030504040204" pitchFamily="34" charset="0"/>
                <a:cs typeface="Arial" panose="020B0604020202020204" pitchFamily="34" charset="0"/>
              </a:rPr>
              <a:t>campaign</a:t>
            </a:r>
            <a:r>
              <a:rPr lang="fr-FR" altLang="fr-FR" sz="1800" b="1" dirty="0">
                <a:solidFill>
                  <a:schemeClr val="hlink"/>
                </a:solidFill>
                <a:latin typeface="Tahoma" panose="020B0604030504040204" pitchFamily="34" charset="0"/>
                <a:cs typeface="Arial" panose="020B0604020202020204" pitchFamily="34" charset="0"/>
              </a:rPr>
              <a:t> </a:t>
            </a:r>
            <a:r>
              <a:rPr lang="fr-FR" altLang="fr-FR" sz="1800" dirty="0">
                <a:latin typeface="Tahoma" panose="020B0604030504040204" pitchFamily="34" charset="0"/>
                <a:cs typeface="Arial" panose="020B0604020202020204" pitchFamily="34" charset="0"/>
              </a:rPr>
              <a:t> </a:t>
            </a:r>
          </a:p>
        </p:txBody>
      </p:sp>
      <p:sp>
        <p:nvSpPr>
          <p:cNvPr id="11" name="Line 11"/>
          <p:cNvSpPr>
            <a:spLocks noChangeShapeType="1"/>
          </p:cNvSpPr>
          <p:nvPr/>
        </p:nvSpPr>
        <p:spPr bwMode="auto">
          <a:xfrm>
            <a:off x="2577783" y="3001963"/>
            <a:ext cx="0"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12"/>
          <p:cNvSpPr>
            <a:spLocks noChangeShapeType="1"/>
          </p:cNvSpPr>
          <p:nvPr/>
        </p:nvSpPr>
        <p:spPr bwMode="auto">
          <a:xfrm>
            <a:off x="3946208" y="4873625"/>
            <a:ext cx="2873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Line 13"/>
          <p:cNvSpPr>
            <a:spLocks noChangeShapeType="1"/>
          </p:cNvSpPr>
          <p:nvPr/>
        </p:nvSpPr>
        <p:spPr bwMode="auto">
          <a:xfrm>
            <a:off x="8697595" y="5305425"/>
            <a:ext cx="649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4"/>
          <p:cNvSpPr>
            <a:spLocks noChangeShapeType="1"/>
          </p:cNvSpPr>
          <p:nvPr/>
        </p:nvSpPr>
        <p:spPr bwMode="auto">
          <a:xfrm>
            <a:off x="9346883" y="53054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5"/>
          <p:cNvSpPr>
            <a:spLocks noChangeShapeType="1"/>
          </p:cNvSpPr>
          <p:nvPr/>
        </p:nvSpPr>
        <p:spPr bwMode="auto">
          <a:xfrm flipV="1">
            <a:off x="9346883" y="49450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6"/>
          <p:cNvSpPr>
            <a:spLocks noChangeShapeType="1"/>
          </p:cNvSpPr>
          <p:nvPr/>
        </p:nvSpPr>
        <p:spPr bwMode="auto">
          <a:xfrm>
            <a:off x="10139045" y="5881688"/>
            <a:ext cx="250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7"/>
          <p:cNvSpPr>
            <a:spLocks noChangeShapeType="1"/>
          </p:cNvSpPr>
          <p:nvPr/>
        </p:nvSpPr>
        <p:spPr bwMode="auto">
          <a:xfrm flipH="1" flipV="1">
            <a:off x="10139045" y="3362325"/>
            <a:ext cx="250825"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 name="Line 18"/>
          <p:cNvSpPr>
            <a:spLocks noChangeShapeType="1"/>
          </p:cNvSpPr>
          <p:nvPr/>
        </p:nvSpPr>
        <p:spPr bwMode="auto">
          <a:xfrm flipH="1" flipV="1">
            <a:off x="7257733" y="2425700"/>
            <a:ext cx="2089150" cy="2160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9"/>
          <p:cNvSpPr>
            <a:spLocks noChangeShapeType="1"/>
          </p:cNvSpPr>
          <p:nvPr/>
        </p:nvSpPr>
        <p:spPr bwMode="auto">
          <a:xfrm flipH="1">
            <a:off x="3730308" y="1920875"/>
            <a:ext cx="18002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78292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31" y="-264405"/>
            <a:ext cx="11053590" cy="62176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 Box 3"/>
          <p:cNvSpPr txBox="1">
            <a:spLocks noChangeArrowheads="1"/>
          </p:cNvSpPr>
          <p:nvPr/>
        </p:nvSpPr>
        <p:spPr bwMode="auto">
          <a:xfrm>
            <a:off x="3221286" y="1030116"/>
            <a:ext cx="2046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3514748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rot="-716779">
            <a:off x="351922" y="1193249"/>
            <a:ext cx="9055097" cy="3046057"/>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lvl="1" algn="ctr" eaLnBrk="1" hangingPunct="1">
              <a:lnSpc>
                <a:spcPct val="80000"/>
              </a:lnSpc>
              <a:buClr>
                <a:schemeClr val="accent2"/>
              </a:buClr>
              <a:buSzPct val="80000"/>
              <a:buFont typeface="Wingdings" panose="05000000000000000000" pitchFamily="2" charset="2"/>
              <a:buNone/>
            </a:pPr>
            <a:endParaRPr lang="fr-FR" altLang="fr-FR" sz="2400" dirty="0">
              <a:cs typeface="Arial" panose="020B0604020202020204" pitchFamily="34" charset="0"/>
            </a:endParaRPr>
          </a:p>
          <a:p>
            <a:pPr lvl="1" algn="ctr" eaLnBrk="1" hangingPunct="1">
              <a:lnSpc>
                <a:spcPct val="80000"/>
              </a:lnSpc>
              <a:buClr>
                <a:schemeClr val="accent2"/>
              </a:buClr>
              <a:buSzPct val="80000"/>
              <a:buFont typeface="Wingdings" panose="05000000000000000000" pitchFamily="2" charset="2"/>
              <a:buNone/>
            </a:pPr>
            <a:r>
              <a:rPr lang="fr-FR" altLang="fr-FR" sz="2400" b="1" i="1" dirty="0">
                <a:cs typeface="Arial" panose="020B0604020202020204" pitchFamily="34" charset="0"/>
              </a:rPr>
              <a:t>« There </a:t>
            </a:r>
            <a:r>
              <a:rPr lang="fr-FR" altLang="fr-FR" sz="2400" b="1" i="1" dirty="0" err="1">
                <a:cs typeface="Arial" panose="020B0604020202020204" pitchFamily="34" charset="0"/>
              </a:rPr>
              <a:t>is</a:t>
            </a:r>
            <a:r>
              <a:rPr lang="fr-FR" altLang="fr-FR" sz="2400" b="1" i="1" dirty="0">
                <a:cs typeface="Arial" panose="020B0604020202020204" pitchFamily="34" charset="0"/>
              </a:rPr>
              <a:t> no </a:t>
            </a:r>
            <a:r>
              <a:rPr lang="fr-FR" altLang="fr-FR" sz="2400" b="1" i="1" dirty="0" err="1">
                <a:cs typeface="Arial" panose="020B0604020202020204" pitchFamily="34" charset="0"/>
              </a:rPr>
              <a:t>separation</a:t>
            </a:r>
            <a:r>
              <a:rPr lang="fr-FR" altLang="fr-FR" sz="2400" b="1" i="1" dirty="0">
                <a:cs typeface="Arial" panose="020B0604020202020204" pitchFamily="34" charset="0"/>
              </a:rPr>
              <a:t> </a:t>
            </a:r>
            <a:r>
              <a:rPr lang="fr-FR" altLang="fr-FR" sz="2400" b="1" i="1" dirty="0" err="1">
                <a:cs typeface="Arial" panose="020B0604020202020204" pitchFamily="34" charset="0"/>
              </a:rPr>
              <a:t>between</a:t>
            </a:r>
            <a:r>
              <a:rPr lang="fr-FR" altLang="fr-FR" sz="2400" b="1" i="1" dirty="0">
                <a:cs typeface="Arial" panose="020B0604020202020204" pitchFamily="34" charset="0"/>
              </a:rPr>
              <a:t> sports </a:t>
            </a:r>
          </a:p>
          <a:p>
            <a:pPr lvl="1" algn="ctr" eaLnBrk="1" hangingPunct="1">
              <a:lnSpc>
                <a:spcPct val="80000"/>
              </a:lnSpc>
              <a:buClr>
                <a:schemeClr val="accent2"/>
              </a:buClr>
              <a:buSzPct val="80000"/>
              <a:buFont typeface="Wingdings" panose="05000000000000000000" pitchFamily="2" charset="2"/>
              <a:buNone/>
            </a:pPr>
            <a:r>
              <a:rPr lang="fr-FR" altLang="fr-FR" sz="2400" b="1" i="1" dirty="0">
                <a:cs typeface="Arial" panose="020B0604020202020204" pitchFamily="34" charset="0"/>
              </a:rPr>
              <a:t>and </a:t>
            </a:r>
            <a:r>
              <a:rPr lang="fr-FR" altLang="fr-FR" sz="2400" b="1" i="1" dirty="0" err="1">
                <a:cs typeface="Arial" panose="020B0604020202020204" pitchFamily="34" charset="0"/>
              </a:rPr>
              <a:t>entertainment</a:t>
            </a:r>
            <a:r>
              <a:rPr lang="fr-FR" altLang="fr-FR" sz="2400" b="1" i="1" dirty="0">
                <a:cs typeface="Arial" panose="020B0604020202020204" pitchFamily="34" charset="0"/>
              </a:rPr>
              <a:t>…  </a:t>
            </a:r>
            <a:r>
              <a:rPr lang="fr-FR" altLang="fr-FR" sz="2400" b="1" i="1" dirty="0" err="1">
                <a:cs typeface="Arial" panose="020B0604020202020204" pitchFamily="34" charset="0"/>
              </a:rPr>
              <a:t>merge</a:t>
            </a:r>
            <a:r>
              <a:rPr lang="fr-FR" altLang="fr-FR" sz="2400" b="1" i="1" dirty="0">
                <a:cs typeface="Arial" panose="020B0604020202020204" pitchFamily="34" charset="0"/>
              </a:rPr>
              <a:t> </a:t>
            </a:r>
            <a:r>
              <a:rPr lang="fr-FR" altLang="fr-FR" sz="2400" b="1" i="1" dirty="0" err="1">
                <a:cs typeface="Arial" panose="020B0604020202020204" pitchFamily="34" charset="0"/>
              </a:rPr>
              <a:t>them</a:t>
            </a:r>
            <a:r>
              <a:rPr lang="fr-FR" altLang="fr-FR" sz="2400" b="1" i="1" dirty="0">
                <a:cs typeface="Arial" panose="020B0604020202020204" pitchFamily="34" charset="0"/>
              </a:rPr>
              <a:t> </a:t>
            </a:r>
            <a:r>
              <a:rPr lang="fr-FR" altLang="fr-FR" sz="2400" b="1" i="1" dirty="0" err="1">
                <a:cs typeface="Arial" panose="020B0604020202020204" pitchFamily="34" charset="0"/>
              </a:rPr>
              <a:t>together</a:t>
            </a:r>
            <a:r>
              <a:rPr lang="fr-FR" altLang="fr-FR" sz="2400" b="1" i="1" dirty="0">
                <a:cs typeface="Arial" panose="020B0604020202020204" pitchFamily="34" charset="0"/>
              </a:rPr>
              <a:t> </a:t>
            </a:r>
          </a:p>
          <a:p>
            <a:pPr lvl="1" algn="ctr" eaLnBrk="1" hangingPunct="1">
              <a:lnSpc>
                <a:spcPct val="80000"/>
              </a:lnSpc>
              <a:buClr>
                <a:schemeClr val="accent2"/>
              </a:buClr>
              <a:buSzPct val="80000"/>
              <a:buFont typeface="Wingdings" panose="05000000000000000000" pitchFamily="2" charset="2"/>
              <a:buNone/>
            </a:pPr>
            <a:r>
              <a:rPr lang="fr-FR" altLang="fr-FR" sz="2400" b="1" dirty="0">
                <a:cs typeface="Arial" panose="020B0604020202020204" pitchFamily="34" charset="0"/>
              </a:rPr>
              <a:t>and </a:t>
            </a:r>
            <a:r>
              <a:rPr lang="fr-FR" altLang="fr-FR" sz="2400" b="1" dirty="0" err="1">
                <a:cs typeface="Arial" panose="020B0604020202020204" pitchFamily="34" charset="0"/>
              </a:rPr>
              <a:t>create</a:t>
            </a:r>
            <a:r>
              <a:rPr lang="fr-FR" altLang="fr-FR" sz="2400" b="1" dirty="0">
                <a:cs typeface="Arial" panose="020B0604020202020204" pitchFamily="34" charset="0"/>
              </a:rPr>
              <a:t> </a:t>
            </a:r>
            <a:r>
              <a:rPr lang="fr-FR" altLang="fr-FR" sz="2400" b="1" dirty="0" err="1">
                <a:cs typeface="Arial" panose="020B0604020202020204" pitchFamily="34" charset="0"/>
              </a:rPr>
              <a:t>something</a:t>
            </a:r>
            <a:r>
              <a:rPr lang="fr-FR" altLang="fr-FR" sz="2400" b="1" dirty="0">
                <a:cs typeface="Arial" panose="020B0604020202020204" pitchFamily="34" charset="0"/>
              </a:rPr>
              <a:t> unique ».</a:t>
            </a:r>
          </a:p>
          <a:p>
            <a:pPr lvl="1" algn="ctr" eaLnBrk="1" hangingPunct="1">
              <a:lnSpc>
                <a:spcPct val="80000"/>
              </a:lnSpc>
              <a:buClr>
                <a:schemeClr val="accent2"/>
              </a:buClr>
              <a:buSzPct val="80000"/>
              <a:buFont typeface="Wingdings" panose="05000000000000000000" pitchFamily="2" charset="2"/>
              <a:buNone/>
            </a:pPr>
            <a:r>
              <a:rPr lang="fr-FR" altLang="fr-FR" sz="2400" b="1" dirty="0">
                <a:cs typeface="Arial" panose="020B0604020202020204" pitchFamily="34" charset="0"/>
              </a:rPr>
              <a:t>Robert Johnson (</a:t>
            </a:r>
            <a:r>
              <a:rPr lang="fr-FR" altLang="fr-FR" sz="2400" b="1" dirty="0" err="1">
                <a:cs typeface="Arial" panose="020B0604020202020204" pitchFamily="34" charset="0"/>
              </a:rPr>
              <a:t>Onwner</a:t>
            </a:r>
            <a:r>
              <a:rPr lang="fr-FR" altLang="fr-FR" sz="2400" b="1" dirty="0">
                <a:cs typeface="Arial" panose="020B0604020202020204" pitchFamily="34" charset="0"/>
              </a:rPr>
              <a:t> Charlotte </a:t>
            </a:r>
            <a:r>
              <a:rPr lang="fr-FR" altLang="fr-FR" sz="2400" b="1" dirty="0" err="1">
                <a:cs typeface="Arial" panose="020B0604020202020204" pitchFamily="34" charset="0"/>
              </a:rPr>
              <a:t>Bobcats</a:t>
            </a:r>
            <a:r>
              <a:rPr lang="fr-FR" altLang="fr-FR" sz="2400" b="1" dirty="0">
                <a:cs typeface="Arial" panose="020B0604020202020204" pitchFamily="34" charset="0"/>
              </a:rPr>
              <a:t>)</a:t>
            </a:r>
          </a:p>
          <a:p>
            <a:pPr algn="ctr" eaLnBrk="1" hangingPunct="1">
              <a:spcBef>
                <a:spcPct val="0"/>
              </a:spcBef>
              <a:buClrTx/>
              <a:buSzTx/>
              <a:buFontTx/>
              <a:buNone/>
            </a:pPr>
            <a:endParaRPr lang="fr-FR" altLang="fr-FR" sz="2400" b="1" i="1" dirty="0">
              <a:cs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220" y="159391"/>
            <a:ext cx="2567780" cy="1797446"/>
          </a:xfrm>
          <a:prstGeom prst="ellipse">
            <a:avLst/>
          </a:prstGeom>
          <a:ln>
            <a:noFill/>
          </a:ln>
          <a:effectLst>
            <a:softEdge rad="112500"/>
          </a:effectLst>
        </p:spPr>
      </p:pic>
      <p:pic>
        <p:nvPicPr>
          <p:cNvPr id="4" name="Média en ligne 1" title="Michael Jordan previews NFL GOAT debate: Rodgers vs. Brady I NFL I NBC Sports">
            <a:hlinkClick r:id="" action="ppaction://media"/>
            <a:extLst>
              <a:ext uri="{FF2B5EF4-FFF2-40B4-BE49-F238E27FC236}">
                <a16:creationId xmlns:a16="http://schemas.microsoft.com/office/drawing/2014/main" id="{97AAEB5C-4348-4A01-B729-7A0FCB4198AA}"/>
              </a:ext>
            </a:extLst>
          </p:cNvPr>
          <p:cNvPicPr>
            <a:picLocks noRot="1" noChangeAspect="1"/>
          </p:cNvPicPr>
          <p:nvPr>
            <a:videoFile r:link="rId1"/>
          </p:nvPr>
        </p:nvPicPr>
        <p:blipFill>
          <a:blip r:embed="rId4"/>
          <a:stretch>
            <a:fillRect/>
          </a:stretch>
        </p:blipFill>
        <p:spPr>
          <a:xfrm>
            <a:off x="7466201" y="3913310"/>
            <a:ext cx="4056818" cy="2281960"/>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19371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970088" y="-38098"/>
            <a:ext cx="8229600" cy="919162"/>
          </a:xfrm>
        </p:spPr>
        <p:txBody>
          <a:bodyPr/>
          <a:lstStyle/>
          <a:p>
            <a:pPr algn="ctr" eaLnBrk="1" hangingPunct="1">
              <a:defRPr/>
            </a:pPr>
            <a:r>
              <a:rPr lang="fr-FR" b="1" dirty="0">
                <a:solidFill>
                  <a:srgbClr val="000000"/>
                </a:solidFill>
                <a:effectLst>
                  <a:outerShdw blurRad="38100" dist="38100" dir="2700000" algn="tl">
                    <a:srgbClr val="C0C0C0"/>
                  </a:outerShdw>
                </a:effectLst>
              </a:rPr>
              <a:t>Buzz « Entertainment »</a:t>
            </a:r>
            <a:r>
              <a:rPr lang="fr-FR" b="1" dirty="0">
                <a:effectLst>
                  <a:outerShdw blurRad="38100" dist="38100" dir="2700000" algn="tl">
                    <a:srgbClr val="C0C0C0"/>
                  </a:outerShdw>
                </a:effectLst>
              </a:rPr>
              <a:t>  </a:t>
            </a:r>
          </a:p>
        </p:txBody>
      </p:sp>
      <p:sp>
        <p:nvSpPr>
          <p:cNvPr id="82947" name="Rectangle 3"/>
          <p:cNvSpPr>
            <a:spLocks noChangeArrowheads="1"/>
          </p:cNvSpPr>
          <p:nvPr/>
        </p:nvSpPr>
        <p:spPr bwMode="auto">
          <a:xfrm>
            <a:off x="3648076" y="1412875"/>
            <a:ext cx="4175125"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b="1" dirty="0">
                <a:latin typeface="Garamond" panose="02020404030301010803" pitchFamily="18" charset="0"/>
                <a:cs typeface="Arial" panose="020B0604020202020204" pitchFamily="34" charset="0"/>
              </a:rPr>
              <a:t>Fan </a:t>
            </a:r>
            <a:r>
              <a:rPr lang="fr-FR" altLang="fr-FR" sz="2400" b="1" dirty="0" err="1">
                <a:latin typeface="Garamond" panose="02020404030301010803" pitchFamily="18" charset="0"/>
                <a:cs typeface="Arial" panose="020B0604020202020204" pitchFamily="34" charset="0"/>
              </a:rPr>
              <a:t>Experience</a:t>
            </a:r>
            <a:endParaRPr lang="fr-FR" altLang="fr-FR" sz="2400" b="1" dirty="0">
              <a:latin typeface="Garamond" panose="02020404030301010803" pitchFamily="18" charset="0"/>
              <a:cs typeface="Arial" panose="020B0604020202020204" pitchFamily="34" charset="0"/>
            </a:endParaRPr>
          </a:p>
        </p:txBody>
      </p:sp>
      <p:sp>
        <p:nvSpPr>
          <p:cNvPr id="82948" name="AutoShape 4"/>
          <p:cNvSpPr>
            <a:spLocks noChangeArrowheads="1"/>
          </p:cNvSpPr>
          <p:nvPr/>
        </p:nvSpPr>
        <p:spPr bwMode="auto">
          <a:xfrm>
            <a:off x="4151313" y="2997200"/>
            <a:ext cx="3384550" cy="1873250"/>
          </a:xfrm>
          <a:prstGeom prst="smileyFace">
            <a:avLst>
              <a:gd name="adj" fmla="val 4653"/>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800" b="1" dirty="0">
                <a:solidFill>
                  <a:schemeClr val="bg1"/>
                </a:solidFill>
                <a:latin typeface="Garamond" panose="02020404030301010803" pitchFamily="18" charset="0"/>
                <a:cs typeface="Arial" panose="020B0604020202020204" pitchFamily="34" charset="0"/>
              </a:rPr>
              <a:t>Entertainment</a:t>
            </a:r>
          </a:p>
          <a:p>
            <a:pPr algn="ctr" eaLnBrk="1" hangingPunct="1">
              <a:spcBef>
                <a:spcPct val="0"/>
              </a:spcBef>
              <a:buClrTx/>
              <a:buSzTx/>
              <a:buFontTx/>
              <a:buNone/>
            </a:pPr>
            <a:r>
              <a:rPr lang="fr-FR" altLang="fr-FR" sz="2800" b="1" dirty="0">
                <a:solidFill>
                  <a:schemeClr val="bg1"/>
                </a:solidFill>
                <a:latin typeface="Garamond" panose="02020404030301010803" pitchFamily="18" charset="0"/>
                <a:cs typeface="Arial" panose="020B0604020202020204" pitchFamily="34" charset="0"/>
              </a:rPr>
              <a:t>Fan Engagement</a:t>
            </a:r>
          </a:p>
        </p:txBody>
      </p:sp>
      <p:sp>
        <p:nvSpPr>
          <p:cNvPr id="82949" name="Rectangle 5"/>
          <p:cNvSpPr>
            <a:spLocks noChangeArrowheads="1"/>
          </p:cNvSpPr>
          <p:nvPr/>
        </p:nvSpPr>
        <p:spPr bwMode="auto">
          <a:xfrm>
            <a:off x="2117727" y="5373688"/>
            <a:ext cx="2317113"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Meta information - NTIC</a:t>
            </a:r>
          </a:p>
          <a:p>
            <a:pPr algn="ctr" eaLnBrk="1" hangingPunct="1">
              <a:spcBef>
                <a:spcPct val="0"/>
              </a:spcBef>
              <a:buClrTx/>
              <a:buSzTx/>
              <a:buFontTx/>
              <a:buNone/>
            </a:pPr>
            <a:r>
              <a:rPr lang="fr-FR" altLang="fr-FR" sz="1800" dirty="0">
                <a:latin typeface="Garamond" panose="02020404030301010803" pitchFamily="18" charset="0"/>
                <a:cs typeface="Arial" panose="020B0604020202020204" pitchFamily="34" charset="0"/>
              </a:rPr>
              <a:t>Fan expert – </a:t>
            </a:r>
            <a:r>
              <a:rPr lang="fr-FR" altLang="fr-FR" sz="1800" dirty="0" err="1">
                <a:latin typeface="Garamond" panose="02020404030301010803" pitchFamily="18" charset="0"/>
                <a:cs typeface="Arial" panose="020B0604020202020204" pitchFamily="34" charset="0"/>
              </a:rPr>
              <a:t>Superfan</a:t>
            </a:r>
            <a:r>
              <a:rPr lang="fr-FR" altLang="fr-FR" sz="1800" dirty="0">
                <a:latin typeface="Garamond" panose="02020404030301010803" pitchFamily="18" charset="0"/>
                <a:cs typeface="Arial" panose="020B0604020202020204" pitchFamily="34" charset="0"/>
              </a:rPr>
              <a:t> </a:t>
            </a:r>
          </a:p>
        </p:txBody>
      </p:sp>
      <p:sp>
        <p:nvSpPr>
          <p:cNvPr id="82950" name="Rectangle 6"/>
          <p:cNvSpPr>
            <a:spLocks noChangeArrowheads="1"/>
          </p:cNvSpPr>
          <p:nvPr/>
        </p:nvSpPr>
        <p:spPr bwMode="auto">
          <a:xfrm>
            <a:off x="7901119" y="5300664"/>
            <a:ext cx="2278062"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Party-time</a:t>
            </a:r>
            <a:r>
              <a:rPr lang="fr-FR" altLang="fr-FR" sz="1800" dirty="0">
                <a:latin typeface="Garamond" panose="02020404030301010803" pitchFamily="18" charset="0"/>
                <a:cs typeface="Arial" panose="020B0604020202020204" pitchFamily="34" charset="0"/>
              </a:rPr>
              <a:t> - Gaming</a:t>
            </a: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Exiting</a:t>
            </a:r>
            <a:r>
              <a:rPr lang="fr-FR" altLang="fr-FR" sz="1800" dirty="0">
                <a:latin typeface="Garamond" panose="02020404030301010803" pitchFamily="18" charset="0"/>
                <a:cs typeface="Arial" panose="020B0604020202020204" pitchFamily="34" charset="0"/>
              </a:rPr>
              <a:t> – Ambiance</a:t>
            </a:r>
          </a:p>
          <a:p>
            <a:pPr algn="ctr" eaLnBrk="1" hangingPunct="1">
              <a:spcBef>
                <a:spcPct val="0"/>
              </a:spcBef>
              <a:buClrTx/>
              <a:buSzTx/>
              <a:buFontTx/>
              <a:buNone/>
            </a:pPr>
            <a:r>
              <a:rPr lang="fr-FR" altLang="fr-FR" sz="1800" dirty="0" err="1">
                <a:latin typeface="Garamond" panose="02020404030301010803" pitchFamily="18" charset="0"/>
                <a:cs typeface="Arial" panose="020B0604020202020204" pitchFamily="34" charset="0"/>
              </a:rPr>
              <a:t>Experiential</a:t>
            </a:r>
            <a:r>
              <a:rPr lang="fr-FR" altLang="fr-FR" sz="1800" dirty="0">
                <a:latin typeface="Garamond" panose="02020404030301010803" pitchFamily="18" charset="0"/>
                <a:cs typeface="Arial" panose="020B0604020202020204" pitchFamily="34" charset="0"/>
              </a:rPr>
              <a:t> Fan</a:t>
            </a: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a:p>
            <a:pPr algn="ctr" eaLnBrk="1" hangingPunct="1">
              <a:spcBef>
                <a:spcPct val="0"/>
              </a:spcBef>
              <a:buClrTx/>
              <a:buSzTx/>
              <a:buFontTx/>
              <a:buNone/>
            </a:pPr>
            <a:endParaRPr lang="fr-FR" altLang="fr-FR" sz="1800" dirty="0">
              <a:latin typeface="Garamond" panose="02020404030301010803" pitchFamily="18" charset="0"/>
              <a:cs typeface="Arial" panose="020B0604020202020204" pitchFamily="34" charset="0"/>
            </a:endParaRPr>
          </a:p>
        </p:txBody>
      </p:sp>
      <p:sp>
        <p:nvSpPr>
          <p:cNvPr id="82951" name="Line 7"/>
          <p:cNvSpPr>
            <a:spLocks noChangeShapeType="1"/>
          </p:cNvSpPr>
          <p:nvPr/>
        </p:nvSpPr>
        <p:spPr bwMode="auto">
          <a:xfrm flipH="1">
            <a:off x="3216275" y="3860800"/>
            <a:ext cx="935038" cy="15128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2" name="Line 8"/>
          <p:cNvSpPr>
            <a:spLocks noChangeShapeType="1"/>
          </p:cNvSpPr>
          <p:nvPr/>
        </p:nvSpPr>
        <p:spPr bwMode="auto">
          <a:xfrm>
            <a:off x="7535864" y="3860801"/>
            <a:ext cx="1368425" cy="14398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3" name="Line 9"/>
          <p:cNvSpPr>
            <a:spLocks noChangeShapeType="1"/>
          </p:cNvSpPr>
          <p:nvPr/>
        </p:nvSpPr>
        <p:spPr bwMode="auto">
          <a:xfrm>
            <a:off x="5735638" y="2781300"/>
            <a:ext cx="0"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954" name="WordArt 10"/>
          <p:cNvSpPr>
            <a:spLocks noChangeArrowheads="1" noChangeShapeType="1" noTextEdit="1"/>
          </p:cNvSpPr>
          <p:nvPr/>
        </p:nvSpPr>
        <p:spPr bwMode="auto">
          <a:xfrm rot="5400000">
            <a:off x="575151" y="2511903"/>
            <a:ext cx="4345624" cy="647700"/>
          </a:xfrm>
          <a:prstGeom prst="rect">
            <a:avLst/>
          </a:prstGeom>
        </p:spPr>
        <p:txBody>
          <a:bodyPr vert="wordArtVert" wrap="none" fromWordArt="1">
            <a:prstTxWarp prst="textPlain">
              <a:avLst>
                <a:gd name="adj" fmla="val 50000"/>
              </a:avLst>
            </a:prstTxWarp>
          </a:bodyPr>
          <a:lstStyle/>
          <a:p>
            <a:pPr algn="ctr" fontAlgn="auto"/>
            <a:r>
              <a:rPr lang="fr-FR" sz="3600" b="1" dirty="0" err="1">
                <a:solidFill>
                  <a:srgbClr val="FF0000"/>
                </a:solidFill>
              </a:rPr>
              <a:t>strengthening</a:t>
            </a:r>
            <a:endParaRPr lang="fr-FR" sz="3600" b="1" kern="10" dirty="0">
              <a:ln w="9525">
                <a:solidFill>
                  <a:srgbClr val="000000"/>
                </a:solidFill>
                <a:round/>
                <a:headEnd/>
                <a:tailEnd/>
              </a:ln>
              <a:solidFill>
                <a:srgbClr val="FF0000"/>
              </a:solidFill>
              <a:latin typeface="Arial Black" panose="020B0A04020102020204" pitchFamily="34" charset="0"/>
            </a:endParaRPr>
          </a:p>
        </p:txBody>
      </p:sp>
      <p:sp>
        <p:nvSpPr>
          <p:cNvPr id="82955" name="WordArt 11"/>
          <p:cNvSpPr>
            <a:spLocks noChangeArrowheads="1" noChangeShapeType="1" noTextEdit="1"/>
          </p:cNvSpPr>
          <p:nvPr/>
        </p:nvSpPr>
        <p:spPr bwMode="auto">
          <a:xfrm rot="5400000">
            <a:off x="6961664" y="2386489"/>
            <a:ext cx="4317048" cy="647700"/>
          </a:xfrm>
          <a:prstGeom prst="rect">
            <a:avLst/>
          </a:prstGeom>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solidFill>
                  <a:srgbClr val="FF0000"/>
                </a:solidFill>
                <a:latin typeface="Arial Black" panose="020B0A04020102020204" pitchFamily="34" charset="0"/>
              </a:rPr>
              <a:t>Enlargement</a:t>
            </a:r>
            <a:endParaRPr lang="fr-FR" sz="3600" kern="10" dirty="0">
              <a:ln w="9525">
                <a:solidFill>
                  <a:srgbClr val="000000"/>
                </a:solidFill>
                <a:round/>
                <a:headEnd/>
                <a:tailEnd/>
              </a:ln>
              <a:solidFill>
                <a:srgbClr val="FF0000"/>
              </a:solidFill>
              <a:latin typeface="Arial Black" panose="020B0A04020102020204" pitchFamily="34" charset="0"/>
            </a:endParaRPr>
          </a:p>
        </p:txBody>
      </p:sp>
      <p:pic>
        <p:nvPicPr>
          <p:cNvPr id="82956" name="Picture 12" descr="abeill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6691" y="5344955"/>
            <a:ext cx="8778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1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607" y="570785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7" y="128111"/>
            <a:ext cx="1866900" cy="15621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5" y="1554004"/>
            <a:ext cx="2110741" cy="1583056"/>
          </a:xfrm>
          <a:prstGeom prst="ellipse">
            <a:avLst/>
          </a:prstGeom>
          <a:ln>
            <a:noFill/>
          </a:ln>
          <a:effectLst>
            <a:softEdge rad="112500"/>
          </a:effec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645" y="128111"/>
            <a:ext cx="2555832" cy="1554798"/>
          </a:xfrm>
          <a:prstGeom prst="rect">
            <a:avLst/>
          </a:prstGeom>
        </p:spPr>
      </p:pic>
      <p:pic>
        <p:nvPicPr>
          <p:cNvPr id="38914" name="Picture 2"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1520" y="1285719"/>
            <a:ext cx="2451100" cy="12158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249" y="3640299"/>
            <a:ext cx="2203762" cy="12396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1098" y="4963720"/>
            <a:ext cx="1123212" cy="1683936"/>
          </a:xfrm>
          <a:prstGeom prst="rect">
            <a:avLst/>
          </a:prstGeom>
          <a:ln>
            <a:noFill/>
          </a:ln>
          <a:effectLst>
            <a:softEdge rad="112500"/>
          </a:effectLst>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434" y="5155886"/>
            <a:ext cx="1441764" cy="1441764"/>
          </a:xfrm>
          <a:prstGeom prst="rect">
            <a:avLst/>
          </a:prstGeom>
          <a:ln>
            <a:noFill/>
          </a:ln>
          <a:effectLst>
            <a:softEdge rad="112500"/>
          </a:effectLst>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5162" y="3146362"/>
            <a:ext cx="2529523" cy="1113745"/>
          </a:xfrm>
          <a:prstGeom prst="rect">
            <a:avLst/>
          </a:prstGeom>
          <a:ln>
            <a:noFill/>
          </a:ln>
          <a:effectLst>
            <a:softEdge rad="112500"/>
          </a:effectLst>
        </p:spPr>
      </p:pic>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8696" y="5008565"/>
            <a:ext cx="1560906" cy="15609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02480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381" y="925830"/>
            <a:ext cx="3216235" cy="5783580"/>
          </a:xfrm>
          <a:prstGeom prst="rect">
            <a:avLst/>
          </a:prstGeom>
        </p:spPr>
      </p:pic>
      <p:pic>
        <p:nvPicPr>
          <p:cNvPr id="7" name="Picture 1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9417" y="15176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758" y="990257"/>
            <a:ext cx="2487049" cy="2731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758" y="3904881"/>
            <a:ext cx="4384252" cy="2804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884" y="988353"/>
            <a:ext cx="2090829" cy="270065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2" descr="abeill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7499" y="59676"/>
            <a:ext cx="692616" cy="83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2827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oneTexte 5"/>
          <p:cNvSpPr txBox="1"/>
          <p:nvPr/>
        </p:nvSpPr>
        <p:spPr>
          <a:xfrm>
            <a:off x="1065197" y="5120640"/>
            <a:ext cx="10058400" cy="8229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2500" b="1" i="1" spc="-50">
                <a:solidFill>
                  <a:srgbClr val="FFFFFF"/>
                </a:solidFill>
                <a:latin typeface="+mj-lt"/>
                <a:ea typeface="+mj-ea"/>
                <a:cs typeface="+mj-cs"/>
              </a:rPr>
              <a:t>Motivational Marketing Study  for PSG Fans </a:t>
            </a:r>
          </a:p>
          <a:p>
            <a:pPr defTabSz="914400">
              <a:lnSpc>
                <a:spcPct val="85000"/>
              </a:lnSpc>
              <a:spcBef>
                <a:spcPct val="0"/>
              </a:spcBef>
              <a:spcAft>
                <a:spcPts val="600"/>
              </a:spcAft>
            </a:pPr>
            <a:r>
              <a:rPr lang="en-US" sz="2500" b="1" i="1" spc="-50">
                <a:solidFill>
                  <a:srgbClr val="FFFFFF"/>
                </a:solidFill>
                <a:latin typeface="+mj-lt"/>
                <a:ea typeface="+mj-ea"/>
                <a:cs typeface="+mj-cs"/>
              </a:rPr>
              <a:t>by Frank Pons &amp; Lionel Maltese (2015-2017)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416" r="2" b="2"/>
          <a:stretch/>
        </p:blipFill>
        <p:spPr>
          <a:xfrm>
            <a:off x="160867" y="160867"/>
            <a:ext cx="8184204" cy="4584442"/>
          </a:xfrm>
          <a:prstGeom prst="rect">
            <a:avLst/>
          </a:prstGeom>
          <a:solidFill>
            <a:srgbClr val="FFFFFF">
              <a:shade val="85000"/>
            </a:srgbClr>
          </a:solidFill>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1731" r="10644" b="1"/>
          <a:stretch/>
        </p:blipFill>
        <p:spPr>
          <a:xfrm>
            <a:off x="8470900" y="160866"/>
            <a:ext cx="3558692" cy="4584441"/>
          </a:xfrm>
          <a:prstGeom prst="rect">
            <a:avLst/>
          </a:prstGeom>
        </p:spPr>
      </p:pic>
    </p:spTree>
    <p:extLst>
      <p:ext uri="{BB962C8B-B14F-4D97-AF65-F5344CB8AC3E}">
        <p14:creationId xmlns:p14="http://schemas.microsoft.com/office/powerpoint/2010/main" val="2801437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6" y="0"/>
            <a:ext cx="8280920" cy="494878"/>
          </a:xfrm>
        </p:spPr>
        <p:txBody>
          <a:bodyPr>
            <a:normAutofit fontScale="92500"/>
          </a:bodyPr>
          <a:lstStyle/>
          <a:p>
            <a:r>
              <a:rPr lang="fr-FR" dirty="0"/>
              <a:t>Piste : cartographie motivationnelle / « fan expérience » </a:t>
            </a:r>
          </a:p>
        </p:txBody>
      </p:sp>
      <p:cxnSp>
        <p:nvCxnSpPr>
          <p:cNvPr id="5" name="Connecteur droit avec flèche 4"/>
          <p:cNvCxnSpPr/>
          <p:nvPr/>
        </p:nvCxnSpPr>
        <p:spPr>
          <a:xfrm>
            <a:off x="5879976" y="1214958"/>
            <a:ext cx="0" cy="51845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2495600" y="3663230"/>
            <a:ext cx="68407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2"/>
          <a:stretch>
            <a:fillRect/>
          </a:stretch>
        </p:blipFill>
        <p:spPr>
          <a:xfrm>
            <a:off x="4679547" y="3063016"/>
            <a:ext cx="2400858" cy="1200429"/>
          </a:xfrm>
          <a:prstGeom prst="ellipse">
            <a:avLst/>
          </a:prstGeom>
          <a:ln>
            <a:noFill/>
          </a:ln>
          <a:effectLst>
            <a:softEdge rad="112500"/>
          </a:effectLst>
        </p:spPr>
      </p:pic>
      <p:sp>
        <p:nvSpPr>
          <p:cNvPr id="11" name="ZoneTexte 10"/>
          <p:cNvSpPr txBox="1"/>
          <p:nvPr/>
        </p:nvSpPr>
        <p:spPr>
          <a:xfrm>
            <a:off x="4583832" y="845626"/>
            <a:ext cx="2592288" cy="369332"/>
          </a:xfrm>
          <a:prstGeom prst="rect">
            <a:avLst/>
          </a:prstGeom>
          <a:noFill/>
        </p:spPr>
        <p:txBody>
          <a:bodyPr wrap="square" rtlCol="0">
            <a:spAutoFit/>
          </a:bodyPr>
          <a:lstStyle/>
          <a:p>
            <a:pPr algn="ctr"/>
            <a:r>
              <a:rPr lang="fr-FR" dirty="0" err="1"/>
              <a:t>Enlarge</a:t>
            </a:r>
            <a:r>
              <a:rPr lang="fr-FR" dirty="0"/>
              <a:t> + </a:t>
            </a:r>
          </a:p>
        </p:txBody>
      </p:sp>
      <p:sp>
        <p:nvSpPr>
          <p:cNvPr id="12" name="ZoneTexte 11"/>
          <p:cNvSpPr txBox="1"/>
          <p:nvPr/>
        </p:nvSpPr>
        <p:spPr>
          <a:xfrm>
            <a:off x="4679547" y="6330308"/>
            <a:ext cx="2592288" cy="369332"/>
          </a:xfrm>
          <a:prstGeom prst="rect">
            <a:avLst/>
          </a:prstGeom>
          <a:noFill/>
        </p:spPr>
        <p:txBody>
          <a:bodyPr wrap="square" rtlCol="0">
            <a:spAutoFit/>
          </a:bodyPr>
          <a:lstStyle/>
          <a:p>
            <a:pPr algn="ctr"/>
            <a:r>
              <a:rPr lang="fr-FR" dirty="0" err="1"/>
              <a:t>Enlarge</a:t>
            </a:r>
            <a:r>
              <a:rPr lang="fr-FR" dirty="0"/>
              <a:t> - </a:t>
            </a:r>
          </a:p>
        </p:txBody>
      </p:sp>
      <p:sp>
        <p:nvSpPr>
          <p:cNvPr id="13" name="ZoneTexte 12"/>
          <p:cNvSpPr txBox="1"/>
          <p:nvPr/>
        </p:nvSpPr>
        <p:spPr>
          <a:xfrm>
            <a:off x="1055440" y="3271963"/>
            <a:ext cx="2592288" cy="369332"/>
          </a:xfrm>
          <a:prstGeom prst="rect">
            <a:avLst/>
          </a:prstGeom>
          <a:noFill/>
        </p:spPr>
        <p:txBody>
          <a:bodyPr wrap="square" rtlCol="0">
            <a:spAutoFit/>
          </a:bodyPr>
          <a:lstStyle/>
          <a:p>
            <a:pPr algn="ctr"/>
            <a:r>
              <a:rPr lang="fr-FR" dirty="0" err="1"/>
              <a:t>Reinforce</a:t>
            </a:r>
            <a:r>
              <a:rPr lang="fr-FR" dirty="0"/>
              <a:t> - </a:t>
            </a:r>
          </a:p>
        </p:txBody>
      </p:sp>
      <p:sp>
        <p:nvSpPr>
          <p:cNvPr id="14" name="ZoneTexte 13"/>
          <p:cNvSpPr txBox="1"/>
          <p:nvPr/>
        </p:nvSpPr>
        <p:spPr>
          <a:xfrm>
            <a:off x="8472264" y="3227555"/>
            <a:ext cx="2592288" cy="369332"/>
          </a:xfrm>
          <a:prstGeom prst="rect">
            <a:avLst/>
          </a:prstGeom>
          <a:noFill/>
        </p:spPr>
        <p:txBody>
          <a:bodyPr wrap="square" rtlCol="0">
            <a:spAutoFit/>
          </a:bodyPr>
          <a:lstStyle/>
          <a:p>
            <a:pPr algn="ctr"/>
            <a:r>
              <a:rPr lang="fr-FR" dirty="0" err="1"/>
              <a:t>Reinforce</a:t>
            </a:r>
            <a:r>
              <a:rPr lang="fr-FR" dirty="0"/>
              <a:t> + </a:t>
            </a:r>
          </a:p>
        </p:txBody>
      </p:sp>
      <p:sp>
        <p:nvSpPr>
          <p:cNvPr id="16" name="Ellipse 15"/>
          <p:cNvSpPr/>
          <p:nvPr/>
        </p:nvSpPr>
        <p:spPr>
          <a:xfrm>
            <a:off x="3647728" y="4464920"/>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t>Dysfunctional</a:t>
            </a:r>
            <a:endParaRPr lang="fr-FR" sz="900" b="1" dirty="0"/>
          </a:p>
          <a:p>
            <a:pPr algn="ctr"/>
            <a:r>
              <a:rPr lang="fr-FR" sz="900" b="1" dirty="0"/>
              <a:t>Fan</a:t>
            </a:r>
          </a:p>
        </p:txBody>
      </p:sp>
      <p:sp>
        <p:nvSpPr>
          <p:cNvPr id="17" name="Ellipse 16"/>
          <p:cNvSpPr/>
          <p:nvPr/>
        </p:nvSpPr>
        <p:spPr>
          <a:xfrm>
            <a:off x="8256240" y="911401"/>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Super</a:t>
            </a:r>
          </a:p>
          <a:p>
            <a:pPr algn="ctr"/>
            <a:r>
              <a:rPr lang="fr-FR" sz="900" b="1" dirty="0"/>
              <a:t>Fan</a:t>
            </a:r>
          </a:p>
        </p:txBody>
      </p:sp>
      <p:sp>
        <p:nvSpPr>
          <p:cNvPr id="18" name="Ellipse 17"/>
          <p:cNvSpPr/>
          <p:nvPr/>
        </p:nvSpPr>
        <p:spPr>
          <a:xfrm>
            <a:off x="6398331" y="1169600"/>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t>Experiential</a:t>
            </a:r>
            <a:endParaRPr lang="fr-FR" sz="900" b="1" dirty="0"/>
          </a:p>
          <a:p>
            <a:pPr algn="ctr"/>
            <a:r>
              <a:rPr lang="fr-FR" sz="900" b="1" dirty="0"/>
              <a:t>Fan </a:t>
            </a:r>
          </a:p>
        </p:txBody>
      </p:sp>
      <p:sp>
        <p:nvSpPr>
          <p:cNvPr id="19" name="Ellipse 18"/>
          <p:cNvSpPr/>
          <p:nvPr/>
        </p:nvSpPr>
        <p:spPr>
          <a:xfrm>
            <a:off x="7824192" y="2347744"/>
            <a:ext cx="1296144" cy="1136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Social</a:t>
            </a:r>
          </a:p>
          <a:p>
            <a:pPr algn="ctr"/>
            <a:r>
              <a:rPr lang="fr-FR" sz="900" b="1" dirty="0"/>
              <a:t>Fan</a:t>
            </a:r>
          </a:p>
        </p:txBody>
      </p:sp>
    </p:spTree>
    <p:extLst>
      <p:ext uri="{BB962C8B-B14F-4D97-AF65-F5344CB8AC3E}">
        <p14:creationId xmlns:p14="http://schemas.microsoft.com/office/powerpoint/2010/main" val="5963948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7" y="197818"/>
            <a:ext cx="6696743" cy="494878"/>
          </a:xfrm>
        </p:spPr>
        <p:txBody>
          <a:bodyPr>
            <a:normAutofit/>
          </a:bodyPr>
          <a:lstStyle/>
          <a:p>
            <a:r>
              <a:rPr lang="fr-FR" dirty="0"/>
              <a:t>Un déficit expérientiel socialisant ? </a:t>
            </a:r>
          </a:p>
        </p:txBody>
      </p:sp>
      <p:sp>
        <p:nvSpPr>
          <p:cNvPr id="2" name="Ellipse 1"/>
          <p:cNvSpPr/>
          <p:nvPr/>
        </p:nvSpPr>
        <p:spPr>
          <a:xfrm>
            <a:off x="1919536" y="3645024"/>
            <a:ext cx="1656184"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Social Fan</a:t>
            </a:r>
          </a:p>
        </p:txBody>
      </p:sp>
      <p:sp>
        <p:nvSpPr>
          <p:cNvPr id="5" name="Ellipse 4"/>
          <p:cNvSpPr/>
          <p:nvPr/>
        </p:nvSpPr>
        <p:spPr>
          <a:xfrm>
            <a:off x="4223792" y="2493315"/>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Enlargement</a:t>
            </a:r>
            <a:endParaRPr lang="fr-FR" sz="1600" dirty="0"/>
          </a:p>
        </p:txBody>
      </p:sp>
      <p:sp>
        <p:nvSpPr>
          <p:cNvPr id="6" name="Ellipse 5"/>
          <p:cNvSpPr/>
          <p:nvPr/>
        </p:nvSpPr>
        <p:spPr>
          <a:xfrm>
            <a:off x="4223792" y="4581128"/>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Strengthening</a:t>
            </a:r>
            <a:endParaRPr lang="fr-FR" dirty="0"/>
          </a:p>
        </p:txBody>
      </p:sp>
      <p:sp>
        <p:nvSpPr>
          <p:cNvPr id="9" name="ZoneTexte 8"/>
          <p:cNvSpPr txBox="1"/>
          <p:nvPr/>
        </p:nvSpPr>
        <p:spPr>
          <a:xfrm>
            <a:off x="1703512" y="1365308"/>
            <a:ext cx="1728192" cy="369332"/>
          </a:xfrm>
          <a:prstGeom prst="rect">
            <a:avLst/>
          </a:prstGeom>
          <a:noFill/>
        </p:spPr>
        <p:txBody>
          <a:bodyPr wrap="square" rtlCol="0">
            <a:spAutoFit/>
          </a:bodyPr>
          <a:lstStyle/>
          <a:p>
            <a:pPr algn="ctr"/>
            <a:r>
              <a:rPr lang="fr-FR" b="1" dirty="0"/>
              <a:t>Fan type</a:t>
            </a:r>
          </a:p>
        </p:txBody>
      </p:sp>
      <p:sp>
        <p:nvSpPr>
          <p:cNvPr id="10" name="ZoneTexte 9"/>
          <p:cNvSpPr txBox="1"/>
          <p:nvPr/>
        </p:nvSpPr>
        <p:spPr>
          <a:xfrm>
            <a:off x="4511826" y="1365308"/>
            <a:ext cx="1728192" cy="369332"/>
          </a:xfrm>
          <a:prstGeom prst="rect">
            <a:avLst/>
          </a:prstGeom>
          <a:noFill/>
        </p:spPr>
        <p:txBody>
          <a:bodyPr wrap="square" rtlCol="0">
            <a:spAutoFit/>
          </a:bodyPr>
          <a:lstStyle/>
          <a:p>
            <a:pPr algn="ctr"/>
            <a:r>
              <a:rPr lang="fr-FR" b="1" dirty="0"/>
              <a:t>Goals</a:t>
            </a:r>
          </a:p>
        </p:txBody>
      </p:sp>
      <p:sp>
        <p:nvSpPr>
          <p:cNvPr id="11" name="ZoneTexte 10"/>
          <p:cNvSpPr txBox="1"/>
          <p:nvPr/>
        </p:nvSpPr>
        <p:spPr>
          <a:xfrm>
            <a:off x="7176120" y="1365309"/>
            <a:ext cx="3312368" cy="369332"/>
          </a:xfrm>
          <a:prstGeom prst="rect">
            <a:avLst/>
          </a:prstGeom>
          <a:noFill/>
        </p:spPr>
        <p:txBody>
          <a:bodyPr wrap="square" rtlCol="0">
            <a:spAutoFit/>
          </a:bodyPr>
          <a:lstStyle/>
          <a:p>
            <a:pPr algn="ctr"/>
            <a:r>
              <a:rPr lang="fr-FR" b="1" dirty="0"/>
              <a:t>Actions</a:t>
            </a:r>
          </a:p>
        </p:txBody>
      </p:sp>
      <p:sp>
        <p:nvSpPr>
          <p:cNvPr id="12" name="Rectangle 11"/>
          <p:cNvSpPr/>
          <p:nvPr/>
        </p:nvSpPr>
        <p:spPr>
          <a:xfrm>
            <a:off x="7608168" y="2753835"/>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1600" dirty="0"/>
              <a:t>Gaming – Digital Social media – Apps </a:t>
            </a:r>
          </a:p>
          <a:p>
            <a:pPr algn="ctr"/>
            <a:endParaRPr lang="fr-FR" dirty="0"/>
          </a:p>
        </p:txBody>
      </p:sp>
      <p:sp>
        <p:nvSpPr>
          <p:cNvPr id="13" name="Rectangle 12"/>
          <p:cNvSpPr/>
          <p:nvPr/>
        </p:nvSpPr>
        <p:spPr>
          <a:xfrm>
            <a:off x="7608168" y="4841648"/>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Physical social support </a:t>
            </a:r>
          </a:p>
          <a:p>
            <a:pPr algn="ctr"/>
            <a:r>
              <a:rPr lang="fr-FR" sz="1600" dirty="0"/>
              <a:t>Snacking – bars - Groups </a:t>
            </a:r>
          </a:p>
        </p:txBody>
      </p:sp>
      <p:cxnSp>
        <p:nvCxnSpPr>
          <p:cNvPr id="15" name="Connecteur droit avec flèche 14"/>
          <p:cNvCxnSpPr>
            <a:stCxn id="2" idx="6"/>
            <a:endCxn id="5" idx="4"/>
          </p:cNvCxnSpPr>
          <p:nvPr/>
        </p:nvCxnSpPr>
        <p:spPr>
          <a:xfrm flipV="1">
            <a:off x="3575721" y="3645444"/>
            <a:ext cx="1800201" cy="57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2" idx="6"/>
            <a:endCxn id="6" idx="0"/>
          </p:cNvCxnSpPr>
          <p:nvPr/>
        </p:nvCxnSpPr>
        <p:spPr>
          <a:xfrm>
            <a:off x="3575721" y="4221088"/>
            <a:ext cx="1800201"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5" idx="6"/>
            <a:endCxn id="12" idx="1"/>
          </p:cNvCxnSpPr>
          <p:nvPr/>
        </p:nvCxnSpPr>
        <p:spPr>
          <a:xfrm>
            <a:off x="6528050" y="3069379"/>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6" idx="6"/>
            <a:endCxn id="13" idx="1"/>
          </p:cNvCxnSpPr>
          <p:nvPr/>
        </p:nvCxnSpPr>
        <p:spPr>
          <a:xfrm>
            <a:off x="6528050" y="5157192"/>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164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919536" y="197818"/>
            <a:ext cx="8136904" cy="494878"/>
          </a:xfrm>
        </p:spPr>
        <p:txBody>
          <a:bodyPr>
            <a:normAutofit/>
          </a:bodyPr>
          <a:lstStyle/>
          <a:p>
            <a:r>
              <a:rPr lang="fr-FR" dirty="0"/>
              <a:t>Une expérience à optimiser de manière sélective ? </a:t>
            </a:r>
          </a:p>
        </p:txBody>
      </p:sp>
      <p:sp>
        <p:nvSpPr>
          <p:cNvPr id="4" name="Ellipse 3"/>
          <p:cNvSpPr/>
          <p:nvPr/>
        </p:nvSpPr>
        <p:spPr>
          <a:xfrm>
            <a:off x="1703512" y="3645024"/>
            <a:ext cx="187220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Experiential</a:t>
            </a:r>
            <a:endParaRPr lang="fr-FR" dirty="0"/>
          </a:p>
          <a:p>
            <a:pPr algn="ctr"/>
            <a:r>
              <a:rPr lang="fr-FR" dirty="0"/>
              <a:t>Fan</a:t>
            </a:r>
          </a:p>
        </p:txBody>
      </p:sp>
      <p:sp>
        <p:nvSpPr>
          <p:cNvPr id="5" name="Ellipse 4"/>
          <p:cNvSpPr/>
          <p:nvPr/>
        </p:nvSpPr>
        <p:spPr>
          <a:xfrm>
            <a:off x="4223792" y="2493315"/>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fr-FR" sz="1600" dirty="0" err="1">
                <a:solidFill>
                  <a:schemeClr val="bg1"/>
                </a:solidFill>
              </a:rPr>
              <a:t>Enlargement</a:t>
            </a:r>
            <a:endParaRPr lang="fr-FR" sz="1600" kern="10" dirty="0">
              <a:ln w="9525">
                <a:solidFill>
                  <a:srgbClr val="000000"/>
                </a:solidFill>
                <a:round/>
                <a:headEnd/>
                <a:tailEnd/>
              </a:ln>
              <a:solidFill>
                <a:schemeClr val="bg1"/>
              </a:solidFill>
              <a:latin typeface="Arial Black" panose="020B0A04020102020204" pitchFamily="34" charset="0"/>
            </a:endParaRPr>
          </a:p>
        </p:txBody>
      </p:sp>
      <p:sp>
        <p:nvSpPr>
          <p:cNvPr id="6" name="Ellipse 5"/>
          <p:cNvSpPr/>
          <p:nvPr/>
        </p:nvSpPr>
        <p:spPr>
          <a:xfrm>
            <a:off x="4223792" y="4581128"/>
            <a:ext cx="230425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Strengthening</a:t>
            </a:r>
            <a:endParaRPr lang="fr-FR" dirty="0"/>
          </a:p>
        </p:txBody>
      </p:sp>
      <p:sp>
        <p:nvSpPr>
          <p:cNvPr id="7" name="ZoneTexte 6"/>
          <p:cNvSpPr txBox="1"/>
          <p:nvPr/>
        </p:nvSpPr>
        <p:spPr>
          <a:xfrm>
            <a:off x="1703512" y="1365308"/>
            <a:ext cx="1728192" cy="369332"/>
          </a:xfrm>
          <a:prstGeom prst="rect">
            <a:avLst/>
          </a:prstGeom>
          <a:noFill/>
        </p:spPr>
        <p:txBody>
          <a:bodyPr wrap="square" rtlCol="0">
            <a:spAutoFit/>
          </a:bodyPr>
          <a:lstStyle/>
          <a:p>
            <a:pPr algn="ctr"/>
            <a:r>
              <a:rPr lang="fr-FR" b="1" dirty="0"/>
              <a:t>Fan type</a:t>
            </a:r>
          </a:p>
        </p:txBody>
      </p:sp>
      <p:sp>
        <p:nvSpPr>
          <p:cNvPr id="8" name="ZoneTexte 7"/>
          <p:cNvSpPr txBox="1"/>
          <p:nvPr/>
        </p:nvSpPr>
        <p:spPr>
          <a:xfrm>
            <a:off x="4511825" y="1382573"/>
            <a:ext cx="1728192" cy="369332"/>
          </a:xfrm>
          <a:prstGeom prst="rect">
            <a:avLst/>
          </a:prstGeom>
          <a:noFill/>
        </p:spPr>
        <p:txBody>
          <a:bodyPr wrap="square" rtlCol="0">
            <a:spAutoFit/>
          </a:bodyPr>
          <a:lstStyle/>
          <a:p>
            <a:pPr algn="ctr"/>
            <a:r>
              <a:rPr lang="fr-FR" b="1" dirty="0"/>
              <a:t>Goals</a:t>
            </a:r>
          </a:p>
        </p:txBody>
      </p:sp>
      <p:sp>
        <p:nvSpPr>
          <p:cNvPr id="9" name="ZoneTexte 8"/>
          <p:cNvSpPr txBox="1"/>
          <p:nvPr/>
        </p:nvSpPr>
        <p:spPr>
          <a:xfrm>
            <a:off x="7176120" y="1365309"/>
            <a:ext cx="3312368" cy="369332"/>
          </a:xfrm>
          <a:prstGeom prst="rect">
            <a:avLst/>
          </a:prstGeom>
          <a:noFill/>
        </p:spPr>
        <p:txBody>
          <a:bodyPr wrap="square" rtlCol="0">
            <a:spAutoFit/>
          </a:bodyPr>
          <a:lstStyle/>
          <a:p>
            <a:pPr algn="ctr"/>
            <a:r>
              <a:rPr lang="fr-FR" b="1" dirty="0"/>
              <a:t>Actions</a:t>
            </a:r>
          </a:p>
        </p:txBody>
      </p:sp>
      <p:sp>
        <p:nvSpPr>
          <p:cNvPr id="10" name="Rectangle 9"/>
          <p:cNvSpPr/>
          <p:nvPr/>
        </p:nvSpPr>
        <p:spPr>
          <a:xfrm>
            <a:off x="7608168" y="2753835"/>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sz="1600" dirty="0"/>
              <a:t>Music – Song – </a:t>
            </a:r>
            <a:r>
              <a:rPr lang="fr-FR" sz="1600" dirty="0" err="1"/>
              <a:t>Videos</a:t>
            </a:r>
            <a:r>
              <a:rPr lang="fr-FR" sz="1600" dirty="0"/>
              <a:t> </a:t>
            </a:r>
            <a:r>
              <a:rPr lang="fr-FR" sz="1600" dirty="0" err="1"/>
              <a:t>Tifo</a:t>
            </a:r>
            <a:r>
              <a:rPr lang="fr-FR" sz="1600" dirty="0"/>
              <a:t>… </a:t>
            </a:r>
            <a:r>
              <a:rPr lang="fr-FR" sz="1600" dirty="0" err="1"/>
              <a:t>Gameday</a:t>
            </a:r>
            <a:endParaRPr lang="fr-FR" sz="1600" dirty="0"/>
          </a:p>
          <a:p>
            <a:pPr algn="ctr"/>
            <a:endParaRPr lang="fr-FR" dirty="0"/>
          </a:p>
        </p:txBody>
      </p:sp>
      <p:sp>
        <p:nvSpPr>
          <p:cNvPr id="11" name="Rectangle 10"/>
          <p:cNvSpPr/>
          <p:nvPr/>
        </p:nvSpPr>
        <p:spPr>
          <a:xfrm>
            <a:off x="7608168" y="4841648"/>
            <a:ext cx="2592288" cy="63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Datatainment</a:t>
            </a:r>
            <a:r>
              <a:rPr lang="fr-FR" sz="1600" dirty="0"/>
              <a:t>  </a:t>
            </a:r>
          </a:p>
        </p:txBody>
      </p:sp>
      <p:cxnSp>
        <p:nvCxnSpPr>
          <p:cNvPr id="12" name="Connecteur droit avec flèche 11"/>
          <p:cNvCxnSpPr>
            <a:stCxn id="4" idx="6"/>
            <a:endCxn id="5" idx="4"/>
          </p:cNvCxnSpPr>
          <p:nvPr/>
        </p:nvCxnSpPr>
        <p:spPr>
          <a:xfrm flipV="1">
            <a:off x="3575721" y="3645444"/>
            <a:ext cx="1800201" cy="57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4" idx="6"/>
            <a:endCxn id="6" idx="0"/>
          </p:cNvCxnSpPr>
          <p:nvPr/>
        </p:nvCxnSpPr>
        <p:spPr>
          <a:xfrm>
            <a:off x="3575721" y="4221088"/>
            <a:ext cx="1800201"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5" idx="6"/>
            <a:endCxn id="10" idx="1"/>
          </p:cNvCxnSpPr>
          <p:nvPr/>
        </p:nvCxnSpPr>
        <p:spPr>
          <a:xfrm>
            <a:off x="6528050" y="3069379"/>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6" idx="6"/>
            <a:endCxn id="11" idx="1"/>
          </p:cNvCxnSpPr>
          <p:nvPr/>
        </p:nvCxnSpPr>
        <p:spPr>
          <a:xfrm>
            <a:off x="6528050" y="5157192"/>
            <a:ext cx="1080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243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481012"/>
            <a:ext cx="3989070" cy="5995620"/>
          </a:xfrm>
          <a:prstGeom prst="rect">
            <a:avLst/>
          </a:prstGeom>
          <a:ln>
            <a:noFill/>
          </a:ln>
          <a:effectLst>
            <a:outerShdw blurRad="292100" dist="139700" dir="2700000" algn="tl" rotWithShape="0">
              <a:srgbClr val="333333">
                <a:alpha val="65000"/>
              </a:srgbClr>
            </a:outerShdw>
          </a:effectLst>
        </p:spPr>
      </p:pic>
      <p:pic>
        <p:nvPicPr>
          <p:cNvPr id="11" name="Espace réservé du contenu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5050" y="195914"/>
            <a:ext cx="5251768" cy="2590872"/>
          </a:xfrm>
          <a:prstGeom prst="rect">
            <a:avLst/>
          </a:prstGeom>
          <a:ln>
            <a:noFill/>
          </a:ln>
          <a:effectLst>
            <a:softEdge rad="112500"/>
          </a:effectLst>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53" y="2926763"/>
            <a:ext cx="2697481" cy="3816936"/>
          </a:xfrm>
          <a:prstGeom prst="rect">
            <a:avLst/>
          </a:prstGeom>
          <a:ln>
            <a:noFill/>
          </a:ln>
          <a:effectLst>
            <a:softEdge rad="112500"/>
          </a:effectLst>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7008" y="3073839"/>
            <a:ext cx="2289810" cy="3522785"/>
          </a:xfrm>
          <a:prstGeom prst="rect">
            <a:avLst/>
          </a:prstGeom>
          <a:ln>
            <a:noFill/>
          </a:ln>
          <a:effectLst>
            <a:softEdge rad="112500"/>
          </a:effectLst>
        </p:spPr>
      </p:pic>
    </p:spTree>
    <p:extLst>
      <p:ext uri="{BB962C8B-B14F-4D97-AF65-F5344CB8AC3E}">
        <p14:creationId xmlns:p14="http://schemas.microsoft.com/office/powerpoint/2010/main" val="3556287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Editorial: ¿Por qué ha sido Bill Russell tan importante?">
            <a:extLst>
              <a:ext uri="{FF2B5EF4-FFF2-40B4-BE49-F238E27FC236}">
                <a16:creationId xmlns:a16="http://schemas.microsoft.com/office/drawing/2014/main" id="{1BDE0470-D062-4C15-F62C-188CCFCD24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0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BILL RUSSELL - Tribute Edit -">
            <a:hlinkClick r:id="" action="ppaction://media"/>
            <a:extLst>
              <a:ext uri="{FF2B5EF4-FFF2-40B4-BE49-F238E27FC236}">
                <a16:creationId xmlns:a16="http://schemas.microsoft.com/office/drawing/2014/main" id="{F5FB01CB-E5A9-2FE7-084C-CC70A75ECF76}"/>
              </a:ext>
            </a:extLst>
          </p:cNvPr>
          <p:cNvPicPr>
            <a:picLocks noRot="1" noChangeAspect="1"/>
          </p:cNvPicPr>
          <p:nvPr>
            <a:videoFile r:link="rId1"/>
          </p:nvPr>
        </p:nvPicPr>
        <p:blipFill>
          <a:blip r:embed="rId3"/>
          <a:stretch>
            <a:fillRect/>
          </a:stretch>
        </p:blipFill>
        <p:spPr>
          <a:xfrm>
            <a:off x="26973" y="0"/>
            <a:ext cx="12165027" cy="6873240"/>
          </a:xfrm>
          <a:prstGeom prst="rect">
            <a:avLst/>
          </a:prstGeom>
        </p:spPr>
      </p:pic>
    </p:spTree>
    <p:extLst>
      <p:ext uri="{BB962C8B-B14F-4D97-AF65-F5344CB8AC3E}">
        <p14:creationId xmlns:p14="http://schemas.microsoft.com/office/powerpoint/2010/main" val="9523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9812" y="694062"/>
            <a:ext cx="8104206" cy="5371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 Box 3"/>
          <p:cNvSpPr txBox="1">
            <a:spLocks noChangeArrowheads="1"/>
          </p:cNvSpPr>
          <p:nvPr/>
        </p:nvSpPr>
        <p:spPr bwMode="auto">
          <a:xfrm>
            <a:off x="2240785" y="5207191"/>
            <a:ext cx="2232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rPr>
              <a:t>KEY = THE FAN</a:t>
            </a:r>
          </a:p>
        </p:txBody>
      </p:sp>
    </p:spTree>
    <p:extLst>
      <p:ext uri="{BB962C8B-B14F-4D97-AF65-F5344CB8AC3E}">
        <p14:creationId xmlns:p14="http://schemas.microsoft.com/office/powerpoint/2010/main" val="1177092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099" y="643466"/>
            <a:ext cx="9773802" cy="5571067"/>
          </a:xfrm>
          <a:prstGeom prst="rect">
            <a:avLst/>
          </a:prstGeom>
        </p:spPr>
      </p:pic>
    </p:spTree>
    <p:extLst>
      <p:ext uri="{BB962C8B-B14F-4D97-AF65-F5344CB8AC3E}">
        <p14:creationId xmlns:p14="http://schemas.microsoft.com/office/powerpoint/2010/main" val="4147645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capture d’écran&#10;&#10;Description générée automatiquement">
            <a:extLst>
              <a:ext uri="{FF2B5EF4-FFF2-40B4-BE49-F238E27FC236}">
                <a16:creationId xmlns:a16="http://schemas.microsoft.com/office/drawing/2014/main" id="{09185A36-569D-472B-9FD9-37E232564234}"/>
              </a:ext>
            </a:extLst>
          </p:cNvPr>
          <p:cNvPicPr>
            <a:picLocks noChangeAspect="1"/>
          </p:cNvPicPr>
          <p:nvPr/>
        </p:nvPicPr>
        <p:blipFill rotWithShape="1">
          <a:blip r:embed="rId2"/>
          <a:srcRect r="1" b="9180"/>
          <a:stretch/>
        </p:blipFill>
        <p:spPr>
          <a:xfrm>
            <a:off x="643467" y="643467"/>
            <a:ext cx="10905066" cy="5571066"/>
          </a:xfrm>
          <a:prstGeom prst="rect">
            <a:avLst/>
          </a:prstGeom>
        </p:spPr>
      </p:pic>
    </p:spTree>
    <p:extLst>
      <p:ext uri="{BB962C8B-B14F-4D97-AF65-F5344CB8AC3E}">
        <p14:creationId xmlns:p14="http://schemas.microsoft.com/office/powerpoint/2010/main" val="1482644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8889" b="16111"/>
          <a:stretch/>
        </p:blipFill>
        <p:spPr>
          <a:xfrm>
            <a:off x="20" y="10"/>
            <a:ext cx="12191980" cy="6857990"/>
          </a:xfrm>
          <a:prstGeom prst="rect">
            <a:avLst/>
          </a:prstGeom>
        </p:spPr>
      </p:pic>
      <p:pic>
        <p:nvPicPr>
          <p:cNvPr id="3" name="Image 2" descr="Une image contenant rouge, bâtiment, brique, mur&#10;&#10;Description générée automatiquement">
            <a:extLst>
              <a:ext uri="{FF2B5EF4-FFF2-40B4-BE49-F238E27FC236}">
                <a16:creationId xmlns:a16="http://schemas.microsoft.com/office/drawing/2014/main" id="{C9512901-D603-4392-B726-39E24A0B2B9C}"/>
              </a:ext>
            </a:extLst>
          </p:cNvPr>
          <p:cNvPicPr>
            <a:picLocks noChangeAspect="1"/>
          </p:cNvPicPr>
          <p:nvPr/>
        </p:nvPicPr>
        <p:blipFill>
          <a:blip r:embed="rId3"/>
          <a:stretch>
            <a:fillRect/>
          </a:stretch>
        </p:blipFill>
        <p:spPr>
          <a:xfrm>
            <a:off x="1272330" y="3649210"/>
            <a:ext cx="4032308" cy="3024231"/>
          </a:xfrm>
          <a:prstGeom prst="rect">
            <a:avLst/>
          </a:prstGeom>
          <a:ln>
            <a:noFill/>
          </a:ln>
          <a:effectLst>
            <a:softEdge rad="112500"/>
          </a:effectLst>
        </p:spPr>
      </p:pic>
    </p:spTree>
    <p:extLst>
      <p:ext uri="{BB962C8B-B14F-4D97-AF65-F5344CB8AC3E}">
        <p14:creationId xmlns:p14="http://schemas.microsoft.com/office/powerpoint/2010/main" val="33672631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TotalTime>
  <Words>2072</Words>
  <Application>Microsoft Office PowerPoint</Application>
  <PresentationFormat>Grand écran</PresentationFormat>
  <Paragraphs>431</Paragraphs>
  <Slides>92</Slides>
  <Notes>0</Notes>
  <HiddenSlides>1</HiddenSlides>
  <MMClips>8</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92</vt:i4>
      </vt:variant>
    </vt:vector>
  </HeadingPairs>
  <TitlesOfParts>
    <vt:vector size="104" baseType="lpstr">
      <vt:lpstr>Arial</vt:lpstr>
      <vt:lpstr>Arial Black</vt:lpstr>
      <vt:lpstr>Calibri</vt:lpstr>
      <vt:lpstr>Calibri Light</vt:lpstr>
      <vt:lpstr>Courier New</vt:lpstr>
      <vt:lpstr>Garamond</vt:lpstr>
      <vt:lpstr>PSG</vt:lpstr>
      <vt:lpstr>Tahoma</vt:lpstr>
      <vt:lpstr>Verdana</vt:lpstr>
      <vt:lpstr>Wingdings</vt:lpstr>
      <vt:lpstr>Thème Office</vt:lpstr>
      <vt:lpstr>Image</vt:lpstr>
      <vt:lpstr>Commercial Business Strategies in Sport Organisations lionelmaltese.fr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Event offer and specificities</vt:lpstr>
      <vt:lpstr>B to B : The Key ! « Connect the fans to the brand »</vt:lpstr>
      <vt:lpstr>B to C : The Key ! CRM + ENTERTAINMENT = FAN RELATIONSHIP MANAGEMENT</vt:lpstr>
      <vt:lpstr>Fans support for the system : the business of sports – a perspective from Harvard (Stephen A. Greyser) </vt:lpstr>
      <vt:lpstr>Relationship Marketing keys</vt:lpstr>
      <vt:lpstr>Attracting – Seducing – Conquering your fans! </vt:lpstr>
      <vt:lpstr>Présentation PowerPoint</vt:lpstr>
      <vt:lpstr>Présentation PowerPoint</vt:lpstr>
      <vt:lpstr>Fan Relationship Program</vt:lpstr>
      <vt:lpstr>Tactics used by sports organizations in the United States to increase ticket sales</vt:lpstr>
      <vt:lpstr>Flexible Ticket Pricing</vt:lpstr>
      <vt:lpstr>Money-Back Guarantees</vt:lpstr>
      <vt:lpstr>Web-based ticketing &amp; servicing</vt:lpstr>
      <vt:lpstr>Possible fans segmentations (classical)</vt:lpstr>
      <vt:lpstr>Other fans classification  (Hunt, Bristol and Bashaw) </vt:lpstr>
      <vt:lpstr>« Phygital » strategy : Fans &amp; Members Relationship Management</vt:lpstr>
      <vt:lpstr>Présentation PowerPoint</vt:lpstr>
      <vt:lpstr>Ticketing effeciency : Reputation – Rentability - Responsibility</vt:lpstr>
      <vt:lpstr>Présentation PowerPoint</vt:lpstr>
      <vt:lpstr>Présentation PowerPoint</vt:lpstr>
      <vt:lpstr>Présentation PowerPoint</vt:lpstr>
      <vt:lpstr>How to create your fan base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Example : fan adoption process</vt:lpstr>
      <vt:lpstr>Servicing – Experience - Engagement </vt:lpstr>
      <vt:lpstr>FRM : From Experience to Engagement </vt:lpstr>
      <vt:lpstr>Value Proposition / Creation / Capturing  </vt:lpstr>
      <vt:lpstr>Présentation PowerPoint</vt:lpstr>
      <vt:lpstr>Présentation PowerPoint</vt:lpstr>
      <vt:lpstr>One strategic solution : B to B to C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Dosing communication for sporting events</vt:lpstr>
      <vt:lpstr>Présentation PowerPoint</vt:lpstr>
      <vt:lpstr>Présentation PowerPoint</vt:lpstr>
      <vt:lpstr>Reputation platform (Van Riel &amp; Fombrun, 2007) </vt:lpstr>
      <vt:lpstr>Creating a corporate story (Van Riel, 2001) : Teasing your event</vt:lpstr>
      <vt:lpstr>A seven-step model for implementing a corporate story</vt:lpstr>
      <vt:lpstr>1. Test corporate story</vt:lpstr>
      <vt:lpstr>2. Prioritize your stakeholders</vt:lpstr>
      <vt:lpstr>3. Identify communication objectives</vt:lpstr>
      <vt:lpstr>4. Create a brief</vt:lpstr>
      <vt:lpstr>5. Develop a robust creative concept</vt:lpstr>
      <vt:lpstr>6. Select the media</vt:lpstr>
      <vt:lpstr>7. Pre-test the IMPACT of a campaign</vt:lpstr>
      <vt:lpstr>Présentation PowerPoint</vt:lpstr>
      <vt:lpstr>Buzz « Entertainment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 Maltese</dc:creator>
  <cp:lastModifiedBy>Lionel Maltese</cp:lastModifiedBy>
  <cp:revision>19</cp:revision>
  <dcterms:created xsi:type="dcterms:W3CDTF">2019-09-22T14:55:02Z</dcterms:created>
  <dcterms:modified xsi:type="dcterms:W3CDTF">2023-08-29T09:59:54Z</dcterms:modified>
</cp:coreProperties>
</file>