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8" r:id="rId3"/>
    <p:sldId id="374" r:id="rId4"/>
    <p:sldId id="366" r:id="rId5"/>
    <p:sldId id="373" r:id="rId6"/>
    <p:sldId id="349" r:id="rId7"/>
    <p:sldId id="257" r:id="rId8"/>
    <p:sldId id="367" r:id="rId9"/>
    <p:sldId id="370" r:id="rId10"/>
    <p:sldId id="355" r:id="rId11"/>
    <p:sldId id="348" r:id="rId12"/>
    <p:sldId id="350" r:id="rId13"/>
    <p:sldId id="351" r:id="rId14"/>
    <p:sldId id="357" r:id="rId15"/>
    <p:sldId id="362" r:id="rId16"/>
    <p:sldId id="365" r:id="rId17"/>
    <p:sldId id="3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10201-F6E1-D101-0888-7E6E8F310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035015-AE21-807C-B5C7-76C441133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C2932-548D-664F-70C3-DDC061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AE6D6A-E8C1-3807-4F0A-7B6A3E09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F0D954-237B-F273-6411-B099B1E6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1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B732B-A8C4-E336-29D3-C6C297A6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28F1B0-8949-2532-13E6-8CD1B4ABE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7F069-12B3-2DC9-22E3-531A522A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750158-1F20-984D-4713-D23E8844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A5B96E-5C52-9440-B161-AD38ED1B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168231-3F9C-DC0A-3590-8C7DD4138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3DC9D7-CC4B-E1E9-191F-556D334AA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81780A-FBB6-8AD0-FC30-59C91845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5A5261-6703-3E7C-0EC8-C2081F0E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948F5-0DF3-AA5F-7E30-8C5513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2457D-DBD2-7E64-ADFD-9CC4123D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EF728-3B58-5E3E-5754-884B55837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E6C7B9-0974-08AB-74C3-0D5834C8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EDF5FF-7B54-A9E3-127B-576EE2B5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E323A5-3762-26A1-4360-9323717C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29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D1E8E-D1B4-F3F1-A779-D6FACB9D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D9087C-7414-5E9C-6F5F-DA1DA8DA0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476B2-9BAC-B003-715A-1948D579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59DF91-55DD-45B5-C925-AC9BC047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174552-4D28-1B09-411D-B1CF73C7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6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87EB4-BCA9-8492-009C-9B565E8D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2B55B-98D4-86BB-9A09-A4F01FC45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F1918E-A412-B20B-F966-5C44F7F1C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5C20A6-1CB5-DC31-D76D-B77C1896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6668A1-B630-DFA8-F854-10A85723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57C413-31AA-D92D-477E-A247D1DC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6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B2CBF-8DC7-5949-2951-05BDAAA4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0D14E1-A0F9-4E23-C585-371736FA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994CB7-55CE-4B86-787F-E1D0B9833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25F019-4DC2-7978-F689-7765A3A5A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35311D-F31C-6153-C149-AEA170891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5E973D-D461-F47C-DBF2-3A3FA723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120204-A829-D6AC-F5BB-63C34A92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9C6C08-14DD-988D-9EC7-7C9F385D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66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F2BB7-697B-908E-EC4E-32D3DA62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C8D6ED-A9E3-FF91-C076-3DACC42D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960083-ADBC-7163-5F95-5E6EE986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0531C1-95C0-587B-FA05-950811C9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5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5DD22F-37B7-CD4A-74E4-B58E0CEC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5AC9C-C8E6-3EC7-3464-37B4778D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91F00-C15E-CED5-E133-543B7789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8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14C97-C23E-AE5B-49E9-2A163F63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65840-4377-3F14-EAC0-7F399AE3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E13919-0CAF-D56E-9B31-CB299F548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A3EFC6-2FCD-4193-186D-D4BF5D0C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B2BA5-59A5-EDAE-03F9-0D724CFF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7858B5-CF0A-2A33-3F54-F76EDDFF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0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7FE55-DC3E-FD62-796C-8D755BD8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282CCD-19BA-496C-31AA-BB75C7245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48C748-BAB5-ED59-842F-EDFE44405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9EC5B5-0EB3-F166-2D3E-EE991819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82D0C5-57CC-E487-19B9-A50C377D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25E3D9-D288-B51A-DEE1-B5EE5571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61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11BA31-A1A6-B4A3-5EEA-28EEFF74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2A47E-8317-050A-6338-CCCCC79B5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10F80-45A6-7531-5152-25E34805F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1983-A7A0-4FDB-9936-580785DBF6D3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42D46-71AE-601E-1C5D-07E588F05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D79C5C-A37D-39D0-AD84-B983E86C1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B894-A051-49C6-8BED-4F66F34C5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ted.com/talks/angela_lee_duckworth_grit_the_power_of_passion_and_perseveran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pAdRdS-mHI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g"/><Relationship Id="rId18" Type="http://schemas.openxmlformats.org/officeDocument/2006/relationships/image" Target="../media/image23.jpeg"/><Relationship Id="rId26" Type="http://schemas.openxmlformats.org/officeDocument/2006/relationships/image" Target="../media/image30.jpeg"/><Relationship Id="rId39" Type="http://schemas.openxmlformats.org/officeDocument/2006/relationships/image" Target="../media/image43.jpg"/><Relationship Id="rId21" Type="http://schemas.openxmlformats.org/officeDocument/2006/relationships/hyperlink" Target="https://www.google.fr/url?sa=i&amp;rct=j&amp;q=&amp;esrc=s&amp;source=images&amp;cd=&amp;ved=2ahUKEwiUiKyk-cDkAhUk2uAKHSgIDEEQjRx6BAgBEAQ&amp;url=https%3A%2F%2Ffr.linkedin.com%2Fin%2Fkevin-geoffroy-84035719%2Fzh-cn&amp;psig=AOvVaw1wFBPL7Qch1LKZ31TgdCUa&amp;ust=1568022528656541" TargetMode="External"/><Relationship Id="rId34" Type="http://schemas.openxmlformats.org/officeDocument/2006/relationships/image" Target="../media/image3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g"/><Relationship Id="rId29" Type="http://schemas.openxmlformats.org/officeDocument/2006/relationships/image" Target="../media/image33.jpe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40" Type="http://schemas.openxmlformats.org/officeDocument/2006/relationships/image" Target="../media/image44.pn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g"/><Relationship Id="rId31" Type="http://schemas.openxmlformats.org/officeDocument/2006/relationships/image" Target="../media/image35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jp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29.pn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2988B42-55EF-0AAC-1D05-A20031FF6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893" y="6695236"/>
            <a:ext cx="10181733" cy="509128"/>
          </a:xfrm>
        </p:spPr>
        <p:txBody>
          <a:bodyPr>
            <a:normAutofit fontScale="90000"/>
          </a:bodyPr>
          <a:lstStyle/>
          <a:p>
            <a:br>
              <a:rPr lang="fr-FR" sz="5700" b="1" dirty="0">
                <a:solidFill>
                  <a:srgbClr val="F7F8F7"/>
                </a:solidFill>
              </a:rPr>
            </a:br>
            <a:br>
              <a:rPr lang="fr-FR" sz="5700" b="1" dirty="0">
                <a:solidFill>
                  <a:srgbClr val="F7F8F7"/>
                </a:solidFill>
              </a:rPr>
            </a:br>
            <a:r>
              <a:rPr lang="fr-FR" sz="2700" b="1" dirty="0">
                <a:solidFill>
                  <a:schemeClr val="bg1"/>
                </a:solidFill>
              </a:rPr>
              <a:t>Lionel Maltese</a:t>
            </a:r>
            <a:br>
              <a:rPr lang="fr-FR" sz="2700" b="1" dirty="0">
                <a:solidFill>
                  <a:schemeClr val="bg1"/>
                </a:solidFill>
              </a:rPr>
            </a:br>
            <a:r>
              <a:rPr lang="fr-FR" sz="1800" b="1" dirty="0">
                <a:solidFill>
                  <a:schemeClr val="bg1"/>
                </a:solidFill>
              </a:rPr>
              <a:t>Maître de Conférences Aix Marseille </a:t>
            </a:r>
            <a:r>
              <a:rPr lang="fr-FR" sz="1800" b="1" dirty="0" err="1">
                <a:solidFill>
                  <a:schemeClr val="bg1"/>
                </a:solidFill>
              </a:rPr>
              <a:t>University</a:t>
            </a:r>
            <a:r>
              <a:rPr lang="fr-FR" sz="1800" b="1" dirty="0">
                <a:solidFill>
                  <a:schemeClr val="bg1"/>
                </a:solidFill>
              </a:rPr>
              <a:t> – CERGAM </a:t>
            </a:r>
            <a:r>
              <a:rPr lang="fr-FR" sz="1800" b="1" dirty="0" err="1">
                <a:solidFill>
                  <a:schemeClr val="bg1"/>
                </a:solidFill>
              </a:rPr>
              <a:t>Laboratory</a:t>
            </a:r>
            <a:r>
              <a:rPr lang="fr-FR" sz="1800" b="1" dirty="0">
                <a:solidFill>
                  <a:schemeClr val="bg1"/>
                </a:solidFill>
              </a:rPr>
              <a:t>- #OIMS Laval </a:t>
            </a:r>
            <a:r>
              <a:rPr lang="fr-FR" sz="1800" b="1" dirty="0" err="1">
                <a:solidFill>
                  <a:schemeClr val="bg1"/>
                </a:solidFill>
              </a:rPr>
              <a:t>University</a:t>
            </a:r>
            <a:r>
              <a:rPr lang="fr-FR" sz="1800" b="1" dirty="0">
                <a:solidFill>
                  <a:schemeClr val="bg1"/>
                </a:solidFill>
              </a:rPr>
              <a:t> Canada</a:t>
            </a:r>
            <a:br>
              <a:rPr lang="fr-FR" sz="1800" b="1" dirty="0">
                <a:solidFill>
                  <a:schemeClr val="bg1"/>
                </a:solidFill>
              </a:rPr>
            </a:br>
            <a:r>
              <a:rPr lang="fr-FR" sz="1800" b="1" dirty="0">
                <a:solidFill>
                  <a:schemeClr val="bg1"/>
                </a:solidFill>
              </a:rPr>
              <a:t>Associate Professor Sport Business Management Kedge Business </a:t>
            </a:r>
            <a:r>
              <a:rPr lang="fr-FR" sz="1800" b="1" dirty="0" err="1">
                <a:solidFill>
                  <a:schemeClr val="bg1"/>
                </a:solidFill>
              </a:rPr>
              <a:t>School</a:t>
            </a:r>
            <a:br>
              <a:rPr lang="fr-FR" sz="1800" b="1" dirty="0">
                <a:solidFill>
                  <a:schemeClr val="bg1"/>
                </a:solidFill>
              </a:rPr>
            </a:br>
            <a:r>
              <a:rPr lang="fr-FR" sz="1800" b="1" dirty="0">
                <a:solidFill>
                  <a:schemeClr val="bg1"/>
                </a:solidFill>
              </a:rPr>
              <a:t>Senior consulting sport business management ATP Marseille – Lyon – Metz – Montpellier – FIBA 3*3 World Tour Marseille </a:t>
            </a:r>
            <a:br>
              <a:rPr lang="fr-FR" sz="1800" b="1" dirty="0">
                <a:solidFill>
                  <a:schemeClr val="bg1"/>
                </a:solidFill>
              </a:rPr>
            </a:br>
            <a:br>
              <a:rPr lang="fr-FR" sz="1800" b="1" dirty="0">
                <a:solidFill>
                  <a:schemeClr val="bg1"/>
                </a:solidFill>
              </a:rPr>
            </a:br>
            <a:br>
              <a:rPr lang="fr-FR" sz="1800" b="1" dirty="0">
                <a:solidFill>
                  <a:schemeClr val="bg1"/>
                </a:solidFill>
              </a:rPr>
            </a:br>
            <a:r>
              <a:rPr lang="fr-FR" sz="1800" b="1" dirty="0">
                <a:solidFill>
                  <a:schemeClr val="bg1"/>
                </a:solidFill>
              </a:rPr>
              <a:t>Twitter : @lionelmaltese</a:t>
            </a:r>
            <a:br>
              <a:rPr lang="fr-FR" sz="5400" dirty="0"/>
            </a:br>
            <a:endParaRPr lang="fr-FR" sz="5700" b="1" dirty="0">
              <a:solidFill>
                <a:srgbClr val="F7F8F7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FC2F11-0B35-D7D4-7911-458337FEFC92}"/>
              </a:ext>
            </a:extLst>
          </p:cNvPr>
          <p:cNvSpPr txBox="1"/>
          <p:nvPr/>
        </p:nvSpPr>
        <p:spPr>
          <a:xfrm>
            <a:off x="-220483" y="162764"/>
            <a:ext cx="8679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Msc International Sport &amp; Event Management </a:t>
            </a:r>
            <a:br>
              <a:rPr lang="fr-FR" sz="3200" b="1" dirty="0"/>
            </a:br>
            <a:r>
              <a:rPr lang="fr-FR" sz="3200" b="1" dirty="0"/>
              <a:t>2023-2024 - </a:t>
            </a:r>
            <a:r>
              <a:rPr lang="fr-FR" sz="3200" b="1" dirty="0" err="1"/>
              <a:t>Season</a:t>
            </a:r>
            <a:r>
              <a:rPr lang="fr-FR" sz="3200" b="1" dirty="0"/>
              <a:t> N°31 [1993-2022]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3576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teach what we are doing in sport business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E99E189-411E-B825-A15F-0F3D7920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52" y="321732"/>
            <a:ext cx="3104048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niel Moshkovich on LinkedIn: #olympiquedemarseille">
            <a:extLst>
              <a:ext uri="{FF2B5EF4-FFF2-40B4-BE49-F238E27FC236}">
                <a16:creationId xmlns:a16="http://schemas.microsoft.com/office/drawing/2014/main" id="{88304AD7-D1AB-0A0E-27A6-84111F66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959" y="377617"/>
            <a:ext cx="3797570" cy="18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85158A73-09D2-A0DF-D6D9-0F981858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093" y="2422097"/>
            <a:ext cx="3016934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eve Nuss sur LinkedIn : #nbaparis">
            <a:extLst>
              <a:ext uri="{FF2B5EF4-FFF2-40B4-BE49-F238E27FC236}">
                <a16:creationId xmlns:a16="http://schemas.microsoft.com/office/drawing/2014/main" id="{934C4DA0-8B5B-7BB3-B7D6-5E51A4F2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6176" y="478401"/>
            <a:ext cx="3797984" cy="37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VIDEO. JO Paris 2024: &quot;Emmanuel Macron ira défendre la candidature le 11  juillet au CIO&quot; annonce le directeur général adjoint du comité olympique  pour Paris">
            <a:extLst>
              <a:ext uri="{FF2B5EF4-FFF2-40B4-BE49-F238E27FC236}">
                <a16:creationId xmlns:a16="http://schemas.microsoft.com/office/drawing/2014/main" id="{8523D135-5A39-8D4D-8CDF-790B0902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74" y="4525715"/>
            <a:ext cx="3577492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BB7863B-14E8-4B94-91F2-21E29C5BE88F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4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5C037BE-97FE-4E8E-AAD1-D84AC83E9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>
          <a:xfrm>
            <a:off x="20" y="3"/>
            <a:ext cx="12191980" cy="6857999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>
                <a:solidFill>
                  <a:srgbClr val="FFFFFF"/>
                </a:solidFill>
              </a:rPr>
              <a:t>We are « hardworkers »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020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>
            <a:extLst>
              <a:ext uri="{FF2B5EF4-FFF2-40B4-BE49-F238E27FC236}">
                <a16:creationId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21823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will try to make « grit students » to become « grit &amp; great » sport business women and men</a:t>
            </a:r>
            <a:endParaRPr lang="en-US" sz="34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594E32E-A093-418A-AC77-D27068504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r="-1" b="-1"/>
          <a:stretch/>
        </p:blipFill>
        <p:spPr>
          <a:xfrm>
            <a:off x="317635" y="321733"/>
            <a:ext cx="4160452" cy="2212975"/>
          </a:xfrm>
          <a:prstGeom prst="rect">
            <a:avLst/>
          </a:prstGeom>
        </p:spPr>
      </p:pic>
      <p:cxnSp>
        <p:nvCxnSpPr>
          <p:cNvPr id="24" name="Straight Connector 22">
            <a:extLst>
              <a:ext uri="{FF2B5EF4-FFF2-40B4-BE49-F238E27FC236}">
                <a16:creationId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5FF95CA-95F6-4298-9513-A30FA779AB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-4" b="3385"/>
          <a:stretch/>
        </p:blipFill>
        <p:spPr>
          <a:xfrm>
            <a:off x="317635" y="2695575"/>
            <a:ext cx="4160452" cy="38406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66408D-F6A3-47D0-ACBA-17E59BAEAD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7" b="-2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B39BEC0B-D91D-446E-851B-A1A62E887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9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5DA27CD-83BD-4B2F-88F0-C193E7193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59" y="95468"/>
            <a:ext cx="2356416" cy="9180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62A0A6C-5372-4DF2-9074-CF9E0478E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AE13D58-C5A3-42B9-9B13-7658FD51FCC6}"/>
              </a:ext>
            </a:extLst>
          </p:cNvPr>
          <p:cNvGrpSpPr/>
          <p:nvPr/>
        </p:nvGrpSpPr>
        <p:grpSpPr>
          <a:xfrm>
            <a:off x="0" y="72307"/>
            <a:ext cx="2820318" cy="941177"/>
            <a:chOff x="0" y="72307"/>
            <a:chExt cx="2820318" cy="941177"/>
          </a:xfrm>
        </p:grpSpPr>
        <p:pic>
          <p:nvPicPr>
            <p:cNvPr id="8194" name="Picture 2" descr="Super Bowl : le sixième triomphe de Tom Brady">
              <a:extLst>
                <a:ext uri="{FF2B5EF4-FFF2-40B4-BE49-F238E27FC236}">
                  <a16:creationId xmlns:a16="http://schemas.microsoft.com/office/drawing/2014/main" id="{3E47B07A-BD90-4D58-A298-46208EB22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9" y="73377"/>
              <a:ext cx="1410159" cy="9391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10ACA814-8530-457A-BA23-26C8DC1E9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307"/>
              <a:ext cx="1411766" cy="9411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7199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5CEEC1-AF51-4AB4-90CC-CC336EDF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B686D4A-E29E-4CEE-B438-B269268A9340}"/>
              </a:ext>
            </a:extLst>
          </p:cNvPr>
          <p:cNvGrpSpPr/>
          <p:nvPr/>
        </p:nvGrpSpPr>
        <p:grpSpPr>
          <a:xfrm>
            <a:off x="106260" y="3877633"/>
            <a:ext cx="6806267" cy="2585887"/>
            <a:chOff x="6096000" y="4261413"/>
            <a:chExt cx="5714286" cy="2184127"/>
          </a:xfrm>
        </p:grpSpPr>
        <p:pic>
          <p:nvPicPr>
            <p:cNvPr id="12" name="Image 11" descr="Une image contenant objet&#10;&#10;Description générée automatiquement">
              <a:extLst>
                <a:ext uri="{FF2B5EF4-FFF2-40B4-BE49-F238E27FC236}">
                  <a16:creationId xmlns:a16="http://schemas.microsoft.com/office/drawing/2014/main" id="{6896DA88-B18B-4158-A2CF-B13495DC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261413"/>
              <a:ext cx="5714286" cy="2184127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5569EE9-4CC2-4005-B462-39B9EED269BD}"/>
                </a:ext>
              </a:extLst>
            </p:cNvPr>
            <p:cNvSpPr txBox="1"/>
            <p:nvPr/>
          </p:nvSpPr>
          <p:spPr>
            <a:xfrm>
              <a:off x="8438617" y="4914751"/>
              <a:ext cx="1442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Georgia Pro Black" panose="020B0604020202020204" pitchFamily="18" charset="0"/>
                  <a:cs typeface="Browallia New" panose="020B0502040204020203" pitchFamily="34" charset="-34"/>
                </a:rPr>
                <a:t>PASSION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49D0E75-E197-4BF2-8F61-CE69A436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68" y="0"/>
            <a:ext cx="5929632" cy="39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ABACF01-6684-4253-9A0C-871BAEF1B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27" y="3998151"/>
            <a:ext cx="5304381" cy="2245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1A576B-DEA8-465B-BDAB-313B927E6CC3}"/>
              </a:ext>
            </a:extLst>
          </p:cNvPr>
          <p:cNvSpPr txBox="1"/>
          <p:nvPr/>
        </p:nvSpPr>
        <p:spPr>
          <a:xfrm>
            <a:off x="994832" y="5121024"/>
            <a:ext cx="251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Georgia Pro Black" panose="020B0604020202020204" pitchFamily="18" charset="0"/>
                <a:cs typeface="Browallia New" panose="020B0502040204020203" pitchFamily="34" charset="-34"/>
              </a:rPr>
              <a:t>WEAK TIES MANAGEMENT</a:t>
            </a:r>
          </a:p>
        </p:txBody>
      </p:sp>
      <p:pic>
        <p:nvPicPr>
          <p:cNvPr id="2" name="Image 1" descr="Une image contenant table, intérieur, personne, assis&#10;&#10;Description générée automatiquement">
            <a:extLst>
              <a:ext uri="{FF2B5EF4-FFF2-40B4-BE49-F238E27FC236}">
                <a16:creationId xmlns:a16="http://schemas.microsoft.com/office/drawing/2014/main" id="{9FB7C1A7-ED0F-3F43-7BBF-0C9EC6911F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15558"/>
          <a:stretch/>
        </p:blipFill>
        <p:spPr>
          <a:xfrm>
            <a:off x="810903" y="115850"/>
            <a:ext cx="4564275" cy="391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66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0DA446D8-EE03-48B0-97EF-FEE733372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3" r="-2" b="15241"/>
          <a:stretch/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etting a Job: A Study of Contacts and Careers : Granovetter, Mark:  Amazon.fr: Livres">
            <a:extLst>
              <a:ext uri="{FF2B5EF4-FFF2-40B4-BE49-F238E27FC236}">
                <a16:creationId xmlns:a16="http://schemas.microsoft.com/office/drawing/2014/main" id="{5225D76C-B837-4E4F-B622-73FCC59B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4" b="40007"/>
          <a:stretch/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arlotte Veyron (@CharlotteVeyron) | Twitter">
            <a:extLst>
              <a:ext uri="{FF2B5EF4-FFF2-40B4-BE49-F238E27FC236}">
                <a16:creationId xmlns:a16="http://schemas.microsoft.com/office/drawing/2014/main" id="{E97359ED-07A4-4113-8846-33DBA9C24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r="2" b="2"/>
          <a:stretch/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&amp;#39;AS Monaco dévoile sa nouvelle marque RISE.RISK.REPEAT.">
            <a:extLst>
              <a:ext uri="{FF2B5EF4-FFF2-40B4-BE49-F238E27FC236}">
                <a16:creationId xmlns:a16="http://schemas.microsoft.com/office/drawing/2014/main" id="{1BD89933-5221-4746-B019-206F0297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r="31280" b="-1"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a Stefani (@TStefani_) | Twitter">
            <a:extLst>
              <a:ext uri="{FF2B5EF4-FFF2-40B4-BE49-F238E27FC236}">
                <a16:creationId xmlns:a16="http://schemas.microsoft.com/office/drawing/2014/main" id="{15C6AC2C-266B-49E6-8D65-F8890FB61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Invisible Hand - The Invisible Hand - Sticker | TeePublic">
            <a:extLst>
              <a:ext uri="{FF2B5EF4-FFF2-40B4-BE49-F238E27FC236}">
                <a16:creationId xmlns:a16="http://schemas.microsoft.com/office/drawing/2014/main" id="{CA793F1A-C13D-4B2B-AADC-01F36228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 r="-3" b="9799"/>
          <a:stretch/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1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4DAACBDB-E25B-82D3-77C3-67A1E494B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1"/>
          <a:stretch/>
        </p:blipFill>
        <p:spPr bwMode="auto"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'histoire des spartiates : le club de Hockey de Marseille - Tarpin bien">
            <a:extLst>
              <a:ext uri="{FF2B5EF4-FFF2-40B4-BE49-F238E27FC236}">
                <a16:creationId xmlns:a16="http://schemas.microsoft.com/office/drawing/2014/main" id="{D649584E-E45E-05A9-7274-3B8184274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" r="2" b="6806"/>
          <a:stretch/>
        </p:blipFill>
        <p:spPr bwMode="auto"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rseille déchiré entre commémoration du sacre en Ligue des champions et  déception de finir 3e de Ligue 1 - Le Parisien">
            <a:extLst>
              <a:ext uri="{FF2B5EF4-FFF2-40B4-BE49-F238E27FC236}">
                <a16:creationId xmlns:a16="http://schemas.microsoft.com/office/drawing/2014/main" id="{4FEB3305-5911-0A26-DE89-913C566B0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r="2" b="2"/>
          <a:stretch/>
        </p:blipFill>
        <p:spPr bwMode="auto"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rsiglia: mercoledì Sinner-Gaston vale un posto nei quarti (alle 17.30 in  tv)">
            <a:extLst>
              <a:ext uri="{FF2B5EF4-FFF2-40B4-BE49-F238E27FC236}">
                <a16:creationId xmlns:a16="http://schemas.microsoft.com/office/drawing/2014/main" id="{AE43B2DD-27CE-4A12-A5DB-8F3A35DC9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316"/>
          <a:stretch/>
        </p:blipFill>
        <p:spPr bwMode="auto"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93447784-7499-5E6D-BA9A-CAECC5AB0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r="16420" b="3"/>
          <a:stretch/>
        </p:blipFill>
        <p:spPr bwMode="auto">
          <a:xfrm>
            <a:off x="3983736" y="1918638"/>
            <a:ext cx="4224528" cy="3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2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513F14D-1741-49F5-82E5-11A6894845CC}"/>
              </a:ext>
            </a:extLst>
          </p:cNvPr>
          <p:cNvSpPr txBox="1"/>
          <p:nvPr/>
        </p:nvSpPr>
        <p:spPr>
          <a:xfrm>
            <a:off x="225778" y="304800"/>
            <a:ext cx="10992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Learn</a:t>
            </a:r>
            <a:r>
              <a:rPr lang="fr-FR" sz="3200" b="1" dirty="0"/>
              <a:t> – </a:t>
            </a:r>
            <a:r>
              <a:rPr lang="fr-FR" sz="3200" b="1" dirty="0" err="1"/>
              <a:t>Prepare</a:t>
            </a:r>
            <a:r>
              <a:rPr lang="fr-FR" sz="3200" b="1" dirty="0"/>
              <a:t> &amp; Manage </a:t>
            </a:r>
            <a:r>
              <a:rPr lang="fr-FR" sz="3200" b="1" dirty="0" err="1"/>
              <a:t>your</a:t>
            </a:r>
            <a:r>
              <a:rPr lang="fr-FR" sz="3200" b="1" dirty="0"/>
              <a:t> « </a:t>
            </a:r>
            <a:r>
              <a:rPr lang="fr-FR" sz="3200" b="1" dirty="0" err="1"/>
              <a:t>grit</a:t>
            </a:r>
            <a:r>
              <a:rPr lang="fr-FR" sz="3200" b="1" dirty="0"/>
              <a:t> » and </a:t>
            </a:r>
            <a:r>
              <a:rPr lang="fr-FR" sz="3200" b="1" dirty="0" err="1"/>
              <a:t>your</a:t>
            </a:r>
            <a:r>
              <a:rPr lang="fr-FR" sz="3200" b="1" dirty="0"/>
              <a:t> « </a:t>
            </a:r>
            <a:r>
              <a:rPr lang="fr-FR" sz="3200" b="1" dirty="0" err="1"/>
              <a:t>weak</a:t>
            </a:r>
            <a:r>
              <a:rPr lang="fr-FR" sz="3200" b="1" dirty="0"/>
              <a:t> ties »</a:t>
            </a:r>
          </a:p>
          <a:p>
            <a:r>
              <a:rPr lang="fr-FR" sz="3200" b="1" dirty="0"/>
              <a:t>This </a:t>
            </a:r>
            <a:r>
              <a:rPr lang="fr-FR" sz="3200" b="1" dirty="0" err="1"/>
              <a:t>is</a:t>
            </a:r>
            <a:r>
              <a:rPr lang="fr-FR" sz="3200" b="1" dirty="0"/>
              <a:t> ISEM !  </a:t>
            </a:r>
          </a:p>
        </p:txBody>
      </p:sp>
      <p:pic>
        <p:nvPicPr>
          <p:cNvPr id="7172" name="Picture 4" descr="Jay Moriarity (@JayMoriarity) | Twitter">
            <a:extLst>
              <a:ext uri="{FF2B5EF4-FFF2-40B4-BE49-F238E27FC236}">
                <a16:creationId xmlns:a16="http://schemas.microsoft.com/office/drawing/2014/main" id="{C1B18BE5-81DD-4760-991A-D64C3973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1052957"/>
            <a:ext cx="3191115" cy="3066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1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0D31D-9DE8-780E-F988-D280ADB59561}"/>
              </a:ext>
            </a:extLst>
          </p:cNvPr>
          <p:cNvSpPr txBox="1">
            <a:spLocks/>
          </p:cNvSpPr>
          <p:nvPr/>
        </p:nvSpPr>
        <p:spPr>
          <a:xfrm>
            <a:off x="444627" y="0"/>
            <a:ext cx="121919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err="1">
                <a:solidFill>
                  <a:srgbClr val="FFFFFF"/>
                </a:solidFill>
              </a:rPr>
              <a:t>Resources</a:t>
            </a:r>
            <a:r>
              <a:rPr lang="fr-FR" sz="4000" b="1" dirty="0">
                <a:solidFill>
                  <a:srgbClr val="FFFFFF"/>
                </a:solidFill>
              </a:rPr>
              <a:t> &amp; </a:t>
            </a:r>
            <a:r>
              <a:rPr lang="fr-FR" sz="4000" b="1" dirty="0" err="1">
                <a:solidFill>
                  <a:srgbClr val="FFFFFF"/>
                </a:solidFill>
              </a:rPr>
              <a:t>Competencies</a:t>
            </a:r>
            <a:r>
              <a:rPr lang="fr-FR" sz="4000" b="1" dirty="0">
                <a:solidFill>
                  <a:srgbClr val="FFFFFF"/>
                </a:solidFill>
              </a:rPr>
              <a:t> to </a:t>
            </a:r>
            <a:r>
              <a:rPr lang="fr-FR" sz="4000" b="1" dirty="0" err="1">
                <a:solidFill>
                  <a:srgbClr val="FFFFFF"/>
                </a:solidFill>
              </a:rPr>
              <a:t>make</a:t>
            </a:r>
            <a:r>
              <a:rPr lang="fr-FR" sz="4000" b="1" dirty="0">
                <a:solidFill>
                  <a:srgbClr val="FFFFFF"/>
                </a:solidFill>
              </a:rPr>
              <a:t> a </a:t>
            </a:r>
            <a:r>
              <a:rPr lang="fr-FR" sz="4000" b="1" dirty="0" err="1">
                <a:solidFill>
                  <a:srgbClr val="FFFFFF"/>
                </a:solidFill>
              </a:rPr>
              <a:t>sustainable</a:t>
            </a:r>
            <a:r>
              <a:rPr lang="fr-FR" sz="4000" b="1" dirty="0">
                <a:solidFill>
                  <a:srgbClr val="FFFFFF"/>
                </a:solidFill>
              </a:rPr>
              <a:t> brand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5B7183-EA8C-2A69-FD59-61BA3DF4B2D7}"/>
              </a:ext>
            </a:extLst>
          </p:cNvPr>
          <p:cNvSpPr txBox="1">
            <a:spLocks/>
          </p:cNvSpPr>
          <p:nvPr/>
        </p:nvSpPr>
        <p:spPr>
          <a:xfrm>
            <a:off x="112323" y="1508800"/>
            <a:ext cx="5107378" cy="4911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∞"/>
            </a:pPr>
            <a:r>
              <a:rPr lang="fr-FR" sz="1900" dirty="0">
                <a:solidFill>
                  <a:srgbClr val="FFFFFF"/>
                </a:solidFill>
              </a:rPr>
              <a:t>Unique staff key expertise : </a:t>
            </a:r>
            <a:r>
              <a:rPr lang="fr-FR" sz="1900" dirty="0" err="1">
                <a:solidFill>
                  <a:srgbClr val="FFFFFF"/>
                </a:solidFill>
              </a:rPr>
              <a:t>academic</a:t>
            </a:r>
            <a:r>
              <a:rPr lang="fr-FR" sz="1900" dirty="0">
                <a:solidFill>
                  <a:srgbClr val="FFFFFF"/>
                </a:solidFill>
              </a:rPr>
              <a:t> / </a:t>
            </a:r>
            <a:r>
              <a:rPr lang="fr-FR" sz="1900" dirty="0" err="1">
                <a:solidFill>
                  <a:srgbClr val="FFFFFF"/>
                </a:solidFill>
              </a:rPr>
              <a:t>teaching</a:t>
            </a:r>
            <a:r>
              <a:rPr lang="fr-FR" sz="1900" dirty="0">
                <a:solidFill>
                  <a:srgbClr val="FFFFFF"/>
                </a:solidFill>
              </a:rPr>
              <a:t> / </a:t>
            </a:r>
            <a:r>
              <a:rPr lang="fr-FR" sz="1900" dirty="0" err="1">
                <a:solidFill>
                  <a:srgbClr val="FFFFFF"/>
                </a:solidFill>
              </a:rPr>
              <a:t>profesionnal</a:t>
            </a:r>
            <a:r>
              <a:rPr lang="fr-FR" sz="1900" dirty="0">
                <a:solidFill>
                  <a:srgbClr val="FFFFFF"/>
                </a:solidFill>
              </a:rPr>
              <a:t> </a:t>
            </a:r>
            <a:r>
              <a:rPr lang="fr-FR" sz="1900" dirty="0" err="1">
                <a:solidFill>
                  <a:srgbClr val="FFFFFF"/>
                </a:solidFill>
              </a:rPr>
              <a:t>actors</a:t>
            </a:r>
            <a:endParaRPr lang="fr-FR" sz="19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∞"/>
            </a:pPr>
            <a:endParaRPr lang="fr-FR" sz="19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∞"/>
            </a:pPr>
            <a:r>
              <a:rPr lang="fr-FR" sz="1900" dirty="0">
                <a:solidFill>
                  <a:srgbClr val="FFFFFF"/>
                </a:solidFill>
              </a:rPr>
              <a:t>Collective </a:t>
            </a:r>
            <a:r>
              <a:rPr lang="fr-FR" sz="1900" dirty="0" err="1">
                <a:solidFill>
                  <a:srgbClr val="FFFFFF"/>
                </a:solidFill>
              </a:rPr>
              <a:t>teaching</a:t>
            </a:r>
            <a:r>
              <a:rPr lang="fr-FR" sz="1900" dirty="0">
                <a:solidFill>
                  <a:srgbClr val="FFFFFF"/>
                </a:solidFill>
              </a:rPr>
              <a:t> </a:t>
            </a:r>
            <a:r>
              <a:rPr lang="fr-FR" sz="1900" dirty="0" err="1">
                <a:solidFill>
                  <a:srgbClr val="FFFFFF"/>
                </a:solidFill>
              </a:rPr>
              <a:t>experience</a:t>
            </a:r>
            <a:r>
              <a:rPr lang="fr-FR" sz="1900" dirty="0">
                <a:solidFill>
                  <a:srgbClr val="FFFFFF"/>
                </a:solidFill>
              </a:rPr>
              <a:t> in </a:t>
            </a:r>
            <a:r>
              <a:rPr lang="fr-FR" sz="1900" dirty="0" err="1">
                <a:solidFill>
                  <a:srgbClr val="FFFFFF"/>
                </a:solidFill>
              </a:rPr>
              <a:t>Msc</a:t>
            </a:r>
            <a:r>
              <a:rPr lang="fr-FR" sz="1900" dirty="0">
                <a:solidFill>
                  <a:srgbClr val="FFFFFF"/>
                </a:solidFill>
              </a:rPr>
              <a:t> ISEM : more </a:t>
            </a:r>
            <a:r>
              <a:rPr lang="fr-FR" sz="1900" dirty="0" err="1">
                <a:solidFill>
                  <a:srgbClr val="FFFFFF"/>
                </a:solidFill>
              </a:rPr>
              <a:t>than</a:t>
            </a:r>
            <a:r>
              <a:rPr lang="fr-FR" sz="1900" dirty="0">
                <a:solidFill>
                  <a:srgbClr val="FFFFFF"/>
                </a:solidFill>
              </a:rPr>
              <a:t> 10 or 15 </a:t>
            </a:r>
            <a:r>
              <a:rPr lang="fr-FR" sz="1900" dirty="0" err="1">
                <a:solidFill>
                  <a:srgbClr val="FFFFFF"/>
                </a:solidFill>
              </a:rPr>
              <a:t>years</a:t>
            </a:r>
            <a:endParaRPr lang="fr-FR" sz="19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∞"/>
            </a:pPr>
            <a:endParaRPr lang="fr-FR" sz="19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∞"/>
            </a:pPr>
            <a:r>
              <a:rPr lang="fr-FR" sz="1900" dirty="0">
                <a:solidFill>
                  <a:srgbClr val="FFFFFF"/>
                </a:solidFill>
              </a:rPr>
              <a:t>International and </a:t>
            </a:r>
            <a:r>
              <a:rPr lang="fr-FR" sz="1900" dirty="0" err="1">
                <a:solidFill>
                  <a:srgbClr val="FFFFFF"/>
                </a:solidFill>
              </a:rPr>
              <a:t>profesional</a:t>
            </a:r>
            <a:r>
              <a:rPr lang="fr-FR" sz="1900" dirty="0">
                <a:solidFill>
                  <a:srgbClr val="FFFFFF"/>
                </a:solidFill>
              </a:rPr>
              <a:t> </a:t>
            </a:r>
            <a:r>
              <a:rPr lang="fr-FR" sz="1900" dirty="0" err="1">
                <a:solidFill>
                  <a:srgbClr val="FFFFFF"/>
                </a:solidFill>
              </a:rPr>
              <a:t>diversity</a:t>
            </a:r>
            <a:r>
              <a:rPr lang="fr-FR" sz="1900" dirty="0">
                <a:solidFill>
                  <a:srgbClr val="FFFFFF"/>
                </a:solidFill>
              </a:rPr>
              <a:t> (US, Canada, </a:t>
            </a:r>
            <a:r>
              <a:rPr lang="fr-FR" sz="1900" dirty="0" err="1">
                <a:solidFill>
                  <a:srgbClr val="FFFFFF"/>
                </a:solidFill>
              </a:rPr>
              <a:t>Australia</a:t>
            </a:r>
            <a:r>
              <a:rPr lang="fr-FR" sz="1900" dirty="0">
                <a:solidFill>
                  <a:srgbClr val="FFFFFF"/>
                </a:solidFill>
              </a:rPr>
              <a:t>, UK, </a:t>
            </a:r>
            <a:r>
              <a:rPr lang="fr-FR" sz="1900" dirty="0" err="1">
                <a:solidFill>
                  <a:srgbClr val="FFFFFF"/>
                </a:solidFill>
              </a:rPr>
              <a:t>Italy</a:t>
            </a:r>
            <a:r>
              <a:rPr lang="fr-FR" sz="1900" dirty="0">
                <a:solidFill>
                  <a:srgbClr val="FFFFFF"/>
                </a:solidFill>
              </a:rPr>
              <a:t>, France…)</a:t>
            </a:r>
          </a:p>
          <a:p>
            <a:pPr>
              <a:buFont typeface="Calibri" panose="020F0502020204030204" pitchFamily="34" charset="0"/>
              <a:buChar char="∞"/>
            </a:pPr>
            <a:endParaRPr lang="fr-FR" sz="19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∞"/>
            </a:pPr>
            <a:r>
              <a:rPr lang="fr-FR" sz="1900" dirty="0">
                <a:solidFill>
                  <a:srgbClr val="FFFFFF"/>
                </a:solidFill>
              </a:rPr>
              <a:t>Strategic action to </a:t>
            </a:r>
            <a:r>
              <a:rPr lang="fr-FR" sz="1900" dirty="0" err="1">
                <a:solidFill>
                  <a:srgbClr val="FFFFFF"/>
                </a:solidFill>
              </a:rPr>
              <a:t>improve</a:t>
            </a:r>
            <a:r>
              <a:rPr lang="fr-FR" sz="1900" dirty="0">
                <a:solidFill>
                  <a:srgbClr val="FFFFFF"/>
                </a:solidFill>
              </a:rPr>
              <a:t> </a:t>
            </a:r>
            <a:r>
              <a:rPr lang="fr-FR" sz="1900" dirty="0" err="1">
                <a:solidFill>
                  <a:srgbClr val="FFFFFF"/>
                </a:solidFill>
              </a:rPr>
              <a:t>your</a:t>
            </a:r>
            <a:r>
              <a:rPr lang="fr-FR" sz="1900" dirty="0">
                <a:solidFill>
                  <a:srgbClr val="FFFFFF"/>
                </a:solidFill>
              </a:rPr>
              <a:t> sport business </a:t>
            </a:r>
            <a:r>
              <a:rPr lang="fr-FR" sz="1900" dirty="0" err="1">
                <a:solidFill>
                  <a:srgbClr val="FFFFFF"/>
                </a:solidFill>
              </a:rPr>
              <a:t>labor</a:t>
            </a:r>
            <a:r>
              <a:rPr lang="fr-FR" sz="1900" dirty="0">
                <a:solidFill>
                  <a:srgbClr val="FFFFFF"/>
                </a:solidFill>
              </a:rPr>
              <a:t> </a:t>
            </a:r>
            <a:r>
              <a:rPr lang="fr-FR" sz="1900" dirty="0" err="1">
                <a:solidFill>
                  <a:srgbClr val="FFFFFF"/>
                </a:solidFill>
              </a:rPr>
              <a:t>market</a:t>
            </a:r>
            <a:r>
              <a:rPr lang="fr-FR" sz="1900" dirty="0">
                <a:solidFill>
                  <a:srgbClr val="FFFFFF"/>
                </a:solidFill>
              </a:rPr>
              <a:t> </a:t>
            </a:r>
            <a:r>
              <a:rPr lang="fr-FR" sz="1900" dirty="0" err="1">
                <a:solidFill>
                  <a:srgbClr val="FFFFFF"/>
                </a:solidFill>
              </a:rPr>
              <a:t>penetration</a:t>
            </a:r>
            <a:r>
              <a:rPr lang="fr-FR" sz="1900" dirty="0">
                <a:solidFill>
                  <a:srgbClr val="FFFFFF"/>
                </a:solidFill>
              </a:rPr>
              <a:t> : </a:t>
            </a:r>
            <a:r>
              <a:rPr lang="fr-FR" sz="2000" b="1" dirty="0">
                <a:solidFill>
                  <a:srgbClr val="FFFF00"/>
                </a:solidFill>
              </a:rPr>
              <a:t>brand activations &amp; business marketing culture </a:t>
            </a:r>
            <a:endParaRPr lang="fr-FR" sz="1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Concept 4: Job Opportunities and Granovetter&amp;#39;s Strength of Weak Ties | THE  RELIANTS PROJECT">
            <a:extLst>
              <a:ext uri="{FF2B5EF4-FFF2-40B4-BE49-F238E27FC236}">
                <a16:creationId xmlns:a16="http://schemas.microsoft.com/office/drawing/2014/main" id="{66778AB4-4D2E-4BAC-829A-63CA3452A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66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6E8F16-09A1-46AA-9396-EBD71771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3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title="staff isem 2324">
            <a:hlinkClick r:id="" action="ppaction://media"/>
            <a:extLst>
              <a:ext uri="{FF2B5EF4-FFF2-40B4-BE49-F238E27FC236}">
                <a16:creationId xmlns:a16="http://schemas.microsoft.com/office/drawing/2014/main" id="{3353B3AB-264C-7E9E-2F75-FF29CC28DB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6291" y="-20782"/>
            <a:ext cx="9107054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56533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ISEM “TRAINING” TEAM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A9F8079-0922-49EC-B6B9-AC1F3B43A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83973"/>
              </p:ext>
            </p:extLst>
          </p:nvPr>
        </p:nvGraphicFramePr>
        <p:xfrm>
          <a:off x="-1" y="1418102"/>
          <a:ext cx="12192001" cy="4531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6952">
                  <a:extLst>
                    <a:ext uri="{9D8B030D-6E8A-4147-A177-3AD203B41FA5}">
                      <a16:colId xmlns:a16="http://schemas.microsoft.com/office/drawing/2014/main" val="3956390560"/>
                    </a:ext>
                  </a:extLst>
                </a:gridCol>
                <a:gridCol w="3853987">
                  <a:extLst>
                    <a:ext uri="{9D8B030D-6E8A-4147-A177-3AD203B41FA5}">
                      <a16:colId xmlns:a16="http://schemas.microsoft.com/office/drawing/2014/main" val="2498014422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1885180498"/>
                    </a:ext>
                  </a:extLst>
                </a:gridCol>
                <a:gridCol w="4054680">
                  <a:extLst>
                    <a:ext uri="{9D8B030D-6E8A-4147-A177-3AD203B41FA5}">
                      <a16:colId xmlns:a16="http://schemas.microsoft.com/office/drawing/2014/main" val="4110673445"/>
                    </a:ext>
                  </a:extLst>
                </a:gridCol>
              </a:tblGrid>
              <a:tr h="20352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SEMINARS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FULL INTERNATIONAL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MIX INTERNATIONAL FRENCH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137682269"/>
                  </a:ext>
                </a:extLst>
              </a:tr>
              <a:tr h="3660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Commercial business </a:t>
                      </a:r>
                      <a:r>
                        <a:rPr lang="fr-FR" sz="1100" b="1" u="none" strike="noStrike" dirty="0" err="1">
                          <a:effectLst/>
                        </a:rPr>
                        <a:t>strategy</a:t>
                      </a:r>
                      <a:r>
                        <a:rPr lang="fr-FR" sz="1100" b="1" u="none" strike="noStrike" dirty="0">
                          <a:effectLst/>
                        </a:rPr>
                        <a:t> in sport organisations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BOUVRANDE Thomas 6H / </a:t>
                      </a:r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WEISZ Michael 9H </a:t>
                      </a:r>
                      <a:r>
                        <a:rPr lang="pt-BR" sz="1100" b="1" i="1" u="none" strike="noStrike" dirty="0">
                          <a:effectLst/>
                        </a:rPr>
                        <a:t>/ MALTESE Lionel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BOUVRANDE Thomas 6H / </a:t>
                      </a:r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WEISZ Michael 9H </a:t>
                      </a:r>
                      <a:r>
                        <a:rPr lang="pt-BR" sz="1100" b="1" i="1" u="none" strike="noStrike" dirty="0">
                          <a:effectLst/>
                        </a:rPr>
                        <a:t>/ MALTESE Lionel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639101556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Commercial &amp; social Sponsorship and Operational Activations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DANGLADE Jean-Philippe15H </a:t>
                      </a:r>
                      <a:r>
                        <a:rPr lang="fr-FR" sz="1100" b="1" i="1" u="none" strike="noStrike" dirty="0">
                          <a:effectLst/>
                        </a:rPr>
                        <a:t>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AL NIMER Mohammad </a:t>
                      </a:r>
                      <a:r>
                        <a:rPr lang="fr-FR" sz="1100" b="1" i="1" u="none" strike="noStrike" dirty="0">
                          <a:effectLst/>
                        </a:rPr>
                        <a:t>15H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CARILLAT François 15H / GUILLET Marie-Amélie 9HH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CHANTREAU Alizée (6H)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433405821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Sport Media Consulting and Event Communication Operational Strategy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ROUGER David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FERSING Aurélie 15H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ROUGER David (15H)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FERSING Aurélie 15H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4072853222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Event, Experiential, Social and  Cultural Marketing for sport &amp; e-port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VACHIER Sylvain &amp; </a:t>
                      </a:r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Romain SOMBRET </a:t>
                      </a:r>
                      <a:r>
                        <a:rPr lang="pt-BR" sz="1100" b="1" i="1" u="none" strike="noStrike" dirty="0">
                          <a:effectLst/>
                        </a:rPr>
                        <a:t>15H / FUSCHILLO Gregorio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VACHIER Sylvain &amp; </a:t>
                      </a:r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Romain SOMBRET </a:t>
                      </a:r>
                      <a:r>
                        <a:rPr lang="pt-BR" sz="1100" b="1" i="1" u="none" strike="noStrike" dirty="0">
                          <a:effectLst/>
                        </a:rPr>
                        <a:t>15H / FUSCHILLO Gregorio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026950785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Sport Career Services and labor market opportunities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Damien INNOCENTI 30H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GHIBAUDO Alain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575516281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Sport business consulting projects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MALTESE Lionel 15 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VIGNAIS Lucas 15H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066134903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Droit des compétitions Sportives et de ses acteurs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RIZZO Fabrice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3017124559"/>
                  </a:ext>
                </a:extLst>
              </a:tr>
              <a:tr h="2035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679607388"/>
                  </a:ext>
                </a:extLst>
              </a:tr>
              <a:tr h="3660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Strategic Management and sales &amp; Digital marketing in Sports Organizations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MALTESE Lionel 15H / LADIK Daniel 15H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MALTESE Lionel 15H / LADIK Daniel 15H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571026359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Economics and Finance of professional team sports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effectLst/>
                        </a:rPr>
                        <a:t>SIMMONS Rob 30H</a:t>
                      </a:r>
                      <a:endParaRPr lang="fr-FR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DURAND Christophe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72990134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Fan </a:t>
                      </a:r>
                      <a:r>
                        <a:rPr lang="fr-FR" sz="1100" b="1" u="none" strike="noStrike" dirty="0" err="1">
                          <a:effectLst/>
                        </a:rPr>
                        <a:t>experience</a:t>
                      </a:r>
                      <a:r>
                        <a:rPr lang="fr-FR" sz="1100" b="1" u="none" strike="noStrike" dirty="0">
                          <a:effectLst/>
                        </a:rPr>
                        <a:t> &amp; stadium </a:t>
                      </a:r>
                      <a:r>
                        <a:rPr lang="fr-FR" sz="1100" b="1" u="none" strike="noStrike" dirty="0" err="1">
                          <a:effectLst/>
                        </a:rPr>
                        <a:t>strategic</a:t>
                      </a:r>
                      <a:r>
                        <a:rPr lang="fr-FR" sz="1100" b="1" u="none" strike="noStrike" dirty="0">
                          <a:effectLst/>
                        </a:rPr>
                        <a:t> management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REQUENA Alejandro 9H/ KUDAWOO Joakim 9H /LEPRON Julien 12H</a:t>
                      </a:r>
                      <a:endParaRPr lang="pt-B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REQUENA Alejandro 9H/ KUDAWOO Joakim /LEPRON Julien 12H</a:t>
                      </a:r>
                      <a:endParaRPr lang="pt-B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518615297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Brand Management in sports organizations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PONS Frank 12H / Marina CAIAZZO 9H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Charlotte VEYRON-Tea TEFANI (9H)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PONS Frank 12H / Marina CAIAZZO 9H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Charlotte VEYRON-Tea STEFANI (9H)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3820283955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Corporate social responsibility in sports and Destination Marketing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effectLst/>
                        </a:rPr>
                        <a:t>KUNKEL Thilo 15H / BEE Colleen 15H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FRANCOIS Aurélien 15H / Julien BERENGER 9H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LLORENS Emilie 6H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772526119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Celebrity &amp; Talent Marketing Management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DANGLADE Jean-Philippe  18H / GEOFFROY Kevin 12H 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4211561607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Organisation contractuelle du spectacle sportif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MARMAYOU Jean-Michel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96169724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C1C339E-A5C7-4E04-A80B-87EEFBCC2A1D}"/>
              </a:ext>
            </a:extLst>
          </p:cNvPr>
          <p:cNvSpPr txBox="1"/>
          <p:nvPr/>
        </p:nvSpPr>
        <p:spPr>
          <a:xfrm>
            <a:off x="0" y="6214533"/>
            <a:ext cx="12192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Conferences</a:t>
            </a:r>
            <a:r>
              <a:rPr lang="fr-FR" dirty="0">
                <a:solidFill>
                  <a:schemeClr val="bg1"/>
                </a:solidFill>
              </a:rPr>
              <a:t>/ Challenge : OM / DELTATRE (NBA-NFL-MLS-JUVE-ATP…) / PARIS 2024 …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EF9D0FA-36D9-648F-1B12-40E23EB7CD03}"/>
              </a:ext>
            </a:extLst>
          </p:cNvPr>
          <p:cNvSpPr txBox="1">
            <a:spLocks/>
          </p:cNvSpPr>
          <p:nvPr/>
        </p:nvSpPr>
        <p:spPr>
          <a:xfrm>
            <a:off x="0" y="271049"/>
            <a:ext cx="12192000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ISEM “TRAINING” TEAM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39528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71AEE5-E2F6-7E5C-26FA-FF830D31E740}"/>
              </a:ext>
            </a:extLst>
          </p:cNvPr>
          <p:cNvSpPr txBox="1"/>
          <p:nvPr/>
        </p:nvSpPr>
        <p:spPr>
          <a:xfrm>
            <a:off x="1264824" y="125835"/>
            <a:ext cx="16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Academics</a:t>
            </a:r>
            <a:r>
              <a:rPr lang="fr-FR" b="1" i="1" dirty="0"/>
              <a:t> (7)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4FCFD5-1559-C7C0-04E2-D8DDB8F75F7D}"/>
              </a:ext>
            </a:extLst>
          </p:cNvPr>
          <p:cNvSpPr txBox="1"/>
          <p:nvPr/>
        </p:nvSpPr>
        <p:spPr>
          <a:xfrm>
            <a:off x="6089631" y="242110"/>
            <a:ext cx="179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Professionals</a:t>
            </a:r>
            <a:r>
              <a:rPr lang="fr-FR" b="1" i="1" dirty="0"/>
              <a:t> (8)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03BD30-C999-65AD-7638-4F8968B25A26}"/>
              </a:ext>
            </a:extLst>
          </p:cNvPr>
          <p:cNvSpPr txBox="1"/>
          <p:nvPr/>
        </p:nvSpPr>
        <p:spPr>
          <a:xfrm>
            <a:off x="-114650" y="36128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Academics</a:t>
            </a:r>
            <a:r>
              <a:rPr lang="fr-FR" b="1" i="1" dirty="0"/>
              <a:t> + </a:t>
            </a:r>
            <a:r>
              <a:rPr lang="fr-FR" b="1" i="1" dirty="0" err="1"/>
              <a:t>Professionals</a:t>
            </a:r>
            <a:r>
              <a:rPr lang="fr-FR" b="1" i="1" dirty="0"/>
              <a:t> (5)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A9CA88-3EE6-F9BC-65DF-EF69B002B23B}"/>
              </a:ext>
            </a:extLst>
          </p:cNvPr>
          <p:cNvSpPr txBox="1"/>
          <p:nvPr/>
        </p:nvSpPr>
        <p:spPr>
          <a:xfrm>
            <a:off x="4552757" y="3562996"/>
            <a:ext cx="471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Professionals</a:t>
            </a:r>
            <a:r>
              <a:rPr lang="fr-FR" b="1" i="1" dirty="0"/>
              <a:t> + Alumni (19) </a:t>
            </a:r>
            <a:r>
              <a:rPr lang="fr-FR" b="1" i="1" dirty="0">
                <a:sym typeface="Wingdings" panose="05000000000000000000" pitchFamily="2" charset="2"/>
              </a:rPr>
              <a:t> 49 % in 2023-24</a:t>
            </a:r>
            <a:endParaRPr lang="fr-FR" b="1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C551C4-7308-EC66-5CC8-F153337F4954}"/>
              </a:ext>
            </a:extLst>
          </p:cNvPr>
          <p:cNvSpPr txBox="1"/>
          <p:nvPr/>
        </p:nvSpPr>
        <p:spPr>
          <a:xfrm>
            <a:off x="8474031" y="1985541"/>
            <a:ext cx="386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Academic + </a:t>
            </a:r>
            <a:r>
              <a:rPr lang="fr-FR" b="1" i="1" dirty="0" err="1"/>
              <a:t>professional</a:t>
            </a:r>
            <a:r>
              <a:rPr lang="fr-FR" b="1" i="1" dirty="0"/>
              <a:t> (</a:t>
            </a:r>
            <a:r>
              <a:rPr lang="fr-FR" b="1" i="1" dirty="0" err="1"/>
              <a:t>consulting+executive</a:t>
            </a:r>
            <a:r>
              <a:rPr lang="fr-FR" b="1" i="1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E3A994-B3A8-C051-E3BD-A0811D6FB4AB}"/>
              </a:ext>
            </a:extLst>
          </p:cNvPr>
          <p:cNvSpPr txBox="1"/>
          <p:nvPr/>
        </p:nvSpPr>
        <p:spPr>
          <a:xfrm>
            <a:off x="8610600" y="125835"/>
            <a:ext cx="364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Academic + Professional + Alumni</a:t>
            </a:r>
          </a:p>
        </p:txBody>
      </p:sp>
      <p:pic>
        <p:nvPicPr>
          <p:cNvPr id="8" name="Image 7" descr="Une image contenant personne, mur, homme, intérieur&#10;&#10;Description générée automatiquement">
            <a:extLst>
              <a:ext uri="{FF2B5EF4-FFF2-40B4-BE49-F238E27FC236}">
                <a16:creationId xmlns:a16="http://schemas.microsoft.com/office/drawing/2014/main" id="{27290BFB-15EA-9F21-9BC5-67666F273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74" y="747597"/>
            <a:ext cx="734090" cy="73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Une image contenant personne, homme, mur, bâtiment&#10;&#10;Description générée automatiquement">
            <a:extLst>
              <a:ext uri="{FF2B5EF4-FFF2-40B4-BE49-F238E27FC236}">
                <a16:creationId xmlns:a16="http://schemas.microsoft.com/office/drawing/2014/main" id="{516043A5-97FE-3E52-70F7-FACC7324E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08" y="4210159"/>
            <a:ext cx="734090" cy="73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Une image contenant mur, homme, personne, cravate&#10;&#10;Description générée automatiquement">
            <a:extLst>
              <a:ext uri="{FF2B5EF4-FFF2-40B4-BE49-F238E27FC236}">
                <a16:creationId xmlns:a16="http://schemas.microsoft.com/office/drawing/2014/main" id="{632DB2DA-A37C-F966-CB0E-0D2D86509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58" y="2596658"/>
            <a:ext cx="1965785" cy="110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Une image contenant personne, homme, habits, bâtiment&#10;&#10;Description générée automatiquement">
            <a:extLst>
              <a:ext uri="{FF2B5EF4-FFF2-40B4-BE49-F238E27FC236}">
                <a16:creationId xmlns:a16="http://schemas.microsoft.com/office/drawing/2014/main" id="{9D3E49CC-6836-1CD1-E04D-0FE769F69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24" y="587499"/>
            <a:ext cx="743206" cy="99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Une image contenant extérieur, personne, arbre, femme&#10;&#10;Description générée automatiquement">
            <a:extLst>
              <a:ext uri="{FF2B5EF4-FFF2-40B4-BE49-F238E27FC236}">
                <a16:creationId xmlns:a16="http://schemas.microsoft.com/office/drawing/2014/main" id="{BF341FA3-A72B-BCEC-C18C-6C73CDEB3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3" y="719099"/>
            <a:ext cx="795532" cy="79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397D08B-0B20-DF8B-9301-5933DAA7037F}"/>
              </a:ext>
            </a:extLst>
          </p:cNvPr>
          <p:cNvSpPr txBox="1"/>
          <p:nvPr/>
        </p:nvSpPr>
        <p:spPr>
          <a:xfrm>
            <a:off x="1136047" y="1606688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François Carrillat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15DBAA-0358-7D6B-4D46-A6EF383A6EDB}"/>
              </a:ext>
            </a:extLst>
          </p:cNvPr>
          <p:cNvSpPr txBox="1"/>
          <p:nvPr/>
        </p:nvSpPr>
        <p:spPr>
          <a:xfrm>
            <a:off x="5750709" y="1514631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Thomas Bouvrande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211B35-E4B8-637B-0F40-4177DEFC006A}"/>
              </a:ext>
            </a:extLst>
          </p:cNvPr>
          <p:cNvSpPr txBox="1"/>
          <p:nvPr/>
        </p:nvSpPr>
        <p:spPr>
          <a:xfrm>
            <a:off x="6694731" y="1523968"/>
            <a:ext cx="79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Marie-Amélie Guillet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C32AA3-67F8-4ECA-DEA3-E220C2E3F59A}"/>
              </a:ext>
            </a:extLst>
          </p:cNvPr>
          <p:cNvSpPr txBox="1"/>
          <p:nvPr/>
        </p:nvSpPr>
        <p:spPr>
          <a:xfrm>
            <a:off x="3356861" y="4944249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Michael Weisz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45EA46-BFE1-4A16-53E7-D5FBEBC969B2}"/>
              </a:ext>
            </a:extLst>
          </p:cNvPr>
          <p:cNvSpPr txBox="1"/>
          <p:nvPr/>
        </p:nvSpPr>
        <p:spPr>
          <a:xfrm>
            <a:off x="9988289" y="3717248"/>
            <a:ext cx="1161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Lionel Maltese</a:t>
            </a:r>
          </a:p>
        </p:txBody>
      </p:sp>
      <p:pic>
        <p:nvPicPr>
          <p:cNvPr id="18" name="Image 17" descr="Une image contenant homme, personne, mur, intérieur&#10;&#10;Description générée automatiquement">
            <a:extLst>
              <a:ext uri="{FF2B5EF4-FFF2-40B4-BE49-F238E27FC236}">
                <a16:creationId xmlns:a16="http://schemas.microsoft.com/office/drawing/2014/main" id="{7DF889BC-5BBA-E78F-5915-BEFF38D2B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71" y="711932"/>
            <a:ext cx="795531" cy="79847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EAA6C9B-F82D-B70F-6F3B-37C3BA2DEEC6}"/>
              </a:ext>
            </a:extLst>
          </p:cNvPr>
          <p:cNvSpPr txBox="1"/>
          <p:nvPr/>
        </p:nvSpPr>
        <p:spPr>
          <a:xfrm>
            <a:off x="7738778" y="1512321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David Rouger</a:t>
            </a:r>
          </a:p>
        </p:txBody>
      </p:sp>
      <p:pic>
        <p:nvPicPr>
          <p:cNvPr id="20" name="Image 19" descr="Une image contenant femme, personne, mur, extérieur&#10;&#10;Description générée automatiquement">
            <a:extLst>
              <a:ext uri="{FF2B5EF4-FFF2-40B4-BE49-F238E27FC236}">
                <a16:creationId xmlns:a16="http://schemas.microsoft.com/office/drawing/2014/main" id="{546666B2-C6C6-53E8-218E-C1B7EAEAF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26" y="4200982"/>
            <a:ext cx="768520" cy="7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BD3A0FF-D0FE-63D8-9F64-E42B348CFE67}"/>
              </a:ext>
            </a:extLst>
          </p:cNvPr>
          <p:cNvSpPr txBox="1"/>
          <p:nvPr/>
        </p:nvSpPr>
        <p:spPr>
          <a:xfrm>
            <a:off x="4228960" y="4969502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Aurélie Fersing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03492B1-A0EE-1938-8406-C822D183CA02}"/>
              </a:ext>
            </a:extLst>
          </p:cNvPr>
          <p:cNvSpPr txBox="1"/>
          <p:nvPr/>
        </p:nvSpPr>
        <p:spPr>
          <a:xfrm>
            <a:off x="257832" y="2872116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Gregorio Fuschillo</a:t>
            </a:r>
          </a:p>
        </p:txBody>
      </p:sp>
      <p:pic>
        <p:nvPicPr>
          <p:cNvPr id="23" name="Image 22" descr="Une image contenant personne, homme, complet, cravate&#10;&#10;Description générée automatiquement">
            <a:extLst>
              <a:ext uri="{FF2B5EF4-FFF2-40B4-BE49-F238E27FC236}">
                <a16:creationId xmlns:a16="http://schemas.microsoft.com/office/drawing/2014/main" id="{08266139-CAF6-7AFA-C61C-B57CAEC592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27" y="4202502"/>
            <a:ext cx="734091" cy="73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5EF59D6-93C3-C3FB-A091-005D3521BF0B}"/>
              </a:ext>
            </a:extLst>
          </p:cNvPr>
          <p:cNvSpPr txBox="1"/>
          <p:nvPr/>
        </p:nvSpPr>
        <p:spPr>
          <a:xfrm>
            <a:off x="5140252" y="4977250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Damien Innocenti</a:t>
            </a:r>
          </a:p>
        </p:txBody>
      </p:sp>
      <p:pic>
        <p:nvPicPr>
          <p:cNvPr id="25" name="Image 24" descr="Une image contenant personne, homme, portant, habits&#10;&#10;Description générée automatiquement">
            <a:extLst>
              <a:ext uri="{FF2B5EF4-FFF2-40B4-BE49-F238E27FC236}">
                <a16:creationId xmlns:a16="http://schemas.microsoft.com/office/drawing/2014/main" id="{48E54876-0D57-B1CD-873D-4470BA8043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71" y="1959340"/>
            <a:ext cx="732723" cy="99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58D5B2A-41B8-DA15-1F14-8D882BC0D5BC}"/>
              </a:ext>
            </a:extLst>
          </p:cNvPr>
          <p:cNvSpPr txBox="1"/>
          <p:nvPr/>
        </p:nvSpPr>
        <p:spPr>
          <a:xfrm>
            <a:off x="6597771" y="3060512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Alain </a:t>
            </a:r>
          </a:p>
          <a:p>
            <a:pPr algn="ctr"/>
            <a:r>
              <a:rPr lang="fr-FR" sz="800" dirty="0"/>
              <a:t>Ghibaudo</a:t>
            </a:r>
          </a:p>
        </p:txBody>
      </p:sp>
      <p:pic>
        <p:nvPicPr>
          <p:cNvPr id="29" name="Image 28" descr="Une image contenant personne, homme, mur, habits&#10;&#10;Description générée automatiquement">
            <a:extLst>
              <a:ext uri="{FF2B5EF4-FFF2-40B4-BE49-F238E27FC236}">
                <a16:creationId xmlns:a16="http://schemas.microsoft.com/office/drawing/2014/main" id="{C8B0FF29-0D5E-9ADB-1013-01F5FFEE8A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1" y="4075374"/>
            <a:ext cx="843840" cy="8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3089629-C489-4935-5969-3DCABC832CC8}"/>
              </a:ext>
            </a:extLst>
          </p:cNvPr>
          <p:cNvSpPr txBox="1"/>
          <p:nvPr/>
        </p:nvSpPr>
        <p:spPr>
          <a:xfrm>
            <a:off x="340395" y="4919214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Fabrice </a:t>
            </a:r>
          </a:p>
          <a:p>
            <a:pPr algn="ctr"/>
            <a:r>
              <a:rPr lang="fr-FR" sz="800" dirty="0">
                <a:solidFill>
                  <a:srgbClr val="FF0000"/>
                </a:solidFill>
              </a:rPr>
              <a:t>Rizzo</a:t>
            </a:r>
          </a:p>
        </p:txBody>
      </p:sp>
      <p:pic>
        <p:nvPicPr>
          <p:cNvPr id="31" name="Image 30" descr="Une image contenant personne, homme, mur, bâtiment&#10;&#10;Description générée automatiquement">
            <a:extLst>
              <a:ext uri="{FF2B5EF4-FFF2-40B4-BE49-F238E27FC236}">
                <a16:creationId xmlns:a16="http://schemas.microsoft.com/office/drawing/2014/main" id="{9897594D-F95D-3B8E-D2A3-CBB133F66A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61" y="4075953"/>
            <a:ext cx="843840" cy="8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C0CA6DF-2341-DACC-0EB5-905185D46A79}"/>
              </a:ext>
            </a:extLst>
          </p:cNvPr>
          <p:cNvSpPr txBox="1"/>
          <p:nvPr/>
        </p:nvSpPr>
        <p:spPr>
          <a:xfrm>
            <a:off x="1274582" y="4899599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Daniel</a:t>
            </a:r>
          </a:p>
          <a:p>
            <a:pPr algn="ctr"/>
            <a:r>
              <a:rPr lang="fr-FR" sz="800" dirty="0"/>
              <a:t>Ladik</a:t>
            </a:r>
          </a:p>
        </p:txBody>
      </p:sp>
      <p:pic>
        <p:nvPicPr>
          <p:cNvPr id="33" name="Image 32" descr="Une image contenant personne, mur, intérieur, homme&#10;&#10;Description générée automatiquement">
            <a:extLst>
              <a:ext uri="{FF2B5EF4-FFF2-40B4-BE49-F238E27FC236}">
                <a16:creationId xmlns:a16="http://schemas.microsoft.com/office/drawing/2014/main" id="{C2AD1933-F9A3-CE59-B673-6E8FD4C8A9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3" y="2017862"/>
            <a:ext cx="830979" cy="83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84B157A-BF69-5976-2E4F-DF84E7D817FB}"/>
              </a:ext>
            </a:extLst>
          </p:cNvPr>
          <p:cNvSpPr txBox="1"/>
          <p:nvPr/>
        </p:nvSpPr>
        <p:spPr>
          <a:xfrm>
            <a:off x="1126661" y="2862454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Robert </a:t>
            </a:r>
          </a:p>
          <a:p>
            <a:pPr algn="ctr"/>
            <a:r>
              <a:rPr lang="fr-FR" sz="800" dirty="0"/>
              <a:t>Simmons</a:t>
            </a:r>
          </a:p>
        </p:txBody>
      </p:sp>
      <p:pic>
        <p:nvPicPr>
          <p:cNvPr id="35" name="Image 34" descr="Une image contenant homme, mur, personne, intérieur&#10;&#10;Description générée automatiquement">
            <a:extLst>
              <a:ext uri="{FF2B5EF4-FFF2-40B4-BE49-F238E27FC236}">
                <a16:creationId xmlns:a16="http://schemas.microsoft.com/office/drawing/2014/main" id="{862876BC-624F-53F6-5C27-6A84869209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22" y="655135"/>
            <a:ext cx="738018" cy="92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A7306FC-8805-FC8C-9022-F321529E5E2B}"/>
              </a:ext>
            </a:extLst>
          </p:cNvPr>
          <p:cNvSpPr txBox="1"/>
          <p:nvPr/>
        </p:nvSpPr>
        <p:spPr>
          <a:xfrm>
            <a:off x="3041670" y="1629324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Christophe Durand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1059AB6-EE1C-69C4-291C-B8DEBB6140FA}"/>
              </a:ext>
            </a:extLst>
          </p:cNvPr>
          <p:cNvSpPr txBox="1"/>
          <p:nvPr/>
        </p:nvSpPr>
        <p:spPr>
          <a:xfrm>
            <a:off x="5988865" y="4977250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Alejandro Requena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C678153-B841-9CCF-15A0-CF7F14BC13AF}"/>
              </a:ext>
            </a:extLst>
          </p:cNvPr>
          <p:cNvSpPr txBox="1"/>
          <p:nvPr/>
        </p:nvSpPr>
        <p:spPr>
          <a:xfrm>
            <a:off x="3352460" y="6191939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Joakim</a:t>
            </a:r>
            <a:r>
              <a:rPr lang="fr-FR" sz="800" dirty="0"/>
              <a:t> </a:t>
            </a:r>
          </a:p>
          <a:p>
            <a:pPr algn="ctr"/>
            <a:r>
              <a:rPr lang="fr-FR" sz="800" dirty="0"/>
              <a:t>Kudawoo</a:t>
            </a:r>
          </a:p>
        </p:txBody>
      </p:sp>
      <p:pic>
        <p:nvPicPr>
          <p:cNvPr id="40" name="Image 39" descr="Une image contenant personne, homme, complet, intérieur&#10;&#10;Description générée automatiquement">
            <a:extLst>
              <a:ext uri="{FF2B5EF4-FFF2-40B4-BE49-F238E27FC236}">
                <a16:creationId xmlns:a16="http://schemas.microsoft.com/office/drawing/2014/main" id="{3C258A9D-2D92-D1F6-87F6-64907FC151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4" y="5379220"/>
            <a:ext cx="880349" cy="82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6F4484C8-0DFF-CDDC-EAD9-57F6102C09B0}"/>
              </a:ext>
            </a:extLst>
          </p:cNvPr>
          <p:cNvSpPr txBox="1"/>
          <p:nvPr/>
        </p:nvSpPr>
        <p:spPr>
          <a:xfrm>
            <a:off x="4439875" y="6210704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Julien </a:t>
            </a:r>
          </a:p>
          <a:p>
            <a:pPr algn="ctr"/>
            <a:r>
              <a:rPr lang="fr-FR" sz="800" dirty="0">
                <a:solidFill>
                  <a:srgbClr val="FF0000"/>
                </a:solidFill>
              </a:rPr>
              <a:t>Lepron</a:t>
            </a:r>
          </a:p>
        </p:txBody>
      </p:sp>
      <p:pic>
        <p:nvPicPr>
          <p:cNvPr id="42" name="Image 41" descr="Une image contenant personne, homme, cravate, bâtiment&#10;&#10;Description générée automatiquement">
            <a:extLst>
              <a:ext uri="{FF2B5EF4-FFF2-40B4-BE49-F238E27FC236}">
                <a16:creationId xmlns:a16="http://schemas.microsoft.com/office/drawing/2014/main" id="{8CC9C526-7D77-77B1-CA02-300095399C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75" y="4075295"/>
            <a:ext cx="743088" cy="81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833B247B-B22B-6471-C6B3-260CA59418D8}"/>
              </a:ext>
            </a:extLst>
          </p:cNvPr>
          <p:cNvSpPr txBox="1"/>
          <p:nvPr/>
        </p:nvSpPr>
        <p:spPr>
          <a:xfrm>
            <a:off x="2272002" y="4872459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Frank</a:t>
            </a:r>
          </a:p>
          <a:p>
            <a:pPr algn="ctr"/>
            <a:r>
              <a:rPr lang="fr-FR" sz="800" dirty="0"/>
              <a:t>Pons</a:t>
            </a:r>
          </a:p>
        </p:txBody>
      </p:sp>
      <p:pic>
        <p:nvPicPr>
          <p:cNvPr id="44" name="Image 43" descr="Une image contenant personne, homme, cravate, complet&#10;&#10;Description générée automatiquement">
            <a:extLst>
              <a:ext uri="{FF2B5EF4-FFF2-40B4-BE49-F238E27FC236}">
                <a16:creationId xmlns:a16="http://schemas.microsoft.com/office/drawing/2014/main" id="{57A45391-83CA-81C2-E7B4-015A9EF143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95" y="5335719"/>
            <a:ext cx="815440" cy="81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400A9EC3-F047-324E-3CAE-BA4846C90391}"/>
              </a:ext>
            </a:extLst>
          </p:cNvPr>
          <p:cNvSpPr txBox="1"/>
          <p:nvPr/>
        </p:nvSpPr>
        <p:spPr>
          <a:xfrm>
            <a:off x="1792474" y="6160023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Thilo</a:t>
            </a:r>
          </a:p>
          <a:p>
            <a:pPr algn="ctr"/>
            <a:r>
              <a:rPr lang="fr-FR" sz="800" dirty="0"/>
              <a:t>Kunkel</a:t>
            </a:r>
          </a:p>
        </p:txBody>
      </p:sp>
      <p:pic>
        <p:nvPicPr>
          <p:cNvPr id="46" name="Image 45" descr="Une image contenant personne, habits, bâtiment, debout&#10;&#10;Description générée automatiquement">
            <a:extLst>
              <a:ext uri="{FF2B5EF4-FFF2-40B4-BE49-F238E27FC236}">
                <a16:creationId xmlns:a16="http://schemas.microsoft.com/office/drawing/2014/main" id="{A4AAF922-5458-106A-F8CA-7DD1B9AC30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7" y="591893"/>
            <a:ext cx="659486" cy="98923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EE1E0B83-497B-9129-7067-39EFA6A8AF0C}"/>
              </a:ext>
            </a:extLst>
          </p:cNvPr>
          <p:cNvSpPr txBox="1"/>
          <p:nvPr/>
        </p:nvSpPr>
        <p:spPr>
          <a:xfrm>
            <a:off x="308917" y="1597318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Colleen</a:t>
            </a:r>
          </a:p>
          <a:p>
            <a:pPr algn="ctr"/>
            <a:r>
              <a:rPr lang="fr-FR" sz="800" dirty="0"/>
              <a:t>Bee</a:t>
            </a:r>
          </a:p>
        </p:txBody>
      </p:sp>
      <p:pic>
        <p:nvPicPr>
          <p:cNvPr id="48" name="Image 47" descr="Une image contenant personne, mur, intérieur, femme&#10;&#10;Description générée automatiquement">
            <a:extLst>
              <a:ext uri="{FF2B5EF4-FFF2-40B4-BE49-F238E27FC236}">
                <a16:creationId xmlns:a16="http://schemas.microsoft.com/office/drawing/2014/main" id="{A70FE5EB-782F-0667-A277-0E24EAC047F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07" y="5383292"/>
            <a:ext cx="808647" cy="8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E1186B9E-AA6B-891C-D95F-AC4F85AE5358}"/>
              </a:ext>
            </a:extLst>
          </p:cNvPr>
          <p:cNvSpPr txBox="1"/>
          <p:nvPr/>
        </p:nvSpPr>
        <p:spPr>
          <a:xfrm>
            <a:off x="5414333" y="6191939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Alizée</a:t>
            </a:r>
          </a:p>
          <a:p>
            <a:pPr algn="ctr"/>
            <a:r>
              <a:rPr lang="fr-FR" sz="800" dirty="0"/>
              <a:t>Chantreau</a:t>
            </a:r>
          </a:p>
        </p:txBody>
      </p:sp>
      <p:pic>
        <p:nvPicPr>
          <p:cNvPr id="50" name="Image 49" descr="Une image contenant personne, intérieur, homme, mur&#10;&#10;Description générée automatiquement">
            <a:extLst>
              <a:ext uri="{FF2B5EF4-FFF2-40B4-BE49-F238E27FC236}">
                <a16:creationId xmlns:a16="http://schemas.microsoft.com/office/drawing/2014/main" id="{D72C4A5D-B11D-8955-D793-295132FA75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8" y="487219"/>
            <a:ext cx="1935054" cy="128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61E927DB-AD7A-8C41-D8DD-3A796599CE3C}"/>
              </a:ext>
            </a:extLst>
          </p:cNvPr>
          <p:cNvSpPr txBox="1"/>
          <p:nvPr/>
        </p:nvSpPr>
        <p:spPr>
          <a:xfrm>
            <a:off x="9835448" y="1837520"/>
            <a:ext cx="1240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Jean-Philippe Danglade</a:t>
            </a:r>
          </a:p>
        </p:txBody>
      </p:sp>
      <p:pic>
        <p:nvPicPr>
          <p:cNvPr id="52" name="Picture 6" descr="Résultat de recherche d'images pour &quot;kevin geoffroy&quot;">
            <a:hlinkClick r:id="rId21"/>
            <a:extLst>
              <a:ext uri="{FF2B5EF4-FFF2-40B4-BE49-F238E27FC236}">
                <a16:creationId xmlns:a16="http://schemas.microsoft.com/office/drawing/2014/main" id="{8BCC0E8C-A7BA-138C-9B60-9A73B405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78" y="5378753"/>
            <a:ext cx="808647" cy="8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4F1A7BAD-37B5-97A4-27CF-B21B3131FB73}"/>
              </a:ext>
            </a:extLst>
          </p:cNvPr>
          <p:cNvSpPr txBox="1"/>
          <p:nvPr/>
        </p:nvSpPr>
        <p:spPr>
          <a:xfrm>
            <a:off x="6369878" y="6201362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Kevin</a:t>
            </a:r>
          </a:p>
          <a:p>
            <a:pPr algn="ctr"/>
            <a:r>
              <a:rPr lang="fr-FR" sz="800" dirty="0"/>
              <a:t>Geoffroy</a:t>
            </a:r>
          </a:p>
        </p:txBody>
      </p:sp>
      <p:pic>
        <p:nvPicPr>
          <p:cNvPr id="54" name="Image 53" descr="Une image contenant personne, homme, mur, complet&#10;&#10;Description générée automatiquement">
            <a:extLst>
              <a:ext uri="{FF2B5EF4-FFF2-40B4-BE49-F238E27FC236}">
                <a16:creationId xmlns:a16="http://schemas.microsoft.com/office/drawing/2014/main" id="{2CD15090-B4DF-0992-154C-D33BF278391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64" y="1952959"/>
            <a:ext cx="817138" cy="108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69565197-1658-C012-80DE-827CFF1D1EC3}"/>
              </a:ext>
            </a:extLst>
          </p:cNvPr>
          <p:cNvSpPr txBox="1"/>
          <p:nvPr/>
        </p:nvSpPr>
        <p:spPr>
          <a:xfrm>
            <a:off x="5517738" y="3079213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Julien Berenger</a:t>
            </a:r>
          </a:p>
        </p:txBody>
      </p:sp>
      <p:pic>
        <p:nvPicPr>
          <p:cNvPr id="56" name="Image 55" descr="Une image contenant personne, extérieur, souriant, femme&#10;&#10;Description générée automatiquement">
            <a:extLst>
              <a:ext uri="{FF2B5EF4-FFF2-40B4-BE49-F238E27FC236}">
                <a16:creationId xmlns:a16="http://schemas.microsoft.com/office/drawing/2014/main" id="{3634399B-2A8B-3C7C-B605-D1C6FC2722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00" y="4210159"/>
            <a:ext cx="808647" cy="8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F3DF32C7-04A6-EDE4-4FAA-AC110992E81A}"/>
              </a:ext>
            </a:extLst>
          </p:cNvPr>
          <p:cNvSpPr txBox="1"/>
          <p:nvPr/>
        </p:nvSpPr>
        <p:spPr>
          <a:xfrm>
            <a:off x="6929115" y="5018806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Emilie </a:t>
            </a:r>
          </a:p>
          <a:p>
            <a:pPr algn="ctr"/>
            <a:r>
              <a:rPr lang="fr-FR" sz="800" dirty="0"/>
              <a:t>Llorens</a:t>
            </a:r>
          </a:p>
        </p:txBody>
      </p:sp>
      <p:pic>
        <p:nvPicPr>
          <p:cNvPr id="58" name="Image 57" descr="Une image contenant personne, homme, intérieur, moniteur&#10;&#10;Description générée automatiquement">
            <a:extLst>
              <a:ext uri="{FF2B5EF4-FFF2-40B4-BE49-F238E27FC236}">
                <a16:creationId xmlns:a16="http://schemas.microsoft.com/office/drawing/2014/main" id="{82877436-83C2-04A7-6189-947FB48A91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52" y="473716"/>
            <a:ext cx="991300" cy="126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5ECC5EC3-2753-852E-363F-5DEC0E32C119}"/>
              </a:ext>
            </a:extLst>
          </p:cNvPr>
          <p:cNvSpPr txBox="1"/>
          <p:nvPr/>
        </p:nvSpPr>
        <p:spPr>
          <a:xfrm>
            <a:off x="2215879" y="1646987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Aurélien</a:t>
            </a:r>
          </a:p>
          <a:p>
            <a:pPr algn="ctr"/>
            <a:r>
              <a:rPr lang="fr-FR" sz="800" dirty="0"/>
              <a:t>François</a:t>
            </a:r>
          </a:p>
        </p:txBody>
      </p:sp>
      <p:pic>
        <p:nvPicPr>
          <p:cNvPr id="60" name="Image 59" descr="Une image contenant personne, mur, homme, intérieur&#10;&#10;Description générée automatiquement">
            <a:extLst>
              <a:ext uri="{FF2B5EF4-FFF2-40B4-BE49-F238E27FC236}">
                <a16:creationId xmlns:a16="http://schemas.microsoft.com/office/drawing/2014/main" id="{09C73D4B-079F-905D-421F-1226103C06E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1" y="5331864"/>
            <a:ext cx="683649" cy="1024488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77A3104F-B38D-8D1B-5D1C-427C183BABAF}"/>
              </a:ext>
            </a:extLst>
          </p:cNvPr>
          <p:cNvSpPr txBox="1"/>
          <p:nvPr/>
        </p:nvSpPr>
        <p:spPr>
          <a:xfrm>
            <a:off x="581123" y="6393611"/>
            <a:ext cx="76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Jean-Michel</a:t>
            </a:r>
          </a:p>
          <a:p>
            <a:pPr algn="ctr"/>
            <a:r>
              <a:rPr lang="fr-FR" sz="800" dirty="0">
                <a:solidFill>
                  <a:srgbClr val="FF0000"/>
                </a:solidFill>
              </a:rPr>
              <a:t>Marmayou</a:t>
            </a:r>
          </a:p>
        </p:txBody>
      </p:sp>
      <p:pic>
        <p:nvPicPr>
          <p:cNvPr id="64" name="Image 63" descr="Une image contenant table, femme, intérieur, assis&#10;&#10;Description générée automatiquement">
            <a:extLst>
              <a:ext uri="{FF2B5EF4-FFF2-40B4-BE49-F238E27FC236}">
                <a16:creationId xmlns:a16="http://schemas.microsoft.com/office/drawing/2014/main" id="{218790DC-A028-794E-053C-38691FD0F44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21" y="4191314"/>
            <a:ext cx="743089" cy="9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6A038227-9F37-E8E7-89B2-90CB9E877CF7}"/>
              </a:ext>
            </a:extLst>
          </p:cNvPr>
          <p:cNvSpPr txBox="1"/>
          <p:nvPr/>
        </p:nvSpPr>
        <p:spPr>
          <a:xfrm>
            <a:off x="7855138" y="5080045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Amélie</a:t>
            </a:r>
          </a:p>
          <a:p>
            <a:pPr algn="ctr"/>
            <a:r>
              <a:rPr lang="fr-FR" sz="800" dirty="0"/>
              <a:t>Bouan</a:t>
            </a:r>
          </a:p>
        </p:txBody>
      </p:sp>
      <p:pic>
        <p:nvPicPr>
          <p:cNvPr id="66" name="Image 65" descr="Une image contenant personne, homme, complet, cravate&#10;&#10;Description générée automatiquement">
            <a:extLst>
              <a:ext uri="{FF2B5EF4-FFF2-40B4-BE49-F238E27FC236}">
                <a16:creationId xmlns:a16="http://schemas.microsoft.com/office/drawing/2014/main" id="{FA7FE540-A81D-F541-31B9-ACAB913F290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06" y="5368205"/>
            <a:ext cx="663960" cy="901638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593B2D12-2734-0005-737E-E991662CB3E8}"/>
              </a:ext>
            </a:extLst>
          </p:cNvPr>
          <p:cNvSpPr txBox="1"/>
          <p:nvPr/>
        </p:nvSpPr>
        <p:spPr>
          <a:xfrm>
            <a:off x="7376829" y="6286179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Vincent Chaudel</a:t>
            </a:r>
          </a:p>
        </p:txBody>
      </p:sp>
      <p:pic>
        <p:nvPicPr>
          <p:cNvPr id="70" name="Picture 2" descr="Romain Sombret - Ulule">
            <a:extLst>
              <a:ext uri="{FF2B5EF4-FFF2-40B4-BE49-F238E27FC236}">
                <a16:creationId xmlns:a16="http://schemas.microsoft.com/office/drawing/2014/main" id="{EF91066E-4886-C89C-BDEF-A6745B08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77" y="5432841"/>
            <a:ext cx="768521" cy="7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6AD169A8-52BE-9BBF-1256-3931CFD6B6DD}"/>
              </a:ext>
            </a:extLst>
          </p:cNvPr>
          <p:cNvSpPr txBox="1"/>
          <p:nvPr/>
        </p:nvSpPr>
        <p:spPr>
          <a:xfrm>
            <a:off x="8335124" y="6277336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Romain </a:t>
            </a:r>
            <a:r>
              <a:rPr lang="fr-FR" sz="800" dirty="0" err="1"/>
              <a:t>Sombret</a:t>
            </a:r>
            <a:endParaRPr lang="fr-FR" sz="800" dirty="0"/>
          </a:p>
        </p:txBody>
      </p:sp>
      <p:pic>
        <p:nvPicPr>
          <p:cNvPr id="72" name="Picture 4" descr="Sylvain Vachier">
            <a:extLst>
              <a:ext uri="{FF2B5EF4-FFF2-40B4-BE49-F238E27FC236}">
                <a16:creationId xmlns:a16="http://schemas.microsoft.com/office/drawing/2014/main" id="{2BC24CEE-6148-168E-16DF-01BBDA6B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46" y="790081"/>
            <a:ext cx="719846" cy="71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AB5659E5-DE92-9987-5F34-1F2DCBAA2134}"/>
              </a:ext>
            </a:extLst>
          </p:cNvPr>
          <p:cNvSpPr txBox="1"/>
          <p:nvPr/>
        </p:nvSpPr>
        <p:spPr>
          <a:xfrm>
            <a:off x="4818872" y="1541060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Sylvain</a:t>
            </a:r>
          </a:p>
          <a:p>
            <a:pPr algn="ctr"/>
            <a:r>
              <a:rPr lang="fr-FR" sz="800" dirty="0"/>
              <a:t>Vachier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DBA03590-655D-E60C-2091-558533AD5CC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68861" y="5423946"/>
            <a:ext cx="679222" cy="896573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7E7F77AB-B1A3-87B1-E552-7CFAF62FD9E6}"/>
              </a:ext>
            </a:extLst>
          </p:cNvPr>
          <p:cNvSpPr txBox="1"/>
          <p:nvPr/>
        </p:nvSpPr>
        <p:spPr>
          <a:xfrm>
            <a:off x="9306832" y="6329300"/>
            <a:ext cx="86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 dirty="0">
                <a:effectLst/>
                <a:latin typeface="-apple-system"/>
              </a:rPr>
              <a:t>Mohammad </a:t>
            </a:r>
          </a:p>
          <a:p>
            <a:pPr algn="ctr"/>
            <a:r>
              <a:rPr lang="fr-FR" sz="900" b="0" i="0" dirty="0">
                <a:effectLst/>
                <a:latin typeface="-apple-system"/>
              </a:rPr>
              <a:t>Al Nimer</a:t>
            </a:r>
            <a:endParaRPr lang="fr-FR" sz="900" dirty="0"/>
          </a:p>
        </p:txBody>
      </p:sp>
      <p:pic>
        <p:nvPicPr>
          <p:cNvPr id="76" name="Picture 2" descr="Gregorio Fuschillo – The Conversation">
            <a:extLst>
              <a:ext uri="{FF2B5EF4-FFF2-40B4-BE49-F238E27FC236}">
                <a16:creationId xmlns:a16="http://schemas.microsoft.com/office/drawing/2014/main" id="{D3039670-0303-0555-D395-542146FC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9" y="2035408"/>
            <a:ext cx="824889" cy="82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60+ من الملفات الشخصية التي تحتوي على “ Kudawoo” | LinkedIn">
            <a:extLst>
              <a:ext uri="{FF2B5EF4-FFF2-40B4-BE49-F238E27FC236}">
                <a16:creationId xmlns:a16="http://schemas.microsoft.com/office/drawing/2014/main" id="{A0C9C121-8D1A-8512-3748-C69CBB75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7" y="5357360"/>
            <a:ext cx="856234" cy="8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Deltatre | Benjamin Causse">
            <a:extLst>
              <a:ext uri="{FF2B5EF4-FFF2-40B4-BE49-F238E27FC236}">
                <a16:creationId xmlns:a16="http://schemas.microsoft.com/office/drawing/2014/main" id="{B577E401-0D51-EB0D-A373-2671AC95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91" y="4142839"/>
            <a:ext cx="663960" cy="99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7D929B7C-B791-E83F-E80A-E3E45605DF9B}"/>
              </a:ext>
            </a:extLst>
          </p:cNvPr>
          <p:cNvSpPr txBox="1"/>
          <p:nvPr/>
        </p:nvSpPr>
        <p:spPr>
          <a:xfrm>
            <a:off x="8910924" y="5120981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Benjamine Causse</a:t>
            </a:r>
          </a:p>
        </p:txBody>
      </p:sp>
      <p:pic>
        <p:nvPicPr>
          <p:cNvPr id="80" name="Picture 8" descr="Werner BOUCHER | PhD Student | Université de Rouen, Mont-Saint-Aignan | UR  | UFR Sciences du Sport et Éducation Physique">
            <a:extLst>
              <a:ext uri="{FF2B5EF4-FFF2-40B4-BE49-F238E27FC236}">
                <a16:creationId xmlns:a16="http://schemas.microsoft.com/office/drawing/2014/main" id="{F9C232D4-69B0-B5DF-5388-ECBB0643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1" y="1992377"/>
            <a:ext cx="849556" cy="84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CE6D7DD9-596E-F335-56CE-0C3D860C93F5}"/>
              </a:ext>
            </a:extLst>
          </p:cNvPr>
          <p:cNvSpPr txBox="1"/>
          <p:nvPr/>
        </p:nvSpPr>
        <p:spPr>
          <a:xfrm>
            <a:off x="2189980" y="2888828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Werner Boucher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767E19F-8BC5-405E-0CC7-BFFDA3E747F4}"/>
              </a:ext>
            </a:extLst>
          </p:cNvPr>
          <p:cNvSpPr txBox="1"/>
          <p:nvPr/>
        </p:nvSpPr>
        <p:spPr>
          <a:xfrm rot="19181780">
            <a:off x="3014675" y="2399693"/>
            <a:ext cx="1840145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39 </a:t>
            </a:r>
            <a:r>
              <a:rPr lang="fr-FR" sz="2400" b="1" i="1" dirty="0" err="1">
                <a:solidFill>
                  <a:srgbClr val="FF0000"/>
                </a:solidFill>
              </a:rPr>
              <a:t>weak</a:t>
            </a:r>
            <a:r>
              <a:rPr lang="fr-FR" sz="2400" b="1" i="1" dirty="0">
                <a:solidFill>
                  <a:srgbClr val="FF0000"/>
                </a:solidFill>
              </a:rPr>
              <a:t> ties </a:t>
            </a:r>
          </a:p>
        </p:txBody>
      </p:sp>
      <p:pic>
        <p:nvPicPr>
          <p:cNvPr id="1026" name="Picture 2" descr="70+ &quot;Caiazzo&quot; profiles | LinkedIn">
            <a:extLst>
              <a:ext uri="{FF2B5EF4-FFF2-40B4-BE49-F238E27FC236}">
                <a16:creationId xmlns:a16="http://schemas.microsoft.com/office/drawing/2014/main" id="{1BAA883D-7620-A4A3-2BAA-50DC7623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46" y="2030423"/>
            <a:ext cx="843840" cy="8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12E78013-A9AE-F37F-0A76-AC40A2A9E27A}"/>
              </a:ext>
            </a:extLst>
          </p:cNvPr>
          <p:cNvSpPr txBox="1"/>
          <p:nvPr/>
        </p:nvSpPr>
        <p:spPr>
          <a:xfrm>
            <a:off x="7832807" y="3038193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Marina </a:t>
            </a:r>
            <a:r>
              <a:rPr lang="fr-FR" sz="800" dirty="0" err="1"/>
              <a:t>Caiazzo</a:t>
            </a:r>
            <a:endParaRPr lang="fr-FR" sz="800" dirty="0"/>
          </a:p>
        </p:txBody>
      </p:sp>
      <p:pic>
        <p:nvPicPr>
          <p:cNvPr id="1028" name="Picture 4" descr="Ilyes CHAIBDRA - Partnerships Activations Executive - Olympique de  Marseille | LinkedIn">
            <a:extLst>
              <a:ext uri="{FF2B5EF4-FFF2-40B4-BE49-F238E27FC236}">
                <a16:creationId xmlns:a16="http://schemas.microsoft.com/office/drawing/2014/main" id="{4696E374-DE6C-48E5-BD27-160542A9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533" y="4167198"/>
            <a:ext cx="836080" cy="83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B8FE3AFE-3BDA-C229-03EC-E4B3EFAF4362}"/>
              </a:ext>
            </a:extLst>
          </p:cNvPr>
          <p:cNvSpPr txBox="1"/>
          <p:nvPr/>
        </p:nvSpPr>
        <p:spPr>
          <a:xfrm>
            <a:off x="9906284" y="5041736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Ilyes </a:t>
            </a:r>
            <a:r>
              <a:rPr lang="fr-FR" sz="800" dirty="0" err="1">
                <a:solidFill>
                  <a:srgbClr val="FF0000"/>
                </a:solidFill>
              </a:rPr>
              <a:t>Chaibdra</a:t>
            </a:r>
            <a:r>
              <a:rPr lang="fr-FR" sz="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32" name="Picture 8" descr="Charlotte VEYRON (AS MONACO) - Viadeo">
            <a:extLst>
              <a:ext uri="{FF2B5EF4-FFF2-40B4-BE49-F238E27FC236}">
                <a16:creationId xmlns:a16="http://schemas.microsoft.com/office/drawing/2014/main" id="{EA8A691A-0678-F732-2C24-15ED5C33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791" y="5432841"/>
            <a:ext cx="678487" cy="90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ZoneTexte 89">
            <a:extLst>
              <a:ext uri="{FF2B5EF4-FFF2-40B4-BE49-F238E27FC236}">
                <a16:creationId xmlns:a16="http://schemas.microsoft.com/office/drawing/2014/main" id="{06BCD950-EDF2-35E3-8EEC-8F6A94F29136}"/>
              </a:ext>
            </a:extLst>
          </p:cNvPr>
          <p:cNvSpPr txBox="1"/>
          <p:nvPr/>
        </p:nvSpPr>
        <p:spPr>
          <a:xfrm>
            <a:off x="10287044" y="6379981"/>
            <a:ext cx="86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 dirty="0">
                <a:solidFill>
                  <a:srgbClr val="FF0000"/>
                </a:solidFill>
                <a:effectLst/>
                <a:latin typeface="-apple-system"/>
              </a:rPr>
              <a:t>Charlotte Veyron</a:t>
            </a:r>
            <a:endParaRPr lang="fr-FR" sz="900" dirty="0">
              <a:solidFill>
                <a:srgbClr val="FF0000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46B933B-B934-C921-3162-DD6F609836FE}"/>
              </a:ext>
            </a:extLst>
          </p:cNvPr>
          <p:cNvSpPr txBox="1"/>
          <p:nvPr/>
        </p:nvSpPr>
        <p:spPr>
          <a:xfrm>
            <a:off x="10898577" y="5065630"/>
            <a:ext cx="86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 dirty="0">
                <a:effectLst/>
                <a:latin typeface="-apple-system"/>
              </a:rPr>
              <a:t>Tea </a:t>
            </a:r>
          </a:p>
          <a:p>
            <a:pPr algn="ctr"/>
            <a:r>
              <a:rPr lang="fr-FR" sz="900" b="0" i="0" dirty="0">
                <a:effectLst/>
                <a:latin typeface="-apple-system"/>
              </a:rPr>
              <a:t>Stefani</a:t>
            </a:r>
            <a:endParaRPr lang="fr-FR" sz="900" dirty="0"/>
          </a:p>
        </p:txBody>
      </p:sp>
      <p:pic>
        <p:nvPicPr>
          <p:cNvPr id="62" name="Image 61" descr="Une image contenant habits, personne, Visage humain, homme&#10;&#10;Description générée automatiquement">
            <a:extLst>
              <a:ext uri="{FF2B5EF4-FFF2-40B4-BE49-F238E27FC236}">
                <a16:creationId xmlns:a16="http://schemas.microsoft.com/office/drawing/2014/main" id="{A4EAFA4D-61EC-0A38-ECE3-61CB97F09E1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45" y="4200982"/>
            <a:ext cx="715918" cy="715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Image 67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6355D50B-244D-AC32-769F-E0509778756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06" y="5469536"/>
            <a:ext cx="612482" cy="816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2759E31A-275D-280A-AE98-047175E5AAF0}"/>
              </a:ext>
            </a:extLst>
          </p:cNvPr>
          <p:cNvSpPr txBox="1"/>
          <p:nvPr/>
        </p:nvSpPr>
        <p:spPr>
          <a:xfrm>
            <a:off x="11150081" y="6370639"/>
            <a:ext cx="86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 dirty="0">
                <a:effectLst/>
                <a:latin typeface="-apple-system"/>
              </a:rPr>
              <a:t>Lucas </a:t>
            </a:r>
          </a:p>
          <a:p>
            <a:pPr algn="ctr"/>
            <a:r>
              <a:rPr lang="fr-FR" sz="900" b="0" i="0" dirty="0">
                <a:effectLst/>
                <a:latin typeface="-apple-system"/>
              </a:rPr>
              <a:t>Vignais</a:t>
            </a:r>
            <a:endParaRPr lang="fr-FR" sz="900" dirty="0"/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C083BE30-5896-5C47-6847-AED4F9F921D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946947" y="4173907"/>
            <a:ext cx="771522" cy="881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8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afael Nadal n'aura plus son oncle Toni comme entraîneur | Le Devoir">
            <a:extLst>
              <a:ext uri="{FF2B5EF4-FFF2-40B4-BE49-F238E27FC236}">
                <a16:creationId xmlns:a16="http://schemas.microsoft.com/office/drawing/2014/main" id="{33B101ED-DEFA-56D8-09F4-0F7997F09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" r="-3" b="33491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DCD6B0D-21A1-55F1-F202-AB985B4F9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r="838" b="1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BA. Mort de Tex Winter, ancien stratège des Bulls de Jordan -  Nîmes.maville.com">
            <a:extLst>
              <a:ext uri="{FF2B5EF4-FFF2-40B4-BE49-F238E27FC236}">
                <a16:creationId xmlns:a16="http://schemas.microsoft.com/office/drawing/2014/main" id="{D62244A5-243B-17F6-7A19-44A57A079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7" b="22653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s lágrimas de Juan Carlos Ferrero tras el triunfo de Carlos Alcaraz en  Wimbledon">
            <a:extLst>
              <a:ext uri="{FF2B5EF4-FFF2-40B4-BE49-F238E27FC236}">
                <a16:creationId xmlns:a16="http://schemas.microsoft.com/office/drawing/2014/main" id="{E5BD5FDF-6B0E-2DC5-24E4-786EC7A5F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50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EC5984-AFA3-4057-B6CF-259A8A4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959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 PSG récompensé aux TheStadiumBusiness Awards 2017 pour son application |  Sport Stratégies">
            <a:extLst>
              <a:ext uri="{FF2B5EF4-FFF2-40B4-BE49-F238E27FC236}">
                <a16:creationId xmlns:a16="http://schemas.microsoft.com/office/drawing/2014/main" id="{BDDC60F8-7B9D-0DF3-FFC3-78025164D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r="12894" b="-4"/>
          <a:stretch/>
        </p:blipFill>
        <p:spPr bwMode="auto"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ustapha BENMANSOUR - Manager of Operations - Spring Media | LinkedIn">
            <a:extLst>
              <a:ext uri="{FF2B5EF4-FFF2-40B4-BE49-F238E27FC236}">
                <a16:creationId xmlns:a16="http://schemas.microsoft.com/office/drawing/2014/main" id="{29AC6354-A85B-A7C5-09F4-B3B584D76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0" r="-2" b="25138"/>
          <a:stretch/>
        </p:blipFill>
        <p:spPr bwMode="auto">
          <a:xfrm>
            <a:off x="449343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ddy Toumoun - Responsable secteurs (Bouches du Rhône &amp; Vaucluse) - Rugby  Club Toulonnais | LinkedIn">
            <a:extLst>
              <a:ext uri="{FF2B5EF4-FFF2-40B4-BE49-F238E27FC236}">
                <a16:creationId xmlns:a16="http://schemas.microsoft.com/office/drawing/2014/main" id="{1FE0BAB3-D2BE-BB43-5B1D-BF896DC35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r="-3" b="23441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urelie Fersing - Global Sponsoring Director, B to B Marketing and  International relations Manager - Pampelonne Organisation | LinkedIn">
            <a:extLst>
              <a:ext uri="{FF2B5EF4-FFF2-40B4-BE49-F238E27FC236}">
                <a16:creationId xmlns:a16="http://schemas.microsoft.com/office/drawing/2014/main" id="{EF5A43C6-C9AC-7007-6343-487EDD084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 r="2" b="31731"/>
          <a:stretch/>
        </p:blipFill>
        <p:spPr bwMode="auto"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harlotte VEYRON - Monaco | Professional Profile | LinkedIn">
            <a:extLst>
              <a:ext uri="{FF2B5EF4-FFF2-40B4-BE49-F238E27FC236}">
                <a16:creationId xmlns:a16="http://schemas.microsoft.com/office/drawing/2014/main" id="{6EE123F0-B919-C5B4-0258-30C176A12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807"/>
          <a:stretch/>
        </p:blipFill>
        <p:spPr bwMode="auto">
          <a:xfrm>
            <a:off x="2861892" y="35112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u coeur de l'OM avec Randstad - Saison 2 - Episode 5 - YouTube">
            <a:extLst>
              <a:ext uri="{FF2B5EF4-FFF2-40B4-BE49-F238E27FC236}">
                <a16:creationId xmlns:a16="http://schemas.microsoft.com/office/drawing/2014/main" id="{127CAA82-5B73-5F99-F068-6CC63F04A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" b="3"/>
          <a:stretch/>
        </p:blipFill>
        <p:spPr bwMode="auto"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16D2873E-29B4-6921-F157-50F259F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1010" y="6356350"/>
            <a:ext cx="7527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93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656</Words>
  <Application>Microsoft Office PowerPoint</Application>
  <PresentationFormat>Grand écran</PresentationFormat>
  <Paragraphs>146</Paragraphs>
  <Slides>17</Slides>
  <Notes>0</Notes>
  <HiddenSlides>1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Georgia Pro Black</vt:lpstr>
      <vt:lpstr>Thème Office</vt:lpstr>
      <vt:lpstr>  Lionel Maltese Maître de Conférences Aix Marseille University – CERGAM Laboratory- #OIMS Laval University Canada Associate Professor Sport Business Management Kedge Business School Senior consulting sport business management ATP Marseille – Lyon – Metz – Montpellier – FIBA 3*3 World Tour Marseille    Twitter : @lionelmaltese </vt:lpstr>
      <vt:lpstr>Présentation PowerPoint</vt:lpstr>
      <vt:lpstr>Présentation PowerPoint</vt:lpstr>
      <vt:lpstr>Présentation PowerPoint</vt:lpstr>
      <vt:lpstr>Présentation PowerPoint</vt:lpstr>
      <vt:lpstr>ISEM “TRAINING” TEAM</vt:lpstr>
      <vt:lpstr>Présentation PowerPoint</vt:lpstr>
      <vt:lpstr>Présentation PowerPoint</vt:lpstr>
      <vt:lpstr>Présentation PowerPoint</vt:lpstr>
      <vt:lpstr>We teach what we are doing in sport business</vt:lpstr>
      <vt:lpstr>We are « hardworkers » </vt:lpstr>
      <vt:lpstr>We will try to make « grit students » to become « grit &amp; great » sport business women and men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Maltese</dc:creator>
  <cp:lastModifiedBy>Lionel Maltese</cp:lastModifiedBy>
  <cp:revision>11</cp:revision>
  <dcterms:created xsi:type="dcterms:W3CDTF">2022-09-04T06:37:53Z</dcterms:created>
  <dcterms:modified xsi:type="dcterms:W3CDTF">2023-09-16T15:54:20Z</dcterms:modified>
</cp:coreProperties>
</file>