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390" r:id="rId3"/>
    <p:sldId id="437" r:id="rId4"/>
    <p:sldId id="439" r:id="rId5"/>
    <p:sldId id="372" r:id="rId6"/>
    <p:sldId id="398" r:id="rId7"/>
    <p:sldId id="274" r:id="rId8"/>
    <p:sldId id="268" r:id="rId9"/>
    <p:sldId id="440" r:id="rId10"/>
    <p:sldId id="391" r:id="rId11"/>
    <p:sldId id="395" r:id="rId12"/>
    <p:sldId id="399"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AAA"/>
    <a:srgbClr val="3D62AB"/>
    <a:srgbClr val="ED672B"/>
    <a:srgbClr val="395FA9"/>
    <a:srgbClr val="AABADA"/>
    <a:srgbClr val="603CAA"/>
    <a:srgbClr val="37ABAB"/>
    <a:srgbClr val="AAAA3C"/>
    <a:srgbClr val="AA6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21" autoAdjust="0"/>
    <p:restoredTop sz="82314" autoAdjust="0"/>
  </p:normalViewPr>
  <p:slideViewPr>
    <p:cSldViewPr snapToGrid="0">
      <p:cViewPr varScale="1">
        <p:scale>
          <a:sx n="124" d="100"/>
          <a:sy n="124" d="100"/>
        </p:scale>
        <p:origin x="1434" y="108"/>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eb81f49cb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eb81f49cb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Si vous avez besoin qu’on vous redonne les dates des challenges et plus d’infos sur le SNEE, appelez nous, regardez notre site internet et nos réseaux sociaux.</a:t>
            </a:r>
          </a:p>
          <a:p>
            <a:pPr marL="0" lvl="0" indent="0" algn="l" rtl="0">
              <a:spcBef>
                <a:spcPts val="0"/>
              </a:spcBef>
              <a:spcAft>
                <a:spcPts val="0"/>
              </a:spcAft>
              <a:buNone/>
            </a:pPr>
            <a:r>
              <a:rPr lang="fr-FR" dirty="0"/>
              <a:t>Et scannez ce QR code pour nous laisser vos </a:t>
            </a:r>
            <a:r>
              <a:rPr lang="fr-FR" dirty="0" err="1"/>
              <a:t>coordonées</a:t>
            </a:r>
            <a:r>
              <a:rPr lang="fr-FR" dirty="0"/>
              <a:t>, on vous tiendra au courant des actus.</a:t>
            </a:r>
            <a:endParaRPr dirty="0"/>
          </a:p>
        </p:txBody>
      </p:sp>
    </p:spTree>
    <p:extLst>
      <p:ext uri="{BB962C8B-B14F-4D97-AF65-F5344CB8AC3E}">
        <p14:creationId xmlns:p14="http://schemas.microsoft.com/office/powerpoint/2010/main" val="73276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0" indent="0" algn="l">
              <a:buNone/>
            </a:pPr>
            <a:endParaRPr lang="fr-FR" sz="1100"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A783FA4E-8D47-4586-A1A9-9DB320171E64}" type="slidenum">
              <a:rPr lang="fr-FR" smtClean="0"/>
              <a:t>12</a:t>
            </a:fld>
            <a:endParaRPr lang="fr-FR"/>
          </a:p>
        </p:txBody>
      </p:sp>
    </p:spTree>
    <p:extLst>
      <p:ext uri="{BB962C8B-B14F-4D97-AF65-F5344CB8AC3E}">
        <p14:creationId xmlns:p14="http://schemas.microsoft.com/office/powerpoint/2010/main" val="234178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0" indent="0" algn="ctr">
              <a:buNone/>
            </a:pPr>
            <a:r>
              <a:rPr lang="fr-FR" sz="1100" dirty="0">
                <a:latin typeface="Calibri" panose="020F0502020204030204" pitchFamily="34" charset="0"/>
                <a:cs typeface="Calibri" panose="020F0502020204030204" pitchFamily="34" charset="0"/>
              </a:rPr>
              <a:t>Pépite Provence est un </a:t>
            </a:r>
            <a:r>
              <a:rPr lang="fr-FR" sz="1100" b="1" dirty="0">
                <a:latin typeface="Calibri" panose="020F0502020204030204" pitchFamily="34" charset="0"/>
                <a:cs typeface="Calibri" panose="020F0502020204030204" pitchFamily="34" charset="0"/>
              </a:rPr>
              <a:t>dispositif national</a:t>
            </a:r>
            <a:r>
              <a:rPr lang="fr-FR" sz="1100" dirty="0">
                <a:latin typeface="Calibri" panose="020F0502020204030204" pitchFamily="34" charset="0"/>
                <a:cs typeface="Calibri" panose="020F0502020204030204" pitchFamily="34" charset="0"/>
              </a:rPr>
              <a:t> porté par le MESR.</a:t>
            </a:r>
          </a:p>
          <a:p>
            <a:pPr marL="0" indent="0" algn="ctr">
              <a:buNone/>
            </a:pPr>
            <a:r>
              <a:rPr lang="fr-FR" sz="1100" dirty="0">
                <a:latin typeface="Calibri" panose="020F0502020204030204" pitchFamily="34" charset="0"/>
                <a:cs typeface="Calibri" panose="020F0502020204030204" pitchFamily="34" charset="0"/>
              </a:rPr>
              <a:t>Qui propose à TOUS les étudiants (de la L1 au doctorat, jusqu’à trois ans après la fin des études) </a:t>
            </a:r>
          </a:p>
          <a:p>
            <a:pPr marL="0" indent="0" algn="ctr">
              <a:buNone/>
            </a:pPr>
            <a:r>
              <a:rPr lang="fr-FR" sz="1100" dirty="0">
                <a:latin typeface="Calibri" panose="020F0502020204030204" pitchFamily="34" charset="0"/>
                <a:cs typeface="Calibri" panose="020F0502020204030204" pitchFamily="34" charset="0"/>
              </a:rPr>
              <a:t>La découverte de l’entrepreneuriat</a:t>
            </a:r>
          </a:p>
          <a:p>
            <a:pPr marL="158750" indent="0">
              <a:buNone/>
            </a:pPr>
            <a:endParaRPr lang="fr-FR" dirty="0"/>
          </a:p>
        </p:txBody>
      </p:sp>
    </p:spTree>
    <p:extLst>
      <p:ext uri="{BB962C8B-B14F-4D97-AF65-F5344CB8AC3E}">
        <p14:creationId xmlns:p14="http://schemas.microsoft.com/office/powerpoint/2010/main" val="1513349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0" lvl="0" indent="0" algn="just" rtl="0">
              <a:lnSpc>
                <a:spcPct val="80000"/>
              </a:lnSpc>
              <a:spcBef>
                <a:spcPts val="0"/>
              </a:spcBef>
              <a:spcAft>
                <a:spcPts val="0"/>
              </a:spcAft>
              <a:buNone/>
            </a:pPr>
            <a:endParaRPr lang="fr-FR" sz="1100" dirty="0">
              <a:latin typeface="Calibri"/>
              <a:ea typeface="Calibri"/>
              <a:cs typeface="Calibri"/>
              <a:sym typeface="Calibri"/>
            </a:endParaRPr>
          </a:p>
          <a:p>
            <a:pPr marL="0" lvl="0" indent="0" algn="just" rtl="0">
              <a:lnSpc>
                <a:spcPct val="80000"/>
              </a:lnSpc>
              <a:spcBef>
                <a:spcPts val="0"/>
              </a:spcBef>
              <a:spcAft>
                <a:spcPts val="0"/>
              </a:spcAft>
              <a:buNone/>
            </a:pPr>
            <a:r>
              <a:rPr lang="fr-FR" sz="1100" dirty="0">
                <a:latin typeface="Calibri"/>
                <a:cs typeface="Calibri"/>
                <a:sym typeface="Calibri"/>
              </a:rPr>
              <a:t>Vous voulez vous différencier ? Être votre propre patron ? Faire de votre passion votre métier ?</a:t>
            </a:r>
          </a:p>
          <a:p>
            <a:pPr marL="0" lvl="0" indent="0" algn="just" rtl="0">
              <a:lnSpc>
                <a:spcPct val="80000"/>
              </a:lnSpc>
              <a:spcBef>
                <a:spcPts val="0"/>
              </a:spcBef>
              <a:spcAft>
                <a:spcPts val="0"/>
              </a:spcAft>
              <a:buNone/>
            </a:pPr>
            <a:endParaRPr lang="fr-FR" sz="1100" dirty="0">
              <a:latin typeface="Calibri"/>
              <a:ea typeface="Calibri"/>
              <a:cs typeface="Calibri"/>
              <a:sym typeface="Calibri"/>
            </a:endParaRPr>
          </a:p>
          <a:p>
            <a:pPr marL="0" lvl="0" indent="0" algn="just" rtl="0">
              <a:lnSpc>
                <a:spcPct val="80000"/>
              </a:lnSpc>
              <a:spcBef>
                <a:spcPts val="0"/>
              </a:spcBef>
              <a:spcAft>
                <a:spcPts val="0"/>
              </a:spcAft>
              <a:buNone/>
            </a:pPr>
            <a:r>
              <a:rPr lang="fr-FR" sz="1100" dirty="0">
                <a:latin typeface="Calibri"/>
                <a:ea typeface="Calibri"/>
                <a:cs typeface="Calibri"/>
                <a:sym typeface="Calibri"/>
              </a:rPr>
              <a:t>Pépite Provence est là pour vous accompagner dans un but précis : passer de l’idée à l’action tout en continuant ses études.</a:t>
            </a:r>
          </a:p>
          <a:p>
            <a:pPr marL="0" lvl="0" indent="0" algn="just" rtl="0">
              <a:lnSpc>
                <a:spcPct val="80000"/>
              </a:lnSpc>
              <a:spcBef>
                <a:spcPts val="0"/>
              </a:spcBef>
              <a:spcAft>
                <a:spcPts val="0"/>
              </a:spcAft>
              <a:buNone/>
            </a:pPr>
            <a:endParaRPr lang="fr-FR" dirty="0"/>
          </a:p>
          <a:p>
            <a:pPr marL="0" lvl="0" indent="0" algn="just" rtl="0">
              <a:lnSpc>
                <a:spcPct val="80000"/>
              </a:lnSpc>
              <a:spcBef>
                <a:spcPts val="0"/>
              </a:spcBef>
              <a:spcAft>
                <a:spcPts val="0"/>
              </a:spcAft>
              <a:buNone/>
            </a:pPr>
            <a:r>
              <a:rPr lang="fr-FR" sz="1100" dirty="0">
                <a:latin typeface="Calibri"/>
                <a:ea typeface="Calibri"/>
                <a:cs typeface="Calibri"/>
                <a:sym typeface="Calibri"/>
              </a:rPr>
              <a:t>Pourquoi ne pas essayer de pousser un peu plus loin cette petite idée qu’on garde dans un coin de notre tête ? </a:t>
            </a:r>
            <a:endParaRPr lang="fr-FR" dirty="0"/>
          </a:p>
          <a:p>
            <a:pPr marL="0" lvl="0" indent="0" algn="just" rtl="0">
              <a:lnSpc>
                <a:spcPct val="80000"/>
              </a:lnSpc>
              <a:spcBef>
                <a:spcPts val="0"/>
              </a:spcBef>
              <a:spcAft>
                <a:spcPts val="0"/>
              </a:spcAft>
              <a:buNone/>
            </a:pPr>
            <a:r>
              <a:rPr lang="fr-FR" sz="1100" dirty="0">
                <a:latin typeface="Calibri"/>
                <a:ea typeface="Calibri"/>
                <a:cs typeface="Calibri"/>
                <a:sym typeface="Calibri"/>
              </a:rPr>
              <a:t> </a:t>
            </a:r>
          </a:p>
          <a:p>
            <a:pPr marL="0" lvl="0" indent="0" algn="just" rtl="0">
              <a:lnSpc>
                <a:spcPct val="80000"/>
              </a:lnSpc>
              <a:spcBef>
                <a:spcPts val="0"/>
              </a:spcBef>
              <a:spcAft>
                <a:spcPts val="0"/>
              </a:spcAft>
              <a:buNone/>
            </a:pPr>
            <a:r>
              <a:rPr lang="fr-FR" sz="1100" dirty="0">
                <a:latin typeface="Calibri"/>
                <a:ea typeface="Calibri"/>
                <a:cs typeface="Calibri"/>
                <a:sym typeface="Calibri"/>
              </a:rPr>
              <a:t>Et si vous n’avez pas forcément envie de créer votre boite, vous pouvez juste vous initier, vous former et GAGNER EN COMPETENCES (le management, la gestion, le financier ou bien encore la communication), tout cela se valorise sur un CV.</a:t>
            </a:r>
          </a:p>
          <a:p>
            <a:pPr marL="0" lvl="0" indent="0" algn="just" rtl="0">
              <a:lnSpc>
                <a:spcPct val="80000"/>
              </a:lnSpc>
              <a:spcBef>
                <a:spcPts val="0"/>
              </a:spcBef>
              <a:spcAft>
                <a:spcPts val="0"/>
              </a:spcAft>
              <a:buNone/>
            </a:pPr>
            <a:r>
              <a:rPr lang="fr-FR" sz="1100" dirty="0">
                <a:latin typeface="Calibri"/>
                <a:ea typeface="Calibri"/>
                <a:cs typeface="Calibri"/>
                <a:sym typeface="Calibri"/>
              </a:rPr>
              <a:t>. </a:t>
            </a:r>
          </a:p>
          <a:p>
            <a:pPr marL="0" lvl="0" indent="0" algn="just" rtl="0">
              <a:lnSpc>
                <a:spcPct val="80000"/>
              </a:lnSpc>
              <a:spcBef>
                <a:spcPts val="0"/>
              </a:spcBef>
              <a:spcAft>
                <a:spcPts val="0"/>
              </a:spcAft>
              <a:buNone/>
            </a:pPr>
            <a:r>
              <a:rPr lang="fr-FR" dirty="0"/>
              <a:t>A vous de saisir votre opportunité dans un monde ou tout est possible.</a:t>
            </a:r>
          </a:p>
          <a:p>
            <a:pPr marL="0" lvl="0" indent="0" algn="just" rtl="0">
              <a:lnSpc>
                <a:spcPct val="80000"/>
              </a:lnSpc>
              <a:spcBef>
                <a:spcPts val="0"/>
              </a:spcBef>
              <a:spcAft>
                <a:spcPts val="0"/>
              </a:spcAft>
              <a:buNone/>
            </a:pPr>
            <a:r>
              <a:rPr lang="fr-FR" dirty="0"/>
              <a:t>En prévaut les chiffres en France (+ d’1 million d’entreprises créées en 2022, un record) et l’engouement des startup même à la télévision.</a:t>
            </a:r>
          </a:p>
          <a:p>
            <a:pPr marL="0" lvl="0" indent="0" algn="just" rtl="0">
              <a:lnSpc>
                <a:spcPct val="80000"/>
              </a:lnSpc>
              <a:spcBef>
                <a:spcPts val="0"/>
              </a:spcBef>
              <a:spcAft>
                <a:spcPts val="0"/>
              </a:spcAft>
              <a:buNone/>
            </a:pPr>
            <a:endParaRPr lang="fr-FR" dirty="0"/>
          </a:p>
        </p:txBody>
      </p:sp>
      <p:sp>
        <p:nvSpPr>
          <p:cNvPr id="4" name="Espace réservé du numéro de diapositive 3"/>
          <p:cNvSpPr>
            <a:spLocks noGrp="1"/>
          </p:cNvSpPr>
          <p:nvPr>
            <p:ph type="sldNum" sz="quarter" idx="5"/>
          </p:nvPr>
        </p:nvSpPr>
        <p:spPr/>
        <p:txBody>
          <a:bodyPr/>
          <a:lstStyle/>
          <a:p>
            <a:fld id="{A783FA4E-8D47-4586-A1A9-9DB320171E64}" type="slidenum">
              <a:rPr lang="fr-FR" smtClean="0"/>
              <a:t>3</a:t>
            </a:fld>
            <a:endParaRPr lang="fr-FR"/>
          </a:p>
        </p:txBody>
      </p:sp>
    </p:spTree>
    <p:extLst>
      <p:ext uri="{BB962C8B-B14F-4D97-AF65-F5344CB8AC3E}">
        <p14:creationId xmlns:p14="http://schemas.microsoft.com/office/powerpoint/2010/main" val="946506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indent="0">
              <a:buNone/>
            </a:pPr>
            <a:r>
              <a:rPr lang="fr-FR" dirty="0"/>
              <a:t>Oui et comment ? Avec le SNEE</a:t>
            </a:r>
          </a:p>
        </p:txBody>
      </p:sp>
    </p:spTree>
    <p:extLst>
      <p:ext uri="{BB962C8B-B14F-4D97-AF65-F5344CB8AC3E}">
        <p14:creationId xmlns:p14="http://schemas.microsoft.com/office/powerpoint/2010/main" val="2548446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b3d73677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eb3d73677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Véritable accélérateur de projets, le SNEE offre aux étudiants et jeunes diplômés une formation adaptée à vos besoins</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fr-FR" dirty="0"/>
              <a:t>Des parcours adaptés selon le stade d’avancement de votre projet et le temps que vous avez à y consacrer</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fr-FR" dirty="0"/>
              <a:t>Une formation diplômantes à valoriser sur un CV (jeunes diplômés)</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fr-FR" dirty="0"/>
              <a:t>un suivi personnalisé et individualisé avec un mentor académique ou professionnel</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fr-FR" dirty="0"/>
              <a:t>L’appartenance à LA communauté des Pépite &gt; ce sont plus de 800 étudiants que nous avons accompagnés depuis notre création</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fr-FR" dirty="0"/>
              <a:t>La possibilité de substituer son stage de fin d’année par son projet (en accord avec votre responsable de formation)</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fr-FR" dirty="0"/>
              <a:t>Un accès à nos espaces de </a:t>
            </a:r>
            <a:r>
              <a:rPr lang="fr-FR" dirty="0" err="1"/>
              <a:t>co-working</a:t>
            </a:r>
            <a:r>
              <a:rPr lang="fr-FR" dirty="0"/>
              <a:t> (Aix et Marseille)</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fr-FR" dirty="0"/>
              <a:t>Une mise en réseau avec l’écosystème du territoire, des aides à la recherche de financement, des conseils juridiques… </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endParaRPr lang="fr-FR" dirty="0"/>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fr-FR" dirty="0"/>
              <a:t>Tout cela est bien entendu GRATUIT </a:t>
            </a:r>
          </a:p>
          <a:p>
            <a:pPr marL="0" lvl="0" indent="0" algn="l" rtl="0">
              <a:spcBef>
                <a:spcPts val="0"/>
              </a:spcBef>
              <a:spcAft>
                <a:spcPts val="0"/>
              </a:spcAft>
              <a:buNone/>
            </a:pPr>
            <a:endParaRPr lang="fr-FR" dirty="0"/>
          </a:p>
        </p:txBody>
      </p:sp>
    </p:spTree>
    <p:extLst>
      <p:ext uri="{BB962C8B-B14F-4D97-AF65-F5344CB8AC3E}">
        <p14:creationId xmlns:p14="http://schemas.microsoft.com/office/powerpoint/2010/main" val="784507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b3d73677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eb3d73677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fr-FR" dirty="0"/>
          </a:p>
        </p:txBody>
      </p:sp>
    </p:spTree>
    <p:extLst>
      <p:ext uri="{BB962C8B-B14F-4D97-AF65-F5344CB8AC3E}">
        <p14:creationId xmlns:p14="http://schemas.microsoft.com/office/powerpoint/2010/main" val="15617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indent="0">
              <a:buNone/>
            </a:pPr>
            <a:endParaRPr lang="fr-FR" dirty="0"/>
          </a:p>
        </p:txBody>
      </p:sp>
    </p:spTree>
    <p:extLst>
      <p:ext uri="{BB962C8B-B14F-4D97-AF65-F5344CB8AC3E}">
        <p14:creationId xmlns:p14="http://schemas.microsoft.com/office/powerpoint/2010/main" val="2283811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eb81f49cb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eb81f49cb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1322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eb81f49cb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eb81f49cb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689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82354-4925-4A88-BED3-013DEF80A01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378E22F-B0C8-4F5B-935E-4E5E07239213}"/>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FCBF06-F940-4FD0-A6F0-A6D86CD11C5B}"/>
              </a:ext>
            </a:extLst>
          </p:cNvPr>
          <p:cNvSpPr>
            <a:spLocks noGrp="1"/>
          </p:cNvSpPr>
          <p:nvPr>
            <p:ph type="dt" sz="half" idx="10"/>
          </p:nvPr>
        </p:nvSpPr>
        <p:spPr/>
        <p:txBody>
          <a:bodyPr/>
          <a:lstStyle/>
          <a:p>
            <a:fld id="{DAA8D719-431E-492C-8D58-9D1C66D0991E}" type="datetimeFigureOut">
              <a:rPr lang="fr-FR" smtClean="0"/>
              <a:t>28/08/2023</a:t>
            </a:fld>
            <a:endParaRPr lang="fr-FR"/>
          </a:p>
        </p:txBody>
      </p:sp>
      <p:sp>
        <p:nvSpPr>
          <p:cNvPr id="5" name="Espace réservé du pied de page 4">
            <a:extLst>
              <a:ext uri="{FF2B5EF4-FFF2-40B4-BE49-F238E27FC236}">
                <a16:creationId xmlns:a16="http://schemas.microsoft.com/office/drawing/2014/main" id="{4DB7BCFD-5B5B-4C5E-9D44-5E48439F42B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E6DB7C-9FE4-418B-B656-1699716F476F}"/>
              </a:ext>
            </a:extLst>
          </p:cNvPr>
          <p:cNvSpPr>
            <a:spLocks noGrp="1"/>
          </p:cNvSpPr>
          <p:nvPr>
            <p:ph type="sldNum" sz="quarter" idx="12"/>
          </p:nvPr>
        </p:nvSpPr>
        <p:spPr/>
        <p:txBody>
          <a:bodyPr/>
          <a:lstStyle/>
          <a:p>
            <a:fld id="{92D65624-E226-423F-9121-6E9E4E37FAD4}" type="slidenum">
              <a:rPr lang="fr-FR" smtClean="0"/>
              <a:t>‹N°›</a:t>
            </a:fld>
            <a:endParaRPr lang="fr-FR"/>
          </a:p>
        </p:txBody>
      </p:sp>
    </p:spTree>
    <p:extLst>
      <p:ext uri="{BB962C8B-B14F-4D97-AF65-F5344CB8AC3E}">
        <p14:creationId xmlns:p14="http://schemas.microsoft.com/office/powerpoint/2010/main" val="3463718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www.pepiteprovence.fr/" TargetMode="External"/><Relationship Id="rId7"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instagram.com/pepite_provence/" TargetMode="External"/><Relationship Id="rId5" Type="http://schemas.openxmlformats.org/officeDocument/2006/relationships/image" Target="../media/image47.png"/><Relationship Id="rId4" Type="http://schemas.openxmlformats.org/officeDocument/2006/relationships/hyperlink" Target="https://www.facebook.com/pepiteprovence" TargetMode="External"/><Relationship Id="rId9"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video" Target="https://www.youtube.com/embed/4vY-ftKCarg" TargetMode="External"/><Relationship Id="rId5" Type="http://schemas.openxmlformats.org/officeDocument/2006/relationships/image" Target="../media/image52.jpe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snee.enseignementsup-recherche.gouv.fr/"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g"/><Relationship Id="rId12"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g"/></Relationships>
</file>

<file path=ppt/slides/_rels/slide8.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40.jpg"/><Relationship Id="rId3" Type="http://schemas.openxmlformats.org/officeDocument/2006/relationships/image" Target="../media/image30.jp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jpg"/><Relationship Id="rId9" Type="http://schemas.openxmlformats.org/officeDocument/2006/relationships/image" Target="../media/image36.png"/><Relationship Id="rId1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0" name="Arc plein 9">
            <a:extLst>
              <a:ext uri="{FF2B5EF4-FFF2-40B4-BE49-F238E27FC236}">
                <a16:creationId xmlns:a16="http://schemas.microsoft.com/office/drawing/2014/main" id="{7DF3C406-C0E3-45C0-9C32-55188EDBB1AA}"/>
              </a:ext>
            </a:extLst>
          </p:cNvPr>
          <p:cNvSpPr/>
          <p:nvPr/>
        </p:nvSpPr>
        <p:spPr>
          <a:xfrm rot="6879592">
            <a:off x="-3616140" y="-2697071"/>
            <a:ext cx="6964957" cy="7632795"/>
          </a:xfrm>
          <a:prstGeom prst="blockArc">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3" name="Image 2">
            <a:extLst>
              <a:ext uri="{FF2B5EF4-FFF2-40B4-BE49-F238E27FC236}">
                <a16:creationId xmlns:a16="http://schemas.microsoft.com/office/drawing/2014/main" id="{2A77C15A-1F3B-4311-A649-65ADB8570227}"/>
              </a:ext>
            </a:extLst>
          </p:cNvPr>
          <p:cNvPicPr>
            <a:picLocks noChangeAspect="1"/>
          </p:cNvPicPr>
          <p:nvPr/>
        </p:nvPicPr>
        <p:blipFill>
          <a:blip r:embed="rId3"/>
          <a:stretch>
            <a:fillRect/>
          </a:stretch>
        </p:blipFill>
        <p:spPr>
          <a:xfrm>
            <a:off x="1452869" y="948597"/>
            <a:ext cx="5835732" cy="3722865"/>
          </a:xfrm>
          <a:prstGeom prst="rect">
            <a:avLst/>
          </a:prstGeom>
        </p:spPr>
      </p:pic>
      <p:sp>
        <p:nvSpPr>
          <p:cNvPr id="4" name="ZoneTexte 3">
            <a:extLst>
              <a:ext uri="{FF2B5EF4-FFF2-40B4-BE49-F238E27FC236}">
                <a16:creationId xmlns:a16="http://schemas.microsoft.com/office/drawing/2014/main" id="{6A3296D5-887C-47D6-B32B-A089841E63C5}"/>
              </a:ext>
            </a:extLst>
          </p:cNvPr>
          <p:cNvSpPr txBox="1"/>
          <p:nvPr/>
        </p:nvSpPr>
        <p:spPr>
          <a:xfrm>
            <a:off x="1765752" y="4517574"/>
            <a:ext cx="4979248" cy="307777"/>
          </a:xfrm>
          <a:prstGeom prst="rect">
            <a:avLst/>
          </a:prstGeom>
          <a:noFill/>
        </p:spPr>
        <p:txBody>
          <a:bodyPr wrap="none" rtlCol="0">
            <a:spAutoFit/>
          </a:bodyPr>
          <a:lstStyle/>
          <a:p>
            <a:r>
              <a:rPr lang="fr-FR" b="1" dirty="0">
                <a:solidFill>
                  <a:srgbClr val="395FA9"/>
                </a:solidFill>
                <a:latin typeface="Calibri" panose="020F0502020204030204" pitchFamily="34" charset="0"/>
                <a:cs typeface="Calibri" panose="020F0502020204030204" pitchFamily="34" charset="0"/>
              </a:rPr>
              <a:t>Pôle Etudiant Pour l’Innovation, le Transfert et l’Entrepreneuriat</a:t>
            </a:r>
          </a:p>
        </p:txBody>
      </p:sp>
      <p:sp>
        <p:nvSpPr>
          <p:cNvPr id="8" name="Rectangle 7">
            <a:extLst>
              <a:ext uri="{FF2B5EF4-FFF2-40B4-BE49-F238E27FC236}">
                <a16:creationId xmlns:a16="http://schemas.microsoft.com/office/drawing/2014/main" id="{59BB4A83-12D0-4EC5-BD33-ABCB37A5751C}"/>
              </a:ext>
            </a:extLst>
          </p:cNvPr>
          <p:cNvSpPr/>
          <p:nvPr/>
        </p:nvSpPr>
        <p:spPr>
          <a:xfrm>
            <a:off x="158496" y="182880"/>
            <a:ext cx="8839200" cy="4779264"/>
          </a:xfrm>
          <a:prstGeom prst="rect">
            <a:avLst/>
          </a:prstGeom>
          <a:noFill/>
          <a:ln>
            <a:solidFill>
              <a:srgbClr val="395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2E225022-6D48-42A4-AC61-B68CA59C2F96}"/>
              </a:ext>
            </a:extLst>
          </p:cNvPr>
          <p:cNvPicPr>
            <a:picLocks noChangeAspect="1"/>
          </p:cNvPicPr>
          <p:nvPr/>
        </p:nvPicPr>
        <p:blipFill>
          <a:blip r:embed="rId4"/>
          <a:stretch>
            <a:fillRect/>
          </a:stretch>
        </p:blipFill>
        <p:spPr>
          <a:xfrm>
            <a:off x="7586117" y="3638126"/>
            <a:ext cx="1187225" cy="1187225"/>
          </a:xfrm>
          <a:prstGeom prst="rect">
            <a:avLst/>
          </a:prstGeom>
        </p:spPr>
      </p:pic>
      <p:sp>
        <p:nvSpPr>
          <p:cNvPr id="2" name="ZoneTexte 1">
            <a:extLst>
              <a:ext uri="{FF2B5EF4-FFF2-40B4-BE49-F238E27FC236}">
                <a16:creationId xmlns:a16="http://schemas.microsoft.com/office/drawing/2014/main" id="{4D782D32-2C1F-4545-B9A7-6DA06C626538}"/>
              </a:ext>
            </a:extLst>
          </p:cNvPr>
          <p:cNvSpPr txBox="1"/>
          <p:nvPr/>
        </p:nvSpPr>
        <p:spPr>
          <a:xfrm>
            <a:off x="7631341" y="4693692"/>
            <a:ext cx="1096775" cy="200055"/>
          </a:xfrm>
          <a:prstGeom prst="rect">
            <a:avLst/>
          </a:prstGeom>
          <a:noFill/>
        </p:spPr>
        <p:txBody>
          <a:bodyPr wrap="none" rtlCol="0">
            <a:spAutoFit/>
          </a:bodyPr>
          <a:lstStyle/>
          <a:p>
            <a:r>
              <a:rPr lang="fr-FR" sz="700" dirty="0"/>
              <a:t>www.pepiteprovence.fr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0" name="Google Shape;90;p17"/>
          <p:cNvSpPr txBox="1"/>
          <p:nvPr/>
        </p:nvSpPr>
        <p:spPr>
          <a:xfrm>
            <a:off x="236987" y="337694"/>
            <a:ext cx="4405848"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FR" sz="3200" dirty="0">
                <a:solidFill>
                  <a:srgbClr val="395FA9"/>
                </a:solidFill>
                <a:latin typeface="Calibri" panose="020F0502020204030204" pitchFamily="34" charset="0"/>
                <a:cs typeface="Calibri" panose="020F0502020204030204" pitchFamily="34" charset="0"/>
              </a:rPr>
              <a:t>SEMESTRE 1</a:t>
            </a:r>
            <a:endParaRPr sz="3200" dirty="0">
              <a:solidFill>
                <a:srgbClr val="395FA9"/>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EC2076EB-6C44-4F55-8497-12B259CDB3D7}"/>
              </a:ext>
            </a:extLst>
          </p:cNvPr>
          <p:cNvSpPr/>
          <p:nvPr/>
        </p:nvSpPr>
        <p:spPr>
          <a:xfrm>
            <a:off x="158496" y="182880"/>
            <a:ext cx="8839200" cy="4779264"/>
          </a:xfrm>
          <a:prstGeom prst="rect">
            <a:avLst/>
          </a:prstGeom>
          <a:noFill/>
          <a:ln>
            <a:solidFill>
              <a:srgbClr val="395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Google Shape;90;p17">
            <a:extLst>
              <a:ext uri="{FF2B5EF4-FFF2-40B4-BE49-F238E27FC236}">
                <a16:creationId xmlns:a16="http://schemas.microsoft.com/office/drawing/2014/main" id="{647117A4-1D59-4E24-B8C3-5FAEAE1A4D76}"/>
              </a:ext>
            </a:extLst>
          </p:cNvPr>
          <p:cNvSpPr txBox="1"/>
          <p:nvPr/>
        </p:nvSpPr>
        <p:spPr>
          <a:xfrm>
            <a:off x="4065729" y="330607"/>
            <a:ext cx="5551516"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FR" sz="3200" dirty="0">
                <a:solidFill>
                  <a:srgbClr val="395FA9"/>
                </a:solidFill>
                <a:latin typeface="Calibri" panose="020F0502020204030204" pitchFamily="34" charset="0"/>
                <a:cs typeface="Calibri" panose="020F0502020204030204" pitchFamily="34" charset="0"/>
              </a:rPr>
              <a:t>SEMESTRE 2</a:t>
            </a:r>
            <a:endParaRPr sz="3200" dirty="0">
              <a:solidFill>
                <a:srgbClr val="395FA9"/>
              </a:solidFill>
              <a:latin typeface="Calibri" panose="020F0502020204030204" pitchFamily="34" charset="0"/>
              <a:cs typeface="Calibri" panose="020F0502020204030204" pitchFamily="34" charset="0"/>
            </a:endParaRPr>
          </a:p>
        </p:txBody>
      </p:sp>
      <p:pic>
        <p:nvPicPr>
          <p:cNvPr id="6" name="Google Shape;96;p18">
            <a:extLst>
              <a:ext uri="{FF2B5EF4-FFF2-40B4-BE49-F238E27FC236}">
                <a16:creationId xmlns:a16="http://schemas.microsoft.com/office/drawing/2014/main" id="{BD7ECBD3-BADD-4B28-A8C8-1460B4EB48EB}"/>
              </a:ext>
            </a:extLst>
          </p:cNvPr>
          <p:cNvPicPr preferRelativeResize="0"/>
          <p:nvPr/>
        </p:nvPicPr>
        <p:blipFill>
          <a:blip r:embed="rId3">
            <a:alphaModFix/>
          </a:blip>
          <a:stretch>
            <a:fillRect/>
          </a:stretch>
        </p:blipFill>
        <p:spPr>
          <a:xfrm>
            <a:off x="502954" y="1144447"/>
            <a:ext cx="1047539" cy="1067684"/>
          </a:xfrm>
          <a:prstGeom prst="rect">
            <a:avLst/>
          </a:prstGeom>
          <a:noFill/>
          <a:ln>
            <a:noFill/>
          </a:ln>
        </p:spPr>
      </p:pic>
      <p:pic>
        <p:nvPicPr>
          <p:cNvPr id="3" name="Image 2">
            <a:extLst>
              <a:ext uri="{FF2B5EF4-FFF2-40B4-BE49-F238E27FC236}">
                <a16:creationId xmlns:a16="http://schemas.microsoft.com/office/drawing/2014/main" id="{801F04CB-D904-4D98-8842-3149A4F86DC9}"/>
              </a:ext>
            </a:extLst>
          </p:cNvPr>
          <p:cNvPicPr>
            <a:picLocks noChangeAspect="1"/>
          </p:cNvPicPr>
          <p:nvPr/>
        </p:nvPicPr>
        <p:blipFill>
          <a:blip r:embed="rId4"/>
          <a:stretch>
            <a:fillRect/>
          </a:stretch>
        </p:blipFill>
        <p:spPr>
          <a:xfrm>
            <a:off x="528244" y="3285562"/>
            <a:ext cx="996958" cy="996958"/>
          </a:xfrm>
          <a:prstGeom prst="rect">
            <a:avLst/>
          </a:prstGeom>
        </p:spPr>
      </p:pic>
      <p:sp>
        <p:nvSpPr>
          <p:cNvPr id="7" name="Rectangle 6">
            <a:extLst>
              <a:ext uri="{FF2B5EF4-FFF2-40B4-BE49-F238E27FC236}">
                <a16:creationId xmlns:a16="http://schemas.microsoft.com/office/drawing/2014/main" id="{A530D64D-2914-483B-AD27-B2308467E5E4}"/>
              </a:ext>
            </a:extLst>
          </p:cNvPr>
          <p:cNvSpPr/>
          <p:nvPr/>
        </p:nvSpPr>
        <p:spPr>
          <a:xfrm>
            <a:off x="1648596" y="1216400"/>
            <a:ext cx="3251764" cy="923779"/>
          </a:xfrm>
          <a:prstGeom prst="rect">
            <a:avLst/>
          </a:prstGeom>
        </p:spPr>
        <p:txBody>
          <a:bodyPr wrap="square">
            <a:spAutoFit/>
          </a:bodyPr>
          <a:lstStyle/>
          <a:p>
            <a:pPr lvl="0">
              <a:lnSpc>
                <a:spcPct val="115000"/>
              </a:lnSpc>
            </a:pPr>
            <a:r>
              <a:rPr lang="fr-FR" sz="1200" b="1" dirty="0">
                <a:solidFill>
                  <a:schemeClr val="tx1"/>
                </a:solidFill>
              </a:rPr>
              <a:t>D</a:t>
            </a:r>
            <a:r>
              <a:rPr lang="fr" sz="1200" b="1" dirty="0">
                <a:solidFill>
                  <a:schemeClr val="tx1"/>
                </a:solidFill>
              </a:rPr>
              <a:t>u 22/09 au 06/10 </a:t>
            </a:r>
            <a:r>
              <a:rPr lang="fr" sz="1200" dirty="0">
                <a:solidFill>
                  <a:schemeClr val="tx1"/>
                </a:solidFill>
              </a:rPr>
              <a:t>: Inscription</a:t>
            </a:r>
          </a:p>
          <a:p>
            <a:pPr lvl="0">
              <a:lnSpc>
                <a:spcPct val="115000"/>
              </a:lnSpc>
            </a:pPr>
            <a:r>
              <a:rPr lang="fr-FR" sz="1200" b="1" dirty="0">
                <a:solidFill>
                  <a:schemeClr val="tx1"/>
                </a:solidFill>
              </a:rPr>
              <a:t>D</a:t>
            </a:r>
            <a:r>
              <a:rPr lang="fr" sz="1200" b="1" dirty="0">
                <a:solidFill>
                  <a:schemeClr val="tx1"/>
                </a:solidFill>
              </a:rPr>
              <a:t>u 16 au 30/10 </a:t>
            </a:r>
            <a:r>
              <a:rPr lang="fr" sz="1200" dirty="0">
                <a:solidFill>
                  <a:schemeClr val="tx1"/>
                </a:solidFill>
              </a:rPr>
              <a:t>: </a:t>
            </a:r>
            <a:r>
              <a:rPr lang="fr-FR" sz="1200" dirty="0">
                <a:solidFill>
                  <a:schemeClr val="tx1"/>
                </a:solidFill>
              </a:rPr>
              <a:t>Challenge</a:t>
            </a:r>
          </a:p>
          <a:p>
            <a:pPr lvl="0">
              <a:lnSpc>
                <a:spcPct val="115000"/>
              </a:lnSpc>
            </a:pPr>
            <a:r>
              <a:rPr lang="fr-FR" sz="1200" b="1" dirty="0">
                <a:solidFill>
                  <a:schemeClr val="tx1"/>
                </a:solidFill>
              </a:rPr>
              <a:t>Du 1</a:t>
            </a:r>
            <a:r>
              <a:rPr lang="fr-FR" sz="1200" b="1" baseline="30000" dirty="0">
                <a:solidFill>
                  <a:schemeClr val="tx1"/>
                </a:solidFill>
              </a:rPr>
              <a:t>er</a:t>
            </a:r>
            <a:r>
              <a:rPr lang="fr-FR" sz="1200" b="1" dirty="0">
                <a:solidFill>
                  <a:schemeClr val="tx1"/>
                </a:solidFill>
              </a:rPr>
              <a:t> au 22/11 </a:t>
            </a:r>
            <a:r>
              <a:rPr lang="fr-FR" sz="1200" dirty="0">
                <a:solidFill>
                  <a:schemeClr val="tx1"/>
                </a:solidFill>
              </a:rPr>
              <a:t>: Réalisation d’une vidéo</a:t>
            </a:r>
          </a:p>
          <a:p>
            <a:pPr lvl="0">
              <a:lnSpc>
                <a:spcPct val="115000"/>
              </a:lnSpc>
            </a:pPr>
            <a:r>
              <a:rPr lang="fr-FR" sz="1200" b="1" dirty="0">
                <a:solidFill>
                  <a:schemeClr val="tx1"/>
                </a:solidFill>
              </a:rPr>
              <a:t>12 décembre 2023 </a:t>
            </a:r>
            <a:r>
              <a:rPr lang="fr-FR" sz="1200" dirty="0">
                <a:solidFill>
                  <a:schemeClr val="tx1"/>
                </a:solidFill>
              </a:rPr>
              <a:t>: Soirée de restitution</a:t>
            </a:r>
            <a:endParaRPr lang="fr" sz="1200" dirty="0">
              <a:solidFill>
                <a:schemeClr val="tx1"/>
              </a:solidFill>
            </a:endParaRPr>
          </a:p>
        </p:txBody>
      </p:sp>
      <p:sp>
        <p:nvSpPr>
          <p:cNvPr id="9" name="Rectangle 8">
            <a:extLst>
              <a:ext uri="{FF2B5EF4-FFF2-40B4-BE49-F238E27FC236}">
                <a16:creationId xmlns:a16="http://schemas.microsoft.com/office/drawing/2014/main" id="{3351F60A-7DDE-456E-BE78-9F651730E6FB}"/>
              </a:ext>
            </a:extLst>
          </p:cNvPr>
          <p:cNvSpPr/>
          <p:nvPr/>
        </p:nvSpPr>
        <p:spPr>
          <a:xfrm>
            <a:off x="1648596" y="3381524"/>
            <a:ext cx="3251764" cy="711413"/>
          </a:xfrm>
          <a:prstGeom prst="rect">
            <a:avLst/>
          </a:prstGeom>
        </p:spPr>
        <p:txBody>
          <a:bodyPr wrap="square">
            <a:spAutoFit/>
          </a:bodyPr>
          <a:lstStyle/>
          <a:p>
            <a:pPr lvl="0">
              <a:lnSpc>
                <a:spcPct val="115000"/>
              </a:lnSpc>
            </a:pPr>
            <a:r>
              <a:rPr lang="fr-FR" sz="1200" b="1" dirty="0">
                <a:solidFill>
                  <a:schemeClr val="tx1"/>
                </a:solidFill>
              </a:rPr>
              <a:t>D</a:t>
            </a:r>
            <a:r>
              <a:rPr lang="fr" sz="1200" b="1" dirty="0">
                <a:solidFill>
                  <a:schemeClr val="tx1"/>
                </a:solidFill>
              </a:rPr>
              <a:t>u 02/10 au 13/10 </a:t>
            </a:r>
            <a:r>
              <a:rPr lang="fr" sz="1200" dirty="0">
                <a:solidFill>
                  <a:schemeClr val="tx1"/>
                </a:solidFill>
              </a:rPr>
              <a:t>: </a:t>
            </a:r>
            <a:r>
              <a:rPr lang="fr-FR" sz="1200" dirty="0">
                <a:solidFill>
                  <a:schemeClr val="tx1"/>
                </a:solidFill>
              </a:rPr>
              <a:t>Pré-</a:t>
            </a:r>
            <a:r>
              <a:rPr lang="fr" sz="1200" dirty="0">
                <a:solidFill>
                  <a:schemeClr val="tx1"/>
                </a:solidFill>
              </a:rPr>
              <a:t>Inscription</a:t>
            </a:r>
          </a:p>
          <a:p>
            <a:pPr lvl="0">
              <a:lnSpc>
                <a:spcPct val="115000"/>
              </a:lnSpc>
            </a:pPr>
            <a:r>
              <a:rPr lang="fr-FR" sz="1200" b="1" dirty="0">
                <a:solidFill>
                  <a:schemeClr val="tx1"/>
                </a:solidFill>
              </a:rPr>
              <a:t>D</a:t>
            </a:r>
            <a:r>
              <a:rPr lang="fr" sz="1200" b="1" dirty="0">
                <a:solidFill>
                  <a:schemeClr val="tx1"/>
                </a:solidFill>
              </a:rPr>
              <a:t>u 16/10 au 3/11 </a:t>
            </a:r>
            <a:r>
              <a:rPr lang="fr" sz="1200" dirty="0">
                <a:solidFill>
                  <a:schemeClr val="tx1"/>
                </a:solidFill>
              </a:rPr>
              <a:t>: </a:t>
            </a:r>
            <a:r>
              <a:rPr lang="fr-FR" sz="1200" dirty="0">
                <a:solidFill>
                  <a:schemeClr val="tx1"/>
                </a:solidFill>
              </a:rPr>
              <a:t>Inscription définitive</a:t>
            </a:r>
          </a:p>
          <a:p>
            <a:pPr lvl="0">
              <a:lnSpc>
                <a:spcPct val="115000"/>
              </a:lnSpc>
            </a:pPr>
            <a:r>
              <a:rPr lang="fr-FR" sz="1200" b="1" dirty="0">
                <a:solidFill>
                  <a:schemeClr val="tx1"/>
                </a:solidFill>
              </a:rPr>
              <a:t>16/17 novembre </a:t>
            </a:r>
            <a:r>
              <a:rPr lang="fr-FR" sz="1200" dirty="0">
                <a:solidFill>
                  <a:schemeClr val="tx1"/>
                </a:solidFill>
              </a:rPr>
              <a:t>: Challenge</a:t>
            </a:r>
          </a:p>
        </p:txBody>
      </p:sp>
      <p:pic>
        <p:nvPicPr>
          <p:cNvPr id="10" name="Google Shape;141;p20">
            <a:extLst>
              <a:ext uri="{FF2B5EF4-FFF2-40B4-BE49-F238E27FC236}">
                <a16:creationId xmlns:a16="http://schemas.microsoft.com/office/drawing/2014/main" id="{FEF5B063-F2EC-4FC6-901F-09F9DA66B3FD}"/>
              </a:ext>
            </a:extLst>
          </p:cNvPr>
          <p:cNvPicPr preferRelativeResize="0"/>
          <p:nvPr/>
        </p:nvPicPr>
        <p:blipFill>
          <a:blip r:embed="rId5">
            <a:alphaModFix/>
          </a:blip>
          <a:stretch>
            <a:fillRect/>
          </a:stretch>
        </p:blipFill>
        <p:spPr>
          <a:xfrm>
            <a:off x="5897317" y="3217091"/>
            <a:ext cx="1808151" cy="328865"/>
          </a:xfrm>
          <a:prstGeom prst="rect">
            <a:avLst/>
          </a:prstGeom>
          <a:noFill/>
          <a:ln>
            <a:noFill/>
          </a:ln>
        </p:spPr>
      </p:pic>
      <p:pic>
        <p:nvPicPr>
          <p:cNvPr id="11" name="Image 10">
            <a:extLst>
              <a:ext uri="{FF2B5EF4-FFF2-40B4-BE49-F238E27FC236}">
                <a16:creationId xmlns:a16="http://schemas.microsoft.com/office/drawing/2014/main" id="{6FC15D57-D777-43B4-8DDF-6DC755A13C81}"/>
              </a:ext>
            </a:extLst>
          </p:cNvPr>
          <p:cNvPicPr>
            <a:picLocks noChangeAspect="1"/>
          </p:cNvPicPr>
          <p:nvPr/>
        </p:nvPicPr>
        <p:blipFill rotWithShape="1">
          <a:blip r:embed="rId6"/>
          <a:srcRect l="6787" t="24480" r="6287" b="27836"/>
          <a:stretch/>
        </p:blipFill>
        <p:spPr>
          <a:xfrm>
            <a:off x="5881932" y="942807"/>
            <a:ext cx="2075005" cy="711413"/>
          </a:xfrm>
          <a:prstGeom prst="rect">
            <a:avLst/>
          </a:prstGeom>
        </p:spPr>
      </p:pic>
      <p:sp>
        <p:nvSpPr>
          <p:cNvPr id="12" name="Rectangle 11">
            <a:extLst>
              <a:ext uri="{FF2B5EF4-FFF2-40B4-BE49-F238E27FC236}">
                <a16:creationId xmlns:a16="http://schemas.microsoft.com/office/drawing/2014/main" id="{573F28B6-71B0-41B5-9C73-03E6BC99B3E0}"/>
              </a:ext>
            </a:extLst>
          </p:cNvPr>
          <p:cNvSpPr/>
          <p:nvPr/>
        </p:nvSpPr>
        <p:spPr>
          <a:xfrm>
            <a:off x="5501307" y="1619885"/>
            <a:ext cx="3251764" cy="711413"/>
          </a:xfrm>
          <a:prstGeom prst="rect">
            <a:avLst/>
          </a:prstGeom>
        </p:spPr>
        <p:txBody>
          <a:bodyPr wrap="square">
            <a:spAutoFit/>
          </a:bodyPr>
          <a:lstStyle/>
          <a:p>
            <a:pPr lvl="0">
              <a:lnSpc>
                <a:spcPct val="115000"/>
              </a:lnSpc>
            </a:pPr>
            <a:r>
              <a:rPr lang="fr-FR" sz="1200" b="1" dirty="0">
                <a:solidFill>
                  <a:schemeClr val="tx1"/>
                </a:solidFill>
              </a:rPr>
              <a:t>Décembre 2023 </a:t>
            </a:r>
            <a:r>
              <a:rPr lang="fr" sz="1200" dirty="0">
                <a:solidFill>
                  <a:schemeClr val="tx1"/>
                </a:solidFill>
              </a:rPr>
              <a:t>: Inscription</a:t>
            </a:r>
            <a:r>
              <a:rPr lang="fr-FR" sz="1200" dirty="0">
                <a:solidFill>
                  <a:schemeClr val="tx1"/>
                </a:solidFill>
              </a:rPr>
              <a:t>s</a:t>
            </a:r>
            <a:endParaRPr lang="fr" sz="1200" dirty="0">
              <a:solidFill>
                <a:schemeClr val="tx1"/>
              </a:solidFill>
            </a:endParaRPr>
          </a:p>
          <a:p>
            <a:pPr lvl="0">
              <a:lnSpc>
                <a:spcPct val="115000"/>
              </a:lnSpc>
            </a:pPr>
            <a:r>
              <a:rPr lang="fr-FR" sz="1200" b="1" dirty="0">
                <a:solidFill>
                  <a:schemeClr val="tx1"/>
                </a:solidFill>
              </a:rPr>
              <a:t>Fin janvier </a:t>
            </a:r>
            <a:r>
              <a:rPr lang="fr" sz="1200" dirty="0">
                <a:solidFill>
                  <a:schemeClr val="tx1"/>
                </a:solidFill>
              </a:rPr>
              <a:t>: </a:t>
            </a:r>
            <a:r>
              <a:rPr lang="fr-FR" sz="1200" dirty="0">
                <a:solidFill>
                  <a:schemeClr val="tx1"/>
                </a:solidFill>
              </a:rPr>
              <a:t>1</a:t>
            </a:r>
            <a:r>
              <a:rPr lang="fr-FR" sz="1200" baseline="30000" dirty="0">
                <a:solidFill>
                  <a:schemeClr val="tx1"/>
                </a:solidFill>
              </a:rPr>
              <a:t>er</a:t>
            </a:r>
            <a:r>
              <a:rPr lang="fr-FR" sz="1200" dirty="0">
                <a:solidFill>
                  <a:schemeClr val="tx1"/>
                </a:solidFill>
              </a:rPr>
              <a:t> cours (11 séances toutes les semaines)</a:t>
            </a:r>
          </a:p>
        </p:txBody>
      </p:sp>
      <p:sp>
        <p:nvSpPr>
          <p:cNvPr id="13" name="Rectangle 12">
            <a:extLst>
              <a:ext uri="{FF2B5EF4-FFF2-40B4-BE49-F238E27FC236}">
                <a16:creationId xmlns:a16="http://schemas.microsoft.com/office/drawing/2014/main" id="{C6688EFF-EC93-4891-9085-E07F02F3927D}"/>
              </a:ext>
            </a:extLst>
          </p:cNvPr>
          <p:cNvSpPr/>
          <p:nvPr/>
        </p:nvSpPr>
        <p:spPr>
          <a:xfrm>
            <a:off x="5592747" y="3744167"/>
            <a:ext cx="3251764" cy="499047"/>
          </a:xfrm>
          <a:prstGeom prst="rect">
            <a:avLst/>
          </a:prstGeom>
        </p:spPr>
        <p:txBody>
          <a:bodyPr wrap="square">
            <a:spAutoFit/>
          </a:bodyPr>
          <a:lstStyle/>
          <a:p>
            <a:pPr lvl="0">
              <a:lnSpc>
                <a:spcPct val="115000"/>
              </a:lnSpc>
            </a:pPr>
            <a:r>
              <a:rPr lang="fr-FR" sz="1200" b="1" dirty="0">
                <a:solidFill>
                  <a:schemeClr val="tx1"/>
                </a:solidFill>
              </a:rPr>
              <a:t>Dates à venir &gt; Inscriptions en janvier 2024 / Challenge en février 2024</a:t>
            </a:r>
            <a:endParaRPr lang="fr-FR" sz="1200" dirty="0">
              <a:solidFill>
                <a:schemeClr val="tx1"/>
              </a:solidFill>
            </a:endParaRPr>
          </a:p>
        </p:txBody>
      </p:sp>
      <p:sp>
        <p:nvSpPr>
          <p:cNvPr id="14" name="Rectangle 13">
            <a:extLst>
              <a:ext uri="{FF2B5EF4-FFF2-40B4-BE49-F238E27FC236}">
                <a16:creationId xmlns:a16="http://schemas.microsoft.com/office/drawing/2014/main" id="{DAA89F1B-F2F5-44EA-B407-7F98D870B6A1}"/>
              </a:ext>
            </a:extLst>
          </p:cNvPr>
          <p:cNvSpPr/>
          <p:nvPr/>
        </p:nvSpPr>
        <p:spPr>
          <a:xfrm>
            <a:off x="1648596" y="2413990"/>
            <a:ext cx="3251764" cy="499047"/>
          </a:xfrm>
          <a:prstGeom prst="rect">
            <a:avLst/>
          </a:prstGeom>
        </p:spPr>
        <p:txBody>
          <a:bodyPr wrap="square">
            <a:spAutoFit/>
          </a:bodyPr>
          <a:lstStyle/>
          <a:p>
            <a:pPr lvl="0">
              <a:lnSpc>
                <a:spcPct val="115000"/>
              </a:lnSpc>
            </a:pPr>
            <a:r>
              <a:rPr lang="fr-FR" sz="1200" b="1" dirty="0">
                <a:solidFill>
                  <a:schemeClr val="tx1"/>
                </a:solidFill>
              </a:rPr>
              <a:t>20/09 : </a:t>
            </a:r>
            <a:r>
              <a:rPr lang="fr-FR" sz="1200" dirty="0">
                <a:solidFill>
                  <a:schemeClr val="tx1"/>
                </a:solidFill>
              </a:rPr>
              <a:t>Début des inscriptions</a:t>
            </a:r>
          </a:p>
          <a:p>
            <a:pPr lvl="0">
              <a:lnSpc>
                <a:spcPct val="115000"/>
              </a:lnSpc>
            </a:pPr>
            <a:r>
              <a:rPr lang="fr-FR" sz="1200" b="1" dirty="0">
                <a:solidFill>
                  <a:schemeClr val="tx1"/>
                </a:solidFill>
              </a:rPr>
              <a:t>12/10 : </a:t>
            </a:r>
            <a:r>
              <a:rPr lang="fr-FR" sz="1200" dirty="0" err="1">
                <a:solidFill>
                  <a:schemeClr val="tx1"/>
                </a:solidFill>
              </a:rPr>
              <a:t>Masterclass</a:t>
            </a:r>
            <a:r>
              <a:rPr lang="fr-FR" sz="1200" dirty="0">
                <a:solidFill>
                  <a:schemeClr val="tx1"/>
                </a:solidFill>
              </a:rPr>
              <a:t> + Prix Pépite</a:t>
            </a:r>
            <a:endParaRPr lang="fr" sz="1200" dirty="0">
              <a:solidFill>
                <a:schemeClr val="tx1"/>
              </a:solidFill>
            </a:endParaRPr>
          </a:p>
        </p:txBody>
      </p:sp>
      <p:sp>
        <p:nvSpPr>
          <p:cNvPr id="2" name="ZoneTexte 1">
            <a:extLst>
              <a:ext uri="{FF2B5EF4-FFF2-40B4-BE49-F238E27FC236}">
                <a16:creationId xmlns:a16="http://schemas.microsoft.com/office/drawing/2014/main" id="{F2F48067-0ECE-458B-B1DB-58B92AF24719}"/>
              </a:ext>
            </a:extLst>
          </p:cNvPr>
          <p:cNvSpPr txBox="1"/>
          <p:nvPr/>
        </p:nvSpPr>
        <p:spPr>
          <a:xfrm>
            <a:off x="425047" y="2509626"/>
            <a:ext cx="1203351" cy="307777"/>
          </a:xfrm>
          <a:prstGeom prst="rect">
            <a:avLst/>
          </a:prstGeom>
          <a:noFill/>
        </p:spPr>
        <p:txBody>
          <a:bodyPr wrap="square" rtlCol="0">
            <a:spAutoFit/>
          </a:bodyPr>
          <a:lstStyle/>
          <a:p>
            <a:r>
              <a:rPr lang="fr-FR" b="1" dirty="0" err="1">
                <a:solidFill>
                  <a:schemeClr val="accent6">
                    <a:lumMod val="50000"/>
                  </a:schemeClr>
                </a:solidFill>
                <a:latin typeface="Bahnschrift" panose="020B0502040204020203" pitchFamily="34" charset="0"/>
              </a:rPr>
              <a:t>MasterClass</a:t>
            </a:r>
            <a:endParaRPr lang="fr-FR" b="1" dirty="0">
              <a:solidFill>
                <a:schemeClr val="accent6">
                  <a:lumMod val="50000"/>
                </a:schemeClr>
              </a:solidFill>
              <a:latin typeface="Bahnschrift" panose="020B0502040204020203" pitchFamily="34" charset="0"/>
            </a:endParaRPr>
          </a:p>
        </p:txBody>
      </p:sp>
    </p:spTree>
    <p:extLst>
      <p:ext uri="{BB962C8B-B14F-4D97-AF65-F5344CB8AC3E}">
        <p14:creationId xmlns:p14="http://schemas.microsoft.com/office/powerpoint/2010/main" val="3361842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0" name="Google Shape;90;p17"/>
          <p:cNvSpPr txBox="1"/>
          <p:nvPr/>
        </p:nvSpPr>
        <p:spPr>
          <a:xfrm>
            <a:off x="657449" y="528668"/>
            <a:ext cx="7829101" cy="33855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FR" sz="2800" dirty="0">
                <a:solidFill>
                  <a:srgbClr val="395FA9"/>
                </a:solidFill>
                <a:latin typeface="Calibri" panose="020F0502020204030204" pitchFamily="34" charset="0"/>
                <a:cs typeface="Calibri" panose="020F0502020204030204" pitchFamily="34" charset="0"/>
              </a:rPr>
              <a:t>INFOS ET RDV</a:t>
            </a:r>
          </a:p>
          <a:p>
            <a:pPr marL="0" lvl="0" indent="0" algn="ctr" rtl="0">
              <a:spcBef>
                <a:spcPts val="0"/>
              </a:spcBef>
              <a:spcAft>
                <a:spcPts val="0"/>
              </a:spcAft>
              <a:buNone/>
            </a:pPr>
            <a:endParaRPr lang="fr-FR" sz="1800" dirty="0">
              <a:solidFill>
                <a:srgbClr val="395FA9"/>
              </a:solidFill>
              <a:latin typeface="Calibri" panose="020F0502020204030204" pitchFamily="34" charset="0"/>
              <a:cs typeface="Calibri" panose="020F0502020204030204" pitchFamily="34" charset="0"/>
            </a:endParaRPr>
          </a:p>
          <a:p>
            <a:pPr marL="0" lvl="0" indent="0" algn="ctr" rtl="0">
              <a:spcBef>
                <a:spcPts val="0"/>
              </a:spcBef>
              <a:spcAft>
                <a:spcPts val="0"/>
              </a:spcAft>
              <a:buNone/>
            </a:pPr>
            <a:r>
              <a:rPr lang="fr-FR" sz="4400" dirty="0">
                <a:solidFill>
                  <a:srgbClr val="ED672B"/>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www.pepiteprovence.fr</a:t>
            </a:r>
            <a:r>
              <a:rPr lang="fr-FR" sz="4400" dirty="0">
                <a:solidFill>
                  <a:srgbClr val="ED672B"/>
                </a:solidFill>
                <a:latin typeface="Calibri" panose="020F0502020204030204" pitchFamily="34" charset="0"/>
                <a:cs typeface="Calibri" panose="020F0502020204030204" pitchFamily="34" charset="0"/>
              </a:rPr>
              <a:t> </a:t>
            </a:r>
          </a:p>
          <a:p>
            <a:pPr marL="0" lvl="0" indent="0" algn="ctr" rtl="0">
              <a:spcBef>
                <a:spcPts val="0"/>
              </a:spcBef>
              <a:spcAft>
                <a:spcPts val="0"/>
              </a:spcAft>
              <a:buNone/>
            </a:pPr>
            <a:endParaRPr lang="fr-FR" sz="1800" dirty="0">
              <a:solidFill>
                <a:srgbClr val="395FA9"/>
              </a:solidFill>
              <a:latin typeface="Calibri" panose="020F0502020204030204" pitchFamily="34" charset="0"/>
              <a:cs typeface="Calibri" panose="020F0502020204030204" pitchFamily="34" charset="0"/>
            </a:endParaRPr>
          </a:p>
          <a:p>
            <a:pPr marL="0" lvl="0" indent="0" algn="ctr" rtl="0">
              <a:spcBef>
                <a:spcPts val="0"/>
              </a:spcBef>
              <a:spcAft>
                <a:spcPts val="0"/>
              </a:spcAft>
              <a:buNone/>
            </a:pPr>
            <a:endParaRPr lang="fr-FR" sz="1800" dirty="0">
              <a:solidFill>
                <a:srgbClr val="395FA9"/>
              </a:solidFill>
              <a:latin typeface="Calibri" panose="020F0502020204030204" pitchFamily="34" charset="0"/>
              <a:cs typeface="Calibri" panose="020F0502020204030204" pitchFamily="34" charset="0"/>
            </a:endParaRPr>
          </a:p>
          <a:p>
            <a:pPr marL="0" lvl="0" indent="0" algn="ctr" rtl="0">
              <a:spcBef>
                <a:spcPts val="0"/>
              </a:spcBef>
              <a:spcAft>
                <a:spcPts val="0"/>
              </a:spcAft>
              <a:buNone/>
            </a:pPr>
            <a:endParaRPr lang="fr-FR" sz="1800" dirty="0">
              <a:solidFill>
                <a:srgbClr val="395FA9"/>
              </a:solidFill>
              <a:latin typeface="Calibri" panose="020F0502020204030204" pitchFamily="34" charset="0"/>
              <a:cs typeface="Calibri" panose="020F0502020204030204" pitchFamily="34" charset="0"/>
            </a:endParaRPr>
          </a:p>
          <a:p>
            <a:pPr marL="0" lvl="0" indent="0" algn="ctr" rtl="0">
              <a:spcBef>
                <a:spcPts val="0"/>
              </a:spcBef>
              <a:spcAft>
                <a:spcPts val="0"/>
              </a:spcAft>
              <a:buNone/>
            </a:pPr>
            <a:endParaRPr lang="fr-FR" sz="3200" dirty="0">
              <a:solidFill>
                <a:srgbClr val="395FA9"/>
              </a:solidFill>
              <a:latin typeface="Calibri" panose="020F0502020204030204" pitchFamily="34" charset="0"/>
              <a:cs typeface="Calibri" panose="020F0502020204030204" pitchFamily="34" charset="0"/>
            </a:endParaRPr>
          </a:p>
          <a:p>
            <a:pPr marL="0" lvl="0" indent="0" algn="ctr" rtl="0">
              <a:spcBef>
                <a:spcPts val="0"/>
              </a:spcBef>
              <a:spcAft>
                <a:spcPts val="0"/>
              </a:spcAft>
              <a:buNone/>
            </a:pPr>
            <a:endParaRPr lang="fr-FR" sz="3200" dirty="0">
              <a:solidFill>
                <a:srgbClr val="395FA9"/>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EC2076EB-6C44-4F55-8497-12B259CDB3D7}"/>
              </a:ext>
            </a:extLst>
          </p:cNvPr>
          <p:cNvSpPr/>
          <p:nvPr/>
        </p:nvSpPr>
        <p:spPr>
          <a:xfrm>
            <a:off x="158496" y="182880"/>
            <a:ext cx="8839200" cy="4779264"/>
          </a:xfrm>
          <a:prstGeom prst="rect">
            <a:avLst/>
          </a:prstGeom>
          <a:noFill/>
          <a:ln>
            <a:solidFill>
              <a:srgbClr val="395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Google Shape;206;p26">
            <a:hlinkClick r:id="rId4"/>
            <a:extLst>
              <a:ext uri="{FF2B5EF4-FFF2-40B4-BE49-F238E27FC236}">
                <a16:creationId xmlns:a16="http://schemas.microsoft.com/office/drawing/2014/main" id="{A224A80E-83C0-4D2F-831F-6861AED2217B}"/>
              </a:ext>
            </a:extLst>
          </p:cNvPr>
          <p:cNvPicPr preferRelativeResize="0"/>
          <p:nvPr/>
        </p:nvPicPr>
        <p:blipFill>
          <a:blip r:embed="rId5">
            <a:alphaModFix/>
          </a:blip>
          <a:stretch>
            <a:fillRect/>
          </a:stretch>
        </p:blipFill>
        <p:spPr>
          <a:xfrm>
            <a:off x="5177009" y="4396497"/>
            <a:ext cx="426197" cy="436669"/>
          </a:xfrm>
          <a:prstGeom prst="rect">
            <a:avLst/>
          </a:prstGeom>
          <a:noFill/>
          <a:ln>
            <a:noFill/>
          </a:ln>
        </p:spPr>
      </p:pic>
      <p:pic>
        <p:nvPicPr>
          <p:cNvPr id="9" name="Google Shape;207;p26">
            <a:hlinkClick r:id="rId6"/>
            <a:extLst>
              <a:ext uri="{FF2B5EF4-FFF2-40B4-BE49-F238E27FC236}">
                <a16:creationId xmlns:a16="http://schemas.microsoft.com/office/drawing/2014/main" id="{4ECA9F31-335F-4C22-8354-B8E96F1E60F1}"/>
              </a:ext>
            </a:extLst>
          </p:cNvPr>
          <p:cNvPicPr preferRelativeResize="0"/>
          <p:nvPr/>
        </p:nvPicPr>
        <p:blipFill>
          <a:blip r:embed="rId7">
            <a:alphaModFix/>
          </a:blip>
          <a:stretch>
            <a:fillRect/>
          </a:stretch>
        </p:blipFill>
        <p:spPr>
          <a:xfrm>
            <a:off x="3540791" y="4396497"/>
            <a:ext cx="426197" cy="436669"/>
          </a:xfrm>
          <a:prstGeom prst="rect">
            <a:avLst/>
          </a:prstGeom>
          <a:noFill/>
          <a:ln>
            <a:noFill/>
          </a:ln>
        </p:spPr>
      </p:pic>
      <p:pic>
        <p:nvPicPr>
          <p:cNvPr id="3" name="Image 2">
            <a:extLst>
              <a:ext uri="{FF2B5EF4-FFF2-40B4-BE49-F238E27FC236}">
                <a16:creationId xmlns:a16="http://schemas.microsoft.com/office/drawing/2014/main" id="{BD6CACC1-722C-4ED8-B97F-7CB21EA815A4}"/>
              </a:ext>
            </a:extLst>
          </p:cNvPr>
          <p:cNvPicPr>
            <a:picLocks noChangeAspect="1"/>
          </p:cNvPicPr>
          <p:nvPr/>
        </p:nvPicPr>
        <p:blipFill>
          <a:blip r:embed="rId8"/>
          <a:stretch>
            <a:fillRect/>
          </a:stretch>
        </p:blipFill>
        <p:spPr>
          <a:xfrm>
            <a:off x="4358900" y="4419794"/>
            <a:ext cx="426197" cy="426197"/>
          </a:xfrm>
          <a:prstGeom prst="rect">
            <a:avLst/>
          </a:prstGeom>
        </p:spPr>
      </p:pic>
      <p:pic>
        <p:nvPicPr>
          <p:cNvPr id="4" name="Image 3">
            <a:extLst>
              <a:ext uri="{FF2B5EF4-FFF2-40B4-BE49-F238E27FC236}">
                <a16:creationId xmlns:a16="http://schemas.microsoft.com/office/drawing/2014/main" id="{1F70FE6D-90E0-4C43-A9EC-D9EA9995D5F6}"/>
              </a:ext>
            </a:extLst>
          </p:cNvPr>
          <p:cNvPicPr>
            <a:picLocks noChangeAspect="1"/>
          </p:cNvPicPr>
          <p:nvPr/>
        </p:nvPicPr>
        <p:blipFill>
          <a:blip r:embed="rId9"/>
          <a:stretch>
            <a:fillRect/>
          </a:stretch>
        </p:blipFill>
        <p:spPr>
          <a:xfrm>
            <a:off x="3540791" y="2140189"/>
            <a:ext cx="2062417" cy="2062417"/>
          </a:xfrm>
          <a:prstGeom prst="rect">
            <a:avLst/>
          </a:prstGeom>
        </p:spPr>
      </p:pic>
      <p:sp>
        <p:nvSpPr>
          <p:cNvPr id="6" name="Flèche : droite 5">
            <a:extLst>
              <a:ext uri="{FF2B5EF4-FFF2-40B4-BE49-F238E27FC236}">
                <a16:creationId xmlns:a16="http://schemas.microsoft.com/office/drawing/2014/main" id="{7E370797-8B60-4FD3-A28E-B2861F1A64A0}"/>
              </a:ext>
            </a:extLst>
          </p:cNvPr>
          <p:cNvSpPr/>
          <p:nvPr/>
        </p:nvSpPr>
        <p:spPr>
          <a:xfrm rot="20870700">
            <a:off x="2115155" y="2712691"/>
            <a:ext cx="1290918" cy="507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568E9200-9558-4FEF-9C44-0A8F633389FC}"/>
              </a:ext>
            </a:extLst>
          </p:cNvPr>
          <p:cNvSpPr txBox="1"/>
          <p:nvPr/>
        </p:nvSpPr>
        <p:spPr>
          <a:xfrm>
            <a:off x="487134" y="3344837"/>
            <a:ext cx="2957861" cy="461665"/>
          </a:xfrm>
          <a:prstGeom prst="rect">
            <a:avLst/>
          </a:prstGeom>
          <a:noFill/>
        </p:spPr>
        <p:txBody>
          <a:bodyPr wrap="none" rtlCol="0">
            <a:spAutoFit/>
          </a:bodyPr>
          <a:lstStyle/>
          <a:p>
            <a:pPr algn="ctr"/>
            <a:r>
              <a:rPr lang="fr-FR" sz="1200" b="1" dirty="0"/>
              <a:t>Remplissez le formulaire et </a:t>
            </a:r>
          </a:p>
          <a:p>
            <a:pPr algn="ctr"/>
            <a:r>
              <a:rPr lang="fr-FR" sz="1200" b="1" dirty="0"/>
              <a:t>nous vous enverrons toutes les infos </a:t>
            </a:r>
          </a:p>
        </p:txBody>
      </p:sp>
    </p:spTree>
    <p:extLst>
      <p:ext uri="{BB962C8B-B14F-4D97-AF65-F5344CB8AC3E}">
        <p14:creationId xmlns:p14="http://schemas.microsoft.com/office/powerpoint/2010/main" val="2802015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C5C06-9DEF-4A3F-9824-77E3DCCD134A}"/>
              </a:ext>
            </a:extLst>
          </p:cNvPr>
          <p:cNvSpPr>
            <a:spLocks noGrp="1"/>
          </p:cNvSpPr>
          <p:nvPr>
            <p:ph type="title"/>
          </p:nvPr>
        </p:nvSpPr>
        <p:spPr>
          <a:xfrm>
            <a:off x="628650" y="372343"/>
            <a:ext cx="7886700" cy="527389"/>
          </a:xfrm>
        </p:spPr>
        <p:txBody>
          <a:bodyPr>
            <a:normAutofit fontScale="90000"/>
          </a:bodyPr>
          <a:lstStyle/>
          <a:p>
            <a:pPr algn="ctr"/>
            <a:r>
              <a:rPr lang="fr-FR" b="1" dirty="0">
                <a:solidFill>
                  <a:srgbClr val="3CAAAA"/>
                </a:solidFill>
                <a:latin typeface="Calibri" panose="020F0502020204030204" pitchFamily="34" charset="0"/>
                <a:cs typeface="Calibri" panose="020F0502020204030204" pitchFamily="34" charset="0"/>
              </a:rPr>
              <a:t>En image ça donne ça !</a:t>
            </a:r>
          </a:p>
        </p:txBody>
      </p:sp>
      <p:sp>
        <p:nvSpPr>
          <p:cNvPr id="8" name="Espace réservé du texte 2">
            <a:extLst>
              <a:ext uri="{FF2B5EF4-FFF2-40B4-BE49-F238E27FC236}">
                <a16:creationId xmlns:a16="http://schemas.microsoft.com/office/drawing/2014/main" id="{14186FB3-6CB4-4418-B403-482A036D22ED}"/>
              </a:ext>
            </a:extLst>
          </p:cNvPr>
          <p:cNvSpPr txBox="1">
            <a:spLocks/>
          </p:cNvSpPr>
          <p:nvPr/>
        </p:nvSpPr>
        <p:spPr>
          <a:xfrm>
            <a:off x="548888" y="1354014"/>
            <a:ext cx="8046223" cy="341714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FR" sz="1800" dirty="0">
              <a:latin typeface="Calibri" panose="020F0502020204030204" pitchFamily="34" charset="0"/>
              <a:cs typeface="Calibri" panose="020F0502020204030204" pitchFamily="34" charset="0"/>
            </a:endParaRPr>
          </a:p>
          <a:p>
            <a:pPr marL="0" indent="0" algn="ctr">
              <a:buNone/>
            </a:pPr>
            <a:endParaRPr lang="fr-FR" sz="1800" dirty="0">
              <a:latin typeface="Calibri" panose="020F0502020204030204" pitchFamily="34" charset="0"/>
              <a:cs typeface="Calibri" panose="020F0502020204030204" pitchFamily="34" charset="0"/>
            </a:endParaRPr>
          </a:p>
          <a:p>
            <a:pPr marL="0" indent="0" algn="ctr">
              <a:buNone/>
            </a:pPr>
            <a:endParaRPr lang="fr-FR" sz="1800"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4CA46271-D4E5-4886-8573-406733AE26FD}"/>
              </a:ext>
            </a:extLst>
          </p:cNvPr>
          <p:cNvSpPr/>
          <p:nvPr/>
        </p:nvSpPr>
        <p:spPr>
          <a:xfrm>
            <a:off x="158496" y="182880"/>
            <a:ext cx="8839200" cy="4779264"/>
          </a:xfrm>
          <a:prstGeom prst="rect">
            <a:avLst/>
          </a:prstGeom>
          <a:noFill/>
          <a:ln>
            <a:solidFill>
              <a:srgbClr val="395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6" name="Image 15">
            <a:extLst>
              <a:ext uri="{FF2B5EF4-FFF2-40B4-BE49-F238E27FC236}">
                <a16:creationId xmlns:a16="http://schemas.microsoft.com/office/drawing/2014/main" id="{51F8F96B-F32B-487E-BF9B-945DCC51FAC8}"/>
              </a:ext>
            </a:extLst>
          </p:cNvPr>
          <p:cNvPicPr>
            <a:picLocks noChangeAspect="1"/>
          </p:cNvPicPr>
          <p:nvPr/>
        </p:nvPicPr>
        <p:blipFill>
          <a:blip r:embed="rId4"/>
          <a:stretch>
            <a:fillRect/>
          </a:stretch>
        </p:blipFill>
        <p:spPr>
          <a:xfrm>
            <a:off x="1123405" y="4388491"/>
            <a:ext cx="6759058" cy="478159"/>
          </a:xfrm>
          <a:prstGeom prst="rect">
            <a:avLst/>
          </a:prstGeom>
        </p:spPr>
      </p:pic>
      <p:pic>
        <p:nvPicPr>
          <p:cNvPr id="3" name="Média en ligne 2" title="Pépite Provence c&amp;#39;est quoi ?">
            <a:hlinkClick r:id="" action="ppaction://media"/>
            <a:extLst>
              <a:ext uri="{FF2B5EF4-FFF2-40B4-BE49-F238E27FC236}">
                <a16:creationId xmlns:a16="http://schemas.microsoft.com/office/drawing/2014/main" id="{56580990-0BE6-48FD-B8A2-8032429D8BF6}"/>
              </a:ext>
            </a:extLst>
          </p:cNvPr>
          <p:cNvPicPr>
            <a:picLocks noRot="1" noChangeAspect="1"/>
          </p:cNvPicPr>
          <p:nvPr>
            <a:videoFile r:link="rId1"/>
          </p:nvPr>
        </p:nvPicPr>
        <p:blipFill>
          <a:blip r:embed="rId5"/>
          <a:stretch>
            <a:fillRect/>
          </a:stretch>
        </p:blipFill>
        <p:spPr>
          <a:xfrm>
            <a:off x="2286000" y="1285875"/>
            <a:ext cx="4572000" cy="2571750"/>
          </a:xfrm>
          <a:prstGeom prst="rect">
            <a:avLst/>
          </a:prstGeom>
        </p:spPr>
      </p:pic>
    </p:spTree>
    <p:extLst>
      <p:ext uri="{BB962C8B-B14F-4D97-AF65-F5344CB8AC3E}">
        <p14:creationId xmlns:p14="http://schemas.microsoft.com/office/powerpoint/2010/main" val="90833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369A3C-C373-4326-9946-804EC4D9A156}"/>
              </a:ext>
            </a:extLst>
          </p:cNvPr>
          <p:cNvSpPr>
            <a:spLocks noGrp="1"/>
          </p:cNvSpPr>
          <p:nvPr>
            <p:ph type="title"/>
          </p:nvPr>
        </p:nvSpPr>
        <p:spPr>
          <a:xfrm>
            <a:off x="311700" y="1785344"/>
            <a:ext cx="8520600" cy="923330"/>
          </a:xfrm>
        </p:spPr>
        <p:txBody>
          <a:bodyPr>
            <a:normAutofit fontScale="90000"/>
          </a:bodyPr>
          <a:lstStyle/>
          <a:p>
            <a:r>
              <a:rPr lang="fr-FR" sz="6700" dirty="0">
                <a:solidFill>
                  <a:srgbClr val="395FA9"/>
                </a:solidFill>
                <a:latin typeface="Arial Black" panose="020B0A04020102020204" pitchFamily="34" charset="0"/>
              </a:rPr>
              <a:t>PEPITE</a:t>
            </a:r>
            <a:r>
              <a:rPr lang="fr-FR" sz="4000" dirty="0">
                <a:solidFill>
                  <a:srgbClr val="395FA9"/>
                </a:solidFill>
                <a:latin typeface="Arial Black" panose="020B0A04020102020204" pitchFamily="34" charset="0"/>
              </a:rPr>
              <a:t> </a:t>
            </a:r>
            <a:br>
              <a:rPr lang="fr-FR" sz="4000" dirty="0">
                <a:solidFill>
                  <a:srgbClr val="395FA9"/>
                </a:solidFill>
                <a:latin typeface="Arial Black" panose="020B0A04020102020204" pitchFamily="34" charset="0"/>
              </a:rPr>
            </a:br>
            <a:r>
              <a:rPr lang="fr-FR" sz="2200" dirty="0">
                <a:solidFill>
                  <a:srgbClr val="395FA9"/>
                </a:solidFill>
                <a:latin typeface="Arial Black" panose="020B0A04020102020204" pitchFamily="34" charset="0"/>
              </a:rPr>
              <a:t>est un dispositif national qui propose</a:t>
            </a:r>
            <a:br>
              <a:rPr lang="fr-FR" sz="4000" dirty="0">
                <a:solidFill>
                  <a:srgbClr val="395FA9"/>
                </a:solidFill>
                <a:latin typeface="Arial Black" panose="020B0A04020102020204" pitchFamily="34" charset="0"/>
              </a:rPr>
            </a:br>
            <a:br>
              <a:rPr lang="fr-FR" sz="1000" dirty="0"/>
            </a:br>
            <a:br>
              <a:rPr lang="fr-FR" sz="6600" dirty="0">
                <a:latin typeface="Bradley Hand ITC" panose="03070402050302030203" pitchFamily="66" charset="0"/>
              </a:rPr>
            </a:br>
            <a:br>
              <a:rPr lang="fr-FR" dirty="0"/>
            </a:br>
            <a:endParaRPr lang="fr-FR" dirty="0"/>
          </a:p>
        </p:txBody>
      </p:sp>
      <p:sp>
        <p:nvSpPr>
          <p:cNvPr id="4" name="Rectangle 3">
            <a:extLst>
              <a:ext uri="{FF2B5EF4-FFF2-40B4-BE49-F238E27FC236}">
                <a16:creationId xmlns:a16="http://schemas.microsoft.com/office/drawing/2014/main" id="{A91DC777-ABD1-47E1-AC75-B8E2C377C680}"/>
              </a:ext>
            </a:extLst>
          </p:cNvPr>
          <p:cNvSpPr/>
          <p:nvPr/>
        </p:nvSpPr>
        <p:spPr>
          <a:xfrm>
            <a:off x="158496" y="182880"/>
            <a:ext cx="8839200" cy="4779264"/>
          </a:xfrm>
          <a:prstGeom prst="rect">
            <a:avLst/>
          </a:prstGeom>
          <a:noFill/>
          <a:ln>
            <a:solidFill>
              <a:srgbClr val="395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a:extLst>
              <a:ext uri="{FF2B5EF4-FFF2-40B4-BE49-F238E27FC236}">
                <a16:creationId xmlns:a16="http://schemas.microsoft.com/office/drawing/2014/main" id="{26D5B116-6924-4B58-9331-E24B2B4F59AA}"/>
              </a:ext>
            </a:extLst>
          </p:cNvPr>
          <p:cNvSpPr/>
          <p:nvPr/>
        </p:nvSpPr>
        <p:spPr>
          <a:xfrm>
            <a:off x="1449357" y="1965016"/>
            <a:ext cx="6487673" cy="923330"/>
          </a:xfrm>
          <a:prstGeom prst="rect">
            <a:avLst/>
          </a:prstGeom>
        </p:spPr>
        <p:txBody>
          <a:bodyPr wrap="none">
            <a:spAutoFit/>
          </a:bodyPr>
          <a:lstStyle/>
          <a:p>
            <a:r>
              <a:rPr lang="fr-FR" sz="5400" dirty="0">
                <a:latin typeface="Bradley Hand ITC" panose="03070402050302030203" pitchFamily="66" charset="0"/>
              </a:rPr>
              <a:t>à TOUS les étudiants</a:t>
            </a:r>
            <a:endParaRPr lang="fr-FR" sz="5400" dirty="0"/>
          </a:p>
        </p:txBody>
      </p:sp>
      <p:sp>
        <p:nvSpPr>
          <p:cNvPr id="5" name="Rectangle 4">
            <a:extLst>
              <a:ext uri="{FF2B5EF4-FFF2-40B4-BE49-F238E27FC236}">
                <a16:creationId xmlns:a16="http://schemas.microsoft.com/office/drawing/2014/main" id="{73ACEA75-9B3A-4198-BCC0-C8456BAC6E93}"/>
              </a:ext>
            </a:extLst>
          </p:cNvPr>
          <p:cNvSpPr/>
          <p:nvPr/>
        </p:nvSpPr>
        <p:spPr>
          <a:xfrm>
            <a:off x="620486" y="3068018"/>
            <a:ext cx="7903028" cy="1384995"/>
          </a:xfrm>
          <a:prstGeom prst="rect">
            <a:avLst/>
          </a:prstGeom>
        </p:spPr>
        <p:txBody>
          <a:bodyPr wrap="square">
            <a:spAutoFit/>
          </a:bodyPr>
          <a:lstStyle/>
          <a:p>
            <a:pPr algn="ctr"/>
            <a:r>
              <a:rPr lang="fr-FR" sz="2800" dirty="0">
                <a:latin typeface="Broadway" panose="04040905080B02020502" pitchFamily="82" charset="0"/>
              </a:rPr>
              <a:t>la découverte de </a:t>
            </a:r>
            <a:br>
              <a:rPr lang="fr-FR" sz="2800" dirty="0">
                <a:latin typeface="Broadway" panose="04040905080B02020502" pitchFamily="82" charset="0"/>
              </a:rPr>
            </a:br>
            <a:br>
              <a:rPr lang="fr-FR" sz="1200" dirty="0">
                <a:latin typeface="Broadway" panose="04040905080B02020502" pitchFamily="82" charset="0"/>
              </a:rPr>
            </a:br>
            <a:r>
              <a:rPr lang="fr-FR" sz="4400" dirty="0">
                <a:solidFill>
                  <a:srgbClr val="3CAAAA"/>
                </a:solidFill>
                <a:latin typeface="Broadway" panose="04040905080B02020502" pitchFamily="82" charset="0"/>
              </a:rPr>
              <a:t>L’ENTREPRENEURIAT</a:t>
            </a:r>
            <a:endParaRPr lang="fr-FR" sz="2800" dirty="0"/>
          </a:p>
        </p:txBody>
      </p:sp>
    </p:spTree>
    <p:extLst>
      <p:ext uri="{BB962C8B-B14F-4D97-AF65-F5344CB8AC3E}">
        <p14:creationId xmlns:p14="http://schemas.microsoft.com/office/powerpoint/2010/main" val="286368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C5C06-9DEF-4A3F-9824-77E3DCCD134A}"/>
              </a:ext>
            </a:extLst>
          </p:cNvPr>
          <p:cNvSpPr>
            <a:spLocks noGrp="1"/>
          </p:cNvSpPr>
          <p:nvPr>
            <p:ph type="title"/>
          </p:nvPr>
        </p:nvSpPr>
        <p:spPr>
          <a:xfrm>
            <a:off x="628650" y="372343"/>
            <a:ext cx="7886700" cy="527389"/>
          </a:xfrm>
        </p:spPr>
        <p:txBody>
          <a:bodyPr>
            <a:noAutofit/>
          </a:bodyPr>
          <a:lstStyle/>
          <a:p>
            <a:pPr algn="ctr"/>
            <a:r>
              <a:rPr lang="fr-FR" b="1" dirty="0">
                <a:solidFill>
                  <a:srgbClr val="3CAAAA"/>
                </a:solidFill>
                <a:latin typeface="Calibri" panose="020F0502020204030204" pitchFamily="34" charset="0"/>
                <a:cs typeface="Calibri" panose="020F0502020204030204" pitchFamily="34" charset="0"/>
              </a:rPr>
              <a:t>Alors pourquoi pas vous ? Ça vous parle ?</a:t>
            </a:r>
          </a:p>
        </p:txBody>
      </p:sp>
      <p:sp>
        <p:nvSpPr>
          <p:cNvPr id="20" name="Rectangle 19">
            <a:extLst>
              <a:ext uri="{FF2B5EF4-FFF2-40B4-BE49-F238E27FC236}">
                <a16:creationId xmlns:a16="http://schemas.microsoft.com/office/drawing/2014/main" id="{4CA46271-D4E5-4886-8573-406733AE26FD}"/>
              </a:ext>
            </a:extLst>
          </p:cNvPr>
          <p:cNvSpPr/>
          <p:nvPr/>
        </p:nvSpPr>
        <p:spPr>
          <a:xfrm>
            <a:off x="158496" y="182880"/>
            <a:ext cx="8839200" cy="4779264"/>
          </a:xfrm>
          <a:prstGeom prst="rect">
            <a:avLst/>
          </a:prstGeom>
          <a:noFill/>
          <a:ln>
            <a:solidFill>
              <a:srgbClr val="395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Google Shape;144;p5">
            <a:extLst>
              <a:ext uri="{FF2B5EF4-FFF2-40B4-BE49-F238E27FC236}">
                <a16:creationId xmlns:a16="http://schemas.microsoft.com/office/drawing/2014/main" id="{B1EF49B5-8404-4F85-9B81-7382A0AFA633}"/>
              </a:ext>
            </a:extLst>
          </p:cNvPr>
          <p:cNvSpPr txBox="1"/>
          <p:nvPr/>
        </p:nvSpPr>
        <p:spPr>
          <a:xfrm>
            <a:off x="5137606" y="3705916"/>
            <a:ext cx="3560171" cy="64629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fr-FR" sz="1800" b="1" dirty="0">
                <a:solidFill>
                  <a:srgbClr val="3D62AB"/>
                </a:solidFill>
                <a:latin typeface="Calibri"/>
                <a:ea typeface="Calibri"/>
                <a:cs typeface="Calibri"/>
                <a:sym typeface="Calibri"/>
              </a:rPr>
              <a:t>DEVENEZ L’ACTEUR DE VOTRE AVENIR</a:t>
            </a:r>
            <a:endParaRPr sz="1800" dirty="0">
              <a:solidFill>
                <a:srgbClr val="3D62AB"/>
              </a:solidFill>
            </a:endParaRPr>
          </a:p>
        </p:txBody>
      </p:sp>
      <p:sp>
        <p:nvSpPr>
          <p:cNvPr id="12" name="Google Shape;145;p5">
            <a:extLst>
              <a:ext uri="{FF2B5EF4-FFF2-40B4-BE49-F238E27FC236}">
                <a16:creationId xmlns:a16="http://schemas.microsoft.com/office/drawing/2014/main" id="{F3F6505F-7B3B-491A-9C38-0571E1C9A209}"/>
              </a:ext>
            </a:extLst>
          </p:cNvPr>
          <p:cNvSpPr txBox="1"/>
          <p:nvPr/>
        </p:nvSpPr>
        <p:spPr>
          <a:xfrm>
            <a:off x="5649149" y="3010126"/>
            <a:ext cx="2321138" cy="33851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fr-FR" sz="1600" b="1" dirty="0">
                <a:solidFill>
                  <a:srgbClr val="3D62AB"/>
                </a:solidFill>
                <a:latin typeface="Calibri"/>
                <a:ea typeface="Calibri"/>
                <a:cs typeface="Calibri"/>
                <a:sym typeface="Calibri"/>
              </a:rPr>
              <a:t>Gagner en compétences</a:t>
            </a:r>
            <a:endParaRPr sz="1600" dirty="0">
              <a:solidFill>
                <a:srgbClr val="3D62AB"/>
              </a:solidFill>
            </a:endParaRPr>
          </a:p>
        </p:txBody>
      </p:sp>
      <p:sp>
        <p:nvSpPr>
          <p:cNvPr id="13" name="Google Shape;146;p5">
            <a:extLst>
              <a:ext uri="{FF2B5EF4-FFF2-40B4-BE49-F238E27FC236}">
                <a16:creationId xmlns:a16="http://schemas.microsoft.com/office/drawing/2014/main" id="{CD74E71D-36D2-4E90-AF2D-DEC3F9F18598}"/>
              </a:ext>
            </a:extLst>
          </p:cNvPr>
          <p:cNvSpPr txBox="1"/>
          <p:nvPr/>
        </p:nvSpPr>
        <p:spPr>
          <a:xfrm>
            <a:off x="5608087" y="1303668"/>
            <a:ext cx="2321139" cy="58473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fr-FR" sz="1600" b="1" dirty="0">
                <a:solidFill>
                  <a:srgbClr val="3D62AB"/>
                </a:solidFill>
                <a:latin typeface="Calibri"/>
                <a:ea typeface="Calibri"/>
                <a:cs typeface="Calibri"/>
                <a:sym typeface="Calibri"/>
              </a:rPr>
              <a:t>Faites de votre idée une réalité</a:t>
            </a:r>
            <a:endParaRPr sz="1600" dirty="0">
              <a:solidFill>
                <a:srgbClr val="3D62AB"/>
              </a:solidFill>
            </a:endParaRPr>
          </a:p>
        </p:txBody>
      </p:sp>
      <p:grpSp>
        <p:nvGrpSpPr>
          <p:cNvPr id="27" name="Groupe 26">
            <a:extLst>
              <a:ext uri="{FF2B5EF4-FFF2-40B4-BE49-F238E27FC236}">
                <a16:creationId xmlns:a16="http://schemas.microsoft.com/office/drawing/2014/main" id="{C5870A34-2B75-4E17-ABE7-F5AD7F7ABB97}"/>
              </a:ext>
            </a:extLst>
          </p:cNvPr>
          <p:cNvGrpSpPr/>
          <p:nvPr/>
        </p:nvGrpSpPr>
        <p:grpSpPr>
          <a:xfrm>
            <a:off x="685155" y="1312703"/>
            <a:ext cx="3936586" cy="3189661"/>
            <a:chOff x="635414" y="1089195"/>
            <a:chExt cx="3936586" cy="3189661"/>
          </a:xfrm>
        </p:grpSpPr>
        <p:pic>
          <p:nvPicPr>
            <p:cNvPr id="19" name="Image 18">
              <a:extLst>
                <a:ext uri="{FF2B5EF4-FFF2-40B4-BE49-F238E27FC236}">
                  <a16:creationId xmlns:a16="http://schemas.microsoft.com/office/drawing/2014/main" id="{6C4717A4-4538-4965-A35E-9FA96A79FF51}"/>
                </a:ext>
              </a:extLst>
            </p:cNvPr>
            <p:cNvPicPr>
              <a:picLocks noChangeAspect="1"/>
            </p:cNvPicPr>
            <p:nvPr/>
          </p:nvPicPr>
          <p:blipFill rotWithShape="1">
            <a:blip r:embed="rId3"/>
            <a:srcRect t="15069" b="21947"/>
            <a:stretch/>
          </p:blipFill>
          <p:spPr>
            <a:xfrm>
              <a:off x="635414" y="1089195"/>
              <a:ext cx="3925792" cy="1854469"/>
            </a:xfrm>
            <a:prstGeom prst="rect">
              <a:avLst/>
            </a:prstGeom>
          </p:spPr>
        </p:pic>
        <p:pic>
          <p:nvPicPr>
            <p:cNvPr id="25" name="Image 24">
              <a:extLst>
                <a:ext uri="{FF2B5EF4-FFF2-40B4-BE49-F238E27FC236}">
                  <a16:creationId xmlns:a16="http://schemas.microsoft.com/office/drawing/2014/main" id="{E52A8BD9-5ED3-4675-A560-5B758F06DA6B}"/>
                </a:ext>
              </a:extLst>
            </p:cNvPr>
            <p:cNvPicPr>
              <a:picLocks noChangeAspect="1"/>
            </p:cNvPicPr>
            <p:nvPr/>
          </p:nvPicPr>
          <p:blipFill rotWithShape="1">
            <a:blip r:embed="rId4"/>
            <a:srcRect l="21835" r="30165"/>
            <a:stretch/>
          </p:blipFill>
          <p:spPr>
            <a:xfrm>
              <a:off x="635414" y="2955875"/>
              <a:ext cx="2194560" cy="1322981"/>
            </a:xfrm>
            <a:prstGeom prst="rect">
              <a:avLst/>
            </a:prstGeom>
          </p:spPr>
        </p:pic>
        <p:pic>
          <p:nvPicPr>
            <p:cNvPr id="21" name="Image 20">
              <a:extLst>
                <a:ext uri="{FF2B5EF4-FFF2-40B4-BE49-F238E27FC236}">
                  <a16:creationId xmlns:a16="http://schemas.microsoft.com/office/drawing/2014/main" id="{B531F5DE-494B-4388-AD53-EA3CBCE29D6E}"/>
                </a:ext>
              </a:extLst>
            </p:cNvPr>
            <p:cNvPicPr>
              <a:picLocks noChangeAspect="1"/>
            </p:cNvPicPr>
            <p:nvPr/>
          </p:nvPicPr>
          <p:blipFill>
            <a:blip r:embed="rId5"/>
            <a:stretch>
              <a:fillRect/>
            </a:stretch>
          </p:blipFill>
          <p:spPr>
            <a:xfrm>
              <a:off x="2609810" y="2943664"/>
              <a:ext cx="1962190" cy="1308126"/>
            </a:xfrm>
            <a:prstGeom prst="rect">
              <a:avLst/>
            </a:prstGeom>
          </p:spPr>
        </p:pic>
      </p:grpSp>
      <p:sp>
        <p:nvSpPr>
          <p:cNvPr id="26" name="Google Shape;146;p5">
            <a:extLst>
              <a:ext uri="{FF2B5EF4-FFF2-40B4-BE49-F238E27FC236}">
                <a16:creationId xmlns:a16="http://schemas.microsoft.com/office/drawing/2014/main" id="{70E077C0-7E3A-43B7-917F-B51044DDC672}"/>
              </a:ext>
            </a:extLst>
          </p:cNvPr>
          <p:cNvSpPr txBox="1"/>
          <p:nvPr/>
        </p:nvSpPr>
        <p:spPr>
          <a:xfrm>
            <a:off x="5608086" y="2233236"/>
            <a:ext cx="2321139" cy="33851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fr-FR" sz="1600" b="1" dirty="0">
                <a:solidFill>
                  <a:srgbClr val="3D62AB"/>
                </a:solidFill>
                <a:latin typeface="Calibri"/>
                <a:ea typeface="Calibri"/>
                <a:cs typeface="Calibri"/>
                <a:sym typeface="Calibri"/>
              </a:rPr>
              <a:t>Être son propre patron </a:t>
            </a:r>
            <a:endParaRPr sz="1600" dirty="0">
              <a:solidFill>
                <a:srgbClr val="3D62AB"/>
              </a:solidFill>
            </a:endParaRPr>
          </a:p>
        </p:txBody>
      </p:sp>
    </p:spTree>
    <p:extLst>
      <p:ext uri="{BB962C8B-B14F-4D97-AF65-F5344CB8AC3E}">
        <p14:creationId xmlns:p14="http://schemas.microsoft.com/office/powerpoint/2010/main" val="353149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369A3C-C373-4326-9946-804EC4D9A156}"/>
              </a:ext>
            </a:extLst>
          </p:cNvPr>
          <p:cNvSpPr>
            <a:spLocks noGrp="1"/>
          </p:cNvSpPr>
          <p:nvPr>
            <p:ph type="title"/>
          </p:nvPr>
        </p:nvSpPr>
        <p:spPr>
          <a:xfrm>
            <a:off x="-14133" y="997818"/>
            <a:ext cx="8918482" cy="2187593"/>
          </a:xfrm>
        </p:spPr>
        <p:txBody>
          <a:bodyPr>
            <a:normAutofit fontScale="90000"/>
          </a:bodyPr>
          <a:lstStyle/>
          <a:p>
            <a:r>
              <a:rPr lang="fr-FR" sz="6700" dirty="0">
                <a:solidFill>
                  <a:srgbClr val="3CAAAA"/>
                </a:solidFill>
                <a:latin typeface="Arial Black" panose="020B0A04020102020204" pitchFamily="34" charset="0"/>
              </a:rPr>
              <a:t>OUI</a:t>
            </a:r>
            <a:br>
              <a:rPr lang="fr-FR" sz="4000" dirty="0">
                <a:solidFill>
                  <a:srgbClr val="3CAAAA"/>
                </a:solidFill>
                <a:latin typeface="Arial Black" panose="020B0A04020102020204" pitchFamily="34" charset="0"/>
              </a:rPr>
            </a:br>
            <a:r>
              <a:rPr lang="fr-FR" sz="2700" dirty="0">
                <a:solidFill>
                  <a:srgbClr val="3CAAAA"/>
                </a:solidFill>
                <a:latin typeface="Arial Black" panose="020B0A04020102020204" pitchFamily="34" charset="0"/>
              </a:rPr>
              <a:t>ETUDIER ET ENTREPRENDRE C’EST POSSIBLE </a:t>
            </a:r>
            <a:br>
              <a:rPr lang="fr-FR" sz="2700" dirty="0">
                <a:solidFill>
                  <a:srgbClr val="3CAAAA"/>
                </a:solidFill>
                <a:latin typeface="Arial Black" panose="020B0A04020102020204" pitchFamily="34" charset="0"/>
              </a:rPr>
            </a:br>
            <a:r>
              <a:rPr lang="fr-FR" sz="2700" dirty="0">
                <a:solidFill>
                  <a:srgbClr val="3CAAAA"/>
                </a:solidFill>
                <a:latin typeface="Arial Black" panose="020B0A04020102020204" pitchFamily="34" charset="0"/>
              </a:rPr>
              <a:t>AVEC </a:t>
            </a:r>
            <a:br>
              <a:rPr lang="fr-FR" dirty="0">
                <a:solidFill>
                  <a:srgbClr val="3CAAAA"/>
                </a:solidFill>
              </a:rPr>
            </a:br>
            <a:endParaRPr lang="fr-FR" dirty="0">
              <a:solidFill>
                <a:srgbClr val="3CAAAA"/>
              </a:solidFill>
            </a:endParaRPr>
          </a:p>
        </p:txBody>
      </p:sp>
      <p:sp>
        <p:nvSpPr>
          <p:cNvPr id="4" name="Rectangle 3">
            <a:extLst>
              <a:ext uri="{FF2B5EF4-FFF2-40B4-BE49-F238E27FC236}">
                <a16:creationId xmlns:a16="http://schemas.microsoft.com/office/drawing/2014/main" id="{A91DC777-ABD1-47E1-AC75-B8E2C377C680}"/>
              </a:ext>
            </a:extLst>
          </p:cNvPr>
          <p:cNvSpPr/>
          <p:nvPr/>
        </p:nvSpPr>
        <p:spPr>
          <a:xfrm>
            <a:off x="158496" y="182880"/>
            <a:ext cx="8839200" cy="4779264"/>
          </a:xfrm>
          <a:prstGeom prst="rect">
            <a:avLst/>
          </a:prstGeom>
          <a:noFill/>
          <a:ln>
            <a:solidFill>
              <a:srgbClr val="395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a:extLst>
              <a:ext uri="{FF2B5EF4-FFF2-40B4-BE49-F238E27FC236}">
                <a16:creationId xmlns:a16="http://schemas.microsoft.com/office/drawing/2014/main" id="{39B3536F-48BF-427A-8E08-A1A9DB5D8382}"/>
              </a:ext>
            </a:extLst>
          </p:cNvPr>
          <p:cNvPicPr>
            <a:picLocks noChangeAspect="1"/>
          </p:cNvPicPr>
          <p:nvPr/>
        </p:nvPicPr>
        <p:blipFill>
          <a:blip r:embed="rId3"/>
          <a:stretch>
            <a:fillRect/>
          </a:stretch>
        </p:blipFill>
        <p:spPr>
          <a:xfrm>
            <a:off x="3090782" y="3185411"/>
            <a:ext cx="2708651" cy="1727965"/>
          </a:xfrm>
          <a:prstGeom prst="rect">
            <a:avLst/>
          </a:prstGeom>
        </p:spPr>
      </p:pic>
    </p:spTree>
    <p:extLst>
      <p:ext uri="{BB962C8B-B14F-4D97-AF65-F5344CB8AC3E}">
        <p14:creationId xmlns:p14="http://schemas.microsoft.com/office/powerpoint/2010/main" val="179854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14" name="Rectangle 13">
            <a:extLst>
              <a:ext uri="{FF2B5EF4-FFF2-40B4-BE49-F238E27FC236}">
                <a16:creationId xmlns:a16="http://schemas.microsoft.com/office/drawing/2014/main" id="{C5B72F8B-BAB8-452A-A4B5-397C2C84BFD3}"/>
              </a:ext>
            </a:extLst>
          </p:cNvPr>
          <p:cNvSpPr/>
          <p:nvPr/>
        </p:nvSpPr>
        <p:spPr>
          <a:xfrm>
            <a:off x="158496" y="190500"/>
            <a:ext cx="8839200" cy="4779264"/>
          </a:xfrm>
          <a:prstGeom prst="rect">
            <a:avLst/>
          </a:prstGeom>
          <a:noFill/>
          <a:ln>
            <a:solidFill>
              <a:srgbClr val="395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Google Shape;196;p8">
            <a:extLst>
              <a:ext uri="{FF2B5EF4-FFF2-40B4-BE49-F238E27FC236}">
                <a16:creationId xmlns:a16="http://schemas.microsoft.com/office/drawing/2014/main" id="{0F505A37-ECDF-4A56-89E6-636A70DA1816}"/>
              </a:ext>
            </a:extLst>
          </p:cNvPr>
          <p:cNvPicPr preferRelativeResize="0"/>
          <p:nvPr/>
        </p:nvPicPr>
        <p:blipFill rotWithShape="1">
          <a:blip r:embed="rId3">
            <a:alphaModFix/>
          </a:blip>
          <a:srcRect/>
          <a:stretch/>
        </p:blipFill>
        <p:spPr>
          <a:xfrm rot="1089343">
            <a:off x="7412404" y="474227"/>
            <a:ext cx="1273449" cy="664160"/>
          </a:xfrm>
          <a:prstGeom prst="rect">
            <a:avLst/>
          </a:prstGeom>
          <a:noFill/>
          <a:ln>
            <a:noFill/>
          </a:ln>
        </p:spPr>
      </p:pic>
      <p:sp>
        <p:nvSpPr>
          <p:cNvPr id="7" name="Titre 1">
            <a:extLst>
              <a:ext uri="{FF2B5EF4-FFF2-40B4-BE49-F238E27FC236}">
                <a16:creationId xmlns:a16="http://schemas.microsoft.com/office/drawing/2014/main" id="{0769A197-575E-46CA-AE1A-5DD7D5B6D2CB}"/>
              </a:ext>
            </a:extLst>
          </p:cNvPr>
          <p:cNvSpPr txBox="1">
            <a:spLocks/>
          </p:cNvSpPr>
          <p:nvPr/>
        </p:nvSpPr>
        <p:spPr>
          <a:xfrm>
            <a:off x="628650" y="372343"/>
            <a:ext cx="7886700" cy="527389"/>
          </a:xfrm>
          <a:prstGeom prst="rect">
            <a:avLst/>
          </a:prstGeom>
          <a:noFill/>
          <a:ln>
            <a:noFill/>
          </a:ln>
        </p:spPr>
        <p:txBody>
          <a:bodyPr spcFirstLastPara="1" wrap="square" lIns="91425" tIns="91425" rIns="91425" bIns="91425" anchor="b" anchorCtr="0">
            <a:normAutofit fontScale="525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fr-FR" b="1" dirty="0">
                <a:solidFill>
                  <a:srgbClr val="3CAAAA"/>
                </a:solidFill>
                <a:latin typeface="Calibri" panose="020F0502020204030204" pitchFamily="34" charset="0"/>
                <a:cs typeface="Calibri" panose="020F0502020204030204" pitchFamily="34" charset="0"/>
              </a:rPr>
              <a:t>Les avantages du SNEE</a:t>
            </a:r>
          </a:p>
        </p:txBody>
      </p:sp>
      <p:grpSp>
        <p:nvGrpSpPr>
          <p:cNvPr id="26" name="Groupe 25">
            <a:extLst>
              <a:ext uri="{FF2B5EF4-FFF2-40B4-BE49-F238E27FC236}">
                <a16:creationId xmlns:a16="http://schemas.microsoft.com/office/drawing/2014/main" id="{9898D41B-85E4-409C-B24A-7A3BBD5D5716}"/>
              </a:ext>
            </a:extLst>
          </p:cNvPr>
          <p:cNvGrpSpPr/>
          <p:nvPr/>
        </p:nvGrpSpPr>
        <p:grpSpPr>
          <a:xfrm>
            <a:off x="2853017" y="1493602"/>
            <a:ext cx="1124027" cy="1158002"/>
            <a:chOff x="2853017" y="1493602"/>
            <a:chExt cx="1124027" cy="1158002"/>
          </a:xfrm>
        </p:grpSpPr>
        <p:pic>
          <p:nvPicPr>
            <p:cNvPr id="5" name="Google Shape;205;p8" descr="Toque d'étudiant avec un remplissage uni">
              <a:extLst>
                <a:ext uri="{FF2B5EF4-FFF2-40B4-BE49-F238E27FC236}">
                  <a16:creationId xmlns:a16="http://schemas.microsoft.com/office/drawing/2014/main" id="{6F9CFEE3-D81F-450C-993C-480C064814B7}"/>
                </a:ext>
              </a:extLst>
            </p:cNvPr>
            <p:cNvPicPr preferRelativeResize="0"/>
            <p:nvPr/>
          </p:nvPicPr>
          <p:blipFill rotWithShape="1">
            <a:blip r:embed="rId4">
              <a:alphaModFix/>
            </a:blip>
            <a:srcRect/>
            <a:stretch/>
          </p:blipFill>
          <p:spPr>
            <a:xfrm>
              <a:off x="3151543" y="1493602"/>
              <a:ext cx="556892" cy="556892"/>
            </a:xfrm>
            <a:prstGeom prst="rect">
              <a:avLst/>
            </a:prstGeom>
            <a:noFill/>
            <a:ln>
              <a:noFill/>
            </a:ln>
          </p:spPr>
        </p:pic>
        <p:sp>
          <p:nvSpPr>
            <p:cNvPr id="3" name="Rectangle 2">
              <a:extLst>
                <a:ext uri="{FF2B5EF4-FFF2-40B4-BE49-F238E27FC236}">
                  <a16:creationId xmlns:a16="http://schemas.microsoft.com/office/drawing/2014/main" id="{DB98F9AD-D7BA-4D4E-A5A2-B3F4E92EF026}"/>
                </a:ext>
              </a:extLst>
            </p:cNvPr>
            <p:cNvSpPr/>
            <p:nvPr/>
          </p:nvSpPr>
          <p:spPr>
            <a:xfrm>
              <a:off x="2853017" y="2033871"/>
              <a:ext cx="1124027" cy="617733"/>
            </a:xfrm>
            <a:prstGeom prst="rect">
              <a:avLst/>
            </a:prstGeom>
          </p:spPr>
          <p:txBody>
            <a:bodyPr wrap="none">
              <a:spAutoFit/>
            </a:bodyPr>
            <a:lstStyle/>
            <a:p>
              <a:pPr marL="101600" algn="ctr">
                <a:lnSpc>
                  <a:spcPct val="150000"/>
                </a:lnSpc>
                <a:buClr>
                  <a:srgbClr val="37ABAB"/>
                </a:buClr>
                <a:buSzPts val="2000"/>
              </a:pPr>
              <a:r>
                <a:rPr lang="fr-FR" sz="1200" dirty="0">
                  <a:solidFill>
                    <a:schemeClr val="tx1"/>
                  </a:solidFill>
                  <a:latin typeface="Calibri" panose="020F0502020204030204" pitchFamily="34" charset="0"/>
                  <a:cs typeface="Calibri" panose="020F0502020204030204" pitchFamily="34" charset="0"/>
                </a:rPr>
                <a:t>2 formations </a:t>
              </a:r>
            </a:p>
            <a:p>
              <a:pPr marL="101600" algn="ctr">
                <a:lnSpc>
                  <a:spcPct val="150000"/>
                </a:lnSpc>
                <a:buClr>
                  <a:srgbClr val="37ABAB"/>
                </a:buClr>
                <a:buSzPts val="2000"/>
              </a:pPr>
              <a:r>
                <a:rPr lang="fr-FR" sz="1200" dirty="0">
                  <a:solidFill>
                    <a:schemeClr val="tx1"/>
                  </a:solidFill>
                  <a:latin typeface="Calibri" panose="020F0502020204030204" pitchFamily="34" charset="0"/>
                  <a:cs typeface="Calibri" panose="020F0502020204030204" pitchFamily="34" charset="0"/>
                </a:rPr>
                <a:t>diplômantes</a:t>
              </a:r>
            </a:p>
          </p:txBody>
        </p:sp>
      </p:grpSp>
      <p:grpSp>
        <p:nvGrpSpPr>
          <p:cNvPr id="27" name="Groupe 26">
            <a:extLst>
              <a:ext uri="{FF2B5EF4-FFF2-40B4-BE49-F238E27FC236}">
                <a16:creationId xmlns:a16="http://schemas.microsoft.com/office/drawing/2014/main" id="{006D9D9B-F417-444D-8AFD-72995768850E}"/>
              </a:ext>
            </a:extLst>
          </p:cNvPr>
          <p:cNvGrpSpPr/>
          <p:nvPr/>
        </p:nvGrpSpPr>
        <p:grpSpPr>
          <a:xfrm>
            <a:off x="4426922" y="1546430"/>
            <a:ext cx="1630575" cy="904167"/>
            <a:chOff x="4426922" y="1546430"/>
            <a:chExt cx="1630575" cy="904167"/>
          </a:xfrm>
        </p:grpSpPr>
        <p:pic>
          <p:nvPicPr>
            <p:cNvPr id="6" name="Google Shape;209;p8" descr="Questions contour">
              <a:extLst>
                <a:ext uri="{FF2B5EF4-FFF2-40B4-BE49-F238E27FC236}">
                  <a16:creationId xmlns:a16="http://schemas.microsoft.com/office/drawing/2014/main" id="{6C2D738E-4197-47BE-BDA5-C0D37B11FA6E}"/>
                </a:ext>
              </a:extLst>
            </p:cNvPr>
            <p:cNvPicPr preferRelativeResize="0"/>
            <p:nvPr/>
          </p:nvPicPr>
          <p:blipFill rotWithShape="1">
            <a:blip r:embed="rId5">
              <a:alphaModFix/>
            </a:blip>
            <a:srcRect/>
            <a:stretch/>
          </p:blipFill>
          <p:spPr>
            <a:xfrm>
              <a:off x="5035052" y="1546430"/>
              <a:ext cx="556892" cy="556892"/>
            </a:xfrm>
            <a:prstGeom prst="rect">
              <a:avLst/>
            </a:prstGeom>
            <a:noFill/>
            <a:ln>
              <a:noFill/>
            </a:ln>
          </p:spPr>
        </p:pic>
        <p:sp>
          <p:nvSpPr>
            <p:cNvPr id="8" name="Rectangle 7">
              <a:extLst>
                <a:ext uri="{FF2B5EF4-FFF2-40B4-BE49-F238E27FC236}">
                  <a16:creationId xmlns:a16="http://schemas.microsoft.com/office/drawing/2014/main" id="{CDDEA011-7689-42FB-BFF5-76AA9309CED2}"/>
                </a:ext>
              </a:extLst>
            </p:cNvPr>
            <p:cNvSpPr/>
            <p:nvPr/>
          </p:nvSpPr>
          <p:spPr>
            <a:xfrm>
              <a:off x="4426922" y="2109863"/>
              <a:ext cx="1630575" cy="340734"/>
            </a:xfrm>
            <a:prstGeom prst="rect">
              <a:avLst/>
            </a:prstGeom>
          </p:spPr>
          <p:txBody>
            <a:bodyPr wrap="none">
              <a:spAutoFit/>
            </a:bodyPr>
            <a:lstStyle/>
            <a:p>
              <a:pPr marL="101600" lvl="0" algn="ctr">
                <a:lnSpc>
                  <a:spcPct val="150000"/>
                </a:lnSpc>
                <a:buClr>
                  <a:srgbClr val="37ABAB"/>
                </a:buClr>
                <a:buSzPts val="2000"/>
              </a:pPr>
              <a:r>
                <a:rPr lang="fr-FR" sz="1200" dirty="0">
                  <a:solidFill>
                    <a:schemeClr val="tx1"/>
                  </a:solidFill>
                  <a:latin typeface="Calibri" panose="020F0502020204030204" pitchFamily="34" charset="0"/>
                  <a:cs typeface="Calibri" panose="020F0502020204030204" pitchFamily="34" charset="0"/>
                </a:rPr>
                <a:t>Un suivi individualisé </a:t>
              </a:r>
            </a:p>
          </p:txBody>
        </p:sp>
      </p:grpSp>
      <p:grpSp>
        <p:nvGrpSpPr>
          <p:cNvPr id="29" name="Groupe 28">
            <a:extLst>
              <a:ext uri="{FF2B5EF4-FFF2-40B4-BE49-F238E27FC236}">
                <a16:creationId xmlns:a16="http://schemas.microsoft.com/office/drawing/2014/main" id="{444C8156-1DDA-42D7-8DD9-27FC5A5A981A}"/>
              </a:ext>
            </a:extLst>
          </p:cNvPr>
          <p:cNvGrpSpPr/>
          <p:nvPr/>
        </p:nvGrpSpPr>
        <p:grpSpPr>
          <a:xfrm>
            <a:off x="233166" y="3357210"/>
            <a:ext cx="2186817" cy="857803"/>
            <a:chOff x="233166" y="3357210"/>
            <a:chExt cx="2186817" cy="857803"/>
          </a:xfrm>
        </p:grpSpPr>
        <p:sp>
          <p:nvSpPr>
            <p:cNvPr id="9" name="Rectangle 8">
              <a:extLst>
                <a:ext uri="{FF2B5EF4-FFF2-40B4-BE49-F238E27FC236}">
                  <a16:creationId xmlns:a16="http://schemas.microsoft.com/office/drawing/2014/main" id="{6C61CB77-BE6E-4DDA-88B1-4B40F4545C88}"/>
                </a:ext>
              </a:extLst>
            </p:cNvPr>
            <p:cNvSpPr/>
            <p:nvPr/>
          </p:nvSpPr>
          <p:spPr>
            <a:xfrm>
              <a:off x="233166" y="3874279"/>
              <a:ext cx="2186817" cy="340734"/>
            </a:xfrm>
            <a:prstGeom prst="rect">
              <a:avLst/>
            </a:prstGeom>
          </p:spPr>
          <p:txBody>
            <a:bodyPr wrap="none">
              <a:spAutoFit/>
            </a:bodyPr>
            <a:lstStyle/>
            <a:p>
              <a:pPr marL="101600" lvl="0" algn="ctr">
                <a:lnSpc>
                  <a:spcPct val="150000"/>
                </a:lnSpc>
                <a:buClr>
                  <a:srgbClr val="37ABAB"/>
                </a:buClr>
                <a:buSzPts val="2000"/>
              </a:pPr>
              <a:r>
                <a:rPr lang="fr-FR" sz="1200" dirty="0">
                  <a:solidFill>
                    <a:schemeClr val="tx1"/>
                  </a:solidFill>
                  <a:latin typeface="Calibri" panose="020F0502020204030204" pitchFamily="34" charset="0"/>
                  <a:cs typeface="Calibri" panose="020F0502020204030204" pitchFamily="34" charset="0"/>
                </a:rPr>
                <a:t>Substitution de stage / césure </a:t>
              </a:r>
            </a:p>
          </p:txBody>
        </p:sp>
        <p:pic>
          <p:nvPicPr>
            <p:cNvPr id="16" name="Google Shape;211;p8" descr="Homme scientifique avec un remplissage uni">
              <a:extLst>
                <a:ext uri="{FF2B5EF4-FFF2-40B4-BE49-F238E27FC236}">
                  <a16:creationId xmlns:a16="http://schemas.microsoft.com/office/drawing/2014/main" id="{AD43C423-87B6-485E-96BF-C5C695346375}"/>
                </a:ext>
              </a:extLst>
            </p:cNvPr>
            <p:cNvPicPr preferRelativeResize="0"/>
            <p:nvPr/>
          </p:nvPicPr>
          <p:blipFill rotWithShape="1">
            <a:blip r:embed="rId6">
              <a:alphaModFix/>
            </a:blip>
            <a:srcRect/>
            <a:stretch/>
          </p:blipFill>
          <p:spPr>
            <a:xfrm>
              <a:off x="1040225" y="3357210"/>
              <a:ext cx="572700" cy="572700"/>
            </a:xfrm>
            <a:prstGeom prst="rect">
              <a:avLst/>
            </a:prstGeom>
            <a:noFill/>
            <a:ln>
              <a:noFill/>
            </a:ln>
          </p:spPr>
        </p:pic>
      </p:grpSp>
      <p:grpSp>
        <p:nvGrpSpPr>
          <p:cNvPr id="30" name="Groupe 29">
            <a:extLst>
              <a:ext uri="{FF2B5EF4-FFF2-40B4-BE49-F238E27FC236}">
                <a16:creationId xmlns:a16="http://schemas.microsoft.com/office/drawing/2014/main" id="{4F9617B4-C4B9-473A-8E55-912A9D0B32D1}"/>
              </a:ext>
            </a:extLst>
          </p:cNvPr>
          <p:cNvGrpSpPr/>
          <p:nvPr/>
        </p:nvGrpSpPr>
        <p:grpSpPr>
          <a:xfrm>
            <a:off x="2660568" y="3357210"/>
            <a:ext cx="1574470" cy="1125462"/>
            <a:chOff x="2660568" y="3357210"/>
            <a:chExt cx="1574470" cy="1125462"/>
          </a:xfrm>
        </p:grpSpPr>
        <p:sp>
          <p:nvSpPr>
            <p:cNvPr id="15" name="Rectangle 14">
              <a:extLst>
                <a:ext uri="{FF2B5EF4-FFF2-40B4-BE49-F238E27FC236}">
                  <a16:creationId xmlns:a16="http://schemas.microsoft.com/office/drawing/2014/main" id="{DFBD06FD-36B6-4A48-9539-F23127806B28}"/>
                </a:ext>
              </a:extLst>
            </p:cNvPr>
            <p:cNvSpPr/>
            <p:nvPr/>
          </p:nvSpPr>
          <p:spPr>
            <a:xfrm>
              <a:off x="2660568" y="3864939"/>
              <a:ext cx="1574470" cy="617733"/>
            </a:xfrm>
            <a:prstGeom prst="rect">
              <a:avLst/>
            </a:prstGeom>
          </p:spPr>
          <p:txBody>
            <a:bodyPr wrap="none">
              <a:spAutoFit/>
            </a:bodyPr>
            <a:lstStyle/>
            <a:p>
              <a:pPr marL="101600" lvl="0" algn="ctr">
                <a:lnSpc>
                  <a:spcPct val="150000"/>
                </a:lnSpc>
                <a:buClr>
                  <a:srgbClr val="37ABAB"/>
                </a:buClr>
                <a:buSzPts val="2000"/>
              </a:pPr>
              <a:r>
                <a:rPr lang="fr-FR" sz="1200" dirty="0">
                  <a:solidFill>
                    <a:schemeClr val="tx1"/>
                  </a:solidFill>
                  <a:latin typeface="Calibri" panose="020F0502020204030204" pitchFamily="34" charset="0"/>
                  <a:cs typeface="Calibri" panose="020F0502020204030204" pitchFamily="34" charset="0"/>
                </a:rPr>
                <a:t>Accès à des espaces </a:t>
              </a:r>
            </a:p>
            <a:p>
              <a:pPr marL="101600" lvl="0" algn="ctr">
                <a:lnSpc>
                  <a:spcPct val="150000"/>
                </a:lnSpc>
                <a:buClr>
                  <a:srgbClr val="37ABAB"/>
                </a:buClr>
                <a:buSzPts val="2000"/>
              </a:pPr>
              <a:r>
                <a:rPr lang="fr-FR" sz="1200" dirty="0">
                  <a:solidFill>
                    <a:schemeClr val="tx1"/>
                  </a:solidFill>
                  <a:latin typeface="Calibri" panose="020F0502020204030204" pitchFamily="34" charset="0"/>
                  <a:cs typeface="Calibri" panose="020F0502020204030204" pitchFamily="34" charset="0"/>
                </a:rPr>
                <a:t>de coworking</a:t>
              </a:r>
            </a:p>
          </p:txBody>
        </p:sp>
        <p:pic>
          <p:nvPicPr>
            <p:cNvPr id="17" name="Google Shape;208;p8" descr="Salle de conseil avec un remplissage uni">
              <a:extLst>
                <a:ext uri="{FF2B5EF4-FFF2-40B4-BE49-F238E27FC236}">
                  <a16:creationId xmlns:a16="http://schemas.microsoft.com/office/drawing/2014/main" id="{2BFDB033-AE43-4FC3-B284-8B6F1C32360A}"/>
                </a:ext>
              </a:extLst>
            </p:cNvPr>
            <p:cNvPicPr preferRelativeResize="0"/>
            <p:nvPr/>
          </p:nvPicPr>
          <p:blipFill rotWithShape="1">
            <a:blip r:embed="rId7">
              <a:alphaModFix/>
            </a:blip>
            <a:srcRect/>
            <a:stretch/>
          </p:blipFill>
          <p:spPr>
            <a:xfrm>
              <a:off x="3094425" y="3357210"/>
              <a:ext cx="572842" cy="572842"/>
            </a:xfrm>
            <a:prstGeom prst="rect">
              <a:avLst/>
            </a:prstGeom>
            <a:noFill/>
            <a:ln>
              <a:noFill/>
            </a:ln>
          </p:spPr>
        </p:pic>
      </p:grpSp>
      <p:grpSp>
        <p:nvGrpSpPr>
          <p:cNvPr id="31" name="Groupe 30">
            <a:extLst>
              <a:ext uri="{FF2B5EF4-FFF2-40B4-BE49-F238E27FC236}">
                <a16:creationId xmlns:a16="http://schemas.microsoft.com/office/drawing/2014/main" id="{CB97E0BE-1C62-48D0-8E18-6D1A9505D30C}"/>
              </a:ext>
            </a:extLst>
          </p:cNvPr>
          <p:cNvGrpSpPr/>
          <p:nvPr/>
        </p:nvGrpSpPr>
        <p:grpSpPr>
          <a:xfrm>
            <a:off x="4226544" y="3359574"/>
            <a:ext cx="2295285" cy="1377612"/>
            <a:chOff x="4226544" y="3359574"/>
            <a:chExt cx="2295285" cy="1377612"/>
          </a:xfrm>
        </p:grpSpPr>
        <p:sp>
          <p:nvSpPr>
            <p:cNvPr id="10" name="Rectangle 9">
              <a:extLst>
                <a:ext uri="{FF2B5EF4-FFF2-40B4-BE49-F238E27FC236}">
                  <a16:creationId xmlns:a16="http://schemas.microsoft.com/office/drawing/2014/main" id="{D5035B87-3A15-438A-8190-BB9A27A37C09}"/>
                </a:ext>
              </a:extLst>
            </p:cNvPr>
            <p:cNvSpPr/>
            <p:nvPr/>
          </p:nvSpPr>
          <p:spPr>
            <a:xfrm>
              <a:off x="4226544" y="3842454"/>
              <a:ext cx="2295285" cy="894732"/>
            </a:xfrm>
            <a:prstGeom prst="rect">
              <a:avLst/>
            </a:prstGeom>
          </p:spPr>
          <p:txBody>
            <a:bodyPr wrap="square">
              <a:spAutoFit/>
            </a:bodyPr>
            <a:lstStyle/>
            <a:p>
              <a:pPr marL="101600" lvl="0" algn="ctr">
                <a:lnSpc>
                  <a:spcPct val="150000"/>
                </a:lnSpc>
                <a:buClr>
                  <a:srgbClr val="37ABAB"/>
                </a:buClr>
                <a:buSzPts val="2000"/>
              </a:pPr>
              <a:r>
                <a:rPr lang="fr-FR" sz="1200" dirty="0">
                  <a:solidFill>
                    <a:schemeClr val="tx1"/>
                  </a:solidFill>
                  <a:latin typeface="Calibri" panose="020F0502020204030204" pitchFamily="34" charset="0"/>
                  <a:cs typeface="Calibri" panose="020F0502020204030204" pitchFamily="34" charset="0"/>
                </a:rPr>
                <a:t>Partenariats privilégiés, </a:t>
              </a:r>
            </a:p>
            <a:p>
              <a:pPr marL="101600" lvl="0" algn="ctr">
                <a:lnSpc>
                  <a:spcPct val="150000"/>
                </a:lnSpc>
                <a:buClr>
                  <a:srgbClr val="37ABAB"/>
                </a:buClr>
                <a:buSzPts val="2000"/>
              </a:pPr>
              <a:r>
                <a:rPr lang="fr-FR" sz="1200" dirty="0">
                  <a:solidFill>
                    <a:schemeClr val="tx1"/>
                  </a:solidFill>
                  <a:latin typeface="Calibri" panose="020F0502020204030204" pitchFamily="34" charset="0"/>
                  <a:cs typeface="Calibri" panose="020F0502020204030204" pitchFamily="34" charset="0"/>
                </a:rPr>
                <a:t>mise en lien avec </a:t>
              </a:r>
            </a:p>
            <a:p>
              <a:pPr marL="101600" lvl="0" algn="ctr">
                <a:lnSpc>
                  <a:spcPct val="150000"/>
                </a:lnSpc>
                <a:buClr>
                  <a:srgbClr val="37ABAB"/>
                </a:buClr>
                <a:buSzPts val="2000"/>
              </a:pPr>
              <a:r>
                <a:rPr lang="fr-FR" sz="1200" dirty="0">
                  <a:solidFill>
                    <a:schemeClr val="tx1"/>
                  </a:solidFill>
                  <a:latin typeface="Calibri" panose="020F0502020204030204" pitchFamily="34" charset="0"/>
                  <a:cs typeface="Calibri" panose="020F0502020204030204" pitchFamily="34" charset="0"/>
                </a:rPr>
                <a:t>l’écosystème entrepreneurial</a:t>
              </a:r>
            </a:p>
          </p:txBody>
        </p:sp>
        <p:pic>
          <p:nvPicPr>
            <p:cNvPr id="18" name="Google Shape;210;p8" descr="Connexions contour">
              <a:extLst>
                <a:ext uri="{FF2B5EF4-FFF2-40B4-BE49-F238E27FC236}">
                  <a16:creationId xmlns:a16="http://schemas.microsoft.com/office/drawing/2014/main" id="{0CB38090-B27E-4176-A88C-976975E5BDFA}"/>
                </a:ext>
              </a:extLst>
            </p:cNvPr>
            <p:cNvPicPr preferRelativeResize="0"/>
            <p:nvPr/>
          </p:nvPicPr>
          <p:blipFill rotWithShape="1">
            <a:blip r:embed="rId8">
              <a:alphaModFix/>
            </a:blip>
            <a:srcRect/>
            <a:stretch/>
          </p:blipFill>
          <p:spPr>
            <a:xfrm>
              <a:off x="5236828" y="3359574"/>
              <a:ext cx="527390" cy="527390"/>
            </a:xfrm>
            <a:prstGeom prst="rect">
              <a:avLst/>
            </a:prstGeom>
            <a:noFill/>
            <a:ln>
              <a:noFill/>
            </a:ln>
          </p:spPr>
        </p:pic>
      </p:grpSp>
      <p:grpSp>
        <p:nvGrpSpPr>
          <p:cNvPr id="23" name="Groupe 22">
            <a:extLst>
              <a:ext uri="{FF2B5EF4-FFF2-40B4-BE49-F238E27FC236}">
                <a16:creationId xmlns:a16="http://schemas.microsoft.com/office/drawing/2014/main" id="{01060A0D-DE72-4957-9374-DE437026CA52}"/>
              </a:ext>
            </a:extLst>
          </p:cNvPr>
          <p:cNvGrpSpPr/>
          <p:nvPr/>
        </p:nvGrpSpPr>
        <p:grpSpPr>
          <a:xfrm>
            <a:off x="474820" y="1659348"/>
            <a:ext cx="1885406" cy="1519202"/>
            <a:chOff x="474820" y="1659348"/>
            <a:chExt cx="1885406" cy="1519202"/>
          </a:xfrm>
        </p:grpSpPr>
        <p:sp>
          <p:nvSpPr>
            <p:cNvPr id="2" name="Rectangle 1">
              <a:extLst>
                <a:ext uri="{FF2B5EF4-FFF2-40B4-BE49-F238E27FC236}">
                  <a16:creationId xmlns:a16="http://schemas.microsoft.com/office/drawing/2014/main" id="{99261D1B-227D-41BC-919A-0DCCADAC5B77}"/>
                </a:ext>
              </a:extLst>
            </p:cNvPr>
            <p:cNvSpPr/>
            <p:nvPr/>
          </p:nvSpPr>
          <p:spPr>
            <a:xfrm>
              <a:off x="474820" y="2006819"/>
              <a:ext cx="1885406" cy="1171731"/>
            </a:xfrm>
            <a:prstGeom prst="rect">
              <a:avLst/>
            </a:prstGeom>
          </p:spPr>
          <p:txBody>
            <a:bodyPr wrap="square">
              <a:spAutoFit/>
            </a:bodyPr>
            <a:lstStyle/>
            <a:p>
              <a:pPr marL="101600" lvl="0" algn="ctr">
                <a:lnSpc>
                  <a:spcPct val="150000"/>
                </a:lnSpc>
                <a:buClr>
                  <a:srgbClr val="37ABAB"/>
                </a:buClr>
                <a:buSzPts val="2000"/>
              </a:pPr>
              <a:r>
                <a:rPr lang="fr-FR" sz="1200" dirty="0">
                  <a:solidFill>
                    <a:schemeClr val="tx1"/>
                  </a:solidFill>
                  <a:latin typeface="Calibri" panose="020F0502020204030204" pitchFamily="34" charset="0"/>
                  <a:cs typeface="Calibri" panose="020F0502020204030204" pitchFamily="34" charset="0"/>
                </a:rPr>
                <a:t>3 parcours adaptés au stade d’avancement (Starter, Booster, Booster+)</a:t>
              </a:r>
            </a:p>
          </p:txBody>
        </p:sp>
        <p:pic>
          <p:nvPicPr>
            <p:cNvPr id="20" name="Graphique 19" descr="Compas">
              <a:extLst>
                <a:ext uri="{FF2B5EF4-FFF2-40B4-BE49-F238E27FC236}">
                  <a16:creationId xmlns:a16="http://schemas.microsoft.com/office/drawing/2014/main" id="{70BEAFFC-76AE-41DA-99AE-EBF65EA8A64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88922" y="1659348"/>
              <a:ext cx="457200" cy="457200"/>
            </a:xfrm>
            <a:prstGeom prst="rect">
              <a:avLst/>
            </a:prstGeom>
          </p:spPr>
        </p:pic>
      </p:grpSp>
      <p:grpSp>
        <p:nvGrpSpPr>
          <p:cNvPr id="28" name="Groupe 27">
            <a:extLst>
              <a:ext uri="{FF2B5EF4-FFF2-40B4-BE49-F238E27FC236}">
                <a16:creationId xmlns:a16="http://schemas.microsoft.com/office/drawing/2014/main" id="{CFDE8B07-9016-4077-B2E9-6E57A0DB2A56}"/>
              </a:ext>
            </a:extLst>
          </p:cNvPr>
          <p:cNvGrpSpPr/>
          <p:nvPr/>
        </p:nvGrpSpPr>
        <p:grpSpPr>
          <a:xfrm>
            <a:off x="6383261" y="1648209"/>
            <a:ext cx="2374368" cy="1003395"/>
            <a:chOff x="6383261" y="1648209"/>
            <a:chExt cx="2374368" cy="1003395"/>
          </a:xfrm>
        </p:grpSpPr>
        <p:sp>
          <p:nvSpPr>
            <p:cNvPr id="12" name="Rectangle 11">
              <a:extLst>
                <a:ext uri="{FF2B5EF4-FFF2-40B4-BE49-F238E27FC236}">
                  <a16:creationId xmlns:a16="http://schemas.microsoft.com/office/drawing/2014/main" id="{929ECFE2-2BC2-4E54-AAAD-77AB7035586A}"/>
                </a:ext>
              </a:extLst>
            </p:cNvPr>
            <p:cNvSpPr/>
            <p:nvPr/>
          </p:nvSpPr>
          <p:spPr>
            <a:xfrm>
              <a:off x="6383261" y="2033871"/>
              <a:ext cx="2374368" cy="617733"/>
            </a:xfrm>
            <a:prstGeom prst="rect">
              <a:avLst/>
            </a:prstGeom>
          </p:spPr>
          <p:txBody>
            <a:bodyPr wrap="none">
              <a:spAutoFit/>
            </a:bodyPr>
            <a:lstStyle/>
            <a:p>
              <a:pPr marL="101600" lvl="0" algn="ctr">
                <a:lnSpc>
                  <a:spcPct val="150000"/>
                </a:lnSpc>
                <a:buClr>
                  <a:srgbClr val="37ABAB"/>
                </a:buClr>
                <a:buSzPts val="2000"/>
              </a:pPr>
              <a:r>
                <a:rPr lang="fr-FR" sz="1200" dirty="0">
                  <a:solidFill>
                    <a:schemeClr val="tx1"/>
                  </a:solidFill>
                  <a:latin typeface="Calibri" panose="020F0502020204030204" pitchFamily="34" charset="0"/>
                  <a:cs typeface="Calibri" panose="020F0502020204030204" pitchFamily="34" charset="0"/>
                </a:rPr>
                <a:t>Appartenance à LA communauté </a:t>
              </a:r>
            </a:p>
            <a:p>
              <a:pPr marL="101600" lvl="0" algn="ctr">
                <a:lnSpc>
                  <a:spcPct val="150000"/>
                </a:lnSpc>
                <a:buClr>
                  <a:srgbClr val="37ABAB"/>
                </a:buClr>
                <a:buSzPts val="2000"/>
              </a:pPr>
              <a:r>
                <a:rPr lang="fr-FR" sz="1200" dirty="0">
                  <a:solidFill>
                    <a:schemeClr val="tx1"/>
                  </a:solidFill>
                  <a:latin typeface="Calibri" panose="020F0502020204030204" pitchFamily="34" charset="0"/>
                  <a:cs typeface="Calibri" panose="020F0502020204030204" pitchFamily="34" charset="0"/>
                </a:rPr>
                <a:t>des pépites </a:t>
              </a:r>
            </a:p>
          </p:txBody>
        </p:sp>
        <p:pic>
          <p:nvPicPr>
            <p:cNvPr id="22" name="Graphique 21" descr="Utilisateurs">
              <a:extLst>
                <a:ext uri="{FF2B5EF4-FFF2-40B4-BE49-F238E27FC236}">
                  <a16:creationId xmlns:a16="http://schemas.microsoft.com/office/drawing/2014/main" id="{99A0A063-F0AE-4412-B4CE-2847B76F7D9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83016" y="1648209"/>
              <a:ext cx="489161" cy="489161"/>
            </a:xfrm>
            <a:prstGeom prst="rect">
              <a:avLst/>
            </a:prstGeom>
          </p:spPr>
        </p:pic>
      </p:grpSp>
      <p:sp>
        <p:nvSpPr>
          <p:cNvPr id="24" name="Google Shape;197;p8">
            <a:extLst>
              <a:ext uri="{FF2B5EF4-FFF2-40B4-BE49-F238E27FC236}">
                <a16:creationId xmlns:a16="http://schemas.microsoft.com/office/drawing/2014/main" id="{3ADFB62D-DE32-4F96-911D-029FDB47A70B}"/>
              </a:ext>
            </a:extLst>
          </p:cNvPr>
          <p:cNvSpPr/>
          <p:nvPr/>
        </p:nvSpPr>
        <p:spPr>
          <a:xfrm>
            <a:off x="7050429" y="3610649"/>
            <a:ext cx="1860405"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b="1" dirty="0">
                <a:solidFill>
                  <a:srgbClr val="FFC000"/>
                </a:solidFill>
                <a:latin typeface="Calibri"/>
                <a:ea typeface="Calibri"/>
                <a:cs typeface="Calibri"/>
                <a:sym typeface="Calibri"/>
              </a:rPr>
              <a:t>Gratuit !*</a:t>
            </a:r>
            <a:endParaRPr sz="1600" dirty="0">
              <a:solidFill>
                <a:srgbClr val="FFC000"/>
              </a:solidFill>
            </a:endParaRPr>
          </a:p>
        </p:txBody>
      </p:sp>
      <p:pic>
        <p:nvPicPr>
          <p:cNvPr id="25" name="Google Shape;212;p8" descr="Ligne fléchée : légèrement incurvée avec un remplissage uni">
            <a:extLst>
              <a:ext uri="{FF2B5EF4-FFF2-40B4-BE49-F238E27FC236}">
                <a16:creationId xmlns:a16="http://schemas.microsoft.com/office/drawing/2014/main" id="{C2BBF992-62BB-402C-BC62-0858992B1945}"/>
              </a:ext>
            </a:extLst>
          </p:cNvPr>
          <p:cNvPicPr preferRelativeResize="0"/>
          <p:nvPr/>
        </p:nvPicPr>
        <p:blipFill rotWithShape="1">
          <a:blip r:embed="rId13">
            <a:alphaModFix/>
          </a:blip>
          <a:srcRect/>
          <a:stretch/>
        </p:blipFill>
        <p:spPr>
          <a:xfrm rot="1153716">
            <a:off x="6354446" y="3140763"/>
            <a:ext cx="779203" cy="668146"/>
          </a:xfrm>
          <a:prstGeom prst="rect">
            <a:avLst/>
          </a:prstGeom>
          <a:noFill/>
          <a:ln>
            <a:noFill/>
          </a:ln>
        </p:spPr>
      </p:pic>
      <p:sp>
        <p:nvSpPr>
          <p:cNvPr id="32" name="Rectangle 31">
            <a:extLst>
              <a:ext uri="{FF2B5EF4-FFF2-40B4-BE49-F238E27FC236}">
                <a16:creationId xmlns:a16="http://schemas.microsoft.com/office/drawing/2014/main" id="{09A4DCA5-F320-4A3B-A837-B79B8A1AD1DD}"/>
              </a:ext>
            </a:extLst>
          </p:cNvPr>
          <p:cNvSpPr/>
          <p:nvPr/>
        </p:nvSpPr>
        <p:spPr>
          <a:xfrm>
            <a:off x="6832988" y="4737186"/>
            <a:ext cx="2295285" cy="237244"/>
          </a:xfrm>
          <a:prstGeom prst="rect">
            <a:avLst/>
          </a:prstGeom>
        </p:spPr>
        <p:txBody>
          <a:bodyPr wrap="square">
            <a:spAutoFit/>
          </a:bodyPr>
          <a:lstStyle/>
          <a:p>
            <a:pPr marL="101600" lvl="0" algn="ctr">
              <a:lnSpc>
                <a:spcPct val="150000"/>
              </a:lnSpc>
              <a:buClr>
                <a:srgbClr val="37ABAB"/>
              </a:buClr>
              <a:buSzPts val="2000"/>
            </a:pPr>
            <a:r>
              <a:rPr lang="fr-FR" sz="700" dirty="0">
                <a:solidFill>
                  <a:schemeClr val="tx1"/>
                </a:solidFill>
                <a:latin typeface="Calibri" panose="020F0502020204030204" pitchFamily="34" charset="0"/>
                <a:cs typeface="Calibri" panose="020F0502020204030204" pitchFamily="34" charset="0"/>
              </a:rPr>
              <a:t>*Sauf pour les frais d’inscriptions au diplôme DE2</a:t>
            </a:r>
          </a:p>
        </p:txBody>
      </p:sp>
    </p:spTree>
    <p:extLst>
      <p:ext uri="{BB962C8B-B14F-4D97-AF65-F5344CB8AC3E}">
        <p14:creationId xmlns:p14="http://schemas.microsoft.com/office/powerpoint/2010/main" val="205738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heel(1)">
                                      <p:cBhvr>
                                        <p:cTn id="35" dur="2000"/>
                                        <p:tgtEl>
                                          <p:spTgt spid="25"/>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heel(1)">
                                      <p:cBhvr>
                                        <p:cTn id="3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80" name="Google Shape;80;p16"/>
          <p:cNvSpPr txBox="1"/>
          <p:nvPr/>
        </p:nvSpPr>
        <p:spPr>
          <a:xfrm>
            <a:off x="546675" y="1150728"/>
            <a:ext cx="8652984" cy="2308294"/>
          </a:xfrm>
          <a:prstGeom prst="rect">
            <a:avLst/>
          </a:prstGeom>
          <a:noFill/>
          <a:ln>
            <a:noFill/>
          </a:ln>
        </p:spPr>
        <p:txBody>
          <a:bodyPr spcFirstLastPara="1" wrap="square" lIns="91425" tIns="91425" rIns="91425" bIns="91425" anchor="t" anchorCtr="0">
            <a:spAutoFit/>
          </a:bodyPr>
          <a:lstStyle/>
          <a:p>
            <a:pPr marL="101600" lvl="0">
              <a:lnSpc>
                <a:spcPct val="150000"/>
              </a:lnSpc>
              <a:buClr>
                <a:srgbClr val="37ABAB"/>
              </a:buClr>
              <a:buSzPts val="2000"/>
            </a:pPr>
            <a:r>
              <a:rPr lang="fr-FR" b="1" dirty="0">
                <a:solidFill>
                  <a:schemeClr val="tx1"/>
                </a:solidFill>
                <a:latin typeface="Calibri" panose="020F0502020204030204" pitchFamily="34" charset="0"/>
                <a:cs typeface="Calibri" panose="020F0502020204030204" pitchFamily="34" charset="0"/>
              </a:rPr>
              <a:t>LES ETAPES : </a:t>
            </a:r>
          </a:p>
          <a:p>
            <a:pPr marL="101600" lvl="0">
              <a:lnSpc>
                <a:spcPct val="150000"/>
              </a:lnSpc>
              <a:buClr>
                <a:srgbClr val="37ABAB"/>
              </a:buClr>
              <a:buSzPts val="2000"/>
            </a:pPr>
            <a:endParaRPr lang="fr-FR" dirty="0">
              <a:solidFill>
                <a:schemeClr val="tx1"/>
              </a:solidFill>
              <a:latin typeface="Calibri" panose="020F0502020204030204" pitchFamily="34" charset="0"/>
              <a:cs typeface="Calibri" panose="020F0502020204030204" pitchFamily="34" charset="0"/>
            </a:endParaRPr>
          </a:p>
          <a:p>
            <a:pPr marL="101600" lvl="0">
              <a:lnSpc>
                <a:spcPct val="150000"/>
              </a:lnSpc>
              <a:buClr>
                <a:srgbClr val="37ABAB"/>
              </a:buClr>
              <a:buSzPts val="2000"/>
            </a:pPr>
            <a:r>
              <a:rPr lang="fr-FR" dirty="0">
                <a:solidFill>
                  <a:schemeClr val="tx1"/>
                </a:solidFill>
                <a:latin typeface="Calibri" panose="020F0502020204030204" pitchFamily="34" charset="0"/>
                <a:cs typeface="Calibri" panose="020F0502020204030204" pitchFamily="34" charset="0"/>
              </a:rPr>
              <a:t>1/ Assister à une réunion d’information Pépite Provence </a:t>
            </a:r>
          </a:p>
          <a:p>
            <a:pPr marL="101600" lvl="0">
              <a:lnSpc>
                <a:spcPct val="150000"/>
              </a:lnSpc>
              <a:buClr>
                <a:srgbClr val="37ABAB"/>
              </a:buClr>
              <a:buSzPts val="2000"/>
            </a:pPr>
            <a:endParaRPr lang="fr-FR" sz="1000" dirty="0">
              <a:solidFill>
                <a:schemeClr val="tx1"/>
              </a:solidFill>
              <a:latin typeface="Calibri" panose="020F0502020204030204" pitchFamily="34" charset="0"/>
              <a:cs typeface="Calibri" panose="020F0502020204030204" pitchFamily="34" charset="0"/>
            </a:endParaRPr>
          </a:p>
          <a:p>
            <a:pPr marL="101600" lvl="0">
              <a:lnSpc>
                <a:spcPct val="150000"/>
              </a:lnSpc>
              <a:buClr>
                <a:srgbClr val="37ABAB"/>
              </a:buClr>
              <a:buSzPts val="2000"/>
            </a:pPr>
            <a:r>
              <a:rPr lang="fr-FR" dirty="0">
                <a:solidFill>
                  <a:schemeClr val="tx1"/>
                </a:solidFill>
                <a:latin typeface="Calibri" panose="020F0502020204030204" pitchFamily="34" charset="0"/>
                <a:cs typeface="Calibri" panose="020F0502020204030204" pitchFamily="34" charset="0"/>
              </a:rPr>
              <a:t>2/ Envoyer un dossier de candidature avec CV : </a:t>
            </a:r>
            <a:r>
              <a:rPr lang="fr-FR" dirty="0">
                <a:solidFill>
                  <a:schemeClr val="tx1"/>
                </a:solidFill>
                <a:latin typeface="Calibri" panose="020F0502020204030204" pitchFamily="34" charset="0"/>
                <a:cs typeface="Calibri" panose="020F0502020204030204" pitchFamily="34" charset="0"/>
                <a:hlinkClick r:id="rId3"/>
              </a:rPr>
              <a:t>https://snee.enseignementsup-recherche.gouv.fr/</a:t>
            </a:r>
            <a:endParaRPr lang="fr-FR" dirty="0">
              <a:solidFill>
                <a:schemeClr val="tx1"/>
              </a:solidFill>
              <a:latin typeface="Calibri" panose="020F0502020204030204" pitchFamily="34" charset="0"/>
              <a:cs typeface="Calibri" panose="020F0502020204030204" pitchFamily="34" charset="0"/>
            </a:endParaRPr>
          </a:p>
          <a:p>
            <a:pPr marL="101600" lvl="0">
              <a:lnSpc>
                <a:spcPct val="150000"/>
              </a:lnSpc>
              <a:buClr>
                <a:srgbClr val="37ABAB"/>
              </a:buClr>
              <a:buSzPts val="2000"/>
            </a:pPr>
            <a:endParaRPr lang="fr-FR" sz="1000" dirty="0">
              <a:solidFill>
                <a:schemeClr val="tx1"/>
              </a:solidFill>
              <a:latin typeface="Calibri" panose="020F0502020204030204" pitchFamily="34" charset="0"/>
              <a:cs typeface="Calibri" panose="020F0502020204030204" pitchFamily="34" charset="0"/>
            </a:endParaRPr>
          </a:p>
          <a:p>
            <a:pPr marL="101600" lvl="0">
              <a:lnSpc>
                <a:spcPct val="150000"/>
              </a:lnSpc>
              <a:buClr>
                <a:srgbClr val="37ABAB"/>
              </a:buClr>
              <a:buSzPts val="2000"/>
            </a:pPr>
            <a:r>
              <a:rPr lang="fr-FR" dirty="0">
                <a:solidFill>
                  <a:schemeClr val="tx1"/>
                </a:solidFill>
                <a:latin typeface="Calibri" panose="020F0502020204030204" pitchFamily="34" charset="0"/>
                <a:cs typeface="Calibri" panose="020F0502020204030204" pitchFamily="34" charset="0"/>
              </a:rPr>
              <a:t>3/ Participer à un Comité d’engagement </a:t>
            </a:r>
          </a:p>
        </p:txBody>
      </p:sp>
      <p:pic>
        <p:nvPicPr>
          <p:cNvPr id="3" name="Image 2">
            <a:extLst>
              <a:ext uri="{FF2B5EF4-FFF2-40B4-BE49-F238E27FC236}">
                <a16:creationId xmlns:a16="http://schemas.microsoft.com/office/drawing/2014/main" id="{4C1A353F-4150-4C02-9213-E054EC7E4D50}"/>
              </a:ext>
            </a:extLst>
          </p:cNvPr>
          <p:cNvPicPr>
            <a:picLocks noChangeAspect="1"/>
          </p:cNvPicPr>
          <p:nvPr/>
        </p:nvPicPr>
        <p:blipFill>
          <a:blip r:embed="rId4"/>
          <a:stretch>
            <a:fillRect/>
          </a:stretch>
        </p:blipFill>
        <p:spPr>
          <a:xfrm>
            <a:off x="293716" y="58319"/>
            <a:ext cx="1113582" cy="1113582"/>
          </a:xfrm>
          <a:prstGeom prst="rect">
            <a:avLst/>
          </a:prstGeom>
        </p:spPr>
      </p:pic>
      <p:sp>
        <p:nvSpPr>
          <p:cNvPr id="4" name="Rectangle 3">
            <a:extLst>
              <a:ext uri="{FF2B5EF4-FFF2-40B4-BE49-F238E27FC236}">
                <a16:creationId xmlns:a16="http://schemas.microsoft.com/office/drawing/2014/main" id="{8FFC094C-B3D0-4B25-A0AF-0142EA75AE66}"/>
              </a:ext>
            </a:extLst>
          </p:cNvPr>
          <p:cNvSpPr/>
          <p:nvPr/>
        </p:nvSpPr>
        <p:spPr>
          <a:xfrm>
            <a:off x="2231871" y="394504"/>
            <a:ext cx="5282592" cy="477054"/>
          </a:xfrm>
          <a:prstGeom prst="rect">
            <a:avLst/>
          </a:prstGeom>
        </p:spPr>
        <p:txBody>
          <a:bodyPr wrap="square">
            <a:spAutoFit/>
          </a:bodyPr>
          <a:lstStyle/>
          <a:p>
            <a:pPr lvl="0" algn="ctr"/>
            <a:r>
              <a:rPr lang="fr-FR" sz="2500" b="1" dirty="0">
                <a:solidFill>
                  <a:srgbClr val="3CAAAA"/>
                </a:solidFill>
                <a:latin typeface="Calibri" panose="020F0502020204030204" pitchFamily="34" charset="0"/>
                <a:cs typeface="Calibri" panose="020F0502020204030204" pitchFamily="34" charset="0"/>
              </a:rPr>
              <a:t>Vous êtes intéressés ?</a:t>
            </a:r>
          </a:p>
        </p:txBody>
      </p:sp>
      <p:sp>
        <p:nvSpPr>
          <p:cNvPr id="14" name="Rectangle 13">
            <a:extLst>
              <a:ext uri="{FF2B5EF4-FFF2-40B4-BE49-F238E27FC236}">
                <a16:creationId xmlns:a16="http://schemas.microsoft.com/office/drawing/2014/main" id="{C5B72F8B-BAB8-452A-A4B5-397C2C84BFD3}"/>
              </a:ext>
            </a:extLst>
          </p:cNvPr>
          <p:cNvSpPr/>
          <p:nvPr/>
        </p:nvSpPr>
        <p:spPr>
          <a:xfrm>
            <a:off x="158496" y="182880"/>
            <a:ext cx="8839200" cy="4779264"/>
          </a:xfrm>
          <a:prstGeom prst="rect">
            <a:avLst/>
          </a:prstGeom>
          <a:noFill/>
          <a:ln>
            <a:solidFill>
              <a:srgbClr val="395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8" name="Tableau 7">
            <a:extLst>
              <a:ext uri="{FF2B5EF4-FFF2-40B4-BE49-F238E27FC236}">
                <a16:creationId xmlns:a16="http://schemas.microsoft.com/office/drawing/2014/main" id="{0FFF96FC-2FA5-4D22-B729-DCA1EF2DB53E}"/>
              </a:ext>
            </a:extLst>
          </p:cNvPr>
          <p:cNvGraphicFramePr>
            <a:graphicFrameLocks noGrp="1"/>
          </p:cNvGraphicFramePr>
          <p:nvPr>
            <p:extLst>
              <p:ext uri="{D42A27DB-BD31-4B8C-83A1-F6EECF244321}">
                <p14:modId xmlns:p14="http://schemas.microsoft.com/office/powerpoint/2010/main" val="3177010267"/>
              </p:ext>
            </p:extLst>
          </p:nvPr>
        </p:nvGraphicFramePr>
        <p:xfrm>
          <a:off x="1778766" y="3459022"/>
          <a:ext cx="5586468" cy="1618630"/>
        </p:xfrm>
        <a:graphic>
          <a:graphicData uri="http://schemas.openxmlformats.org/drawingml/2006/table">
            <a:tbl>
              <a:tblPr firstRow="1" bandRow="1">
                <a:tableStyleId>{5C22544A-7EE6-4342-B048-85BDC9FD1C3A}</a:tableStyleId>
              </a:tblPr>
              <a:tblGrid>
                <a:gridCol w="2793234">
                  <a:extLst>
                    <a:ext uri="{9D8B030D-6E8A-4147-A177-3AD203B41FA5}">
                      <a16:colId xmlns:a16="http://schemas.microsoft.com/office/drawing/2014/main" val="4189871671"/>
                    </a:ext>
                  </a:extLst>
                </a:gridCol>
                <a:gridCol w="2793234">
                  <a:extLst>
                    <a:ext uri="{9D8B030D-6E8A-4147-A177-3AD203B41FA5}">
                      <a16:colId xmlns:a16="http://schemas.microsoft.com/office/drawing/2014/main" val="1843353846"/>
                    </a:ext>
                  </a:extLst>
                </a:gridCol>
              </a:tblGrid>
              <a:tr h="53659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300" dirty="0">
                          <a:latin typeface="Calibri" panose="020F0502020204030204" pitchFamily="34" charset="0"/>
                          <a:cs typeface="Calibri" panose="020F0502020204030204" pitchFamily="34" charset="0"/>
                        </a:rPr>
                        <a:t>Dates de fin des candidatures et dépôts des dossiers</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300" dirty="0">
                          <a:latin typeface="Calibri" panose="020F0502020204030204" pitchFamily="34" charset="0"/>
                          <a:cs typeface="Calibri" panose="020F0502020204030204" pitchFamily="34" charset="0"/>
                        </a:rPr>
                        <a:t>Dates des comités d’engagements</a:t>
                      </a:r>
                    </a:p>
                    <a:p>
                      <a:endParaRPr lang="fr-FR" sz="1300" dirty="0">
                        <a:latin typeface="Calibri" panose="020F0502020204030204" pitchFamily="34" charset="0"/>
                        <a:cs typeface="Calibri" panose="020F0502020204030204" pitchFamily="34" charset="0"/>
                      </a:endParaRPr>
                    </a:p>
                  </a:txBody>
                  <a:tcPr>
                    <a:solidFill>
                      <a:schemeClr val="accent1">
                        <a:lumMod val="40000"/>
                        <a:lumOff val="60000"/>
                      </a:schemeClr>
                    </a:solidFill>
                  </a:tcPr>
                </a:tc>
                <a:extLst>
                  <a:ext uri="{0D108BD9-81ED-4DB2-BD59-A6C34878D82A}">
                    <a16:rowId xmlns:a16="http://schemas.microsoft.com/office/drawing/2014/main" val="2945126251"/>
                  </a:ext>
                </a:extLst>
              </a:tr>
              <a:tr h="364066">
                <a:tc>
                  <a:txBody>
                    <a:bodyPr/>
                    <a:lstStyle/>
                    <a:p>
                      <a:pPr algn="ctr"/>
                      <a:r>
                        <a:rPr lang="fr-FR" sz="1300" dirty="0">
                          <a:latin typeface="Calibri" panose="020F0502020204030204" pitchFamily="34" charset="0"/>
                          <a:cs typeface="Calibri" panose="020F0502020204030204" pitchFamily="34" charset="0"/>
                        </a:rPr>
                        <a:t>3 septembre 2023</a:t>
                      </a:r>
                    </a:p>
                    <a:p>
                      <a:pPr algn="ctr"/>
                      <a:endParaRPr lang="fr-FR" sz="1300" dirty="0">
                        <a:latin typeface="Calibri" panose="020F0502020204030204" pitchFamily="34" charset="0"/>
                        <a:cs typeface="Calibri" panose="020F0502020204030204" pitchFamily="34" charset="0"/>
                      </a:endParaRPr>
                    </a:p>
                    <a:p>
                      <a:pPr algn="ctr"/>
                      <a:r>
                        <a:rPr lang="fr-FR" sz="1300" dirty="0">
                          <a:latin typeface="Calibri" panose="020F0502020204030204" pitchFamily="34" charset="0"/>
                          <a:cs typeface="Calibri" panose="020F0502020204030204" pitchFamily="34" charset="0"/>
                        </a:rPr>
                        <a:t>20 septembre 2023</a:t>
                      </a:r>
                    </a:p>
                    <a:p>
                      <a:pPr algn="ctr"/>
                      <a:endParaRPr lang="fr-FR" sz="1300" dirty="0">
                        <a:latin typeface="Calibri" panose="020F0502020204030204" pitchFamily="34" charset="0"/>
                        <a:cs typeface="Calibri" panose="020F0502020204030204" pitchFamily="34" charset="0"/>
                      </a:endParaRPr>
                    </a:p>
                    <a:p>
                      <a:pPr algn="ctr"/>
                      <a:r>
                        <a:rPr lang="fr-FR" sz="1300" dirty="0">
                          <a:latin typeface="Calibri" panose="020F0502020204030204" pitchFamily="34" charset="0"/>
                          <a:cs typeface="Calibri" panose="020F0502020204030204" pitchFamily="34" charset="0"/>
                        </a:rPr>
                        <a:t>9 octobre 2023</a:t>
                      </a:r>
                    </a:p>
                  </a:txBody>
                  <a:tcPr>
                    <a:solidFill>
                      <a:schemeClr val="accent1">
                        <a:lumMod val="40000"/>
                        <a:lumOff val="60000"/>
                      </a:schemeClr>
                    </a:solidFill>
                  </a:tcPr>
                </a:tc>
                <a:tc>
                  <a:txBody>
                    <a:bodyPr/>
                    <a:lstStyle/>
                    <a:p>
                      <a:pPr algn="ctr"/>
                      <a:r>
                        <a:rPr lang="fr-FR" sz="1300" dirty="0">
                          <a:latin typeface="Calibri" panose="020F0502020204030204" pitchFamily="34" charset="0"/>
                          <a:cs typeface="Calibri" panose="020F0502020204030204" pitchFamily="34" charset="0"/>
                        </a:rPr>
                        <a:t>14 septembre 2023 (Marseille)</a:t>
                      </a:r>
                    </a:p>
                    <a:p>
                      <a:pPr algn="ctr"/>
                      <a:endParaRPr lang="fr-FR" sz="1300" dirty="0">
                        <a:latin typeface="Calibri" panose="020F0502020204030204" pitchFamily="34" charset="0"/>
                        <a:cs typeface="Calibri" panose="020F0502020204030204" pitchFamily="34" charset="0"/>
                      </a:endParaRPr>
                    </a:p>
                    <a:p>
                      <a:pPr algn="ctr"/>
                      <a:r>
                        <a:rPr lang="fr-FR" sz="1300" dirty="0">
                          <a:latin typeface="Calibri" panose="020F0502020204030204" pitchFamily="34" charset="0"/>
                          <a:cs typeface="Calibri" panose="020F0502020204030204" pitchFamily="34" charset="0"/>
                        </a:rPr>
                        <a:t>29 septembre 2023 (Aix)</a:t>
                      </a:r>
                    </a:p>
                    <a:p>
                      <a:pPr algn="ctr"/>
                      <a:endParaRPr lang="fr-FR" sz="1300" dirty="0">
                        <a:latin typeface="Calibri" panose="020F0502020204030204" pitchFamily="34" charset="0"/>
                        <a:cs typeface="Calibri" panose="020F0502020204030204" pitchFamily="34" charset="0"/>
                      </a:endParaRPr>
                    </a:p>
                    <a:p>
                      <a:pPr algn="ctr"/>
                      <a:r>
                        <a:rPr lang="fr-FR" sz="1300" dirty="0">
                          <a:latin typeface="Calibri" panose="020F0502020204030204" pitchFamily="34" charset="0"/>
                          <a:cs typeface="Calibri" panose="020F0502020204030204" pitchFamily="34" charset="0"/>
                        </a:rPr>
                        <a:t>19 octobre 2023 (Aix)</a:t>
                      </a:r>
                    </a:p>
                  </a:txBody>
                  <a:tcPr>
                    <a:solidFill>
                      <a:schemeClr val="accent1">
                        <a:lumMod val="40000"/>
                        <a:lumOff val="60000"/>
                      </a:schemeClr>
                    </a:solidFill>
                  </a:tcPr>
                </a:tc>
                <a:extLst>
                  <a:ext uri="{0D108BD9-81ED-4DB2-BD59-A6C34878D82A}">
                    <a16:rowId xmlns:a16="http://schemas.microsoft.com/office/drawing/2014/main" val="334167084"/>
                  </a:ext>
                </a:extLst>
              </a:tr>
            </a:tbl>
          </a:graphicData>
        </a:graphic>
      </p:graphicFrame>
      <p:pic>
        <p:nvPicPr>
          <p:cNvPr id="5" name="Image 4">
            <a:extLst>
              <a:ext uri="{FF2B5EF4-FFF2-40B4-BE49-F238E27FC236}">
                <a16:creationId xmlns:a16="http://schemas.microsoft.com/office/drawing/2014/main" id="{510F5269-4EF4-40F7-8A78-A8086D80A0B3}"/>
              </a:ext>
            </a:extLst>
          </p:cNvPr>
          <p:cNvPicPr>
            <a:picLocks noChangeAspect="1"/>
          </p:cNvPicPr>
          <p:nvPr/>
        </p:nvPicPr>
        <p:blipFill>
          <a:blip r:embed="rId5"/>
          <a:stretch>
            <a:fillRect/>
          </a:stretch>
        </p:blipFill>
        <p:spPr>
          <a:xfrm>
            <a:off x="4890584" y="1143092"/>
            <a:ext cx="1362170" cy="1362170"/>
          </a:xfrm>
          <a:prstGeom prst="rect">
            <a:avLst/>
          </a:prstGeom>
        </p:spPr>
      </p:pic>
    </p:spTree>
    <p:extLst>
      <p:ext uri="{BB962C8B-B14F-4D97-AF65-F5344CB8AC3E}">
        <p14:creationId xmlns:p14="http://schemas.microsoft.com/office/powerpoint/2010/main" val="995564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Image 130">
            <a:extLst>
              <a:ext uri="{FF2B5EF4-FFF2-40B4-BE49-F238E27FC236}">
                <a16:creationId xmlns:a16="http://schemas.microsoft.com/office/drawing/2014/main" id="{42715D1E-24A7-4F83-A4EC-DF6B9D3485A2}"/>
              </a:ext>
            </a:extLst>
          </p:cNvPr>
          <p:cNvPicPr>
            <a:picLocks noChangeAspect="1"/>
          </p:cNvPicPr>
          <p:nvPr/>
        </p:nvPicPr>
        <p:blipFill>
          <a:blip r:embed="rId3"/>
          <a:stretch>
            <a:fillRect/>
          </a:stretch>
        </p:blipFill>
        <p:spPr>
          <a:xfrm>
            <a:off x="379087" y="927188"/>
            <a:ext cx="8385826" cy="4037926"/>
          </a:xfrm>
          <a:prstGeom prst="rect">
            <a:avLst/>
          </a:prstGeom>
        </p:spPr>
      </p:pic>
      <p:sp>
        <p:nvSpPr>
          <p:cNvPr id="133" name="Google Shape;131;p19">
            <a:extLst>
              <a:ext uri="{FF2B5EF4-FFF2-40B4-BE49-F238E27FC236}">
                <a16:creationId xmlns:a16="http://schemas.microsoft.com/office/drawing/2014/main" id="{2313DFAD-596F-46D0-8B0E-A5EBE9837241}"/>
              </a:ext>
            </a:extLst>
          </p:cNvPr>
          <p:cNvSpPr txBox="1"/>
          <p:nvPr/>
        </p:nvSpPr>
        <p:spPr>
          <a:xfrm>
            <a:off x="1152516" y="322335"/>
            <a:ext cx="695915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FR" sz="1800" dirty="0">
                <a:solidFill>
                  <a:srgbClr val="395FA9"/>
                </a:solidFill>
                <a:latin typeface="Calibri" panose="020F0502020204030204" pitchFamily="34" charset="0"/>
                <a:cs typeface="Calibri" panose="020F0502020204030204" pitchFamily="34" charset="0"/>
              </a:rPr>
              <a:t>Les #pépites que nous avons accompagné </a:t>
            </a:r>
            <a:r>
              <a:rPr lang="fr" sz="1800" dirty="0">
                <a:solidFill>
                  <a:srgbClr val="395FA9"/>
                </a:solidFill>
                <a:latin typeface="Calibri" panose="020F0502020204030204" pitchFamily="34" charset="0"/>
                <a:cs typeface="Calibri" panose="020F0502020204030204" pitchFamily="34" charset="0"/>
              </a:rPr>
              <a:t>! </a:t>
            </a:r>
            <a:endParaRPr sz="1800" dirty="0">
              <a:solidFill>
                <a:srgbClr val="395FA9"/>
              </a:solidFill>
              <a:latin typeface="Calibri" panose="020F0502020204030204" pitchFamily="34" charset="0"/>
              <a:cs typeface="Calibri" panose="020F0502020204030204" pitchFamily="34" charset="0"/>
            </a:endParaRPr>
          </a:p>
        </p:txBody>
      </p:sp>
      <p:pic>
        <p:nvPicPr>
          <p:cNvPr id="3" name="Image 2">
            <a:extLst>
              <a:ext uri="{FF2B5EF4-FFF2-40B4-BE49-F238E27FC236}">
                <a16:creationId xmlns:a16="http://schemas.microsoft.com/office/drawing/2014/main" id="{09B47C52-5E93-4A97-86D8-6428B1C0B42A}"/>
              </a:ext>
            </a:extLst>
          </p:cNvPr>
          <p:cNvPicPr>
            <a:picLocks noChangeAspect="1"/>
          </p:cNvPicPr>
          <p:nvPr/>
        </p:nvPicPr>
        <p:blipFill>
          <a:blip r:embed="rId4"/>
          <a:stretch>
            <a:fillRect/>
          </a:stretch>
        </p:blipFill>
        <p:spPr>
          <a:xfrm>
            <a:off x="3590780" y="875240"/>
            <a:ext cx="1041311" cy="519921"/>
          </a:xfrm>
          <a:prstGeom prst="rect">
            <a:avLst/>
          </a:prstGeom>
        </p:spPr>
      </p:pic>
      <p:pic>
        <p:nvPicPr>
          <p:cNvPr id="7" name="Image 6">
            <a:extLst>
              <a:ext uri="{FF2B5EF4-FFF2-40B4-BE49-F238E27FC236}">
                <a16:creationId xmlns:a16="http://schemas.microsoft.com/office/drawing/2014/main" id="{C7A0AD3D-A481-434D-8B61-528ECFD34B47}"/>
              </a:ext>
            </a:extLst>
          </p:cNvPr>
          <p:cNvPicPr>
            <a:picLocks noChangeAspect="1"/>
          </p:cNvPicPr>
          <p:nvPr/>
        </p:nvPicPr>
        <p:blipFill>
          <a:blip r:embed="rId5"/>
          <a:stretch>
            <a:fillRect/>
          </a:stretch>
        </p:blipFill>
        <p:spPr>
          <a:xfrm>
            <a:off x="5841870" y="783970"/>
            <a:ext cx="702459" cy="702459"/>
          </a:xfrm>
          <a:prstGeom prst="rect">
            <a:avLst/>
          </a:prstGeom>
        </p:spPr>
      </p:pic>
      <p:sp>
        <p:nvSpPr>
          <p:cNvPr id="6" name="Rectangle 5">
            <a:extLst>
              <a:ext uri="{FF2B5EF4-FFF2-40B4-BE49-F238E27FC236}">
                <a16:creationId xmlns:a16="http://schemas.microsoft.com/office/drawing/2014/main" id="{2042016F-460D-4B4A-967D-F806F3FD6925}"/>
              </a:ext>
            </a:extLst>
          </p:cNvPr>
          <p:cNvSpPr/>
          <p:nvPr/>
        </p:nvSpPr>
        <p:spPr>
          <a:xfrm>
            <a:off x="158496" y="182880"/>
            <a:ext cx="8839200" cy="4779264"/>
          </a:xfrm>
          <a:prstGeom prst="rect">
            <a:avLst/>
          </a:prstGeom>
          <a:noFill/>
          <a:ln>
            <a:solidFill>
              <a:srgbClr val="395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a:extLst>
              <a:ext uri="{FF2B5EF4-FFF2-40B4-BE49-F238E27FC236}">
                <a16:creationId xmlns:a16="http://schemas.microsoft.com/office/drawing/2014/main" id="{6F81FE28-C770-481C-BAC3-27DCC533C986}"/>
              </a:ext>
            </a:extLst>
          </p:cNvPr>
          <p:cNvPicPr>
            <a:picLocks noChangeAspect="1"/>
          </p:cNvPicPr>
          <p:nvPr/>
        </p:nvPicPr>
        <p:blipFill>
          <a:blip r:embed="rId6"/>
          <a:stretch>
            <a:fillRect/>
          </a:stretch>
        </p:blipFill>
        <p:spPr>
          <a:xfrm>
            <a:off x="719546" y="4216312"/>
            <a:ext cx="604853" cy="604853"/>
          </a:xfrm>
          <a:prstGeom prst="rect">
            <a:avLst/>
          </a:prstGeom>
        </p:spPr>
      </p:pic>
      <p:sp>
        <p:nvSpPr>
          <p:cNvPr id="9" name="Rectangle 8">
            <a:extLst>
              <a:ext uri="{FF2B5EF4-FFF2-40B4-BE49-F238E27FC236}">
                <a16:creationId xmlns:a16="http://schemas.microsoft.com/office/drawing/2014/main" id="{EBBABA29-71C5-4FDB-83B9-5B87505BBE4D}"/>
              </a:ext>
            </a:extLst>
          </p:cNvPr>
          <p:cNvSpPr/>
          <p:nvPr/>
        </p:nvSpPr>
        <p:spPr>
          <a:xfrm>
            <a:off x="1541417" y="4302034"/>
            <a:ext cx="6570249" cy="60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227C9C20-B2F9-4DB4-9331-970CAA4EB55A}"/>
              </a:ext>
            </a:extLst>
          </p:cNvPr>
          <p:cNvPicPr>
            <a:picLocks noChangeAspect="1"/>
          </p:cNvPicPr>
          <p:nvPr/>
        </p:nvPicPr>
        <p:blipFill>
          <a:blip r:embed="rId7"/>
          <a:stretch>
            <a:fillRect/>
          </a:stretch>
        </p:blipFill>
        <p:spPr>
          <a:xfrm>
            <a:off x="1418024" y="4293253"/>
            <a:ext cx="493667" cy="493667"/>
          </a:xfrm>
          <a:prstGeom prst="rect">
            <a:avLst/>
          </a:prstGeom>
        </p:spPr>
      </p:pic>
      <p:pic>
        <p:nvPicPr>
          <p:cNvPr id="12" name="Image 11">
            <a:extLst>
              <a:ext uri="{FF2B5EF4-FFF2-40B4-BE49-F238E27FC236}">
                <a16:creationId xmlns:a16="http://schemas.microsoft.com/office/drawing/2014/main" id="{BFC448E5-E28C-4873-A607-99694DAAA33E}"/>
              </a:ext>
            </a:extLst>
          </p:cNvPr>
          <p:cNvPicPr>
            <a:picLocks noChangeAspect="1"/>
          </p:cNvPicPr>
          <p:nvPr/>
        </p:nvPicPr>
        <p:blipFill>
          <a:blip r:embed="rId8"/>
          <a:stretch>
            <a:fillRect/>
          </a:stretch>
        </p:blipFill>
        <p:spPr>
          <a:xfrm>
            <a:off x="2128709" y="4278444"/>
            <a:ext cx="746267" cy="456790"/>
          </a:xfrm>
          <a:prstGeom prst="rect">
            <a:avLst/>
          </a:prstGeom>
        </p:spPr>
      </p:pic>
      <p:pic>
        <p:nvPicPr>
          <p:cNvPr id="14" name="Image 13">
            <a:extLst>
              <a:ext uri="{FF2B5EF4-FFF2-40B4-BE49-F238E27FC236}">
                <a16:creationId xmlns:a16="http://schemas.microsoft.com/office/drawing/2014/main" id="{87335342-BED7-42B0-8B13-D7E6D5A25494}"/>
              </a:ext>
            </a:extLst>
          </p:cNvPr>
          <p:cNvPicPr>
            <a:picLocks noChangeAspect="1"/>
          </p:cNvPicPr>
          <p:nvPr/>
        </p:nvPicPr>
        <p:blipFill>
          <a:blip r:embed="rId9"/>
          <a:stretch>
            <a:fillRect/>
          </a:stretch>
        </p:blipFill>
        <p:spPr>
          <a:xfrm>
            <a:off x="3036510" y="4410816"/>
            <a:ext cx="925251" cy="215844"/>
          </a:xfrm>
          <a:prstGeom prst="rect">
            <a:avLst/>
          </a:prstGeom>
        </p:spPr>
      </p:pic>
      <p:pic>
        <p:nvPicPr>
          <p:cNvPr id="16" name="Image 15">
            <a:extLst>
              <a:ext uri="{FF2B5EF4-FFF2-40B4-BE49-F238E27FC236}">
                <a16:creationId xmlns:a16="http://schemas.microsoft.com/office/drawing/2014/main" id="{4889CB08-AE4C-4F84-BAD9-774B7BEE2884}"/>
              </a:ext>
            </a:extLst>
          </p:cNvPr>
          <p:cNvPicPr>
            <a:picLocks noChangeAspect="1"/>
          </p:cNvPicPr>
          <p:nvPr/>
        </p:nvPicPr>
        <p:blipFill>
          <a:blip r:embed="rId10"/>
          <a:stretch>
            <a:fillRect/>
          </a:stretch>
        </p:blipFill>
        <p:spPr>
          <a:xfrm>
            <a:off x="4111435" y="4357626"/>
            <a:ext cx="493667" cy="493667"/>
          </a:xfrm>
          <a:prstGeom prst="rect">
            <a:avLst/>
          </a:prstGeom>
        </p:spPr>
      </p:pic>
      <p:pic>
        <p:nvPicPr>
          <p:cNvPr id="18" name="Image 17">
            <a:extLst>
              <a:ext uri="{FF2B5EF4-FFF2-40B4-BE49-F238E27FC236}">
                <a16:creationId xmlns:a16="http://schemas.microsoft.com/office/drawing/2014/main" id="{D855C3A2-F056-4344-9230-2EA371644CA4}"/>
              </a:ext>
            </a:extLst>
          </p:cNvPr>
          <p:cNvPicPr>
            <a:picLocks noChangeAspect="1"/>
          </p:cNvPicPr>
          <p:nvPr/>
        </p:nvPicPr>
        <p:blipFill>
          <a:blip r:embed="rId11"/>
          <a:stretch>
            <a:fillRect/>
          </a:stretch>
        </p:blipFill>
        <p:spPr>
          <a:xfrm>
            <a:off x="4728495" y="4402699"/>
            <a:ext cx="800501" cy="232078"/>
          </a:xfrm>
          <a:prstGeom prst="rect">
            <a:avLst/>
          </a:prstGeom>
        </p:spPr>
      </p:pic>
      <p:pic>
        <p:nvPicPr>
          <p:cNvPr id="21" name="Image 20">
            <a:extLst>
              <a:ext uri="{FF2B5EF4-FFF2-40B4-BE49-F238E27FC236}">
                <a16:creationId xmlns:a16="http://schemas.microsoft.com/office/drawing/2014/main" id="{8ACBF02C-AA73-4438-A1CF-7F130D83E7C0}"/>
              </a:ext>
            </a:extLst>
          </p:cNvPr>
          <p:cNvPicPr>
            <a:picLocks noChangeAspect="1"/>
          </p:cNvPicPr>
          <p:nvPr/>
        </p:nvPicPr>
        <p:blipFill>
          <a:blip r:embed="rId12"/>
          <a:stretch>
            <a:fillRect/>
          </a:stretch>
        </p:blipFill>
        <p:spPr>
          <a:xfrm>
            <a:off x="5673960" y="4323412"/>
            <a:ext cx="684423" cy="408266"/>
          </a:xfrm>
          <a:prstGeom prst="rect">
            <a:avLst/>
          </a:prstGeom>
        </p:spPr>
      </p:pic>
      <p:sp>
        <p:nvSpPr>
          <p:cNvPr id="22" name="Ellipse 21">
            <a:extLst>
              <a:ext uri="{FF2B5EF4-FFF2-40B4-BE49-F238E27FC236}">
                <a16:creationId xmlns:a16="http://schemas.microsoft.com/office/drawing/2014/main" id="{E8B63C14-0027-47DA-BC8C-2F12C5E61620}"/>
              </a:ext>
            </a:extLst>
          </p:cNvPr>
          <p:cNvSpPr/>
          <p:nvPr/>
        </p:nvSpPr>
        <p:spPr>
          <a:xfrm>
            <a:off x="6760745" y="4305678"/>
            <a:ext cx="1018903" cy="6012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Le votre ?</a:t>
            </a:r>
          </a:p>
        </p:txBody>
      </p:sp>
    </p:spTree>
    <p:extLst>
      <p:ext uri="{BB962C8B-B14F-4D97-AF65-F5344CB8AC3E}">
        <p14:creationId xmlns:p14="http://schemas.microsoft.com/office/powerpoint/2010/main" val="3043404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200BDD8-C5F3-4F5D-A48B-956C4F29FBEF}"/>
              </a:ext>
            </a:extLst>
          </p:cNvPr>
          <p:cNvSpPr txBox="1">
            <a:spLocks/>
          </p:cNvSpPr>
          <p:nvPr/>
        </p:nvSpPr>
        <p:spPr>
          <a:xfrm>
            <a:off x="656432" y="431843"/>
            <a:ext cx="7631885" cy="48220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500" dirty="0">
                <a:solidFill>
                  <a:srgbClr val="395FA9"/>
                </a:solidFill>
                <a:latin typeface="Calibri" panose="020F0502020204030204" pitchFamily="34" charset="0"/>
                <a:cs typeface="Calibri" panose="020F0502020204030204" pitchFamily="34" charset="0"/>
              </a:rPr>
              <a:t>Un réseau de partenaires </a:t>
            </a:r>
          </a:p>
        </p:txBody>
      </p:sp>
      <p:sp>
        <p:nvSpPr>
          <p:cNvPr id="2" name="Rectangle 1">
            <a:extLst>
              <a:ext uri="{FF2B5EF4-FFF2-40B4-BE49-F238E27FC236}">
                <a16:creationId xmlns:a16="http://schemas.microsoft.com/office/drawing/2014/main" id="{8AB44919-D6D4-48BD-911B-EC4637FCC2D4}"/>
              </a:ext>
            </a:extLst>
          </p:cNvPr>
          <p:cNvSpPr/>
          <p:nvPr/>
        </p:nvSpPr>
        <p:spPr>
          <a:xfrm>
            <a:off x="245232" y="4010025"/>
            <a:ext cx="1096979" cy="590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Image 12">
            <a:extLst>
              <a:ext uri="{FF2B5EF4-FFF2-40B4-BE49-F238E27FC236}">
                <a16:creationId xmlns:a16="http://schemas.microsoft.com/office/drawing/2014/main" id="{6F8CE040-AE6A-4DD3-BC2E-5A2E3EE326BD}"/>
              </a:ext>
            </a:extLst>
          </p:cNvPr>
          <p:cNvPicPr>
            <a:picLocks noChangeAspect="1"/>
          </p:cNvPicPr>
          <p:nvPr/>
        </p:nvPicPr>
        <p:blipFill>
          <a:blip r:embed="rId2"/>
          <a:stretch>
            <a:fillRect/>
          </a:stretch>
        </p:blipFill>
        <p:spPr>
          <a:xfrm>
            <a:off x="864431" y="965303"/>
            <a:ext cx="7556558" cy="3692409"/>
          </a:xfrm>
          <a:prstGeom prst="rect">
            <a:avLst/>
          </a:prstGeom>
        </p:spPr>
      </p:pic>
      <p:sp>
        <p:nvSpPr>
          <p:cNvPr id="5" name="Rectangle 4">
            <a:extLst>
              <a:ext uri="{FF2B5EF4-FFF2-40B4-BE49-F238E27FC236}">
                <a16:creationId xmlns:a16="http://schemas.microsoft.com/office/drawing/2014/main" id="{DC68376B-9E41-433A-A0D0-F45C9F2A1961}"/>
              </a:ext>
            </a:extLst>
          </p:cNvPr>
          <p:cNvSpPr/>
          <p:nvPr/>
        </p:nvSpPr>
        <p:spPr>
          <a:xfrm>
            <a:off x="864430" y="1066856"/>
            <a:ext cx="1887611" cy="7613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22" name="Rectangle 21">
            <a:extLst>
              <a:ext uri="{FF2B5EF4-FFF2-40B4-BE49-F238E27FC236}">
                <a16:creationId xmlns:a16="http://schemas.microsoft.com/office/drawing/2014/main" id="{24E6C5BB-973E-485B-BF9A-4D3EB329E5FD}"/>
              </a:ext>
            </a:extLst>
          </p:cNvPr>
          <p:cNvSpPr/>
          <p:nvPr/>
        </p:nvSpPr>
        <p:spPr>
          <a:xfrm>
            <a:off x="902093" y="1801377"/>
            <a:ext cx="1887611" cy="4072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pic>
        <p:nvPicPr>
          <p:cNvPr id="7" name="Image 6">
            <a:extLst>
              <a:ext uri="{FF2B5EF4-FFF2-40B4-BE49-F238E27FC236}">
                <a16:creationId xmlns:a16="http://schemas.microsoft.com/office/drawing/2014/main" id="{EBC1D045-8BBA-461D-8643-4038D2A2DCE4}"/>
              </a:ext>
            </a:extLst>
          </p:cNvPr>
          <p:cNvPicPr>
            <a:picLocks noChangeAspect="1"/>
          </p:cNvPicPr>
          <p:nvPr/>
        </p:nvPicPr>
        <p:blipFill rotWithShape="1">
          <a:blip r:embed="rId3">
            <a:extLst>
              <a:ext uri="{28A0092B-C50C-407E-A947-70E740481C1C}">
                <a14:useLocalDpi xmlns:a14="http://schemas.microsoft.com/office/drawing/2010/main" val="0"/>
              </a:ext>
            </a:extLst>
          </a:blip>
          <a:srcRect t="26667" b="27667"/>
          <a:stretch/>
        </p:blipFill>
        <p:spPr>
          <a:xfrm>
            <a:off x="1796076" y="1253283"/>
            <a:ext cx="791970" cy="361667"/>
          </a:xfrm>
          <a:prstGeom prst="rect">
            <a:avLst/>
          </a:prstGeom>
        </p:spPr>
      </p:pic>
      <p:pic>
        <p:nvPicPr>
          <p:cNvPr id="9" name="Image 8">
            <a:extLst>
              <a:ext uri="{FF2B5EF4-FFF2-40B4-BE49-F238E27FC236}">
                <a16:creationId xmlns:a16="http://schemas.microsoft.com/office/drawing/2014/main" id="{02587E16-6F0A-4375-AC28-EA67D19DF8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435" y="1236585"/>
            <a:ext cx="931646" cy="319333"/>
          </a:xfrm>
          <a:prstGeom prst="rect">
            <a:avLst/>
          </a:prstGeom>
        </p:spPr>
      </p:pic>
      <p:pic>
        <p:nvPicPr>
          <p:cNvPr id="15" name="Image 14">
            <a:extLst>
              <a:ext uri="{FF2B5EF4-FFF2-40B4-BE49-F238E27FC236}">
                <a16:creationId xmlns:a16="http://schemas.microsoft.com/office/drawing/2014/main" id="{DCE23A75-F607-4AA4-886F-3E40F00428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436" y="1759229"/>
            <a:ext cx="952036" cy="204583"/>
          </a:xfrm>
          <a:prstGeom prst="rect">
            <a:avLst/>
          </a:prstGeom>
        </p:spPr>
      </p:pic>
      <p:pic>
        <p:nvPicPr>
          <p:cNvPr id="25" name="Image 24">
            <a:extLst>
              <a:ext uri="{FF2B5EF4-FFF2-40B4-BE49-F238E27FC236}">
                <a16:creationId xmlns:a16="http://schemas.microsoft.com/office/drawing/2014/main" id="{18231BC8-9B85-4023-9329-699C65EDAB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0728" y="1706419"/>
            <a:ext cx="1323767" cy="644012"/>
          </a:xfrm>
          <a:prstGeom prst="rect">
            <a:avLst/>
          </a:prstGeom>
        </p:spPr>
      </p:pic>
      <p:sp>
        <p:nvSpPr>
          <p:cNvPr id="26" name="Rectangle 25">
            <a:extLst>
              <a:ext uri="{FF2B5EF4-FFF2-40B4-BE49-F238E27FC236}">
                <a16:creationId xmlns:a16="http://schemas.microsoft.com/office/drawing/2014/main" id="{FD1A7408-F10B-48C5-8EFF-94544B3F022C}"/>
              </a:ext>
            </a:extLst>
          </p:cNvPr>
          <p:cNvSpPr/>
          <p:nvPr/>
        </p:nvSpPr>
        <p:spPr>
          <a:xfrm>
            <a:off x="3481795" y="1207679"/>
            <a:ext cx="1120106" cy="4072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pic>
        <p:nvPicPr>
          <p:cNvPr id="30" name="Image 29">
            <a:extLst>
              <a:ext uri="{FF2B5EF4-FFF2-40B4-BE49-F238E27FC236}">
                <a16:creationId xmlns:a16="http://schemas.microsoft.com/office/drawing/2014/main" id="{E1523A65-4CAE-4172-B71A-B5EBF06AF5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0555" y="1257070"/>
            <a:ext cx="542587" cy="298847"/>
          </a:xfrm>
          <a:prstGeom prst="rect">
            <a:avLst/>
          </a:prstGeom>
        </p:spPr>
      </p:pic>
      <p:sp>
        <p:nvSpPr>
          <p:cNvPr id="31" name="Rectangle 30">
            <a:extLst>
              <a:ext uri="{FF2B5EF4-FFF2-40B4-BE49-F238E27FC236}">
                <a16:creationId xmlns:a16="http://schemas.microsoft.com/office/drawing/2014/main" id="{5DF5A225-AD07-46AB-AAFA-7AC85EBF5665}"/>
              </a:ext>
            </a:extLst>
          </p:cNvPr>
          <p:cNvSpPr/>
          <p:nvPr/>
        </p:nvSpPr>
        <p:spPr>
          <a:xfrm>
            <a:off x="2684274" y="1013700"/>
            <a:ext cx="993222" cy="587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pic>
        <p:nvPicPr>
          <p:cNvPr id="33" name="Image 32">
            <a:extLst>
              <a:ext uri="{FF2B5EF4-FFF2-40B4-BE49-F238E27FC236}">
                <a16:creationId xmlns:a16="http://schemas.microsoft.com/office/drawing/2014/main" id="{A30D1CF4-E643-433B-8841-197C34C9AD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04817" y="1171700"/>
            <a:ext cx="841487" cy="587042"/>
          </a:xfrm>
          <a:prstGeom prst="rect">
            <a:avLst/>
          </a:prstGeom>
        </p:spPr>
      </p:pic>
      <p:sp>
        <p:nvSpPr>
          <p:cNvPr id="34" name="Rectangle 33">
            <a:extLst>
              <a:ext uri="{FF2B5EF4-FFF2-40B4-BE49-F238E27FC236}">
                <a16:creationId xmlns:a16="http://schemas.microsoft.com/office/drawing/2014/main" id="{5F24309C-AC9D-4F59-9362-8219E0FEE630}"/>
              </a:ext>
            </a:extLst>
          </p:cNvPr>
          <p:cNvSpPr/>
          <p:nvPr/>
        </p:nvSpPr>
        <p:spPr>
          <a:xfrm>
            <a:off x="902093" y="3381375"/>
            <a:ext cx="1059317" cy="796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35" name="Rectangle 34">
            <a:extLst>
              <a:ext uri="{FF2B5EF4-FFF2-40B4-BE49-F238E27FC236}">
                <a16:creationId xmlns:a16="http://schemas.microsoft.com/office/drawing/2014/main" id="{20F3B456-88C6-4F8C-A672-DB8DBB176C16}"/>
              </a:ext>
            </a:extLst>
          </p:cNvPr>
          <p:cNvSpPr/>
          <p:nvPr/>
        </p:nvSpPr>
        <p:spPr>
          <a:xfrm>
            <a:off x="992363" y="2164447"/>
            <a:ext cx="423764" cy="470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pic>
        <p:nvPicPr>
          <p:cNvPr id="37" name="Image 36">
            <a:extLst>
              <a:ext uri="{FF2B5EF4-FFF2-40B4-BE49-F238E27FC236}">
                <a16:creationId xmlns:a16="http://schemas.microsoft.com/office/drawing/2014/main" id="{9F2E22A7-F4FE-4A58-B56E-EEC36B12C0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0408" y="3626385"/>
            <a:ext cx="1152091" cy="241336"/>
          </a:xfrm>
          <a:prstGeom prst="rect">
            <a:avLst/>
          </a:prstGeom>
        </p:spPr>
      </p:pic>
      <p:sp>
        <p:nvSpPr>
          <p:cNvPr id="38" name="Rectangle 37">
            <a:extLst>
              <a:ext uri="{FF2B5EF4-FFF2-40B4-BE49-F238E27FC236}">
                <a16:creationId xmlns:a16="http://schemas.microsoft.com/office/drawing/2014/main" id="{F7CD8BAB-E8F9-4D26-8AC8-46AC46D4FF3F}"/>
              </a:ext>
            </a:extLst>
          </p:cNvPr>
          <p:cNvSpPr/>
          <p:nvPr/>
        </p:nvSpPr>
        <p:spPr>
          <a:xfrm>
            <a:off x="6716888" y="1129992"/>
            <a:ext cx="1475938" cy="470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pic>
        <p:nvPicPr>
          <p:cNvPr id="40" name="Image 39">
            <a:extLst>
              <a:ext uri="{FF2B5EF4-FFF2-40B4-BE49-F238E27FC236}">
                <a16:creationId xmlns:a16="http://schemas.microsoft.com/office/drawing/2014/main" id="{8C0E2F55-DDE6-45DB-AA05-CE2914009B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92558" y="1278896"/>
            <a:ext cx="919950" cy="264834"/>
          </a:xfrm>
          <a:prstGeom prst="rect">
            <a:avLst/>
          </a:prstGeom>
        </p:spPr>
      </p:pic>
      <p:sp>
        <p:nvSpPr>
          <p:cNvPr id="41" name="Rectangle 40">
            <a:extLst>
              <a:ext uri="{FF2B5EF4-FFF2-40B4-BE49-F238E27FC236}">
                <a16:creationId xmlns:a16="http://schemas.microsoft.com/office/drawing/2014/main" id="{F54AD90C-D296-423E-A641-6620D5896F2B}"/>
              </a:ext>
            </a:extLst>
          </p:cNvPr>
          <p:cNvSpPr/>
          <p:nvPr/>
        </p:nvSpPr>
        <p:spPr>
          <a:xfrm>
            <a:off x="2936407" y="1649137"/>
            <a:ext cx="1213737" cy="1275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pic>
        <p:nvPicPr>
          <p:cNvPr id="43" name="Image 42">
            <a:extLst>
              <a:ext uri="{FF2B5EF4-FFF2-40B4-BE49-F238E27FC236}">
                <a16:creationId xmlns:a16="http://schemas.microsoft.com/office/drawing/2014/main" id="{5DD17837-E85C-4C2B-91EA-4CB96C2D6A0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53727" y="2060507"/>
            <a:ext cx="1093799" cy="452298"/>
          </a:xfrm>
          <a:prstGeom prst="rect">
            <a:avLst/>
          </a:prstGeom>
        </p:spPr>
      </p:pic>
      <p:sp>
        <p:nvSpPr>
          <p:cNvPr id="44" name="Rectangle 43">
            <a:extLst>
              <a:ext uri="{FF2B5EF4-FFF2-40B4-BE49-F238E27FC236}">
                <a16:creationId xmlns:a16="http://schemas.microsoft.com/office/drawing/2014/main" id="{99CF81B0-EEAE-499F-B136-6212502AD132}"/>
              </a:ext>
            </a:extLst>
          </p:cNvPr>
          <p:cNvSpPr/>
          <p:nvPr/>
        </p:nvSpPr>
        <p:spPr>
          <a:xfrm>
            <a:off x="7233449" y="3774650"/>
            <a:ext cx="1475937" cy="883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pic>
        <p:nvPicPr>
          <p:cNvPr id="46" name="Image 45">
            <a:extLst>
              <a:ext uri="{FF2B5EF4-FFF2-40B4-BE49-F238E27FC236}">
                <a16:creationId xmlns:a16="http://schemas.microsoft.com/office/drawing/2014/main" id="{28B2809E-FB52-4562-A43E-47A38668BD0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85331" y="3939159"/>
            <a:ext cx="921149" cy="405324"/>
          </a:xfrm>
          <a:prstGeom prst="rect">
            <a:avLst/>
          </a:prstGeom>
        </p:spPr>
      </p:pic>
      <p:pic>
        <p:nvPicPr>
          <p:cNvPr id="48" name="Image 47">
            <a:extLst>
              <a:ext uri="{FF2B5EF4-FFF2-40B4-BE49-F238E27FC236}">
                <a16:creationId xmlns:a16="http://schemas.microsoft.com/office/drawing/2014/main" id="{66D2395C-1D3B-49F2-A593-1BE639869FC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0436" y="2143302"/>
            <a:ext cx="781049" cy="447850"/>
          </a:xfrm>
          <a:prstGeom prst="rect">
            <a:avLst/>
          </a:prstGeom>
        </p:spPr>
      </p:pic>
      <p:pic>
        <p:nvPicPr>
          <p:cNvPr id="50" name="Image 49">
            <a:extLst>
              <a:ext uri="{FF2B5EF4-FFF2-40B4-BE49-F238E27FC236}">
                <a16:creationId xmlns:a16="http://schemas.microsoft.com/office/drawing/2014/main" id="{6DC19EE3-3227-4F11-8DCA-C0A7A245B85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65910" y="2529790"/>
            <a:ext cx="1475938" cy="442781"/>
          </a:xfrm>
          <a:prstGeom prst="rect">
            <a:avLst/>
          </a:prstGeom>
        </p:spPr>
      </p:pic>
      <p:sp>
        <p:nvSpPr>
          <p:cNvPr id="27" name="Rectangle 26">
            <a:extLst>
              <a:ext uri="{FF2B5EF4-FFF2-40B4-BE49-F238E27FC236}">
                <a16:creationId xmlns:a16="http://schemas.microsoft.com/office/drawing/2014/main" id="{CB3C7142-C834-4805-9F4D-3CEF795BF280}"/>
              </a:ext>
            </a:extLst>
          </p:cNvPr>
          <p:cNvSpPr/>
          <p:nvPr/>
        </p:nvSpPr>
        <p:spPr>
          <a:xfrm>
            <a:off x="158496" y="182880"/>
            <a:ext cx="8839200" cy="4779264"/>
          </a:xfrm>
          <a:prstGeom prst="rect">
            <a:avLst/>
          </a:prstGeom>
          <a:noFill/>
          <a:ln>
            <a:solidFill>
              <a:srgbClr val="395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866609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4" name="Arc plein 3">
            <a:extLst>
              <a:ext uri="{FF2B5EF4-FFF2-40B4-BE49-F238E27FC236}">
                <a16:creationId xmlns:a16="http://schemas.microsoft.com/office/drawing/2014/main" id="{B5779A09-A701-49A6-8E72-BEC104577F84}"/>
              </a:ext>
            </a:extLst>
          </p:cNvPr>
          <p:cNvSpPr/>
          <p:nvPr/>
        </p:nvSpPr>
        <p:spPr>
          <a:xfrm rot="6879592">
            <a:off x="-3616140" y="-2697071"/>
            <a:ext cx="6964957" cy="7632795"/>
          </a:xfrm>
          <a:prstGeom prst="blockArc">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0" name="Google Shape;90;p17"/>
          <p:cNvSpPr txBox="1"/>
          <p:nvPr/>
        </p:nvSpPr>
        <p:spPr>
          <a:xfrm>
            <a:off x="1841814" y="1894672"/>
            <a:ext cx="7829101"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FR" sz="3200" dirty="0">
                <a:solidFill>
                  <a:srgbClr val="395FA9"/>
                </a:solidFill>
                <a:latin typeface="Calibri" panose="020F0502020204030204" pitchFamily="34" charset="0"/>
                <a:cs typeface="Calibri" panose="020F0502020204030204" pitchFamily="34" charset="0"/>
              </a:rPr>
              <a:t>SAVE THE DATE </a:t>
            </a:r>
            <a:endParaRPr sz="3200" dirty="0">
              <a:solidFill>
                <a:srgbClr val="395FA9"/>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EC2076EB-6C44-4F55-8497-12B259CDB3D7}"/>
              </a:ext>
            </a:extLst>
          </p:cNvPr>
          <p:cNvSpPr/>
          <p:nvPr/>
        </p:nvSpPr>
        <p:spPr>
          <a:xfrm>
            <a:off x="158496" y="182880"/>
            <a:ext cx="8839200" cy="4779264"/>
          </a:xfrm>
          <a:prstGeom prst="rect">
            <a:avLst/>
          </a:prstGeom>
          <a:noFill/>
          <a:ln>
            <a:solidFill>
              <a:srgbClr val="395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2B768964-7F89-40E8-9EE8-4349448DA9CE}"/>
              </a:ext>
            </a:extLst>
          </p:cNvPr>
          <p:cNvPicPr>
            <a:picLocks noChangeAspect="1"/>
          </p:cNvPicPr>
          <p:nvPr/>
        </p:nvPicPr>
        <p:blipFill>
          <a:blip r:embed="rId3"/>
          <a:stretch>
            <a:fillRect/>
          </a:stretch>
        </p:blipFill>
        <p:spPr>
          <a:xfrm rot="21280799">
            <a:off x="6697118" y="441549"/>
            <a:ext cx="2029270" cy="504238"/>
          </a:xfrm>
          <a:prstGeom prst="rect">
            <a:avLst/>
          </a:prstGeom>
        </p:spPr>
      </p:pic>
      <p:sp>
        <p:nvSpPr>
          <p:cNvPr id="7" name="Google Shape;81;p16">
            <a:extLst>
              <a:ext uri="{FF2B5EF4-FFF2-40B4-BE49-F238E27FC236}">
                <a16:creationId xmlns:a16="http://schemas.microsoft.com/office/drawing/2014/main" id="{4FF6C984-9928-48E9-BCC2-689B64479479}"/>
              </a:ext>
            </a:extLst>
          </p:cNvPr>
          <p:cNvSpPr txBox="1"/>
          <p:nvPr/>
        </p:nvSpPr>
        <p:spPr>
          <a:xfrm>
            <a:off x="2938272" y="2567291"/>
            <a:ext cx="6059424"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FR" sz="2800" b="1" dirty="0">
                <a:solidFill>
                  <a:srgbClr val="37ABAB"/>
                </a:solidFill>
                <a:latin typeface="Calibri" panose="020F0502020204030204" pitchFamily="34" charset="0"/>
                <a:cs typeface="Calibri" panose="020F0502020204030204" pitchFamily="34" charset="0"/>
              </a:rPr>
              <a:t>Fais grimper ta moyenne générale !</a:t>
            </a:r>
            <a:r>
              <a:rPr lang="fr" sz="2800" dirty="0">
                <a:solidFill>
                  <a:srgbClr val="37ABAB"/>
                </a:solidFill>
                <a:latin typeface="Calibri" panose="020F0502020204030204" pitchFamily="34" charset="0"/>
                <a:cs typeface="Calibri" panose="020F0502020204030204" pitchFamily="34" charset="0"/>
              </a:rPr>
              <a:t> </a:t>
            </a:r>
          </a:p>
          <a:p>
            <a:pPr marL="0" lvl="0" indent="0" algn="ctr" rtl="0">
              <a:spcBef>
                <a:spcPts val="0"/>
              </a:spcBef>
              <a:spcAft>
                <a:spcPts val="0"/>
              </a:spcAft>
              <a:buNone/>
            </a:pPr>
            <a:r>
              <a:rPr lang="fr" sz="2000" dirty="0">
                <a:solidFill>
                  <a:srgbClr val="37ABAB"/>
                </a:solidFill>
                <a:latin typeface="Calibri" panose="020F0502020204030204" pitchFamily="34" charset="0"/>
                <a:cs typeface="Calibri" panose="020F0502020204030204" pitchFamily="34" charset="0"/>
              </a:rPr>
              <a:t>0,35 </a:t>
            </a:r>
            <a:r>
              <a:rPr lang="fr-FR" sz="2000" dirty="0">
                <a:solidFill>
                  <a:srgbClr val="37ABAB"/>
                </a:solidFill>
                <a:latin typeface="Calibri" panose="020F0502020204030204" pitchFamily="34" charset="0"/>
                <a:cs typeface="Calibri" panose="020F0502020204030204" pitchFamily="34" charset="0"/>
              </a:rPr>
              <a:t>à 0,</a:t>
            </a:r>
            <a:r>
              <a:rPr lang="fr" sz="2000" dirty="0">
                <a:solidFill>
                  <a:srgbClr val="37ABAB"/>
                </a:solidFill>
                <a:latin typeface="Calibri" panose="020F0502020204030204" pitchFamily="34" charset="0"/>
                <a:cs typeface="Calibri" panose="020F0502020204030204" pitchFamily="34" charset="0"/>
              </a:rPr>
              <a:t>5 </a:t>
            </a:r>
            <a:r>
              <a:rPr lang="fr-FR" sz="2000" dirty="0">
                <a:solidFill>
                  <a:srgbClr val="37ABAB"/>
                </a:solidFill>
                <a:latin typeface="Calibri" panose="020F0502020204030204" pitchFamily="34" charset="0"/>
                <a:cs typeface="Calibri" panose="020F0502020204030204" pitchFamily="34" charset="0"/>
              </a:rPr>
              <a:t>points par semestre</a:t>
            </a:r>
            <a:endParaRPr sz="2000" dirty="0">
              <a:solidFill>
                <a:srgbClr val="37ABA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069390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8715</TotalTime>
  <Words>754</Words>
  <Application>Microsoft Office PowerPoint</Application>
  <PresentationFormat>Affichage à l'écran (16:9)</PresentationFormat>
  <Paragraphs>106</Paragraphs>
  <Slides>12</Slides>
  <Notes>11</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Arial Black</vt:lpstr>
      <vt:lpstr>Bahnschrift</vt:lpstr>
      <vt:lpstr>Bradley Hand ITC</vt:lpstr>
      <vt:lpstr>Broadway</vt:lpstr>
      <vt:lpstr>Calibri</vt:lpstr>
      <vt:lpstr>Simple Light</vt:lpstr>
      <vt:lpstr>Présentation PowerPoint</vt:lpstr>
      <vt:lpstr>PEPITE  est un dispositif national qui propose    </vt:lpstr>
      <vt:lpstr>Alors pourquoi pas vous ? Ça vous parle ?</vt:lpstr>
      <vt:lpstr>OUI ETUDIER ET ENTREPRENDRE C’EST POSSIBLE  AVEC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 image ça donne ça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GOULIAN Aurelie</dc:creator>
  <cp:lastModifiedBy>RUE Marie-aline</cp:lastModifiedBy>
  <cp:revision>272</cp:revision>
  <dcterms:modified xsi:type="dcterms:W3CDTF">2023-08-30T10:15:47Z</dcterms:modified>
</cp:coreProperties>
</file>