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.jpg"/><Relationship Id="rId18" Type="http://schemas.openxmlformats.org/officeDocument/2006/relationships/image" Target="../media/image8.jpeg"/><Relationship Id="rId26" Type="http://schemas.openxmlformats.org/officeDocument/2006/relationships/image" Target="../media/image16.jpg"/><Relationship Id="rId39" Type="http://schemas.openxmlformats.org/officeDocument/2006/relationships/image" Target="../media/image29.jpg"/><Relationship Id="rId21" Type="http://schemas.openxmlformats.org/officeDocument/2006/relationships/image" Target="../media/image11.png"/><Relationship Id="rId34" Type="http://schemas.openxmlformats.org/officeDocument/2006/relationships/image" Target="../media/image24.jpeg"/><Relationship Id="rId7" Type="http://schemas.openxmlformats.org/officeDocument/2006/relationships/hyperlink" Target="https://fr.wikipedia.org/wiki/Netflix" TargetMode="External"/><Relationship Id="rId12" Type="http://schemas.openxmlformats.org/officeDocument/2006/relationships/image" Target="../media/image2.jpeg"/><Relationship Id="rId17" Type="http://schemas.openxmlformats.org/officeDocument/2006/relationships/image" Target="../media/image7.jpg"/><Relationship Id="rId25" Type="http://schemas.openxmlformats.org/officeDocument/2006/relationships/image" Target="../media/image15.png"/><Relationship Id="rId33" Type="http://schemas.openxmlformats.org/officeDocument/2006/relationships/image" Target="../media/image23.jpeg"/><Relationship Id="rId38" Type="http://schemas.openxmlformats.org/officeDocument/2006/relationships/image" Target="../media/image28.jpg"/><Relationship Id="rId2" Type="http://schemas.openxmlformats.org/officeDocument/2006/relationships/hyperlink" Target="https://fr.wikipedia.org/wiki/Baidu" TargetMode="External"/><Relationship Id="rId16" Type="http://schemas.openxmlformats.org/officeDocument/2006/relationships/image" Target="../media/image6.jpeg"/><Relationship Id="rId20" Type="http://schemas.openxmlformats.org/officeDocument/2006/relationships/image" Target="../media/image10.jp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r.wikipedia.org/wiki/Natu" TargetMode="External"/><Relationship Id="rId11" Type="http://schemas.openxmlformats.org/officeDocument/2006/relationships/image" Target="../media/image1.jpeg"/><Relationship Id="rId24" Type="http://schemas.openxmlformats.org/officeDocument/2006/relationships/image" Target="../media/image14.png"/><Relationship Id="rId32" Type="http://schemas.openxmlformats.org/officeDocument/2006/relationships/image" Target="../media/image22.jpg"/><Relationship Id="rId37" Type="http://schemas.openxmlformats.org/officeDocument/2006/relationships/image" Target="../media/image27.png"/><Relationship Id="rId40" Type="http://schemas.openxmlformats.org/officeDocument/2006/relationships/image" Target="../media/image30.jpeg"/><Relationship Id="rId5" Type="http://schemas.openxmlformats.org/officeDocument/2006/relationships/hyperlink" Target="https://fr.wikipedia.org/wiki/Xiaomi" TargetMode="External"/><Relationship Id="rId15" Type="http://schemas.openxmlformats.org/officeDocument/2006/relationships/image" Target="../media/image5.jpg"/><Relationship Id="rId23" Type="http://schemas.openxmlformats.org/officeDocument/2006/relationships/image" Target="../media/image13.png"/><Relationship Id="rId28" Type="http://schemas.openxmlformats.org/officeDocument/2006/relationships/image" Target="../media/image18.png"/><Relationship Id="rId36" Type="http://schemas.openxmlformats.org/officeDocument/2006/relationships/image" Target="../media/image26.png"/><Relationship Id="rId10" Type="http://schemas.openxmlformats.org/officeDocument/2006/relationships/hyperlink" Target="https://fr.wikipedia.org/wiki/Uber_(entreprise)" TargetMode="External"/><Relationship Id="rId19" Type="http://schemas.openxmlformats.org/officeDocument/2006/relationships/image" Target="../media/image9.png"/><Relationship Id="rId31" Type="http://schemas.openxmlformats.org/officeDocument/2006/relationships/image" Target="../media/image21.jpg"/><Relationship Id="rId4" Type="http://schemas.openxmlformats.org/officeDocument/2006/relationships/hyperlink" Target="https://fr.wikipedia.org/wiki/Tencent" TargetMode="External"/><Relationship Id="rId9" Type="http://schemas.openxmlformats.org/officeDocument/2006/relationships/hyperlink" Target="https://fr.wikipedia.org/wiki/Tesla_Motors" TargetMode="External"/><Relationship Id="rId14" Type="http://schemas.openxmlformats.org/officeDocument/2006/relationships/image" Target="../media/image4.jpg"/><Relationship Id="rId22" Type="http://schemas.openxmlformats.org/officeDocument/2006/relationships/image" Target="../media/image12.png"/><Relationship Id="rId27" Type="http://schemas.openxmlformats.org/officeDocument/2006/relationships/image" Target="../media/image17.png"/><Relationship Id="rId30" Type="http://schemas.openxmlformats.org/officeDocument/2006/relationships/image" Target="../media/image20.jpg"/><Relationship Id="rId35" Type="http://schemas.openxmlformats.org/officeDocument/2006/relationships/image" Target="../media/image25.png"/><Relationship Id="rId8" Type="http://schemas.openxmlformats.org/officeDocument/2006/relationships/hyperlink" Target="https://fr.wikipedia.org/wiki/Airbnb" TargetMode="External"/><Relationship Id="rId3" Type="http://schemas.openxmlformats.org/officeDocument/2006/relationships/hyperlink" Target="https://fr.wikipedia.org/wiki/Alibaba_Group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earch.epnet.com/" TargetMode="External"/><Relationship Id="rId2" Type="http://schemas.openxmlformats.org/officeDocument/2006/relationships/hyperlink" Target="https://scholar.google.fr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Msc</a:t>
            </a:r>
            <a:r>
              <a:rPr lang="fr-FR" dirty="0"/>
              <a:t> ISEM </a:t>
            </a:r>
            <a:r>
              <a:rPr lang="fr-FR" dirty="0" err="1"/>
              <a:t>Research</a:t>
            </a:r>
            <a:r>
              <a:rPr lang="fr-FR" dirty="0"/>
              <a:t> Dissertation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Lionel maltese </a:t>
            </a:r>
          </a:p>
        </p:txBody>
      </p:sp>
    </p:spTree>
    <p:extLst>
      <p:ext uri="{BB962C8B-B14F-4D97-AF65-F5344CB8AC3E}">
        <p14:creationId xmlns:p14="http://schemas.microsoft.com/office/powerpoint/2010/main" val="4268099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oral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It’s</a:t>
            </a:r>
            <a:r>
              <a:rPr lang="fr-FR" dirty="0"/>
              <a:t> a </a:t>
            </a:r>
            <a:r>
              <a:rPr lang="fr-FR" b="1" dirty="0"/>
              <a:t>DEFENSE</a:t>
            </a:r>
            <a:r>
              <a:rPr lang="fr-FR" dirty="0"/>
              <a:t> ! </a:t>
            </a:r>
          </a:p>
          <a:p>
            <a:endParaRPr lang="fr-FR" dirty="0"/>
          </a:p>
          <a:p>
            <a:r>
              <a:rPr lang="fr-FR" dirty="0"/>
              <a:t>Not a </a:t>
            </a:r>
            <a:r>
              <a:rPr lang="fr-FR" dirty="0" err="1"/>
              <a:t>resume</a:t>
            </a:r>
            <a:r>
              <a:rPr lang="fr-FR" dirty="0"/>
              <a:t> of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disseration</a:t>
            </a:r>
            <a:r>
              <a:rPr lang="fr-FR" dirty="0"/>
              <a:t> </a:t>
            </a:r>
          </a:p>
          <a:p>
            <a:endParaRPr lang="fr-FR" dirty="0"/>
          </a:p>
          <a:p>
            <a:r>
              <a:rPr lang="fr-FR" dirty="0"/>
              <a:t>My opinion : </a:t>
            </a:r>
          </a:p>
          <a:p>
            <a:pPr lvl="1"/>
            <a:r>
              <a:rPr lang="fr-FR" dirty="0"/>
              <a:t>10-15 slides max </a:t>
            </a:r>
          </a:p>
          <a:p>
            <a:pPr lvl="1"/>
            <a:r>
              <a:rPr lang="fr-FR" dirty="0"/>
              <a:t>Focus on part 3 : solutions</a:t>
            </a:r>
          </a:p>
          <a:p>
            <a:pPr lvl="1"/>
            <a:r>
              <a:rPr lang="fr-FR" dirty="0" err="1"/>
              <a:t>Try</a:t>
            </a:r>
            <a:r>
              <a:rPr lang="fr-FR" dirty="0"/>
              <a:t> to </a:t>
            </a:r>
            <a:r>
              <a:rPr lang="fr-FR" dirty="0" err="1"/>
              <a:t>work</a:t>
            </a:r>
            <a:r>
              <a:rPr lang="fr-FR" dirty="0"/>
              <a:t> on future perspectives </a:t>
            </a:r>
          </a:p>
          <a:p>
            <a:pPr lvl="1"/>
            <a:r>
              <a:rPr lang="fr-FR" dirty="0"/>
              <a:t>15-20 min by oral </a:t>
            </a:r>
          </a:p>
        </p:txBody>
      </p:sp>
    </p:spTree>
    <p:extLst>
      <p:ext uri="{BB962C8B-B14F-4D97-AF65-F5344CB8AC3E}">
        <p14:creationId xmlns:p14="http://schemas.microsoft.com/office/powerpoint/2010/main" val="4193087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MY </a:t>
            </a:r>
            <a:r>
              <a:rPr lang="fr-FR" dirty="0" err="1"/>
              <a:t>examples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525104"/>
          </a:xfrm>
        </p:spPr>
        <p:txBody>
          <a:bodyPr>
            <a:normAutofit fontScale="47500" lnSpcReduction="20000"/>
          </a:bodyPr>
          <a:lstStyle/>
          <a:p>
            <a:r>
              <a:rPr lang="fr-FR" dirty="0" err="1"/>
              <a:t>From</a:t>
            </a:r>
            <a:r>
              <a:rPr lang="fr-FR" dirty="0"/>
              <a:t> fans </a:t>
            </a:r>
            <a:r>
              <a:rPr lang="fr-FR" dirty="0" err="1"/>
              <a:t>experience</a:t>
            </a:r>
            <a:r>
              <a:rPr lang="fr-FR" dirty="0"/>
              <a:t> to fans engagement</a:t>
            </a:r>
          </a:p>
          <a:p>
            <a:endParaRPr lang="fr-FR" dirty="0"/>
          </a:p>
          <a:p>
            <a:r>
              <a:rPr lang="fr-FR" dirty="0"/>
              <a:t>Strategic </a:t>
            </a:r>
            <a:r>
              <a:rPr lang="fr-FR" dirty="0" err="1"/>
              <a:t>Sponsorship</a:t>
            </a:r>
            <a:r>
              <a:rPr lang="fr-FR" dirty="0"/>
              <a:t> </a:t>
            </a:r>
            <a:r>
              <a:rPr lang="fr-FR" dirty="0" err="1"/>
              <a:t>activativations</a:t>
            </a:r>
            <a:r>
              <a:rPr lang="fr-FR" dirty="0"/>
              <a:t> </a:t>
            </a:r>
          </a:p>
          <a:p>
            <a:endParaRPr lang="fr-FR" dirty="0"/>
          </a:p>
          <a:p>
            <a:r>
              <a:rPr lang="fr-FR" dirty="0" err="1"/>
              <a:t>Sponsorship</a:t>
            </a:r>
            <a:r>
              <a:rPr lang="fr-FR" dirty="0"/>
              <a:t> / </a:t>
            </a:r>
            <a:r>
              <a:rPr lang="fr-FR" dirty="0" err="1"/>
              <a:t>Endorsment</a:t>
            </a:r>
            <a:r>
              <a:rPr lang="fr-FR" dirty="0"/>
              <a:t> / Talent Marketing</a:t>
            </a:r>
          </a:p>
          <a:p>
            <a:endParaRPr lang="fr-FR" dirty="0"/>
          </a:p>
          <a:p>
            <a:r>
              <a:rPr lang="fr-FR" dirty="0"/>
              <a:t>Public Relations and Sport Business</a:t>
            </a:r>
          </a:p>
          <a:p>
            <a:endParaRPr lang="fr-FR" dirty="0"/>
          </a:p>
          <a:p>
            <a:r>
              <a:rPr lang="fr-FR" dirty="0"/>
              <a:t>FRM / CRM / </a:t>
            </a:r>
            <a:r>
              <a:rPr lang="fr-FR" dirty="0" err="1"/>
              <a:t>Ticketing</a:t>
            </a:r>
            <a:r>
              <a:rPr lang="fr-FR" dirty="0"/>
              <a:t> / </a:t>
            </a:r>
            <a:r>
              <a:rPr lang="fr-FR" dirty="0" err="1"/>
              <a:t>Yield</a:t>
            </a:r>
            <a:r>
              <a:rPr lang="fr-FR" dirty="0"/>
              <a:t> Management </a:t>
            </a:r>
          </a:p>
          <a:p>
            <a:endParaRPr lang="fr-FR" dirty="0"/>
          </a:p>
          <a:p>
            <a:r>
              <a:rPr lang="fr-FR" dirty="0"/>
              <a:t>Stadium and </a:t>
            </a:r>
            <a:r>
              <a:rPr lang="fr-FR" dirty="0" err="1"/>
              <a:t>Arena</a:t>
            </a:r>
            <a:r>
              <a:rPr lang="fr-FR" dirty="0"/>
              <a:t> Strategic Businesses </a:t>
            </a:r>
          </a:p>
          <a:p>
            <a:endParaRPr lang="fr-FR" dirty="0"/>
          </a:p>
          <a:p>
            <a:r>
              <a:rPr lang="fr-FR" dirty="0" err="1"/>
              <a:t>Circular</a:t>
            </a:r>
            <a:r>
              <a:rPr lang="fr-FR" dirty="0"/>
              <a:t> </a:t>
            </a:r>
            <a:r>
              <a:rPr lang="fr-FR" dirty="0" err="1"/>
              <a:t>Economy</a:t>
            </a:r>
            <a:r>
              <a:rPr lang="fr-FR" dirty="0"/>
              <a:t> / CSR</a:t>
            </a:r>
          </a:p>
          <a:p>
            <a:endParaRPr lang="fr-FR" dirty="0"/>
          </a:p>
          <a:p>
            <a:r>
              <a:rPr lang="fr-FR" dirty="0"/>
              <a:t>Destination Marketing City </a:t>
            </a:r>
            <a:r>
              <a:rPr lang="fr-FR" dirty="0" err="1"/>
              <a:t>Branding</a:t>
            </a:r>
            <a:r>
              <a:rPr lang="fr-FR" dirty="0"/>
              <a:t> and sport</a:t>
            </a:r>
          </a:p>
          <a:p>
            <a:endParaRPr lang="fr-FR" dirty="0"/>
          </a:p>
          <a:p>
            <a:r>
              <a:rPr lang="fr-FR" dirty="0"/>
              <a:t>Media </a:t>
            </a:r>
            <a:r>
              <a:rPr lang="fr-FR" dirty="0" err="1"/>
              <a:t>Rights</a:t>
            </a:r>
            <a:r>
              <a:rPr lang="fr-FR" dirty="0"/>
              <a:t> transformation and new entrants : GAFA (Google, Apple, Facebook, Amazon) BATX (</a:t>
            </a:r>
            <a:r>
              <a:rPr lang="fr-FR" dirty="0">
                <a:hlinkClick r:id="rId2" tooltip="Baidu"/>
              </a:rPr>
              <a:t>Baidu</a:t>
            </a:r>
            <a:r>
              <a:rPr lang="fr-FR" dirty="0"/>
              <a:t>, </a:t>
            </a:r>
            <a:r>
              <a:rPr lang="fr-FR" dirty="0" err="1">
                <a:hlinkClick r:id="rId3" tooltip="Alibaba Group"/>
              </a:rPr>
              <a:t>Alibaba</a:t>
            </a:r>
            <a:r>
              <a:rPr lang="fr-FR" dirty="0"/>
              <a:t>, </a:t>
            </a:r>
            <a:r>
              <a:rPr lang="fr-FR" dirty="0" err="1">
                <a:hlinkClick r:id="rId4" tooltip="Tencent"/>
              </a:rPr>
              <a:t>Tencent</a:t>
            </a:r>
            <a:r>
              <a:rPr lang="fr-FR" dirty="0"/>
              <a:t> </a:t>
            </a:r>
            <a:r>
              <a:rPr lang="fr-FR" dirty="0" err="1">
                <a:hlinkClick r:id="rId5" tooltip="Xiaomi"/>
              </a:rPr>
              <a:t>Xiaomi</a:t>
            </a:r>
            <a:r>
              <a:rPr lang="fr-FR" dirty="0"/>
              <a:t> ); </a:t>
            </a:r>
            <a:r>
              <a:rPr lang="fr-FR" b="1" dirty="0" err="1">
                <a:hlinkClick r:id="rId6" tooltip="Natu"/>
              </a:rPr>
              <a:t>Natu</a:t>
            </a:r>
            <a:r>
              <a:rPr lang="fr-FR" dirty="0"/>
              <a:t> (</a:t>
            </a:r>
            <a:r>
              <a:rPr lang="fr-FR" dirty="0" err="1">
                <a:hlinkClick r:id="rId7" tooltip="Netflix"/>
              </a:rPr>
              <a:t>Netflix</a:t>
            </a:r>
            <a:r>
              <a:rPr lang="fr-FR" dirty="0"/>
              <a:t>, </a:t>
            </a:r>
            <a:r>
              <a:rPr lang="fr-FR" dirty="0" err="1">
                <a:hlinkClick r:id="rId8"/>
              </a:rPr>
              <a:t>Airbnb</a:t>
            </a:r>
            <a:r>
              <a:rPr lang="fr-FR" dirty="0"/>
              <a:t>, </a:t>
            </a:r>
            <a:r>
              <a:rPr lang="fr-FR" dirty="0">
                <a:hlinkClick r:id="rId9" tooltip="Tesla Motors"/>
              </a:rPr>
              <a:t>Tesla</a:t>
            </a:r>
            <a:r>
              <a:rPr lang="fr-FR" dirty="0"/>
              <a:t>, </a:t>
            </a:r>
            <a:r>
              <a:rPr lang="fr-FR" dirty="0" err="1">
                <a:hlinkClick r:id="rId10" tooltip="Uber (entreprise)"/>
              </a:rPr>
              <a:t>Uber</a:t>
            </a:r>
            <a:r>
              <a:rPr lang="fr-FR" dirty="0"/>
              <a:t>)…</a:t>
            </a:r>
          </a:p>
          <a:p>
            <a:endParaRPr lang="fr-FR" dirty="0"/>
          </a:p>
          <a:p>
            <a:r>
              <a:rPr lang="fr-FR" dirty="0"/>
              <a:t>Case </a:t>
            </a:r>
            <a:r>
              <a:rPr lang="fr-FR" dirty="0" err="1"/>
              <a:t>Studies</a:t>
            </a:r>
            <a:r>
              <a:rPr lang="fr-FR" dirty="0"/>
              <a:t> : </a:t>
            </a:r>
            <a:r>
              <a:rPr lang="fr-FR" dirty="0" err="1"/>
              <a:t>Olympics</a:t>
            </a:r>
            <a:r>
              <a:rPr lang="fr-FR" dirty="0"/>
              <a:t> / MLS / Clubs / Events / </a:t>
            </a:r>
            <a:r>
              <a:rPr lang="fr-FR" dirty="0" err="1"/>
              <a:t>Federation</a:t>
            </a:r>
            <a:r>
              <a:rPr lang="fr-FR" dirty="0"/>
              <a:t> </a:t>
            </a:r>
          </a:p>
          <a:p>
            <a:endParaRPr lang="fr-FR" dirty="0"/>
          </a:p>
          <a:p>
            <a:r>
              <a:rPr lang="fr-FR" dirty="0"/>
              <a:t>,,,,</a:t>
            </a:r>
          </a:p>
        </p:txBody>
      </p:sp>
      <p:pic>
        <p:nvPicPr>
          <p:cNvPr id="4" name="Picture 9" descr="fft-quad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377" y="2107343"/>
            <a:ext cx="1777619" cy="513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logo-rolland-garros-20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871" y="1996424"/>
            <a:ext cx="713282" cy="713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659" y="2075238"/>
            <a:ext cx="524217" cy="62969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929" y="1931628"/>
            <a:ext cx="931189" cy="80159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011" y="1965861"/>
            <a:ext cx="803627" cy="803627"/>
          </a:xfrm>
          <a:prstGeom prst="rect">
            <a:avLst/>
          </a:prstGeom>
        </p:spPr>
      </p:pic>
      <p:pic>
        <p:nvPicPr>
          <p:cNvPr id="9" name="Picture 10" descr="ATP+World+Tour+Logo+150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5602" y="2059307"/>
            <a:ext cx="529947" cy="6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802" y="2147536"/>
            <a:ext cx="621952" cy="621952"/>
          </a:xfrm>
          <a:prstGeom prst="rect">
            <a:avLst/>
          </a:prstGeom>
        </p:spPr>
      </p:pic>
      <p:pic>
        <p:nvPicPr>
          <p:cNvPr id="11" name="Picture 30" descr="logo_BNP_Paribas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485" y="3013786"/>
            <a:ext cx="1461783" cy="7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056" y="2910970"/>
            <a:ext cx="1072479" cy="73643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569" y="2871095"/>
            <a:ext cx="1317383" cy="98879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517" y="2843348"/>
            <a:ext cx="1602624" cy="90147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034" y="3920229"/>
            <a:ext cx="1329234" cy="791559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425" y="3937540"/>
            <a:ext cx="2364259" cy="607263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147" y="3872980"/>
            <a:ext cx="1338682" cy="644798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549" y="3895677"/>
            <a:ext cx="821081" cy="640443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610" y="4871509"/>
            <a:ext cx="1376375" cy="400708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186" y="4815458"/>
            <a:ext cx="2105640" cy="642856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586" y="4622450"/>
            <a:ext cx="844732" cy="844732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828" y="4622450"/>
            <a:ext cx="844190" cy="711934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644" y="3882745"/>
            <a:ext cx="845923" cy="845923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868" y="5000660"/>
            <a:ext cx="1643449" cy="622519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228" y="3031000"/>
            <a:ext cx="1472313" cy="440467"/>
          </a:xfrm>
          <a:prstGeom prst="rect">
            <a:avLst/>
          </a:prstGeom>
        </p:spPr>
      </p:pic>
      <p:pic>
        <p:nvPicPr>
          <p:cNvPr id="27" name="Picture 27" descr="psg_logo1251985736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066" y="5837865"/>
            <a:ext cx="1239340" cy="701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732" y="5582890"/>
            <a:ext cx="1031925" cy="1165875"/>
          </a:xfrm>
          <a:prstGeom prst="rect">
            <a:avLst/>
          </a:prstGeom>
        </p:spPr>
      </p:pic>
      <p:pic>
        <p:nvPicPr>
          <p:cNvPr id="29" name="Picture 11" descr="Logo_aso_Groupe_Amaury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007" y="6004221"/>
            <a:ext cx="1107281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2" descr="tdf-logo-large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857" y="5915315"/>
            <a:ext cx="756047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Image 11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177" y="6038162"/>
            <a:ext cx="443388" cy="44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179" y="5931203"/>
            <a:ext cx="758373" cy="560374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668" y="5897802"/>
            <a:ext cx="740911" cy="740911"/>
          </a:xfrm>
          <a:prstGeom prst="rect">
            <a:avLst/>
          </a:prstGeom>
        </p:spPr>
      </p:pic>
      <p:pic>
        <p:nvPicPr>
          <p:cNvPr id="1028" name="Picture 4" descr="fiba-logo-770-770×550 | Basket Europe">
            <a:extLst>
              <a:ext uri="{FF2B5EF4-FFF2-40B4-BE49-F238E27FC236}">
                <a16:creationId xmlns:a16="http://schemas.microsoft.com/office/drawing/2014/main" id="{F14B2FA1-9E67-78D1-C118-66BE59585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021" y="2046127"/>
            <a:ext cx="1116109" cy="79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66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EDE1B5-C5AA-4025-5783-CA2D8F131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Tutors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B0EA90-0B05-5D02-22E1-3B8C921CE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556734"/>
          </a:xfrm>
        </p:spPr>
        <p:txBody>
          <a:bodyPr>
            <a:normAutofit fontScale="92500" lnSpcReduction="20000"/>
          </a:bodyPr>
          <a:lstStyle/>
          <a:p>
            <a:r>
              <a:rPr lang="fr-FR" dirty="0" err="1"/>
              <a:t>Phd</a:t>
            </a:r>
            <a:r>
              <a:rPr lang="fr-FR" dirty="0"/>
              <a:t> Advisor « </a:t>
            </a:r>
            <a:r>
              <a:rPr lang="fr-FR" dirty="0" err="1"/>
              <a:t>mandatory</a:t>
            </a:r>
            <a:r>
              <a:rPr lang="fr-FR" dirty="0"/>
              <a:t> » (</a:t>
            </a:r>
            <a:r>
              <a:rPr lang="fr-FR" dirty="0" err="1"/>
              <a:t>KedgeBS</a:t>
            </a:r>
            <a:r>
              <a:rPr lang="fr-FR" dirty="0"/>
              <a:t> new </a:t>
            </a:r>
            <a:r>
              <a:rPr lang="fr-FR" dirty="0" err="1"/>
              <a:t>rule</a:t>
            </a:r>
            <a:r>
              <a:rPr lang="fr-FR" dirty="0"/>
              <a:t>) </a:t>
            </a:r>
          </a:p>
          <a:p>
            <a:endParaRPr lang="fr-FR" dirty="0"/>
          </a:p>
          <a:p>
            <a:r>
              <a:rPr lang="fr-FR" dirty="0"/>
              <a:t>Lionel Maltese (sport management, marketing, </a:t>
            </a:r>
            <a:r>
              <a:rPr lang="fr-FR" dirty="0" err="1"/>
              <a:t>strategy</a:t>
            </a:r>
            <a:r>
              <a:rPr lang="fr-FR" dirty="0"/>
              <a:t> , </a:t>
            </a:r>
            <a:r>
              <a:rPr lang="fr-FR" dirty="0" err="1"/>
              <a:t>entrepreneurship</a:t>
            </a:r>
            <a:r>
              <a:rPr lang="fr-FR" dirty="0"/>
              <a:t>, </a:t>
            </a:r>
            <a:r>
              <a:rPr lang="fr-FR" dirty="0" err="1"/>
              <a:t>economics</a:t>
            </a:r>
            <a:r>
              <a:rPr lang="fr-FR" dirty="0"/>
              <a:t>, CSR)</a:t>
            </a:r>
          </a:p>
          <a:p>
            <a:r>
              <a:rPr lang="fr-FR" dirty="0"/>
              <a:t>Jean-Philippe Danglade (sport marketing, communication, management, CSR)</a:t>
            </a:r>
          </a:p>
          <a:p>
            <a:r>
              <a:rPr lang="fr-FR" dirty="0"/>
              <a:t>Subhan Shahid (Sport Business </a:t>
            </a:r>
            <a:r>
              <a:rPr lang="fr-FR" dirty="0" err="1"/>
              <a:t>Strategy</a:t>
            </a:r>
            <a:r>
              <a:rPr lang="fr-FR" dirty="0"/>
              <a:t>,, </a:t>
            </a:r>
            <a:r>
              <a:rPr lang="fr-FR" dirty="0" err="1"/>
              <a:t>sustainability</a:t>
            </a:r>
            <a:r>
              <a:rPr lang="fr-FR" dirty="0"/>
              <a:t>, management)</a:t>
            </a:r>
          </a:p>
          <a:p>
            <a:r>
              <a:rPr lang="fr-FR" dirty="0"/>
              <a:t>Neva Bojovic (</a:t>
            </a:r>
            <a:r>
              <a:rPr lang="fr-FR" dirty="0" err="1"/>
              <a:t>Strategy</a:t>
            </a:r>
            <a:r>
              <a:rPr lang="fr-FR"/>
              <a:t>, Sport IT</a:t>
            </a:r>
            <a:r>
              <a:rPr lang="fr-FR" dirty="0"/>
              <a:t>, Digital, </a:t>
            </a:r>
            <a:r>
              <a:rPr lang="fr-FR" dirty="0" err="1"/>
              <a:t>sustainability</a:t>
            </a:r>
            <a:r>
              <a:rPr lang="fr-FR" dirty="0"/>
              <a:t>, management)</a:t>
            </a:r>
          </a:p>
          <a:p>
            <a:endParaRPr lang="fr-FR" dirty="0"/>
          </a:p>
          <a:p>
            <a:r>
              <a:rPr lang="fr-FR" dirty="0"/>
              <a:t>Dan Ladik (sport marketing, management and digital)</a:t>
            </a:r>
          </a:p>
          <a:p>
            <a:r>
              <a:rPr lang="fr-FR" dirty="0"/>
              <a:t>Thilo Kunkel (Sport marketing and management)</a:t>
            </a:r>
          </a:p>
          <a:p>
            <a:r>
              <a:rPr lang="fr-FR" dirty="0"/>
              <a:t>Christophe Durand (sport </a:t>
            </a:r>
            <a:r>
              <a:rPr lang="fr-FR" dirty="0" err="1"/>
              <a:t>economics</a:t>
            </a:r>
            <a:r>
              <a:rPr lang="fr-FR" dirty="0"/>
              <a:t> and management)</a:t>
            </a:r>
          </a:p>
          <a:p>
            <a:r>
              <a:rPr lang="fr-FR" dirty="0"/>
              <a:t>Robert Simmons (Sport </a:t>
            </a:r>
            <a:r>
              <a:rPr lang="fr-FR" dirty="0" err="1"/>
              <a:t>Economics</a:t>
            </a:r>
            <a:r>
              <a:rPr lang="fr-FR" dirty="0"/>
              <a:t>)</a:t>
            </a:r>
          </a:p>
          <a:p>
            <a:r>
              <a:rPr lang="fr-FR" dirty="0"/>
              <a:t>Aurélien François (CSR and sport)</a:t>
            </a:r>
          </a:p>
          <a:p>
            <a:r>
              <a:rPr lang="fr-FR" dirty="0"/>
              <a:t>Francois Carrillat (Sport Marketing)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3257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Your goals !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Be </a:t>
            </a:r>
            <a:r>
              <a:rPr lang="fr-FR" b="1" dirty="0">
                <a:solidFill>
                  <a:srgbClr val="FF0000"/>
                </a:solidFill>
              </a:rPr>
              <a:t>expert </a:t>
            </a:r>
            <a:r>
              <a:rPr lang="fr-FR" dirty="0"/>
              <a:t>on a </a:t>
            </a:r>
            <a:r>
              <a:rPr lang="fr-FR" dirty="0" err="1"/>
              <a:t>strategic</a:t>
            </a:r>
            <a:r>
              <a:rPr lang="fr-FR" dirty="0"/>
              <a:t> </a:t>
            </a:r>
            <a:r>
              <a:rPr lang="fr-FR" dirty="0" err="1"/>
              <a:t>subject</a:t>
            </a:r>
            <a:r>
              <a:rPr lang="fr-FR" dirty="0"/>
              <a:t> for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a new line on </a:t>
            </a:r>
            <a:r>
              <a:rPr lang="fr-FR" dirty="0" err="1"/>
              <a:t>your</a:t>
            </a:r>
            <a:r>
              <a:rPr lang="fr-FR" dirty="0"/>
              <a:t> CV !</a:t>
            </a:r>
          </a:p>
          <a:p>
            <a:endParaRPr lang="fr-FR" dirty="0"/>
          </a:p>
          <a:p>
            <a:r>
              <a:rPr lang="fr-FR" dirty="0"/>
              <a:t>Be able to </a:t>
            </a:r>
            <a:r>
              <a:rPr lang="fr-FR" b="1" dirty="0">
                <a:solidFill>
                  <a:srgbClr val="FF0000"/>
                </a:solidFill>
              </a:rPr>
              <a:t>mix </a:t>
            </a:r>
            <a:r>
              <a:rPr lang="fr-FR" b="1" dirty="0" err="1">
                <a:solidFill>
                  <a:srgbClr val="FF0000"/>
                </a:solidFill>
              </a:rPr>
              <a:t>theory</a:t>
            </a:r>
            <a:r>
              <a:rPr lang="fr-FR" b="1" dirty="0">
                <a:solidFill>
                  <a:srgbClr val="FF0000"/>
                </a:solidFill>
              </a:rPr>
              <a:t> and practice </a:t>
            </a:r>
            <a:r>
              <a:rPr lang="fr-FR" dirty="0"/>
              <a:t>to </a:t>
            </a:r>
            <a:r>
              <a:rPr lang="fr-FR" dirty="0" err="1"/>
              <a:t>make</a:t>
            </a:r>
            <a:r>
              <a:rPr lang="fr-FR" dirty="0"/>
              <a:t> relevant </a:t>
            </a:r>
            <a:r>
              <a:rPr lang="fr-FR" dirty="0" err="1"/>
              <a:t>recommendations</a:t>
            </a:r>
            <a:endParaRPr lang="fr-FR" dirty="0"/>
          </a:p>
          <a:p>
            <a:endParaRPr lang="fr-FR" dirty="0"/>
          </a:p>
          <a:p>
            <a:r>
              <a:rPr lang="fr-FR" dirty="0"/>
              <a:t>Focus on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b="1" dirty="0">
                <a:solidFill>
                  <a:srgbClr val="FF0000"/>
                </a:solidFill>
              </a:rPr>
              <a:t>contributions</a:t>
            </a:r>
            <a:r>
              <a:rPr lang="fr-FR" dirty="0"/>
              <a:t> </a:t>
            </a:r>
            <a:r>
              <a:rPr lang="fr-FR" dirty="0" err="1"/>
              <a:t>inside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dissertation </a:t>
            </a:r>
          </a:p>
          <a:p>
            <a:endParaRPr lang="fr-FR" dirty="0"/>
          </a:p>
          <a:p>
            <a:r>
              <a:rPr lang="fr-FR" dirty="0"/>
              <a:t>Be on </a:t>
            </a:r>
            <a:r>
              <a:rPr lang="fr-FR" b="1" dirty="0">
                <a:solidFill>
                  <a:srgbClr val="FF0000"/>
                </a:solidFill>
              </a:rPr>
              <a:t>time</a:t>
            </a:r>
            <a:r>
              <a:rPr lang="fr-FR" dirty="0"/>
              <a:t> to </a:t>
            </a:r>
            <a:r>
              <a:rPr lang="fr-FR" dirty="0" err="1"/>
              <a:t>get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Msc</a:t>
            </a:r>
            <a:r>
              <a:rPr lang="fr-FR" dirty="0"/>
              <a:t> ISEM ! 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7332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Key points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Get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b="1" dirty="0" err="1">
                <a:solidFill>
                  <a:srgbClr val="FF0000"/>
                </a:solidFill>
              </a:rPr>
              <a:t>advisor</a:t>
            </a:r>
            <a:r>
              <a:rPr lang="fr-FR" dirty="0"/>
              <a:t> (</a:t>
            </a:r>
            <a:r>
              <a:rPr lang="fr-FR" dirty="0" err="1"/>
              <a:t>tutor</a:t>
            </a:r>
            <a:r>
              <a:rPr lang="fr-FR" dirty="0"/>
              <a:t>) – </a:t>
            </a:r>
            <a:r>
              <a:rPr lang="fr-FR" dirty="0" err="1"/>
              <a:t>Except</a:t>
            </a:r>
            <a:r>
              <a:rPr lang="fr-FR" dirty="0"/>
              <a:t> JP Danglade (not free) :</a:t>
            </a:r>
          </a:p>
          <a:p>
            <a:pPr lvl="1"/>
            <a:r>
              <a:rPr lang="fr-FR" dirty="0"/>
              <a:t>All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professors</a:t>
            </a:r>
            <a:r>
              <a:rPr lang="fr-FR" dirty="0"/>
              <a:t> in </a:t>
            </a:r>
            <a:r>
              <a:rPr lang="fr-FR" dirty="0" err="1"/>
              <a:t>Msc</a:t>
            </a:r>
            <a:r>
              <a:rPr lang="fr-FR" dirty="0"/>
              <a:t> ISEM &amp; </a:t>
            </a:r>
            <a:r>
              <a:rPr lang="fr-FR" dirty="0" err="1"/>
              <a:t>KedgeBS</a:t>
            </a:r>
            <a:r>
              <a:rPr lang="fr-FR" dirty="0"/>
              <a:t> </a:t>
            </a:r>
          </a:p>
          <a:p>
            <a:pPr lvl="1"/>
            <a:r>
              <a:rPr lang="fr-FR" dirty="0" err="1"/>
              <a:t>Affinity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their</a:t>
            </a:r>
            <a:r>
              <a:rPr lang="fr-FR" dirty="0"/>
              <a:t> </a:t>
            </a:r>
            <a:r>
              <a:rPr lang="fr-FR" dirty="0" err="1"/>
              <a:t>competencies</a:t>
            </a:r>
            <a:r>
              <a:rPr lang="fr-FR" dirty="0"/>
              <a:t> </a:t>
            </a:r>
          </a:p>
          <a:p>
            <a:endParaRPr lang="fr-FR" dirty="0"/>
          </a:p>
          <a:p>
            <a:r>
              <a:rPr lang="fr-FR" dirty="0" err="1"/>
              <a:t>Try</a:t>
            </a:r>
            <a:r>
              <a:rPr lang="fr-FR" dirty="0"/>
              <a:t> to </a:t>
            </a:r>
            <a:r>
              <a:rPr lang="fr-FR" b="1" dirty="0" err="1">
                <a:solidFill>
                  <a:srgbClr val="FF0000"/>
                </a:solidFill>
              </a:rPr>
              <a:t>read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dirty="0" err="1"/>
              <a:t>professional</a:t>
            </a:r>
            <a:r>
              <a:rPr lang="fr-FR" dirty="0"/>
              <a:t> and </a:t>
            </a:r>
            <a:r>
              <a:rPr lang="fr-FR" dirty="0" err="1"/>
              <a:t>academic</a:t>
            </a:r>
            <a:r>
              <a:rPr lang="fr-FR" dirty="0"/>
              <a:t> </a:t>
            </a:r>
            <a:r>
              <a:rPr lang="fr-FR" b="1" dirty="0">
                <a:solidFill>
                  <a:srgbClr val="FF0000"/>
                </a:solidFill>
              </a:rPr>
              <a:t>articles</a:t>
            </a:r>
            <a:r>
              <a:rPr lang="fr-FR" dirty="0"/>
              <a:t> on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subject</a:t>
            </a:r>
            <a:r>
              <a:rPr lang="fr-FR" dirty="0"/>
              <a:t> </a:t>
            </a:r>
            <a:r>
              <a:rPr lang="fr-FR" dirty="0" err="1"/>
              <a:t>before</a:t>
            </a:r>
            <a:r>
              <a:rPr lang="fr-FR" dirty="0"/>
              <a:t> </a:t>
            </a:r>
            <a:r>
              <a:rPr lang="fr-FR" dirty="0" err="1"/>
              <a:t>launching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dissertation </a:t>
            </a:r>
            <a:r>
              <a:rPr lang="fr-FR" dirty="0" err="1"/>
              <a:t>project</a:t>
            </a:r>
            <a:r>
              <a:rPr lang="fr-FR" dirty="0"/>
              <a:t> </a:t>
            </a:r>
          </a:p>
          <a:p>
            <a:endParaRPr lang="fr-FR" dirty="0"/>
          </a:p>
          <a:p>
            <a:r>
              <a:rPr lang="fr-FR" dirty="0"/>
              <a:t>Be </a:t>
            </a:r>
            <a:r>
              <a:rPr lang="fr-FR" b="1" dirty="0" err="1">
                <a:solidFill>
                  <a:srgbClr val="FF0000"/>
                </a:solidFill>
              </a:rPr>
              <a:t>analytic</a:t>
            </a:r>
            <a:r>
              <a:rPr lang="fr-FR" dirty="0"/>
              <a:t> and not descriptive ! (</a:t>
            </a:r>
            <a:r>
              <a:rPr lang="fr-FR" dirty="0" err="1"/>
              <a:t>your</a:t>
            </a:r>
            <a:r>
              <a:rPr lang="fr-FR" dirty="0"/>
              <a:t> are not a </a:t>
            </a:r>
            <a:r>
              <a:rPr lang="fr-FR" dirty="0" err="1"/>
              <a:t>journalist</a:t>
            </a:r>
            <a:r>
              <a:rPr lang="fr-FR" dirty="0"/>
              <a:t> !)</a:t>
            </a:r>
          </a:p>
          <a:p>
            <a:endParaRPr lang="fr-FR" dirty="0"/>
          </a:p>
          <a:p>
            <a:r>
              <a:rPr lang="fr-FR" dirty="0" err="1"/>
              <a:t>Try</a:t>
            </a:r>
            <a:r>
              <a:rPr lang="fr-FR" dirty="0"/>
              <a:t> to </a:t>
            </a:r>
            <a:r>
              <a:rPr lang="fr-FR" b="1" dirty="0">
                <a:solidFill>
                  <a:srgbClr val="FF0000"/>
                </a:solidFill>
              </a:rPr>
              <a:t>manage </a:t>
            </a:r>
            <a:r>
              <a:rPr lang="fr-FR" b="1" dirty="0" err="1">
                <a:solidFill>
                  <a:srgbClr val="FF0000"/>
                </a:solidFill>
              </a:rPr>
              <a:t>your</a:t>
            </a:r>
            <a:r>
              <a:rPr lang="fr-FR" b="1" dirty="0">
                <a:solidFill>
                  <a:srgbClr val="FF0000"/>
                </a:solidFill>
              </a:rPr>
              <a:t> time </a:t>
            </a:r>
            <a:r>
              <a:rPr lang="fr-FR" dirty="0" err="1"/>
              <a:t>before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internship</a:t>
            </a:r>
            <a:r>
              <a:rPr lang="fr-FR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417182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 for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work</a:t>
            </a:r>
            <a:r>
              <a:rPr lang="fr-FR" dirty="0"/>
              <a:t> (</a:t>
            </a:r>
            <a:r>
              <a:rPr lang="fr-FR" dirty="0" err="1"/>
              <a:t>my</a:t>
            </a:r>
            <a:r>
              <a:rPr lang="fr-FR" dirty="0"/>
              <a:t> </a:t>
            </a:r>
            <a:r>
              <a:rPr lang="fr-FR" dirty="0" err="1"/>
              <a:t>advices</a:t>
            </a:r>
            <a:r>
              <a:rPr lang="fr-FR" dirty="0"/>
              <a:t>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54374" y="2373465"/>
            <a:ext cx="6116170" cy="3758985"/>
          </a:xfrm>
        </p:spPr>
        <p:txBody>
          <a:bodyPr>
            <a:noAutofit/>
          </a:bodyPr>
          <a:lstStyle/>
          <a:p>
            <a:pPr marL="630000" lvl="2" indent="0">
              <a:buNone/>
            </a:pPr>
            <a:endParaRPr lang="fr-FR" sz="1200" dirty="0"/>
          </a:p>
          <a:p>
            <a:r>
              <a:rPr lang="fr-FR" sz="1200" b="1" dirty="0"/>
              <a:t>Introduction </a:t>
            </a:r>
          </a:p>
          <a:p>
            <a:pPr lvl="1"/>
            <a:r>
              <a:rPr lang="fr-FR" sz="1200" dirty="0" err="1"/>
              <a:t>Subject</a:t>
            </a:r>
            <a:r>
              <a:rPr lang="fr-FR" sz="1200" dirty="0"/>
              <a:t> &amp; Management Science </a:t>
            </a:r>
            <a:r>
              <a:rPr lang="fr-FR" sz="1200" dirty="0" err="1"/>
              <a:t>domain</a:t>
            </a:r>
            <a:r>
              <a:rPr lang="fr-FR" sz="1200" dirty="0"/>
              <a:t> / </a:t>
            </a:r>
            <a:r>
              <a:rPr lang="fr-FR" sz="1200" dirty="0" err="1"/>
              <a:t>Context</a:t>
            </a:r>
            <a:endParaRPr lang="fr-FR" sz="1200" dirty="0"/>
          </a:p>
          <a:p>
            <a:pPr lvl="1"/>
            <a:r>
              <a:rPr lang="fr-FR" sz="1200" dirty="0" err="1"/>
              <a:t>Problematic</a:t>
            </a:r>
            <a:endParaRPr lang="fr-FR" sz="1200" dirty="0"/>
          </a:p>
          <a:p>
            <a:pPr lvl="1"/>
            <a:r>
              <a:rPr lang="fr-FR" sz="1200" dirty="0"/>
              <a:t>plan</a:t>
            </a:r>
          </a:p>
          <a:p>
            <a:endParaRPr lang="fr-FR" sz="1200" b="1" dirty="0"/>
          </a:p>
          <a:p>
            <a:r>
              <a:rPr lang="fr-FR" sz="1200" b="1" dirty="0"/>
              <a:t>Theory : </a:t>
            </a:r>
            <a:r>
              <a:rPr lang="fr-FR" sz="1200" b="1" dirty="0">
                <a:solidFill>
                  <a:srgbClr val="FF0000"/>
                </a:solidFill>
              </a:rPr>
              <a:t>US</a:t>
            </a:r>
          </a:p>
          <a:p>
            <a:endParaRPr lang="fr-FR" sz="1200" b="1" dirty="0"/>
          </a:p>
          <a:p>
            <a:r>
              <a:rPr lang="fr-FR" sz="1200" b="1" dirty="0"/>
              <a:t>Practice : </a:t>
            </a:r>
            <a:r>
              <a:rPr lang="fr-FR" sz="1200" b="1" dirty="0">
                <a:solidFill>
                  <a:srgbClr val="FF0000"/>
                </a:solidFill>
              </a:rPr>
              <a:t>THEM </a:t>
            </a:r>
          </a:p>
          <a:p>
            <a:endParaRPr lang="fr-FR" sz="1200" b="1" dirty="0">
              <a:solidFill>
                <a:srgbClr val="FF0000"/>
              </a:solidFill>
            </a:endParaRPr>
          </a:p>
          <a:p>
            <a:r>
              <a:rPr lang="fr-FR" sz="1200" b="1" dirty="0"/>
              <a:t>Solutions : </a:t>
            </a:r>
            <a:r>
              <a:rPr lang="fr-FR" sz="1200" b="1" dirty="0">
                <a:solidFill>
                  <a:srgbClr val="FF0000"/>
                </a:solidFill>
              </a:rPr>
              <a:t>YOU </a:t>
            </a:r>
          </a:p>
          <a:p>
            <a:endParaRPr lang="fr-FR" sz="1200" b="1" dirty="0">
              <a:solidFill>
                <a:srgbClr val="FF0000"/>
              </a:solidFill>
            </a:endParaRPr>
          </a:p>
          <a:p>
            <a:r>
              <a:rPr lang="fr-FR" sz="1200" b="1" dirty="0"/>
              <a:t>Conclusion :</a:t>
            </a:r>
          </a:p>
          <a:p>
            <a:pPr lvl="1"/>
            <a:r>
              <a:rPr lang="fr-FR" sz="1200" dirty="0" err="1"/>
              <a:t>Resume</a:t>
            </a:r>
            <a:r>
              <a:rPr lang="fr-FR" sz="1200" dirty="0"/>
              <a:t> : </a:t>
            </a:r>
            <a:r>
              <a:rPr lang="fr-FR" sz="1200" dirty="0" err="1"/>
              <a:t>results</a:t>
            </a:r>
            <a:r>
              <a:rPr lang="fr-FR" sz="1200" dirty="0"/>
              <a:t> &amp; </a:t>
            </a:r>
            <a:r>
              <a:rPr lang="fr-FR" sz="1200" dirty="0" err="1"/>
              <a:t>your</a:t>
            </a:r>
            <a:r>
              <a:rPr lang="fr-FR" sz="1200" dirty="0"/>
              <a:t> contribution</a:t>
            </a:r>
          </a:p>
          <a:p>
            <a:pPr lvl="1"/>
            <a:r>
              <a:rPr lang="fr-FR" sz="1200" dirty="0" err="1"/>
              <a:t>Limits</a:t>
            </a:r>
            <a:r>
              <a:rPr lang="fr-FR" sz="1200" dirty="0"/>
              <a:t> &amp; perspective</a:t>
            </a:r>
          </a:p>
          <a:p>
            <a:pPr lvl="1"/>
            <a:r>
              <a:rPr lang="fr-FR" sz="1200" dirty="0" err="1"/>
              <a:t>Added</a:t>
            </a:r>
            <a:r>
              <a:rPr lang="fr-FR" sz="1200" dirty="0"/>
              <a:t> Value for </a:t>
            </a:r>
            <a:r>
              <a:rPr lang="fr-FR" sz="1200" dirty="0" err="1"/>
              <a:t>you</a:t>
            </a:r>
            <a:r>
              <a:rPr lang="fr-FR" sz="1200" dirty="0"/>
              <a:t> !  </a:t>
            </a:r>
          </a:p>
          <a:p>
            <a:r>
              <a:rPr lang="fr-FR" sz="1200" b="1" dirty="0" err="1">
                <a:solidFill>
                  <a:schemeClr val="tx1"/>
                </a:solidFill>
              </a:rPr>
              <a:t>Bibliography</a:t>
            </a:r>
            <a:endParaRPr lang="fr-FR" sz="1200" b="1" dirty="0">
              <a:solidFill>
                <a:schemeClr val="tx1"/>
              </a:solidFill>
            </a:endParaRPr>
          </a:p>
          <a:p>
            <a:r>
              <a:rPr lang="fr-FR" sz="1200" b="1" dirty="0" err="1">
                <a:solidFill>
                  <a:schemeClr val="tx1"/>
                </a:solidFill>
              </a:rPr>
              <a:t>Appendicies</a:t>
            </a:r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1192" y="4411869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sz="1200" dirty="0"/>
          </a:p>
        </p:txBody>
      </p:sp>
      <p:sp>
        <p:nvSpPr>
          <p:cNvPr id="5" name="Rectangle 4"/>
          <p:cNvSpPr/>
          <p:nvPr/>
        </p:nvSpPr>
        <p:spPr>
          <a:xfrm>
            <a:off x="647094" y="2528718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87150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Theory : US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fr-FR" sz="1800" dirty="0" err="1"/>
              <a:t>Literature</a:t>
            </a:r>
            <a:r>
              <a:rPr lang="fr-FR" sz="1800" dirty="0"/>
              <a:t> </a:t>
            </a:r>
            <a:r>
              <a:rPr lang="fr-FR" sz="1800" dirty="0" err="1"/>
              <a:t>Review</a:t>
            </a:r>
            <a:r>
              <a:rPr lang="fr-FR" sz="1800" dirty="0"/>
              <a:t> </a:t>
            </a:r>
          </a:p>
          <a:p>
            <a:pPr lvl="2"/>
            <a:endParaRPr lang="fr-FR" sz="1800" dirty="0"/>
          </a:p>
          <a:p>
            <a:pPr lvl="2"/>
            <a:r>
              <a:rPr lang="fr-FR" sz="1800" dirty="0" err="1"/>
              <a:t>Using</a:t>
            </a:r>
            <a:r>
              <a:rPr lang="fr-FR" sz="1800" dirty="0"/>
              <a:t> : </a:t>
            </a:r>
            <a:r>
              <a:rPr lang="fr-FR" sz="1800" dirty="0" err="1"/>
              <a:t>google</a:t>
            </a:r>
            <a:r>
              <a:rPr lang="fr-FR" sz="1800" dirty="0"/>
              <a:t> </a:t>
            </a:r>
            <a:r>
              <a:rPr lang="fr-FR" sz="1800" dirty="0" err="1"/>
              <a:t>scholar</a:t>
            </a:r>
            <a:r>
              <a:rPr lang="fr-FR" sz="1800" dirty="0"/>
              <a:t> : </a:t>
            </a:r>
            <a:r>
              <a:rPr lang="fr-FR" sz="1800" dirty="0">
                <a:hlinkClick r:id="rId2"/>
              </a:rPr>
              <a:t>https://scholar.google.fr/</a:t>
            </a:r>
            <a:r>
              <a:rPr lang="fr-FR" sz="1800" dirty="0"/>
              <a:t> &amp; not </a:t>
            </a:r>
            <a:r>
              <a:rPr lang="fr-FR" sz="1800" dirty="0" err="1"/>
              <a:t>only</a:t>
            </a:r>
            <a:r>
              <a:rPr lang="fr-FR" sz="1800" dirty="0"/>
              <a:t> article (</a:t>
            </a:r>
            <a:r>
              <a:rPr lang="fr-FR" sz="1800" dirty="0" err="1"/>
              <a:t>video</a:t>
            </a:r>
            <a:r>
              <a:rPr lang="fr-FR" sz="1800" dirty="0"/>
              <a:t> / audio)</a:t>
            </a:r>
          </a:p>
          <a:p>
            <a:pPr lvl="2"/>
            <a:endParaRPr lang="fr-FR" sz="1800" dirty="0"/>
          </a:p>
          <a:p>
            <a:pPr lvl="2"/>
            <a:r>
              <a:rPr lang="fr-FR" sz="1800" dirty="0" err="1"/>
              <a:t>Ebsco</a:t>
            </a:r>
            <a:r>
              <a:rPr lang="fr-FR" sz="1800" dirty="0"/>
              <a:t> (</a:t>
            </a:r>
            <a:r>
              <a:rPr lang="fr-FR" sz="1800" dirty="0" err="1"/>
              <a:t>personal</a:t>
            </a:r>
            <a:r>
              <a:rPr lang="fr-FR" sz="1800" dirty="0"/>
              <a:t> code on </a:t>
            </a:r>
            <a:r>
              <a:rPr lang="fr-FR" sz="1800" dirty="0" err="1"/>
              <a:t>your</a:t>
            </a:r>
            <a:r>
              <a:rPr lang="fr-FR" sz="1800" dirty="0"/>
              <a:t> email) : </a:t>
            </a:r>
            <a:r>
              <a:rPr lang="fr-FR" sz="1800" dirty="0">
                <a:hlinkClick r:id="rId3"/>
              </a:rPr>
              <a:t>http://search.epnet.com</a:t>
            </a:r>
            <a:r>
              <a:rPr lang="fr-FR" sz="1800" dirty="0"/>
              <a:t> </a:t>
            </a:r>
          </a:p>
          <a:p>
            <a:pPr lvl="2"/>
            <a:endParaRPr lang="fr-FR" sz="1800" dirty="0"/>
          </a:p>
          <a:p>
            <a:pPr lvl="2"/>
            <a:r>
              <a:rPr lang="fr-FR" sz="1800" dirty="0"/>
              <a:t>Key </a:t>
            </a:r>
            <a:r>
              <a:rPr lang="fr-FR" sz="1800" dirty="0" err="1"/>
              <a:t>autors</a:t>
            </a:r>
            <a:r>
              <a:rPr lang="fr-FR" sz="1800" dirty="0"/>
              <a:t> (CV online) </a:t>
            </a:r>
          </a:p>
          <a:p>
            <a:pPr lvl="1"/>
            <a:endParaRPr lang="fr-FR" sz="1800" dirty="0"/>
          </a:p>
          <a:p>
            <a:pPr lvl="1"/>
            <a:r>
              <a:rPr lang="fr-FR" sz="1800" dirty="0"/>
              <a:t>Transition : </a:t>
            </a:r>
            <a:r>
              <a:rPr lang="fr-FR" sz="1800" dirty="0" err="1"/>
              <a:t>why</a:t>
            </a:r>
            <a:r>
              <a:rPr lang="fr-FR" sz="1800" dirty="0"/>
              <a:t> </a:t>
            </a:r>
            <a:r>
              <a:rPr lang="fr-FR" sz="1800" dirty="0" err="1"/>
              <a:t>these</a:t>
            </a:r>
            <a:r>
              <a:rPr lang="fr-FR" sz="1800" dirty="0"/>
              <a:t> </a:t>
            </a:r>
            <a:r>
              <a:rPr lang="fr-FR" sz="1800" dirty="0" err="1"/>
              <a:t>references</a:t>
            </a:r>
            <a:r>
              <a:rPr lang="fr-FR" sz="1800" dirty="0"/>
              <a:t> fit </a:t>
            </a:r>
            <a:r>
              <a:rPr lang="fr-FR" sz="1800" dirty="0" err="1"/>
              <a:t>with</a:t>
            </a:r>
            <a:r>
              <a:rPr lang="fr-FR" sz="1800" dirty="0"/>
              <a:t> </a:t>
            </a:r>
            <a:r>
              <a:rPr lang="fr-FR" sz="1800" dirty="0" err="1"/>
              <a:t>your</a:t>
            </a:r>
            <a:r>
              <a:rPr lang="fr-FR" sz="1800" dirty="0"/>
              <a:t> </a:t>
            </a:r>
            <a:r>
              <a:rPr lang="fr-FR" sz="1800" dirty="0" err="1"/>
              <a:t>problematic</a:t>
            </a:r>
            <a:endParaRPr lang="fr-FR" sz="18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9125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Practice : THEM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fr-FR" sz="1800" dirty="0" err="1"/>
              <a:t>Primary</a:t>
            </a:r>
            <a:r>
              <a:rPr lang="fr-FR" sz="1800" dirty="0"/>
              <a:t> / </a:t>
            </a:r>
            <a:r>
              <a:rPr lang="fr-FR" sz="1800" dirty="0" err="1"/>
              <a:t>secondary</a:t>
            </a:r>
            <a:r>
              <a:rPr lang="fr-FR" sz="1800" dirty="0"/>
              <a:t> data</a:t>
            </a:r>
          </a:p>
          <a:p>
            <a:pPr lvl="1"/>
            <a:endParaRPr lang="fr-FR" sz="1800" dirty="0"/>
          </a:p>
          <a:p>
            <a:pPr lvl="1"/>
            <a:r>
              <a:rPr lang="fr-FR" sz="1800" dirty="0"/>
              <a:t>Case </a:t>
            </a:r>
            <a:r>
              <a:rPr lang="fr-FR" sz="1800" dirty="0" err="1"/>
              <a:t>studies</a:t>
            </a:r>
            <a:r>
              <a:rPr lang="fr-FR" sz="1800" dirty="0"/>
              <a:t> ? </a:t>
            </a:r>
          </a:p>
          <a:p>
            <a:pPr lvl="1"/>
            <a:endParaRPr lang="fr-FR" sz="1800" dirty="0"/>
          </a:p>
          <a:p>
            <a:pPr lvl="1"/>
            <a:r>
              <a:rPr lang="fr-FR" sz="1800" dirty="0"/>
              <a:t>Audit </a:t>
            </a:r>
          </a:p>
          <a:p>
            <a:pPr lvl="1"/>
            <a:endParaRPr lang="fr-FR" sz="1800" dirty="0"/>
          </a:p>
          <a:p>
            <a:pPr lvl="1"/>
            <a:r>
              <a:rPr lang="fr-FR" sz="1800" dirty="0" err="1"/>
              <a:t>Results</a:t>
            </a:r>
            <a:endParaRPr lang="fr-FR" sz="1800" dirty="0"/>
          </a:p>
          <a:p>
            <a:pPr lvl="1"/>
            <a:endParaRPr lang="fr-FR" sz="1800" dirty="0"/>
          </a:p>
          <a:p>
            <a:pPr lvl="1"/>
            <a:r>
              <a:rPr lang="fr-FR" sz="1800" dirty="0"/>
              <a:t>Transition : </a:t>
            </a:r>
            <a:r>
              <a:rPr lang="fr-FR" sz="1200" dirty="0" err="1"/>
              <a:t>why</a:t>
            </a:r>
            <a:r>
              <a:rPr lang="fr-FR" sz="1200" dirty="0"/>
              <a:t> </a:t>
            </a:r>
            <a:r>
              <a:rPr lang="fr-FR" sz="1200" dirty="0" err="1"/>
              <a:t>these</a:t>
            </a:r>
            <a:r>
              <a:rPr lang="fr-FR" sz="1200" dirty="0"/>
              <a:t> </a:t>
            </a:r>
            <a:r>
              <a:rPr lang="fr-FR" sz="1200" dirty="0" err="1"/>
              <a:t>empirical</a:t>
            </a:r>
            <a:r>
              <a:rPr lang="fr-FR" sz="1200" dirty="0"/>
              <a:t> </a:t>
            </a:r>
            <a:r>
              <a:rPr lang="fr-FR" sz="1200" dirty="0" err="1"/>
              <a:t>work</a:t>
            </a:r>
            <a:r>
              <a:rPr lang="fr-FR" sz="1200" dirty="0"/>
              <a:t> fit </a:t>
            </a:r>
            <a:r>
              <a:rPr lang="fr-FR" sz="1200" dirty="0" err="1"/>
              <a:t>with</a:t>
            </a:r>
            <a:r>
              <a:rPr lang="fr-FR" sz="1200" dirty="0"/>
              <a:t> </a:t>
            </a:r>
            <a:r>
              <a:rPr lang="fr-FR" sz="1200" dirty="0" err="1"/>
              <a:t>your</a:t>
            </a:r>
            <a:r>
              <a:rPr lang="fr-FR" sz="1200" dirty="0"/>
              <a:t> </a:t>
            </a:r>
            <a:r>
              <a:rPr lang="fr-FR" sz="1200" dirty="0" err="1"/>
              <a:t>problematic</a:t>
            </a:r>
            <a:endParaRPr lang="fr-FR" sz="12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261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Solutions : YOU 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FR" sz="1800" dirty="0"/>
              <a:t>« Bridge » </a:t>
            </a:r>
            <a:r>
              <a:rPr lang="fr-FR" sz="1800" dirty="0" err="1"/>
              <a:t>between</a:t>
            </a:r>
            <a:r>
              <a:rPr lang="fr-FR" sz="1800" dirty="0"/>
              <a:t> </a:t>
            </a:r>
            <a:r>
              <a:rPr lang="fr-FR" sz="1800" dirty="0" err="1"/>
              <a:t>theory</a:t>
            </a:r>
            <a:r>
              <a:rPr lang="fr-FR" sz="1800" dirty="0"/>
              <a:t> &amp; practice </a:t>
            </a:r>
          </a:p>
          <a:p>
            <a:pPr lvl="1"/>
            <a:endParaRPr lang="fr-FR" sz="1800" dirty="0"/>
          </a:p>
          <a:p>
            <a:pPr lvl="1"/>
            <a:r>
              <a:rPr lang="fr-FR" sz="1800" dirty="0" err="1"/>
              <a:t>Make</a:t>
            </a:r>
            <a:r>
              <a:rPr lang="fr-FR" sz="1800" dirty="0"/>
              <a:t> sensemaking solutions </a:t>
            </a:r>
            <a:r>
              <a:rPr lang="fr-FR" sz="1800" dirty="0" err="1"/>
              <a:t>using</a:t>
            </a:r>
            <a:r>
              <a:rPr lang="fr-FR" sz="1800" dirty="0"/>
              <a:t> </a:t>
            </a:r>
            <a:r>
              <a:rPr lang="fr-FR" sz="1800" dirty="0" err="1"/>
              <a:t>your</a:t>
            </a:r>
            <a:r>
              <a:rPr lang="fr-FR" sz="1800" dirty="0"/>
              <a:t> arguments </a:t>
            </a:r>
          </a:p>
          <a:p>
            <a:pPr lvl="1"/>
            <a:endParaRPr lang="fr-FR" sz="1800" dirty="0"/>
          </a:p>
          <a:p>
            <a:pPr lvl="1"/>
            <a:r>
              <a:rPr lang="fr-FR" sz="1800" dirty="0"/>
              <a:t>Be « proactive »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9038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Last questions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Exception for ISEM </a:t>
            </a:r>
            <a:r>
              <a:rPr lang="fr-FR" dirty="0" err="1"/>
              <a:t>with</a:t>
            </a:r>
            <a:r>
              <a:rPr lang="fr-FR" dirty="0"/>
              <a:t> me :</a:t>
            </a:r>
          </a:p>
          <a:p>
            <a:pPr lvl="1"/>
            <a:r>
              <a:rPr lang="fr-FR" b="1" dirty="0"/>
              <a:t>Business Plan </a:t>
            </a:r>
            <a:r>
              <a:rPr lang="fr-FR" dirty="0"/>
              <a:t>: </a:t>
            </a:r>
            <a:r>
              <a:rPr lang="fr-FR" dirty="0" err="1"/>
              <a:t>company</a:t>
            </a:r>
            <a:r>
              <a:rPr lang="fr-FR" dirty="0"/>
              <a:t> / business </a:t>
            </a:r>
            <a:r>
              <a:rPr lang="fr-FR" dirty="0" err="1"/>
              <a:t>creation</a:t>
            </a:r>
            <a:endParaRPr lang="fr-FR" dirty="0"/>
          </a:p>
          <a:p>
            <a:pPr lvl="1"/>
            <a:r>
              <a:rPr lang="fr-FR" b="1" dirty="0"/>
              <a:t>2 </a:t>
            </a:r>
            <a:r>
              <a:rPr lang="fr-FR" b="1" dirty="0" err="1"/>
              <a:t>students</a:t>
            </a:r>
            <a:r>
              <a:rPr lang="fr-FR" b="1" dirty="0"/>
              <a:t> </a:t>
            </a:r>
            <a:r>
              <a:rPr lang="fr-FR" dirty="0" err="1"/>
              <a:t>with</a:t>
            </a:r>
            <a:r>
              <a:rPr lang="fr-FR" dirty="0"/>
              <a:t> the </a:t>
            </a:r>
            <a:r>
              <a:rPr lang="fr-FR" dirty="0" err="1"/>
              <a:t>same</a:t>
            </a:r>
            <a:r>
              <a:rPr lang="fr-FR" dirty="0"/>
              <a:t> </a:t>
            </a:r>
            <a:r>
              <a:rPr lang="fr-FR" dirty="0" err="1"/>
              <a:t>problematic</a:t>
            </a:r>
            <a:r>
              <a:rPr lang="fr-FR" dirty="0"/>
              <a:t> / dissertation </a:t>
            </a:r>
          </a:p>
          <a:p>
            <a:pPr lvl="1"/>
            <a:r>
              <a:rPr lang="fr-FR" b="1" dirty="0"/>
              <a:t>Case </a:t>
            </a:r>
            <a:r>
              <a:rPr lang="fr-FR" b="1" dirty="0" err="1"/>
              <a:t>Studies</a:t>
            </a:r>
            <a:r>
              <a:rPr lang="fr-FR" b="1" dirty="0"/>
              <a:t> </a:t>
            </a:r>
            <a:r>
              <a:rPr lang="fr-FR" dirty="0"/>
              <a:t>: Clubs / Events / Sponsors / </a:t>
            </a:r>
            <a:r>
              <a:rPr lang="fr-FR" dirty="0" err="1"/>
              <a:t>Federations</a:t>
            </a:r>
            <a:r>
              <a:rPr lang="fr-FR" dirty="0"/>
              <a:t>… : I </a:t>
            </a:r>
            <a:r>
              <a:rPr lang="fr-FR" dirty="0" err="1"/>
              <a:t>am</a:t>
            </a:r>
            <a:r>
              <a:rPr lang="fr-FR" dirty="0"/>
              <a:t> ok to help </a:t>
            </a:r>
            <a:r>
              <a:rPr lang="fr-FR" dirty="0" err="1"/>
              <a:t>you</a:t>
            </a:r>
            <a:r>
              <a:rPr lang="fr-FR" dirty="0"/>
              <a:t> ! </a:t>
            </a:r>
          </a:p>
          <a:p>
            <a:endParaRPr lang="fr-FR" dirty="0"/>
          </a:p>
          <a:p>
            <a:r>
              <a:rPr lang="fr-FR" dirty="0"/>
              <a:t> </a:t>
            </a:r>
            <a:r>
              <a:rPr lang="fr-FR" dirty="0" err="1"/>
              <a:t>Using</a:t>
            </a:r>
            <a:r>
              <a:rPr lang="fr-FR" dirty="0"/>
              <a:t> </a:t>
            </a:r>
            <a:r>
              <a:rPr lang="fr-FR" b="1" dirty="0" err="1"/>
              <a:t>skype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advisor</a:t>
            </a:r>
            <a:endParaRPr lang="fr-FR" dirty="0"/>
          </a:p>
          <a:p>
            <a:endParaRPr lang="fr-FR" dirty="0"/>
          </a:p>
          <a:p>
            <a:r>
              <a:rPr lang="fr-FR" dirty="0" err="1"/>
              <a:t>Try</a:t>
            </a:r>
            <a:r>
              <a:rPr lang="fr-FR" dirty="0"/>
              <a:t> to « 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aware</a:t>
            </a:r>
            <a:r>
              <a:rPr lang="fr-FR" dirty="0"/>
              <a:t> » and </a:t>
            </a:r>
            <a:r>
              <a:rPr lang="fr-FR" b="1" dirty="0"/>
              <a:t>expert</a:t>
            </a:r>
            <a:r>
              <a:rPr lang="fr-FR" dirty="0"/>
              <a:t> on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subject</a:t>
            </a:r>
            <a:r>
              <a:rPr lang="fr-FR" dirty="0"/>
              <a:t> !</a:t>
            </a:r>
          </a:p>
          <a:p>
            <a:endParaRPr lang="fr-FR" dirty="0"/>
          </a:p>
          <a:p>
            <a:r>
              <a:rPr lang="fr-FR" dirty="0"/>
              <a:t>Fit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b="1" dirty="0"/>
              <a:t>business questions </a:t>
            </a:r>
            <a:r>
              <a:rPr lang="fr-FR" dirty="0"/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50043640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e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TM03457464[[fn=Dividende]]</Template>
  <TotalTime>832</TotalTime>
  <Words>563</Words>
  <Application>Microsoft Office PowerPoint</Application>
  <PresentationFormat>Grand écran</PresentationFormat>
  <Paragraphs>122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4" baseType="lpstr">
      <vt:lpstr>Gill Sans MT</vt:lpstr>
      <vt:lpstr>Wingdings 2</vt:lpstr>
      <vt:lpstr>Dividende</vt:lpstr>
      <vt:lpstr>Msc ISEM Research Dissertation </vt:lpstr>
      <vt:lpstr>Tutors</vt:lpstr>
      <vt:lpstr>Your goals !</vt:lpstr>
      <vt:lpstr>Key points</vt:lpstr>
      <vt:lpstr>Plan for your work (my advices)</vt:lpstr>
      <vt:lpstr>Theory : US </vt:lpstr>
      <vt:lpstr>Practice : THEM</vt:lpstr>
      <vt:lpstr>Solutions : YOU  </vt:lpstr>
      <vt:lpstr>Last questions</vt:lpstr>
      <vt:lpstr>oral</vt:lpstr>
      <vt:lpstr>MY examples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Msc ISEM Research Dissertation</dc:title>
  <dc:creator>Lionel Maltese</dc:creator>
  <cp:lastModifiedBy>Lionel Maltese</cp:lastModifiedBy>
  <cp:revision>15</cp:revision>
  <dcterms:created xsi:type="dcterms:W3CDTF">2017-10-29T07:04:34Z</dcterms:created>
  <dcterms:modified xsi:type="dcterms:W3CDTF">2023-11-11T08:03:29Z</dcterms:modified>
</cp:coreProperties>
</file>