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02"/>
  </p:notesMasterIdLst>
  <p:handoutMasterIdLst>
    <p:handoutMasterId r:id="rId103"/>
  </p:handoutMasterIdLst>
  <p:sldIdLst>
    <p:sldId id="257" r:id="rId5"/>
    <p:sldId id="403" r:id="rId6"/>
    <p:sldId id="410" r:id="rId7"/>
    <p:sldId id="411" r:id="rId8"/>
    <p:sldId id="412" r:id="rId9"/>
    <p:sldId id="404" r:id="rId10"/>
    <p:sldId id="405" r:id="rId11"/>
    <p:sldId id="398" r:id="rId12"/>
    <p:sldId id="401" r:id="rId13"/>
    <p:sldId id="256" r:id="rId14"/>
    <p:sldId id="414" r:id="rId15"/>
    <p:sldId id="266" r:id="rId16"/>
    <p:sldId id="415" r:id="rId17"/>
    <p:sldId id="416" r:id="rId18"/>
    <p:sldId id="263" r:id="rId19"/>
    <p:sldId id="262" r:id="rId20"/>
    <p:sldId id="417" r:id="rId21"/>
    <p:sldId id="260" r:id="rId22"/>
    <p:sldId id="259" r:id="rId23"/>
    <p:sldId id="409" r:id="rId24"/>
    <p:sldId id="418" r:id="rId25"/>
    <p:sldId id="400" r:id="rId26"/>
    <p:sldId id="406" r:id="rId27"/>
    <p:sldId id="407" r:id="rId28"/>
    <p:sldId id="424" r:id="rId29"/>
    <p:sldId id="420" r:id="rId30"/>
    <p:sldId id="425" r:id="rId31"/>
    <p:sldId id="402" r:id="rId32"/>
    <p:sldId id="397" r:id="rId33"/>
    <p:sldId id="387" r:id="rId34"/>
    <p:sldId id="364" r:id="rId35"/>
    <p:sldId id="345" r:id="rId36"/>
    <p:sldId id="365" r:id="rId37"/>
    <p:sldId id="366" r:id="rId38"/>
    <p:sldId id="370" r:id="rId39"/>
    <p:sldId id="385" r:id="rId40"/>
    <p:sldId id="378" r:id="rId41"/>
    <p:sldId id="393" r:id="rId42"/>
    <p:sldId id="379" r:id="rId43"/>
    <p:sldId id="380" r:id="rId44"/>
    <p:sldId id="426" r:id="rId45"/>
    <p:sldId id="408" r:id="rId46"/>
    <p:sldId id="422" r:id="rId47"/>
    <p:sldId id="421" r:id="rId48"/>
    <p:sldId id="423" r:id="rId49"/>
    <p:sldId id="381" r:id="rId50"/>
    <p:sldId id="355" r:id="rId51"/>
    <p:sldId id="356" r:id="rId52"/>
    <p:sldId id="390" r:id="rId53"/>
    <p:sldId id="391" r:id="rId54"/>
    <p:sldId id="389" r:id="rId55"/>
    <p:sldId id="358" r:id="rId56"/>
    <p:sldId id="347" r:id="rId57"/>
    <p:sldId id="376" r:id="rId58"/>
    <p:sldId id="394" r:id="rId59"/>
    <p:sldId id="344" r:id="rId60"/>
    <p:sldId id="333" r:id="rId61"/>
    <p:sldId id="351" r:id="rId62"/>
    <p:sldId id="261" r:id="rId63"/>
    <p:sldId id="264" r:id="rId64"/>
    <p:sldId id="265" r:id="rId65"/>
    <p:sldId id="350" r:id="rId66"/>
    <p:sldId id="342" r:id="rId67"/>
    <p:sldId id="388" r:id="rId68"/>
    <p:sldId id="395" r:id="rId69"/>
    <p:sldId id="267" r:id="rId70"/>
    <p:sldId id="268" r:id="rId71"/>
    <p:sldId id="269" r:id="rId72"/>
    <p:sldId id="276" r:id="rId73"/>
    <p:sldId id="277" r:id="rId74"/>
    <p:sldId id="278" r:id="rId75"/>
    <p:sldId id="279" r:id="rId76"/>
    <p:sldId id="280" r:id="rId77"/>
    <p:sldId id="283" r:id="rId78"/>
    <p:sldId id="284" r:id="rId79"/>
    <p:sldId id="285" r:id="rId80"/>
    <p:sldId id="288" r:id="rId81"/>
    <p:sldId id="289" r:id="rId82"/>
    <p:sldId id="396" r:id="rId83"/>
    <p:sldId id="290" r:id="rId84"/>
    <p:sldId id="291" r:id="rId85"/>
    <p:sldId id="292" r:id="rId86"/>
    <p:sldId id="293" r:id="rId87"/>
    <p:sldId id="294" r:id="rId88"/>
    <p:sldId id="295" r:id="rId89"/>
    <p:sldId id="296" r:id="rId90"/>
    <p:sldId id="299" r:id="rId91"/>
    <p:sldId id="300" r:id="rId92"/>
    <p:sldId id="301" r:id="rId93"/>
    <p:sldId id="302" r:id="rId94"/>
    <p:sldId id="303" r:id="rId95"/>
    <p:sldId id="304" r:id="rId96"/>
    <p:sldId id="305" r:id="rId97"/>
    <p:sldId id="320" r:id="rId98"/>
    <p:sldId id="353" r:id="rId99"/>
    <p:sldId id="359" r:id="rId100"/>
    <p:sldId id="360" r:id="rId10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63" d="100"/>
          <a:sy n="63" d="100"/>
        </p:scale>
        <p:origin x="52" y="532"/>
      </p:cViewPr>
      <p:guideLst/>
    </p:cSldViewPr>
  </p:slideViewPr>
  <p:notesTextViewPr>
    <p:cViewPr>
      <p:scale>
        <a:sx n="1" d="1"/>
        <a:sy n="1" d="1"/>
      </p:scale>
      <p:origin x="0" y="0"/>
    </p:cViewPr>
  </p:notesTextViewPr>
  <p:notesViewPr>
    <p:cSldViewPr>
      <p:cViewPr varScale="1">
        <p:scale>
          <a:sx n="88" d="100"/>
          <a:sy n="88" d="100"/>
        </p:scale>
        <p:origin x="2910"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diagrams/_rels/data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svg"/><Relationship Id="rId1" Type="http://schemas.openxmlformats.org/officeDocument/2006/relationships/image" Target="../media/image138.png"/><Relationship Id="rId4" Type="http://schemas.openxmlformats.org/officeDocument/2006/relationships/image" Target="../media/image14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svg"/><Relationship Id="rId1" Type="http://schemas.openxmlformats.org/officeDocument/2006/relationships/image" Target="../media/image138.png"/><Relationship Id="rId4" Type="http://schemas.openxmlformats.org/officeDocument/2006/relationships/image" Target="../media/image14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68E03B-E8F3-429D-8153-EB5FF79F2E3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FAAB850-C917-49EE-AF42-2B1F2C3C0888}">
      <dgm:prSet/>
      <dgm:spPr/>
      <dgm:t>
        <a:bodyPr/>
        <a:lstStyle/>
        <a:p>
          <a:r>
            <a:rPr lang="fr-FR" dirty="0"/>
            <a:t>Be </a:t>
          </a:r>
          <a:r>
            <a:rPr lang="fr-FR" b="1" dirty="0" err="1"/>
            <a:t>reputational</a:t>
          </a:r>
          <a:r>
            <a:rPr lang="fr-FR" dirty="0"/>
            <a:t> to </a:t>
          </a:r>
          <a:r>
            <a:rPr lang="fr-FR" dirty="0" err="1"/>
            <a:t>promote</a:t>
          </a:r>
          <a:r>
            <a:rPr lang="fr-FR" dirty="0"/>
            <a:t> </a:t>
          </a:r>
          <a:r>
            <a:rPr lang="fr-FR" dirty="0" err="1"/>
            <a:t>you</a:t>
          </a:r>
          <a:r>
            <a:rPr lang="fr-FR" dirty="0"/>
            <a:t> ! Professional &amp; </a:t>
          </a:r>
          <a:r>
            <a:rPr lang="fr-FR" dirty="0" err="1"/>
            <a:t>academic</a:t>
          </a:r>
          <a:r>
            <a:rPr lang="fr-FR" dirty="0"/>
            <a:t> publications – business – networks - </a:t>
          </a:r>
          <a:r>
            <a:rPr lang="fr-FR" dirty="0" err="1"/>
            <a:t>alumni</a:t>
          </a:r>
          <a:r>
            <a:rPr lang="fr-FR" dirty="0"/>
            <a:t> </a:t>
          </a:r>
          <a:endParaRPr lang="en-US" dirty="0"/>
        </a:p>
      </dgm:t>
    </dgm:pt>
    <dgm:pt modelId="{79208192-4AE3-42FA-874B-070402352436}" type="parTrans" cxnId="{EA99D78C-4F53-4E4A-B29B-6D0D11841989}">
      <dgm:prSet/>
      <dgm:spPr/>
      <dgm:t>
        <a:bodyPr/>
        <a:lstStyle/>
        <a:p>
          <a:endParaRPr lang="en-US"/>
        </a:p>
      </dgm:t>
    </dgm:pt>
    <dgm:pt modelId="{905FD2ED-9CFA-4C99-B870-5F27B213D8ED}" type="sibTrans" cxnId="{EA99D78C-4F53-4E4A-B29B-6D0D11841989}">
      <dgm:prSet/>
      <dgm:spPr/>
      <dgm:t>
        <a:bodyPr/>
        <a:lstStyle/>
        <a:p>
          <a:endParaRPr lang="en-US"/>
        </a:p>
      </dgm:t>
    </dgm:pt>
    <dgm:pt modelId="{FCD00591-AF29-440C-8CB3-EB083B679924}">
      <dgm:prSet/>
      <dgm:spPr/>
      <dgm:t>
        <a:bodyPr/>
        <a:lstStyle/>
        <a:p>
          <a:r>
            <a:rPr lang="fr-FR"/>
            <a:t>Be relational : Attract </a:t>
          </a:r>
          <a:r>
            <a:rPr lang="fr-FR" b="1"/>
            <a:t>experts</a:t>
          </a:r>
          <a:r>
            <a:rPr lang="fr-FR"/>
            <a:t> both academics and professionals including alumni to tranfert knowledge and competencies</a:t>
          </a:r>
          <a:endParaRPr lang="en-US"/>
        </a:p>
      </dgm:t>
    </dgm:pt>
    <dgm:pt modelId="{42BFADE8-9446-4916-9F6B-234622991A57}" type="parTrans" cxnId="{0F467F0A-DD6A-44DD-8CA3-892EC27342AA}">
      <dgm:prSet/>
      <dgm:spPr/>
      <dgm:t>
        <a:bodyPr/>
        <a:lstStyle/>
        <a:p>
          <a:endParaRPr lang="en-US"/>
        </a:p>
      </dgm:t>
    </dgm:pt>
    <dgm:pt modelId="{7A04CBA6-AFBF-4FA5-951D-25ABE9E010E5}" type="sibTrans" cxnId="{0F467F0A-DD6A-44DD-8CA3-892EC27342AA}">
      <dgm:prSet/>
      <dgm:spPr/>
      <dgm:t>
        <a:bodyPr/>
        <a:lstStyle/>
        <a:p>
          <a:endParaRPr lang="en-US"/>
        </a:p>
      </dgm:t>
    </dgm:pt>
    <dgm:pt modelId="{F425650F-98DE-41BA-900D-91CF13934DFB}">
      <dgm:prSet/>
      <dgm:spPr/>
      <dgm:t>
        <a:bodyPr/>
        <a:lstStyle/>
        <a:p>
          <a:r>
            <a:rPr lang="fr-FR"/>
            <a:t>Be strategic : Students help for </a:t>
          </a:r>
          <a:r>
            <a:rPr lang="fr-FR" b="1"/>
            <a:t>selection</a:t>
          </a:r>
          <a:endParaRPr lang="en-US"/>
        </a:p>
      </dgm:t>
    </dgm:pt>
    <dgm:pt modelId="{A5244C85-F31A-4335-A95F-7A97E5977DE8}" type="parTrans" cxnId="{F48B4E54-14FC-474B-8395-B22FF7E768F5}">
      <dgm:prSet/>
      <dgm:spPr/>
      <dgm:t>
        <a:bodyPr/>
        <a:lstStyle/>
        <a:p>
          <a:endParaRPr lang="en-US"/>
        </a:p>
      </dgm:t>
    </dgm:pt>
    <dgm:pt modelId="{63E7DD3F-BB98-4F2C-B0A2-3E8E53CB0ED1}" type="sibTrans" cxnId="{F48B4E54-14FC-474B-8395-B22FF7E768F5}">
      <dgm:prSet/>
      <dgm:spPr/>
      <dgm:t>
        <a:bodyPr/>
        <a:lstStyle/>
        <a:p>
          <a:endParaRPr lang="en-US"/>
        </a:p>
      </dgm:t>
    </dgm:pt>
    <dgm:pt modelId="{6F8348F2-C9A1-420F-8E5E-4F6F5D0349D4}">
      <dgm:prSet/>
      <dgm:spPr/>
      <dgm:t>
        <a:bodyPr/>
        <a:lstStyle/>
        <a:p>
          <a:r>
            <a:rPr lang="fr-FR"/>
            <a:t>Be Efficient : ? </a:t>
          </a:r>
          <a:endParaRPr lang="en-US"/>
        </a:p>
      </dgm:t>
    </dgm:pt>
    <dgm:pt modelId="{4E4F1593-4684-4660-975B-AD33C653D901}" type="parTrans" cxnId="{70011327-73E8-4696-8EE4-F83DD421DBED}">
      <dgm:prSet/>
      <dgm:spPr/>
      <dgm:t>
        <a:bodyPr/>
        <a:lstStyle/>
        <a:p>
          <a:endParaRPr lang="en-US"/>
        </a:p>
      </dgm:t>
    </dgm:pt>
    <dgm:pt modelId="{14F7C783-6FAB-4337-A506-782E8570D7B9}" type="sibTrans" cxnId="{70011327-73E8-4696-8EE4-F83DD421DBED}">
      <dgm:prSet/>
      <dgm:spPr/>
      <dgm:t>
        <a:bodyPr/>
        <a:lstStyle/>
        <a:p>
          <a:endParaRPr lang="en-US"/>
        </a:p>
      </dgm:t>
    </dgm:pt>
    <dgm:pt modelId="{FF87F56F-3ABC-44EE-A167-DD56AAEC6E2B}" type="pres">
      <dgm:prSet presAssocID="{7868E03B-E8F3-429D-8153-EB5FF79F2E3F}" presName="root" presStyleCnt="0">
        <dgm:presLayoutVars>
          <dgm:dir/>
          <dgm:resizeHandles val="exact"/>
        </dgm:presLayoutVars>
      </dgm:prSet>
      <dgm:spPr/>
    </dgm:pt>
    <dgm:pt modelId="{2F668E7C-A050-4448-A0EF-EF8D9A11C29A}" type="pres">
      <dgm:prSet presAssocID="{EFAAB850-C917-49EE-AF42-2B1F2C3C0888}" presName="compNode" presStyleCnt="0"/>
      <dgm:spPr/>
    </dgm:pt>
    <dgm:pt modelId="{9B79FD14-5CE5-4679-8AF3-5B1769325324}" type="pres">
      <dgm:prSet presAssocID="{EFAAB850-C917-49EE-AF42-2B1F2C3C0888}" presName="bgRect" presStyleLbl="bgShp" presStyleIdx="0" presStyleCnt="4"/>
      <dgm:spPr/>
    </dgm:pt>
    <dgm:pt modelId="{20B99A5F-56C0-43DF-8210-9673D5B74894}" type="pres">
      <dgm:prSet presAssocID="{EFAAB850-C917-49EE-AF42-2B1F2C3C088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1E49C8BE-131A-4A9E-95B9-804E8F073582}" type="pres">
      <dgm:prSet presAssocID="{EFAAB850-C917-49EE-AF42-2B1F2C3C0888}" presName="spaceRect" presStyleCnt="0"/>
      <dgm:spPr/>
    </dgm:pt>
    <dgm:pt modelId="{BF85C6C7-5E8E-4B0F-80FB-BD5218186115}" type="pres">
      <dgm:prSet presAssocID="{EFAAB850-C917-49EE-AF42-2B1F2C3C0888}" presName="parTx" presStyleLbl="revTx" presStyleIdx="0" presStyleCnt="4">
        <dgm:presLayoutVars>
          <dgm:chMax val="0"/>
          <dgm:chPref val="0"/>
        </dgm:presLayoutVars>
      </dgm:prSet>
      <dgm:spPr/>
    </dgm:pt>
    <dgm:pt modelId="{B5AC5EB2-5EFD-46B2-BA5A-FBD378AA1228}" type="pres">
      <dgm:prSet presAssocID="{905FD2ED-9CFA-4C99-B870-5F27B213D8ED}" presName="sibTrans" presStyleCnt="0"/>
      <dgm:spPr/>
    </dgm:pt>
    <dgm:pt modelId="{E0A35564-14B5-481E-93F8-E670332065C5}" type="pres">
      <dgm:prSet presAssocID="{FCD00591-AF29-440C-8CB3-EB083B679924}" presName="compNode" presStyleCnt="0"/>
      <dgm:spPr/>
    </dgm:pt>
    <dgm:pt modelId="{60C26F65-9A03-491D-8EDA-290262A39AE2}" type="pres">
      <dgm:prSet presAssocID="{FCD00591-AF29-440C-8CB3-EB083B679924}" presName="bgRect" presStyleLbl="bgShp" presStyleIdx="1" presStyleCnt="4"/>
      <dgm:spPr/>
    </dgm:pt>
    <dgm:pt modelId="{689EEDAA-C033-4A81-8883-6DD82C391979}" type="pres">
      <dgm:prSet presAssocID="{FCD00591-AF29-440C-8CB3-EB083B67992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Network"/>
        </a:ext>
      </dgm:extLst>
    </dgm:pt>
    <dgm:pt modelId="{2025169C-6E48-4A08-B9F2-7D7777157F1C}" type="pres">
      <dgm:prSet presAssocID="{FCD00591-AF29-440C-8CB3-EB083B679924}" presName="spaceRect" presStyleCnt="0"/>
      <dgm:spPr/>
    </dgm:pt>
    <dgm:pt modelId="{6EDE2F56-6D2A-47FF-B306-A2FB1159B838}" type="pres">
      <dgm:prSet presAssocID="{FCD00591-AF29-440C-8CB3-EB083B679924}" presName="parTx" presStyleLbl="revTx" presStyleIdx="1" presStyleCnt="4">
        <dgm:presLayoutVars>
          <dgm:chMax val="0"/>
          <dgm:chPref val="0"/>
        </dgm:presLayoutVars>
      </dgm:prSet>
      <dgm:spPr/>
    </dgm:pt>
    <dgm:pt modelId="{2E4F68F5-CA96-4071-802E-C49EE46A9EBE}" type="pres">
      <dgm:prSet presAssocID="{7A04CBA6-AFBF-4FA5-951D-25ABE9E010E5}" presName="sibTrans" presStyleCnt="0"/>
      <dgm:spPr/>
    </dgm:pt>
    <dgm:pt modelId="{E6E15BAF-3316-4A4A-8901-3894BBB0FDED}" type="pres">
      <dgm:prSet presAssocID="{F425650F-98DE-41BA-900D-91CF13934DFB}" presName="compNode" presStyleCnt="0"/>
      <dgm:spPr/>
    </dgm:pt>
    <dgm:pt modelId="{32D47703-A52E-4DA8-ADAC-55F4DEEFBD2F}" type="pres">
      <dgm:prSet presAssocID="{F425650F-98DE-41BA-900D-91CF13934DFB}" presName="bgRect" presStyleLbl="bgShp" presStyleIdx="2" presStyleCnt="4"/>
      <dgm:spPr/>
    </dgm:pt>
    <dgm:pt modelId="{EDA8A8CE-A0F3-4E65-A682-C86C77F73C1E}" type="pres">
      <dgm:prSet presAssocID="{F425650F-98DE-41BA-900D-91CF13934D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F10C63AA-C2D3-4ACE-AEE9-CBF6A5A76ED1}" type="pres">
      <dgm:prSet presAssocID="{F425650F-98DE-41BA-900D-91CF13934DFB}" presName="spaceRect" presStyleCnt="0"/>
      <dgm:spPr/>
    </dgm:pt>
    <dgm:pt modelId="{477DCC91-3A6A-4DA6-8F67-2E15018FDE8C}" type="pres">
      <dgm:prSet presAssocID="{F425650F-98DE-41BA-900D-91CF13934DFB}" presName="parTx" presStyleLbl="revTx" presStyleIdx="2" presStyleCnt="4">
        <dgm:presLayoutVars>
          <dgm:chMax val="0"/>
          <dgm:chPref val="0"/>
        </dgm:presLayoutVars>
      </dgm:prSet>
      <dgm:spPr/>
    </dgm:pt>
    <dgm:pt modelId="{4D70DEFF-63E3-4B28-98C8-E09662AF51AA}" type="pres">
      <dgm:prSet presAssocID="{63E7DD3F-BB98-4F2C-B0A2-3E8E53CB0ED1}" presName="sibTrans" presStyleCnt="0"/>
      <dgm:spPr/>
    </dgm:pt>
    <dgm:pt modelId="{4C8C886E-F662-4DF3-B25E-8FE56A9B902E}" type="pres">
      <dgm:prSet presAssocID="{6F8348F2-C9A1-420F-8E5E-4F6F5D0349D4}" presName="compNode" presStyleCnt="0"/>
      <dgm:spPr/>
    </dgm:pt>
    <dgm:pt modelId="{2B0ACFB5-73BB-4987-B0CF-580FCD64B106}" type="pres">
      <dgm:prSet presAssocID="{6F8348F2-C9A1-420F-8E5E-4F6F5D0349D4}" presName="bgRect" presStyleLbl="bgShp" presStyleIdx="3" presStyleCnt="4"/>
      <dgm:spPr/>
    </dgm:pt>
    <dgm:pt modelId="{E13E5037-A97D-4436-97EC-6670792A1DE5}" type="pres">
      <dgm:prSet presAssocID="{6F8348F2-C9A1-420F-8E5E-4F6F5D0349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tcoin"/>
        </a:ext>
      </dgm:extLst>
    </dgm:pt>
    <dgm:pt modelId="{5C244CC6-9183-4603-9691-0F2B09FFA590}" type="pres">
      <dgm:prSet presAssocID="{6F8348F2-C9A1-420F-8E5E-4F6F5D0349D4}" presName="spaceRect" presStyleCnt="0"/>
      <dgm:spPr/>
    </dgm:pt>
    <dgm:pt modelId="{C2B0761B-9488-4479-916D-A06CBB14A9A1}" type="pres">
      <dgm:prSet presAssocID="{6F8348F2-C9A1-420F-8E5E-4F6F5D0349D4}" presName="parTx" presStyleLbl="revTx" presStyleIdx="3" presStyleCnt="4">
        <dgm:presLayoutVars>
          <dgm:chMax val="0"/>
          <dgm:chPref val="0"/>
        </dgm:presLayoutVars>
      </dgm:prSet>
      <dgm:spPr/>
    </dgm:pt>
  </dgm:ptLst>
  <dgm:cxnLst>
    <dgm:cxn modelId="{0F467F0A-DD6A-44DD-8CA3-892EC27342AA}" srcId="{7868E03B-E8F3-429D-8153-EB5FF79F2E3F}" destId="{FCD00591-AF29-440C-8CB3-EB083B679924}" srcOrd="1" destOrd="0" parTransId="{42BFADE8-9446-4916-9F6B-234622991A57}" sibTransId="{7A04CBA6-AFBF-4FA5-951D-25ABE9E010E5}"/>
    <dgm:cxn modelId="{CB9E6B18-E427-4993-8DE3-F9A876E0C011}" type="presOf" srcId="{EFAAB850-C917-49EE-AF42-2B1F2C3C0888}" destId="{BF85C6C7-5E8E-4B0F-80FB-BD5218186115}" srcOrd="0" destOrd="0" presId="urn:microsoft.com/office/officeart/2018/2/layout/IconVerticalSolidList"/>
    <dgm:cxn modelId="{70011327-73E8-4696-8EE4-F83DD421DBED}" srcId="{7868E03B-E8F3-429D-8153-EB5FF79F2E3F}" destId="{6F8348F2-C9A1-420F-8E5E-4F6F5D0349D4}" srcOrd="3" destOrd="0" parTransId="{4E4F1593-4684-4660-975B-AD33C653D901}" sibTransId="{14F7C783-6FAB-4337-A506-782E8570D7B9}"/>
    <dgm:cxn modelId="{29F82C27-BE0A-418C-A909-FAC6B06E7FD0}" type="presOf" srcId="{FCD00591-AF29-440C-8CB3-EB083B679924}" destId="{6EDE2F56-6D2A-47FF-B306-A2FB1159B838}" srcOrd="0" destOrd="0" presId="urn:microsoft.com/office/officeart/2018/2/layout/IconVerticalSolidList"/>
    <dgm:cxn modelId="{F6CEE64F-1738-4FC0-8CBF-81674224E25B}" type="presOf" srcId="{7868E03B-E8F3-429D-8153-EB5FF79F2E3F}" destId="{FF87F56F-3ABC-44EE-A167-DD56AAEC6E2B}" srcOrd="0" destOrd="0" presId="urn:microsoft.com/office/officeart/2018/2/layout/IconVerticalSolidList"/>
    <dgm:cxn modelId="{F48B4E54-14FC-474B-8395-B22FF7E768F5}" srcId="{7868E03B-E8F3-429D-8153-EB5FF79F2E3F}" destId="{F425650F-98DE-41BA-900D-91CF13934DFB}" srcOrd="2" destOrd="0" parTransId="{A5244C85-F31A-4335-A95F-7A97E5977DE8}" sibTransId="{63E7DD3F-BB98-4F2C-B0A2-3E8E53CB0ED1}"/>
    <dgm:cxn modelId="{EA99D78C-4F53-4E4A-B29B-6D0D11841989}" srcId="{7868E03B-E8F3-429D-8153-EB5FF79F2E3F}" destId="{EFAAB850-C917-49EE-AF42-2B1F2C3C0888}" srcOrd="0" destOrd="0" parTransId="{79208192-4AE3-42FA-874B-070402352436}" sibTransId="{905FD2ED-9CFA-4C99-B870-5F27B213D8ED}"/>
    <dgm:cxn modelId="{06A72AB9-2CAE-4329-ACBF-4DDF7E756E96}" type="presOf" srcId="{F425650F-98DE-41BA-900D-91CF13934DFB}" destId="{477DCC91-3A6A-4DA6-8F67-2E15018FDE8C}" srcOrd="0" destOrd="0" presId="urn:microsoft.com/office/officeart/2018/2/layout/IconVerticalSolidList"/>
    <dgm:cxn modelId="{2F2833E1-D092-4990-BAAE-99BB2684DF1D}" type="presOf" srcId="{6F8348F2-C9A1-420F-8E5E-4F6F5D0349D4}" destId="{C2B0761B-9488-4479-916D-A06CBB14A9A1}" srcOrd="0" destOrd="0" presId="urn:microsoft.com/office/officeart/2018/2/layout/IconVerticalSolidList"/>
    <dgm:cxn modelId="{C2C353A3-E579-4170-91FA-A6BC82CE58F1}" type="presParOf" srcId="{FF87F56F-3ABC-44EE-A167-DD56AAEC6E2B}" destId="{2F668E7C-A050-4448-A0EF-EF8D9A11C29A}" srcOrd="0" destOrd="0" presId="urn:microsoft.com/office/officeart/2018/2/layout/IconVerticalSolidList"/>
    <dgm:cxn modelId="{3D8D95A7-F4F3-4C42-ABBD-25CBC776518A}" type="presParOf" srcId="{2F668E7C-A050-4448-A0EF-EF8D9A11C29A}" destId="{9B79FD14-5CE5-4679-8AF3-5B1769325324}" srcOrd="0" destOrd="0" presId="urn:microsoft.com/office/officeart/2018/2/layout/IconVerticalSolidList"/>
    <dgm:cxn modelId="{06746838-8D5A-4155-8B51-0FC3D8E1EE6F}" type="presParOf" srcId="{2F668E7C-A050-4448-A0EF-EF8D9A11C29A}" destId="{20B99A5F-56C0-43DF-8210-9673D5B74894}" srcOrd="1" destOrd="0" presId="urn:microsoft.com/office/officeart/2018/2/layout/IconVerticalSolidList"/>
    <dgm:cxn modelId="{DF4F0964-2A0B-4CF3-9173-5AF60D3DE8DC}" type="presParOf" srcId="{2F668E7C-A050-4448-A0EF-EF8D9A11C29A}" destId="{1E49C8BE-131A-4A9E-95B9-804E8F073582}" srcOrd="2" destOrd="0" presId="urn:microsoft.com/office/officeart/2018/2/layout/IconVerticalSolidList"/>
    <dgm:cxn modelId="{BF99F3CA-5ABF-42E1-86A0-647051ACEDD8}" type="presParOf" srcId="{2F668E7C-A050-4448-A0EF-EF8D9A11C29A}" destId="{BF85C6C7-5E8E-4B0F-80FB-BD5218186115}" srcOrd="3" destOrd="0" presId="urn:microsoft.com/office/officeart/2018/2/layout/IconVerticalSolidList"/>
    <dgm:cxn modelId="{D1920085-65AF-4243-B682-3D086FAE7DED}" type="presParOf" srcId="{FF87F56F-3ABC-44EE-A167-DD56AAEC6E2B}" destId="{B5AC5EB2-5EFD-46B2-BA5A-FBD378AA1228}" srcOrd="1" destOrd="0" presId="urn:microsoft.com/office/officeart/2018/2/layout/IconVerticalSolidList"/>
    <dgm:cxn modelId="{98CCA110-A845-4C6C-9B07-4C8C8B809BCC}" type="presParOf" srcId="{FF87F56F-3ABC-44EE-A167-DD56AAEC6E2B}" destId="{E0A35564-14B5-481E-93F8-E670332065C5}" srcOrd="2" destOrd="0" presId="urn:microsoft.com/office/officeart/2018/2/layout/IconVerticalSolidList"/>
    <dgm:cxn modelId="{3BAF1F51-BD8F-4218-A320-3D4A18C2F6DC}" type="presParOf" srcId="{E0A35564-14B5-481E-93F8-E670332065C5}" destId="{60C26F65-9A03-491D-8EDA-290262A39AE2}" srcOrd="0" destOrd="0" presId="urn:microsoft.com/office/officeart/2018/2/layout/IconVerticalSolidList"/>
    <dgm:cxn modelId="{373BFA80-E8B2-4F68-A427-6F4185E33AC8}" type="presParOf" srcId="{E0A35564-14B5-481E-93F8-E670332065C5}" destId="{689EEDAA-C033-4A81-8883-6DD82C391979}" srcOrd="1" destOrd="0" presId="urn:microsoft.com/office/officeart/2018/2/layout/IconVerticalSolidList"/>
    <dgm:cxn modelId="{C49ED6A6-3087-4A0C-8B12-42FF6C73E92C}" type="presParOf" srcId="{E0A35564-14B5-481E-93F8-E670332065C5}" destId="{2025169C-6E48-4A08-B9F2-7D7777157F1C}" srcOrd="2" destOrd="0" presId="urn:microsoft.com/office/officeart/2018/2/layout/IconVerticalSolidList"/>
    <dgm:cxn modelId="{2595FE46-02E2-46DE-81A3-2BF0FC3912F3}" type="presParOf" srcId="{E0A35564-14B5-481E-93F8-E670332065C5}" destId="{6EDE2F56-6D2A-47FF-B306-A2FB1159B838}" srcOrd="3" destOrd="0" presId="urn:microsoft.com/office/officeart/2018/2/layout/IconVerticalSolidList"/>
    <dgm:cxn modelId="{77892D7E-55CD-480A-86C4-2126A8DE285C}" type="presParOf" srcId="{FF87F56F-3ABC-44EE-A167-DD56AAEC6E2B}" destId="{2E4F68F5-CA96-4071-802E-C49EE46A9EBE}" srcOrd="3" destOrd="0" presId="urn:microsoft.com/office/officeart/2018/2/layout/IconVerticalSolidList"/>
    <dgm:cxn modelId="{D6D25786-FD41-4C50-9E8C-82E76B054B73}" type="presParOf" srcId="{FF87F56F-3ABC-44EE-A167-DD56AAEC6E2B}" destId="{E6E15BAF-3316-4A4A-8901-3894BBB0FDED}" srcOrd="4" destOrd="0" presId="urn:microsoft.com/office/officeart/2018/2/layout/IconVerticalSolidList"/>
    <dgm:cxn modelId="{5A6160AC-7128-4257-93C2-168E97A8A084}" type="presParOf" srcId="{E6E15BAF-3316-4A4A-8901-3894BBB0FDED}" destId="{32D47703-A52E-4DA8-ADAC-55F4DEEFBD2F}" srcOrd="0" destOrd="0" presId="urn:microsoft.com/office/officeart/2018/2/layout/IconVerticalSolidList"/>
    <dgm:cxn modelId="{F3D2353A-6A7E-442A-A1E5-28D1A0B59021}" type="presParOf" srcId="{E6E15BAF-3316-4A4A-8901-3894BBB0FDED}" destId="{EDA8A8CE-A0F3-4E65-A682-C86C77F73C1E}" srcOrd="1" destOrd="0" presId="urn:microsoft.com/office/officeart/2018/2/layout/IconVerticalSolidList"/>
    <dgm:cxn modelId="{BE161B7A-3CAA-4C5D-ABB5-739BA75549FD}" type="presParOf" srcId="{E6E15BAF-3316-4A4A-8901-3894BBB0FDED}" destId="{F10C63AA-C2D3-4ACE-AEE9-CBF6A5A76ED1}" srcOrd="2" destOrd="0" presId="urn:microsoft.com/office/officeart/2018/2/layout/IconVerticalSolidList"/>
    <dgm:cxn modelId="{4B017D87-3322-44FD-A740-124711A326C9}" type="presParOf" srcId="{E6E15BAF-3316-4A4A-8901-3894BBB0FDED}" destId="{477DCC91-3A6A-4DA6-8F67-2E15018FDE8C}" srcOrd="3" destOrd="0" presId="urn:microsoft.com/office/officeart/2018/2/layout/IconVerticalSolidList"/>
    <dgm:cxn modelId="{13D281A9-6968-4DAA-8887-CEAD718FD1FA}" type="presParOf" srcId="{FF87F56F-3ABC-44EE-A167-DD56AAEC6E2B}" destId="{4D70DEFF-63E3-4B28-98C8-E09662AF51AA}" srcOrd="5" destOrd="0" presId="urn:microsoft.com/office/officeart/2018/2/layout/IconVerticalSolidList"/>
    <dgm:cxn modelId="{2104E439-51E8-4F92-93C6-C4A49A9F5B03}" type="presParOf" srcId="{FF87F56F-3ABC-44EE-A167-DD56AAEC6E2B}" destId="{4C8C886E-F662-4DF3-B25E-8FE56A9B902E}" srcOrd="6" destOrd="0" presId="urn:microsoft.com/office/officeart/2018/2/layout/IconVerticalSolidList"/>
    <dgm:cxn modelId="{AFCCD642-E644-4574-9DB3-F5C0E45D0DEB}" type="presParOf" srcId="{4C8C886E-F662-4DF3-B25E-8FE56A9B902E}" destId="{2B0ACFB5-73BB-4987-B0CF-580FCD64B106}" srcOrd="0" destOrd="0" presId="urn:microsoft.com/office/officeart/2018/2/layout/IconVerticalSolidList"/>
    <dgm:cxn modelId="{166193ED-7840-425C-9222-B2797437412C}" type="presParOf" srcId="{4C8C886E-F662-4DF3-B25E-8FE56A9B902E}" destId="{E13E5037-A97D-4436-97EC-6670792A1DE5}" srcOrd="1" destOrd="0" presId="urn:microsoft.com/office/officeart/2018/2/layout/IconVerticalSolidList"/>
    <dgm:cxn modelId="{BFF091D2-D9BB-492E-8106-567C86744901}" type="presParOf" srcId="{4C8C886E-F662-4DF3-B25E-8FE56A9B902E}" destId="{5C244CC6-9183-4603-9691-0F2B09FFA590}" srcOrd="2" destOrd="0" presId="urn:microsoft.com/office/officeart/2018/2/layout/IconVerticalSolidList"/>
    <dgm:cxn modelId="{987DD5EE-8AE0-4861-AE63-9F7A921573FE}" type="presParOf" srcId="{4C8C886E-F662-4DF3-B25E-8FE56A9B902E}" destId="{C2B0761B-9488-4479-916D-A06CBB14A9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1B134FE-7B02-4CB9-AC5D-37A5650A681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351DFED-592D-4A05-A5F5-3FB724440486}">
      <dgm:prSet/>
      <dgm:spPr/>
      <dgm:t>
        <a:bodyPr/>
        <a:lstStyle/>
        <a:p>
          <a:r>
            <a:rPr lang="en-US" b="1"/>
            <a:t>What are we able to make with what we have ? </a:t>
          </a:r>
          <a:endParaRPr lang="en-US"/>
        </a:p>
      </dgm:t>
    </dgm:pt>
    <dgm:pt modelId="{9CACEE79-8FA0-4635-B42A-F3B71C2AAEC5}" type="parTrans" cxnId="{211EFB54-4FFC-496B-B57F-A457CD4C8615}">
      <dgm:prSet/>
      <dgm:spPr/>
      <dgm:t>
        <a:bodyPr/>
        <a:lstStyle/>
        <a:p>
          <a:endParaRPr lang="en-US"/>
        </a:p>
      </dgm:t>
    </dgm:pt>
    <dgm:pt modelId="{FC692043-277C-4C2C-A5E8-7DED3EC1948A}" type="sibTrans" cxnId="{211EFB54-4FFC-496B-B57F-A457CD4C8615}">
      <dgm:prSet/>
      <dgm:spPr/>
      <dgm:t>
        <a:bodyPr/>
        <a:lstStyle/>
        <a:p>
          <a:endParaRPr lang="en-US"/>
        </a:p>
      </dgm:t>
    </dgm:pt>
    <dgm:pt modelId="{CFF4A884-50CB-4B3D-A420-76D78BFC712D}">
      <dgm:prSet/>
      <dgm:spPr/>
      <dgm:t>
        <a:bodyPr/>
        <a:lstStyle/>
        <a:p>
          <a:r>
            <a:rPr lang="en-US" b="1"/>
            <a:t>RBV</a:t>
          </a:r>
          <a:r>
            <a:rPr lang="en-US"/>
            <a:t> (Resource-Based-View, Wernerfelt, 1984, Barney, 1991, Grant, 1991) : certain </a:t>
          </a:r>
          <a:r>
            <a:rPr lang="en-US" b="1"/>
            <a:t>assets</a:t>
          </a:r>
          <a:r>
            <a:rPr lang="en-US"/>
            <a:t> (resources and capabilities) with certain characteristics will lead to sustainable competitive advantage.</a:t>
          </a:r>
        </a:p>
      </dgm:t>
    </dgm:pt>
    <dgm:pt modelId="{5AA3E1AF-96EC-4C8F-881E-53B239D6B77A}" type="parTrans" cxnId="{94C2C6FE-99FF-4269-95B5-7FF541A45FCA}">
      <dgm:prSet/>
      <dgm:spPr/>
      <dgm:t>
        <a:bodyPr/>
        <a:lstStyle/>
        <a:p>
          <a:endParaRPr lang="en-US"/>
        </a:p>
      </dgm:t>
    </dgm:pt>
    <dgm:pt modelId="{630A12BE-7390-4F2F-AFBB-F3C0DA67B933}" type="sibTrans" cxnId="{94C2C6FE-99FF-4269-95B5-7FF541A45FCA}">
      <dgm:prSet/>
      <dgm:spPr/>
      <dgm:t>
        <a:bodyPr/>
        <a:lstStyle/>
        <a:p>
          <a:endParaRPr lang="en-US"/>
        </a:p>
      </dgm:t>
    </dgm:pt>
    <dgm:pt modelId="{72CD7B96-5084-4707-994E-A57FFC9E1133}">
      <dgm:prSet/>
      <dgm:spPr/>
      <dgm:t>
        <a:bodyPr/>
        <a:lstStyle/>
        <a:p>
          <a:r>
            <a:rPr kumimoji="1" lang="en-US"/>
            <a:t>Strategy dictated by unique resources and capabilities of the firm (what can the firm do best?)</a:t>
          </a:r>
          <a:endParaRPr lang="en-US"/>
        </a:p>
      </dgm:t>
    </dgm:pt>
    <dgm:pt modelId="{D59FF06F-B395-4973-9F74-DE2D8C37BC9A}" type="parTrans" cxnId="{4173977F-10F3-4217-A698-02F588271107}">
      <dgm:prSet/>
      <dgm:spPr/>
      <dgm:t>
        <a:bodyPr/>
        <a:lstStyle/>
        <a:p>
          <a:endParaRPr lang="en-US"/>
        </a:p>
      </dgm:t>
    </dgm:pt>
    <dgm:pt modelId="{9C2AAD4E-ACDB-4E01-A1B4-393C87BE843F}" type="sibTrans" cxnId="{4173977F-10F3-4217-A698-02F588271107}">
      <dgm:prSet/>
      <dgm:spPr/>
      <dgm:t>
        <a:bodyPr/>
        <a:lstStyle/>
        <a:p>
          <a:endParaRPr lang="en-US"/>
        </a:p>
      </dgm:t>
    </dgm:pt>
    <dgm:pt modelId="{495076F8-5D1B-4278-B334-F25B836AB4E9}" type="pres">
      <dgm:prSet presAssocID="{61B134FE-7B02-4CB9-AC5D-37A5650A6812}" presName="vert0" presStyleCnt="0">
        <dgm:presLayoutVars>
          <dgm:dir/>
          <dgm:animOne val="branch"/>
          <dgm:animLvl val="lvl"/>
        </dgm:presLayoutVars>
      </dgm:prSet>
      <dgm:spPr/>
    </dgm:pt>
    <dgm:pt modelId="{94008226-A2DC-4098-A446-CCE7625AAABB}" type="pres">
      <dgm:prSet presAssocID="{E351DFED-592D-4A05-A5F5-3FB724440486}" presName="thickLine" presStyleLbl="alignNode1" presStyleIdx="0" presStyleCnt="3"/>
      <dgm:spPr/>
    </dgm:pt>
    <dgm:pt modelId="{B0154D96-BAC6-4BB8-B6A5-5D9071D481AD}" type="pres">
      <dgm:prSet presAssocID="{E351DFED-592D-4A05-A5F5-3FB724440486}" presName="horz1" presStyleCnt="0"/>
      <dgm:spPr/>
    </dgm:pt>
    <dgm:pt modelId="{DBD8E4AE-6F51-4CF3-85ED-EC2D953D70E5}" type="pres">
      <dgm:prSet presAssocID="{E351DFED-592D-4A05-A5F5-3FB724440486}" presName="tx1" presStyleLbl="revTx" presStyleIdx="0" presStyleCnt="3"/>
      <dgm:spPr/>
    </dgm:pt>
    <dgm:pt modelId="{64D40969-30C8-4DE4-9137-E10E4C1535D4}" type="pres">
      <dgm:prSet presAssocID="{E351DFED-592D-4A05-A5F5-3FB724440486}" presName="vert1" presStyleCnt="0"/>
      <dgm:spPr/>
    </dgm:pt>
    <dgm:pt modelId="{8DED840F-9F11-4AEE-8F30-108B9BEABD61}" type="pres">
      <dgm:prSet presAssocID="{CFF4A884-50CB-4B3D-A420-76D78BFC712D}" presName="thickLine" presStyleLbl="alignNode1" presStyleIdx="1" presStyleCnt="3"/>
      <dgm:spPr/>
    </dgm:pt>
    <dgm:pt modelId="{DA5A3D58-6012-4A0D-B36A-4954B216FC90}" type="pres">
      <dgm:prSet presAssocID="{CFF4A884-50CB-4B3D-A420-76D78BFC712D}" presName="horz1" presStyleCnt="0"/>
      <dgm:spPr/>
    </dgm:pt>
    <dgm:pt modelId="{8C86B26E-E0A4-4989-9CF2-E448C0EC38C7}" type="pres">
      <dgm:prSet presAssocID="{CFF4A884-50CB-4B3D-A420-76D78BFC712D}" presName="tx1" presStyleLbl="revTx" presStyleIdx="1" presStyleCnt="3"/>
      <dgm:spPr/>
    </dgm:pt>
    <dgm:pt modelId="{BBD7D5EA-D053-482E-9166-498A31EDEF94}" type="pres">
      <dgm:prSet presAssocID="{CFF4A884-50CB-4B3D-A420-76D78BFC712D}" presName="vert1" presStyleCnt="0"/>
      <dgm:spPr/>
    </dgm:pt>
    <dgm:pt modelId="{DB45AF25-3178-4C53-8284-9FC4427B1A79}" type="pres">
      <dgm:prSet presAssocID="{72CD7B96-5084-4707-994E-A57FFC9E1133}" presName="thickLine" presStyleLbl="alignNode1" presStyleIdx="2" presStyleCnt="3"/>
      <dgm:spPr/>
    </dgm:pt>
    <dgm:pt modelId="{8F180C16-C4B8-45DE-AC16-31244E1B30EB}" type="pres">
      <dgm:prSet presAssocID="{72CD7B96-5084-4707-994E-A57FFC9E1133}" presName="horz1" presStyleCnt="0"/>
      <dgm:spPr/>
    </dgm:pt>
    <dgm:pt modelId="{9A847DBA-D69A-4788-A8D4-4278C31E9931}" type="pres">
      <dgm:prSet presAssocID="{72CD7B96-5084-4707-994E-A57FFC9E1133}" presName="tx1" presStyleLbl="revTx" presStyleIdx="2" presStyleCnt="3"/>
      <dgm:spPr/>
    </dgm:pt>
    <dgm:pt modelId="{E21E2FAD-F16C-426F-81AA-A366DFDB6F95}" type="pres">
      <dgm:prSet presAssocID="{72CD7B96-5084-4707-994E-A57FFC9E1133}" presName="vert1" presStyleCnt="0"/>
      <dgm:spPr/>
    </dgm:pt>
  </dgm:ptLst>
  <dgm:cxnLst>
    <dgm:cxn modelId="{6A36CD1B-92C1-46CB-A786-6EC05BFF3E19}" type="presOf" srcId="{61B134FE-7B02-4CB9-AC5D-37A5650A6812}" destId="{495076F8-5D1B-4278-B334-F25B836AB4E9}" srcOrd="0" destOrd="0" presId="urn:microsoft.com/office/officeart/2008/layout/LinedList"/>
    <dgm:cxn modelId="{BA302E36-BDB8-4319-9252-691540F07A02}" type="presOf" srcId="{72CD7B96-5084-4707-994E-A57FFC9E1133}" destId="{9A847DBA-D69A-4788-A8D4-4278C31E9931}" srcOrd="0" destOrd="0" presId="urn:microsoft.com/office/officeart/2008/layout/LinedList"/>
    <dgm:cxn modelId="{211EFB54-4FFC-496B-B57F-A457CD4C8615}" srcId="{61B134FE-7B02-4CB9-AC5D-37A5650A6812}" destId="{E351DFED-592D-4A05-A5F5-3FB724440486}" srcOrd="0" destOrd="0" parTransId="{9CACEE79-8FA0-4635-B42A-F3B71C2AAEC5}" sibTransId="{FC692043-277C-4C2C-A5E8-7DED3EC1948A}"/>
    <dgm:cxn modelId="{4173977F-10F3-4217-A698-02F588271107}" srcId="{61B134FE-7B02-4CB9-AC5D-37A5650A6812}" destId="{72CD7B96-5084-4707-994E-A57FFC9E1133}" srcOrd="2" destOrd="0" parTransId="{D59FF06F-B395-4973-9F74-DE2D8C37BC9A}" sibTransId="{9C2AAD4E-ACDB-4E01-A1B4-393C87BE843F}"/>
    <dgm:cxn modelId="{89A46CDE-DD89-4AE2-840E-593D6D1562DC}" type="presOf" srcId="{E351DFED-592D-4A05-A5F5-3FB724440486}" destId="{DBD8E4AE-6F51-4CF3-85ED-EC2D953D70E5}" srcOrd="0" destOrd="0" presId="urn:microsoft.com/office/officeart/2008/layout/LinedList"/>
    <dgm:cxn modelId="{5DD560DF-5477-464C-85A5-66E6CC0708EF}" type="presOf" srcId="{CFF4A884-50CB-4B3D-A420-76D78BFC712D}" destId="{8C86B26E-E0A4-4989-9CF2-E448C0EC38C7}" srcOrd="0" destOrd="0" presId="urn:microsoft.com/office/officeart/2008/layout/LinedList"/>
    <dgm:cxn modelId="{94C2C6FE-99FF-4269-95B5-7FF541A45FCA}" srcId="{61B134FE-7B02-4CB9-AC5D-37A5650A6812}" destId="{CFF4A884-50CB-4B3D-A420-76D78BFC712D}" srcOrd="1" destOrd="0" parTransId="{5AA3E1AF-96EC-4C8F-881E-53B239D6B77A}" sibTransId="{630A12BE-7390-4F2F-AFBB-F3C0DA67B933}"/>
    <dgm:cxn modelId="{3D8966E6-293F-4D6D-9E04-1423A83296C5}" type="presParOf" srcId="{495076F8-5D1B-4278-B334-F25B836AB4E9}" destId="{94008226-A2DC-4098-A446-CCE7625AAABB}" srcOrd="0" destOrd="0" presId="urn:microsoft.com/office/officeart/2008/layout/LinedList"/>
    <dgm:cxn modelId="{7D68E5B3-2D71-47FA-95DF-0FF8DF2D5420}" type="presParOf" srcId="{495076F8-5D1B-4278-B334-F25B836AB4E9}" destId="{B0154D96-BAC6-4BB8-B6A5-5D9071D481AD}" srcOrd="1" destOrd="0" presId="urn:microsoft.com/office/officeart/2008/layout/LinedList"/>
    <dgm:cxn modelId="{3CD3ADF5-8693-4869-9032-A4F729FF6DA1}" type="presParOf" srcId="{B0154D96-BAC6-4BB8-B6A5-5D9071D481AD}" destId="{DBD8E4AE-6F51-4CF3-85ED-EC2D953D70E5}" srcOrd="0" destOrd="0" presId="urn:microsoft.com/office/officeart/2008/layout/LinedList"/>
    <dgm:cxn modelId="{C75C9F3A-5A32-41D5-8B52-F59116CC0F4A}" type="presParOf" srcId="{B0154D96-BAC6-4BB8-B6A5-5D9071D481AD}" destId="{64D40969-30C8-4DE4-9137-E10E4C1535D4}" srcOrd="1" destOrd="0" presId="urn:microsoft.com/office/officeart/2008/layout/LinedList"/>
    <dgm:cxn modelId="{B0FD57FD-014A-45C5-A11B-82FF92693166}" type="presParOf" srcId="{495076F8-5D1B-4278-B334-F25B836AB4E9}" destId="{8DED840F-9F11-4AEE-8F30-108B9BEABD61}" srcOrd="2" destOrd="0" presId="urn:microsoft.com/office/officeart/2008/layout/LinedList"/>
    <dgm:cxn modelId="{205BDF16-55D7-488C-9CB1-17C696AB9C4F}" type="presParOf" srcId="{495076F8-5D1B-4278-B334-F25B836AB4E9}" destId="{DA5A3D58-6012-4A0D-B36A-4954B216FC90}" srcOrd="3" destOrd="0" presId="urn:microsoft.com/office/officeart/2008/layout/LinedList"/>
    <dgm:cxn modelId="{EE768C6D-1C27-46F2-904B-FED6C9910CE4}" type="presParOf" srcId="{DA5A3D58-6012-4A0D-B36A-4954B216FC90}" destId="{8C86B26E-E0A4-4989-9CF2-E448C0EC38C7}" srcOrd="0" destOrd="0" presId="urn:microsoft.com/office/officeart/2008/layout/LinedList"/>
    <dgm:cxn modelId="{AACC02A3-575D-4FE2-8D53-4E43F03D3C22}" type="presParOf" srcId="{DA5A3D58-6012-4A0D-B36A-4954B216FC90}" destId="{BBD7D5EA-D053-482E-9166-498A31EDEF94}" srcOrd="1" destOrd="0" presId="urn:microsoft.com/office/officeart/2008/layout/LinedList"/>
    <dgm:cxn modelId="{2591C696-96E8-4259-A6CA-ADF8182A51C1}" type="presParOf" srcId="{495076F8-5D1B-4278-B334-F25B836AB4E9}" destId="{DB45AF25-3178-4C53-8284-9FC4427B1A79}" srcOrd="4" destOrd="0" presId="urn:microsoft.com/office/officeart/2008/layout/LinedList"/>
    <dgm:cxn modelId="{8F7F8C5F-85FB-4E5F-B8FF-0B68B51BCB2F}" type="presParOf" srcId="{495076F8-5D1B-4278-B334-F25B836AB4E9}" destId="{8F180C16-C4B8-45DE-AC16-31244E1B30EB}" srcOrd="5" destOrd="0" presId="urn:microsoft.com/office/officeart/2008/layout/LinedList"/>
    <dgm:cxn modelId="{BEFF37C3-1CA6-4A97-ACD4-FCFC36785898}" type="presParOf" srcId="{8F180C16-C4B8-45DE-AC16-31244E1B30EB}" destId="{9A847DBA-D69A-4788-A8D4-4278C31E9931}" srcOrd="0" destOrd="0" presId="urn:microsoft.com/office/officeart/2008/layout/LinedList"/>
    <dgm:cxn modelId="{4C70C91A-713E-4AEF-A739-BFDB32C4F955}" type="presParOf" srcId="{8F180C16-C4B8-45DE-AC16-31244E1B30EB}" destId="{E21E2FAD-F16C-426F-81AA-A366DFDB6F9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1DA11E9-FBC9-4B24-B94B-3945F40BA37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7661CE8-BEAC-4519-BDB5-F07C6C3D1748}">
      <dgm:prSet/>
      <dgm:spPr/>
      <dgm:t>
        <a:bodyPr/>
        <a:lstStyle/>
        <a:p>
          <a:r>
            <a:rPr lang="en-US" b="1"/>
            <a:t>The strategy (tactical) is a function of the external environment (rival  teams : opportunities - threats). </a:t>
          </a:r>
          <a:endParaRPr lang="en-US"/>
        </a:p>
      </dgm:t>
    </dgm:pt>
    <dgm:pt modelId="{D06817A8-D014-43B1-AFC3-5D520F5462A7}" type="parTrans" cxnId="{595B9202-7F99-4C71-965D-049C350ACB82}">
      <dgm:prSet/>
      <dgm:spPr/>
      <dgm:t>
        <a:bodyPr/>
        <a:lstStyle/>
        <a:p>
          <a:endParaRPr lang="en-US"/>
        </a:p>
      </dgm:t>
    </dgm:pt>
    <dgm:pt modelId="{0BB73BD4-FC28-4DFA-87C0-3969E0486408}" type="sibTrans" cxnId="{595B9202-7F99-4C71-965D-049C350ACB82}">
      <dgm:prSet/>
      <dgm:spPr/>
      <dgm:t>
        <a:bodyPr/>
        <a:lstStyle/>
        <a:p>
          <a:endParaRPr lang="en-US"/>
        </a:p>
      </dgm:t>
    </dgm:pt>
    <dgm:pt modelId="{2C169046-D488-40C3-894B-25543BB4A77D}">
      <dgm:prSet/>
      <dgm:spPr/>
      <dgm:t>
        <a:bodyPr/>
        <a:lstStyle/>
        <a:p>
          <a:r>
            <a:rPr lang="en-US" b="1"/>
            <a:t>The trainer has a tactic adapted to the adversary and the players (resources) adapt to this positioning (diagram of play). </a:t>
          </a:r>
          <a:endParaRPr lang="en-US"/>
        </a:p>
      </dgm:t>
    </dgm:pt>
    <dgm:pt modelId="{F211DCC4-603B-4962-97D2-B400953D20BE}" type="parTrans" cxnId="{2C9FF666-AB74-4B78-BDBC-F0135DEA929B}">
      <dgm:prSet/>
      <dgm:spPr/>
      <dgm:t>
        <a:bodyPr/>
        <a:lstStyle/>
        <a:p>
          <a:endParaRPr lang="en-US"/>
        </a:p>
      </dgm:t>
    </dgm:pt>
    <dgm:pt modelId="{34ECE8CF-BBC3-49D5-AE53-140280514945}" type="sibTrans" cxnId="{2C9FF666-AB74-4B78-BDBC-F0135DEA929B}">
      <dgm:prSet/>
      <dgm:spPr/>
      <dgm:t>
        <a:bodyPr/>
        <a:lstStyle/>
        <a:p>
          <a:endParaRPr lang="en-US"/>
        </a:p>
      </dgm:t>
    </dgm:pt>
    <dgm:pt modelId="{EB9FB433-DEC8-40AD-948A-2CB0EDE9B3C2}" type="pres">
      <dgm:prSet presAssocID="{81DA11E9-FBC9-4B24-B94B-3945F40BA370}" presName="linear" presStyleCnt="0">
        <dgm:presLayoutVars>
          <dgm:animLvl val="lvl"/>
          <dgm:resizeHandles val="exact"/>
        </dgm:presLayoutVars>
      </dgm:prSet>
      <dgm:spPr/>
    </dgm:pt>
    <dgm:pt modelId="{B2B40A5B-D8F9-4B25-B3E3-1686934898C5}" type="pres">
      <dgm:prSet presAssocID="{C7661CE8-BEAC-4519-BDB5-F07C6C3D1748}" presName="parentText" presStyleLbl="node1" presStyleIdx="0" presStyleCnt="2">
        <dgm:presLayoutVars>
          <dgm:chMax val="0"/>
          <dgm:bulletEnabled val="1"/>
        </dgm:presLayoutVars>
      </dgm:prSet>
      <dgm:spPr/>
    </dgm:pt>
    <dgm:pt modelId="{289E0ED1-AD20-40B8-ADD9-6C7CD513D494}" type="pres">
      <dgm:prSet presAssocID="{0BB73BD4-FC28-4DFA-87C0-3969E0486408}" presName="spacer" presStyleCnt="0"/>
      <dgm:spPr/>
    </dgm:pt>
    <dgm:pt modelId="{91A25144-C93D-427F-8F02-565BAB64CAD2}" type="pres">
      <dgm:prSet presAssocID="{2C169046-D488-40C3-894B-25543BB4A77D}" presName="parentText" presStyleLbl="node1" presStyleIdx="1" presStyleCnt="2">
        <dgm:presLayoutVars>
          <dgm:chMax val="0"/>
          <dgm:bulletEnabled val="1"/>
        </dgm:presLayoutVars>
      </dgm:prSet>
      <dgm:spPr/>
    </dgm:pt>
  </dgm:ptLst>
  <dgm:cxnLst>
    <dgm:cxn modelId="{595B9202-7F99-4C71-965D-049C350ACB82}" srcId="{81DA11E9-FBC9-4B24-B94B-3945F40BA370}" destId="{C7661CE8-BEAC-4519-BDB5-F07C6C3D1748}" srcOrd="0" destOrd="0" parTransId="{D06817A8-D014-43B1-AFC3-5D520F5462A7}" sibTransId="{0BB73BD4-FC28-4DFA-87C0-3969E0486408}"/>
    <dgm:cxn modelId="{2C9FF666-AB74-4B78-BDBC-F0135DEA929B}" srcId="{81DA11E9-FBC9-4B24-B94B-3945F40BA370}" destId="{2C169046-D488-40C3-894B-25543BB4A77D}" srcOrd="1" destOrd="0" parTransId="{F211DCC4-603B-4962-97D2-B400953D20BE}" sibTransId="{34ECE8CF-BBC3-49D5-AE53-140280514945}"/>
    <dgm:cxn modelId="{5E83FA8C-F964-4A2F-8880-20C990026993}" type="presOf" srcId="{C7661CE8-BEAC-4519-BDB5-F07C6C3D1748}" destId="{B2B40A5B-D8F9-4B25-B3E3-1686934898C5}" srcOrd="0" destOrd="0" presId="urn:microsoft.com/office/officeart/2005/8/layout/vList2"/>
    <dgm:cxn modelId="{1C01279D-CA72-4511-B44A-9D365D318671}" type="presOf" srcId="{81DA11E9-FBC9-4B24-B94B-3945F40BA370}" destId="{EB9FB433-DEC8-40AD-948A-2CB0EDE9B3C2}" srcOrd="0" destOrd="0" presId="urn:microsoft.com/office/officeart/2005/8/layout/vList2"/>
    <dgm:cxn modelId="{B616B2B2-247C-4BF3-94E1-F165F222E811}" type="presOf" srcId="{2C169046-D488-40C3-894B-25543BB4A77D}" destId="{91A25144-C93D-427F-8F02-565BAB64CAD2}" srcOrd="0" destOrd="0" presId="urn:microsoft.com/office/officeart/2005/8/layout/vList2"/>
    <dgm:cxn modelId="{25D6C131-F78F-4A1E-BFD9-AA6C0DEE22B7}" type="presParOf" srcId="{EB9FB433-DEC8-40AD-948A-2CB0EDE9B3C2}" destId="{B2B40A5B-D8F9-4B25-B3E3-1686934898C5}" srcOrd="0" destOrd="0" presId="urn:microsoft.com/office/officeart/2005/8/layout/vList2"/>
    <dgm:cxn modelId="{0E2C5406-8C2B-4F2C-9407-528BE733FEFD}" type="presParOf" srcId="{EB9FB433-DEC8-40AD-948A-2CB0EDE9B3C2}" destId="{289E0ED1-AD20-40B8-ADD9-6C7CD513D494}" srcOrd="1" destOrd="0" presId="urn:microsoft.com/office/officeart/2005/8/layout/vList2"/>
    <dgm:cxn modelId="{30E77118-3903-4005-8309-8BA70E550EF4}" type="presParOf" srcId="{EB9FB433-DEC8-40AD-948A-2CB0EDE9B3C2}" destId="{91A25144-C93D-427F-8F02-565BAB64CAD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F21E8AB-7F2B-4473-93B9-31FE9F16BB8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7150755-B2AA-4E9A-AEFF-F31F02C3D24C}">
      <dgm:prSet/>
      <dgm:spPr/>
      <dgm:t>
        <a:bodyPr/>
        <a:lstStyle/>
        <a:p>
          <a:r>
            <a:rPr lang="en-US"/>
            <a:t>How can we “implement” that ? It’s very theoretical !</a:t>
          </a:r>
        </a:p>
      </dgm:t>
    </dgm:pt>
    <dgm:pt modelId="{DF15872F-172E-4B29-B239-956F2CDAB693}" type="parTrans" cxnId="{8B17CCD5-094B-4324-88D6-E030F38D31D5}">
      <dgm:prSet/>
      <dgm:spPr/>
      <dgm:t>
        <a:bodyPr/>
        <a:lstStyle/>
        <a:p>
          <a:endParaRPr lang="en-US"/>
        </a:p>
      </dgm:t>
    </dgm:pt>
    <dgm:pt modelId="{EE007945-F0EC-4A49-BFF3-3FD8D4668637}" type="sibTrans" cxnId="{8B17CCD5-094B-4324-88D6-E030F38D31D5}">
      <dgm:prSet/>
      <dgm:spPr/>
      <dgm:t>
        <a:bodyPr/>
        <a:lstStyle/>
        <a:p>
          <a:endParaRPr lang="en-US"/>
        </a:p>
      </dgm:t>
    </dgm:pt>
    <dgm:pt modelId="{DA3923E3-1ADB-4CA1-A7A4-C2848587BDCE}">
      <dgm:prSet/>
      <dgm:spPr/>
      <dgm:t>
        <a:bodyPr/>
        <a:lstStyle/>
        <a:p>
          <a:r>
            <a:rPr lang="en-US"/>
            <a:t>Your and my job : to be able to construct a business plan (development) with a “specific RBV analysis” (your “sensemaking background”), and furthermore :</a:t>
          </a:r>
        </a:p>
      </dgm:t>
    </dgm:pt>
    <dgm:pt modelId="{7CC4EC43-636E-4E5E-ACA1-E31CCFBE935C}" type="parTrans" cxnId="{0E6C51F4-6A64-4FA5-BA5E-8D91A1A21EF3}">
      <dgm:prSet/>
      <dgm:spPr/>
      <dgm:t>
        <a:bodyPr/>
        <a:lstStyle/>
        <a:p>
          <a:endParaRPr lang="en-US"/>
        </a:p>
      </dgm:t>
    </dgm:pt>
    <dgm:pt modelId="{316D6F11-032E-462F-8F8D-175EBDA4D298}" type="sibTrans" cxnId="{0E6C51F4-6A64-4FA5-BA5E-8D91A1A21EF3}">
      <dgm:prSet/>
      <dgm:spPr/>
      <dgm:t>
        <a:bodyPr/>
        <a:lstStyle/>
        <a:p>
          <a:endParaRPr lang="en-US"/>
        </a:p>
      </dgm:t>
    </dgm:pt>
    <dgm:pt modelId="{FC2B86CD-C8E5-4653-9008-06978D7A4A79}">
      <dgm:prSet/>
      <dgm:spPr/>
      <dgm:t>
        <a:bodyPr/>
        <a:lstStyle/>
        <a:p>
          <a:r>
            <a:rPr lang="en-US"/>
            <a:t>Persuade and control our stakeholders</a:t>
          </a:r>
        </a:p>
      </dgm:t>
    </dgm:pt>
    <dgm:pt modelId="{571E7B92-BF8A-40C4-A00D-32605FB8136F}" type="parTrans" cxnId="{6B273DB4-3E88-4040-9B14-D07ECBDD567C}">
      <dgm:prSet/>
      <dgm:spPr/>
      <dgm:t>
        <a:bodyPr/>
        <a:lstStyle/>
        <a:p>
          <a:endParaRPr lang="en-US"/>
        </a:p>
      </dgm:t>
    </dgm:pt>
    <dgm:pt modelId="{60B153F7-8EC7-48BF-AF07-5F50744701CA}" type="sibTrans" cxnId="{6B273DB4-3E88-4040-9B14-D07ECBDD567C}">
      <dgm:prSet/>
      <dgm:spPr/>
      <dgm:t>
        <a:bodyPr/>
        <a:lstStyle/>
        <a:p>
          <a:endParaRPr lang="en-US"/>
        </a:p>
      </dgm:t>
    </dgm:pt>
    <dgm:pt modelId="{C5A41B5D-BF25-4C69-880D-1DF56D38BA66}">
      <dgm:prSet/>
      <dgm:spPr/>
      <dgm:t>
        <a:bodyPr/>
        <a:lstStyle/>
        <a:p>
          <a:r>
            <a:rPr lang="en-US"/>
            <a:t>Maintain our performance</a:t>
          </a:r>
        </a:p>
      </dgm:t>
    </dgm:pt>
    <dgm:pt modelId="{E4383316-E3AD-4441-92D7-5E7D3597F076}" type="parTrans" cxnId="{4244A79C-6BAD-4B68-9F8C-78AF5FF6282F}">
      <dgm:prSet/>
      <dgm:spPr/>
      <dgm:t>
        <a:bodyPr/>
        <a:lstStyle/>
        <a:p>
          <a:endParaRPr lang="en-US"/>
        </a:p>
      </dgm:t>
    </dgm:pt>
    <dgm:pt modelId="{35147483-B581-4329-9478-8D6145E7AAE1}" type="sibTrans" cxnId="{4244A79C-6BAD-4B68-9F8C-78AF5FF6282F}">
      <dgm:prSet/>
      <dgm:spPr/>
      <dgm:t>
        <a:bodyPr/>
        <a:lstStyle/>
        <a:p>
          <a:endParaRPr lang="en-US"/>
        </a:p>
      </dgm:t>
    </dgm:pt>
    <dgm:pt modelId="{956794F6-BE41-4C81-AEA0-A147B73EC6BC}">
      <dgm:prSet/>
      <dgm:spPr/>
      <dgm:t>
        <a:bodyPr/>
        <a:lstStyle/>
        <a:p>
          <a:r>
            <a:rPr lang="en-US"/>
            <a:t>To be “ready” for new opportunities and threats because of very instable sports environment…</a:t>
          </a:r>
        </a:p>
      </dgm:t>
    </dgm:pt>
    <dgm:pt modelId="{1FB50C09-2787-4B5F-96C4-8D5FCAEF15F1}" type="parTrans" cxnId="{D8346D8D-D7E9-4D25-BFA1-313A6F55EA1D}">
      <dgm:prSet/>
      <dgm:spPr/>
      <dgm:t>
        <a:bodyPr/>
        <a:lstStyle/>
        <a:p>
          <a:endParaRPr lang="en-US"/>
        </a:p>
      </dgm:t>
    </dgm:pt>
    <dgm:pt modelId="{41DCBD33-0F1A-44D7-97A7-BEB3B850CB8A}" type="sibTrans" cxnId="{D8346D8D-D7E9-4D25-BFA1-313A6F55EA1D}">
      <dgm:prSet/>
      <dgm:spPr/>
      <dgm:t>
        <a:bodyPr/>
        <a:lstStyle/>
        <a:p>
          <a:endParaRPr lang="en-US"/>
        </a:p>
      </dgm:t>
    </dgm:pt>
    <dgm:pt modelId="{87CBC51E-2778-4A06-B920-EE4B740F6058}" type="pres">
      <dgm:prSet presAssocID="{8F21E8AB-7F2B-4473-93B9-31FE9F16BB87}" presName="root" presStyleCnt="0">
        <dgm:presLayoutVars>
          <dgm:dir/>
          <dgm:resizeHandles val="exact"/>
        </dgm:presLayoutVars>
      </dgm:prSet>
      <dgm:spPr/>
    </dgm:pt>
    <dgm:pt modelId="{8B48CB8E-606E-4F77-A07C-769A123E4B6B}" type="pres">
      <dgm:prSet presAssocID="{B7150755-B2AA-4E9A-AEFF-F31F02C3D24C}" presName="compNode" presStyleCnt="0"/>
      <dgm:spPr/>
    </dgm:pt>
    <dgm:pt modelId="{C29B921C-B0C1-4975-8FAF-09C9332D9EF3}" type="pres">
      <dgm:prSet presAssocID="{B7150755-B2AA-4E9A-AEFF-F31F02C3D24C}" presName="bgRect" presStyleLbl="bgShp" presStyleIdx="0" presStyleCnt="2"/>
      <dgm:spPr/>
    </dgm:pt>
    <dgm:pt modelId="{B7D79AE4-E4DC-4189-BD15-E8669CF42001}" type="pres">
      <dgm:prSet presAssocID="{B7150755-B2AA-4E9A-AEFF-F31F02C3D24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D55B0AD3-0604-44BC-87E4-CEC3696538FC}" type="pres">
      <dgm:prSet presAssocID="{B7150755-B2AA-4E9A-AEFF-F31F02C3D24C}" presName="spaceRect" presStyleCnt="0"/>
      <dgm:spPr/>
    </dgm:pt>
    <dgm:pt modelId="{560FBEEE-FC16-4F00-8931-AF5D8FFA74CF}" type="pres">
      <dgm:prSet presAssocID="{B7150755-B2AA-4E9A-AEFF-F31F02C3D24C}" presName="parTx" presStyleLbl="revTx" presStyleIdx="0" presStyleCnt="3">
        <dgm:presLayoutVars>
          <dgm:chMax val="0"/>
          <dgm:chPref val="0"/>
        </dgm:presLayoutVars>
      </dgm:prSet>
      <dgm:spPr/>
    </dgm:pt>
    <dgm:pt modelId="{D3B23B98-C848-4FE0-9726-9251F8401D73}" type="pres">
      <dgm:prSet presAssocID="{EE007945-F0EC-4A49-BFF3-3FD8D4668637}" presName="sibTrans" presStyleCnt="0"/>
      <dgm:spPr/>
    </dgm:pt>
    <dgm:pt modelId="{1BD54BA5-A7E0-4499-B60C-43426995F6ED}" type="pres">
      <dgm:prSet presAssocID="{DA3923E3-1ADB-4CA1-A7A4-C2848587BDCE}" presName="compNode" presStyleCnt="0"/>
      <dgm:spPr/>
    </dgm:pt>
    <dgm:pt modelId="{5B414D64-62EA-462D-8FEE-F35C9205B12D}" type="pres">
      <dgm:prSet presAssocID="{DA3923E3-1ADB-4CA1-A7A4-C2848587BDCE}" presName="bgRect" presStyleLbl="bgShp" presStyleIdx="1" presStyleCnt="2"/>
      <dgm:spPr/>
    </dgm:pt>
    <dgm:pt modelId="{7E878650-514F-4B58-9E48-2F24E1C6E05A}" type="pres">
      <dgm:prSet presAssocID="{DA3923E3-1ADB-4CA1-A7A4-C2848587BDC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340B611B-B944-45BE-9EC2-20440154BA9F}" type="pres">
      <dgm:prSet presAssocID="{DA3923E3-1ADB-4CA1-A7A4-C2848587BDCE}" presName="spaceRect" presStyleCnt="0"/>
      <dgm:spPr/>
    </dgm:pt>
    <dgm:pt modelId="{884065C0-6B33-4E2F-911B-1878BC040C2F}" type="pres">
      <dgm:prSet presAssocID="{DA3923E3-1ADB-4CA1-A7A4-C2848587BDCE}" presName="parTx" presStyleLbl="revTx" presStyleIdx="1" presStyleCnt="3">
        <dgm:presLayoutVars>
          <dgm:chMax val="0"/>
          <dgm:chPref val="0"/>
        </dgm:presLayoutVars>
      </dgm:prSet>
      <dgm:spPr/>
    </dgm:pt>
    <dgm:pt modelId="{6F0E3369-ED8D-41AD-9CA8-4476A990F465}" type="pres">
      <dgm:prSet presAssocID="{DA3923E3-1ADB-4CA1-A7A4-C2848587BDCE}" presName="desTx" presStyleLbl="revTx" presStyleIdx="2" presStyleCnt="3">
        <dgm:presLayoutVars/>
      </dgm:prSet>
      <dgm:spPr/>
    </dgm:pt>
  </dgm:ptLst>
  <dgm:cxnLst>
    <dgm:cxn modelId="{4493D513-EC44-44EE-807B-637D3E840356}" type="presOf" srcId="{DA3923E3-1ADB-4CA1-A7A4-C2848587BDCE}" destId="{884065C0-6B33-4E2F-911B-1878BC040C2F}" srcOrd="0" destOrd="0" presId="urn:microsoft.com/office/officeart/2018/2/layout/IconVerticalSolidList"/>
    <dgm:cxn modelId="{12608772-AD17-4BB6-BEC1-E9330D7ACA10}" type="presOf" srcId="{FC2B86CD-C8E5-4653-9008-06978D7A4A79}" destId="{6F0E3369-ED8D-41AD-9CA8-4476A990F465}" srcOrd="0" destOrd="0" presId="urn:microsoft.com/office/officeart/2018/2/layout/IconVerticalSolidList"/>
    <dgm:cxn modelId="{37C03156-BDF7-4997-A8B5-7AC6E511D9EB}" type="presOf" srcId="{C5A41B5D-BF25-4C69-880D-1DF56D38BA66}" destId="{6F0E3369-ED8D-41AD-9CA8-4476A990F465}" srcOrd="0" destOrd="1" presId="urn:microsoft.com/office/officeart/2018/2/layout/IconVerticalSolidList"/>
    <dgm:cxn modelId="{D8346D8D-D7E9-4D25-BFA1-313A6F55EA1D}" srcId="{DA3923E3-1ADB-4CA1-A7A4-C2848587BDCE}" destId="{956794F6-BE41-4C81-AEA0-A147B73EC6BC}" srcOrd="2" destOrd="0" parTransId="{1FB50C09-2787-4B5F-96C4-8D5FCAEF15F1}" sibTransId="{41DCBD33-0F1A-44D7-97A7-BEB3B850CB8A}"/>
    <dgm:cxn modelId="{4244A79C-6BAD-4B68-9F8C-78AF5FF6282F}" srcId="{DA3923E3-1ADB-4CA1-A7A4-C2848587BDCE}" destId="{C5A41B5D-BF25-4C69-880D-1DF56D38BA66}" srcOrd="1" destOrd="0" parTransId="{E4383316-E3AD-4441-92D7-5E7D3597F076}" sibTransId="{35147483-B581-4329-9478-8D6145E7AAE1}"/>
    <dgm:cxn modelId="{279515B2-DA2C-4160-99D1-A164CB3A5926}" type="presOf" srcId="{8F21E8AB-7F2B-4473-93B9-31FE9F16BB87}" destId="{87CBC51E-2778-4A06-B920-EE4B740F6058}" srcOrd="0" destOrd="0" presId="urn:microsoft.com/office/officeart/2018/2/layout/IconVerticalSolidList"/>
    <dgm:cxn modelId="{6B273DB4-3E88-4040-9B14-D07ECBDD567C}" srcId="{DA3923E3-1ADB-4CA1-A7A4-C2848587BDCE}" destId="{FC2B86CD-C8E5-4653-9008-06978D7A4A79}" srcOrd="0" destOrd="0" parTransId="{571E7B92-BF8A-40C4-A00D-32605FB8136F}" sibTransId="{60B153F7-8EC7-48BF-AF07-5F50744701CA}"/>
    <dgm:cxn modelId="{8B17CCD5-094B-4324-88D6-E030F38D31D5}" srcId="{8F21E8AB-7F2B-4473-93B9-31FE9F16BB87}" destId="{B7150755-B2AA-4E9A-AEFF-F31F02C3D24C}" srcOrd="0" destOrd="0" parTransId="{DF15872F-172E-4B29-B239-956F2CDAB693}" sibTransId="{EE007945-F0EC-4A49-BFF3-3FD8D4668637}"/>
    <dgm:cxn modelId="{2925ECDF-5E13-479B-BC5C-9BC230849747}" type="presOf" srcId="{956794F6-BE41-4C81-AEA0-A147B73EC6BC}" destId="{6F0E3369-ED8D-41AD-9CA8-4476A990F465}" srcOrd="0" destOrd="2" presId="urn:microsoft.com/office/officeart/2018/2/layout/IconVerticalSolidList"/>
    <dgm:cxn modelId="{0E6C51F4-6A64-4FA5-BA5E-8D91A1A21EF3}" srcId="{8F21E8AB-7F2B-4473-93B9-31FE9F16BB87}" destId="{DA3923E3-1ADB-4CA1-A7A4-C2848587BDCE}" srcOrd="1" destOrd="0" parTransId="{7CC4EC43-636E-4E5E-ACA1-E31CCFBE935C}" sibTransId="{316D6F11-032E-462F-8F8D-175EBDA4D298}"/>
    <dgm:cxn modelId="{878242FA-7E95-4109-92AB-D6B89248C45D}" type="presOf" srcId="{B7150755-B2AA-4E9A-AEFF-F31F02C3D24C}" destId="{560FBEEE-FC16-4F00-8931-AF5D8FFA74CF}" srcOrd="0" destOrd="0" presId="urn:microsoft.com/office/officeart/2018/2/layout/IconVerticalSolidList"/>
    <dgm:cxn modelId="{DC4336A1-85F0-4DE7-BF3B-E570262BC4D5}" type="presParOf" srcId="{87CBC51E-2778-4A06-B920-EE4B740F6058}" destId="{8B48CB8E-606E-4F77-A07C-769A123E4B6B}" srcOrd="0" destOrd="0" presId="urn:microsoft.com/office/officeart/2018/2/layout/IconVerticalSolidList"/>
    <dgm:cxn modelId="{852135F0-737D-4989-89FE-4D4628C78F46}" type="presParOf" srcId="{8B48CB8E-606E-4F77-A07C-769A123E4B6B}" destId="{C29B921C-B0C1-4975-8FAF-09C9332D9EF3}" srcOrd="0" destOrd="0" presId="urn:microsoft.com/office/officeart/2018/2/layout/IconVerticalSolidList"/>
    <dgm:cxn modelId="{601E69E3-B31A-4509-9A56-9807058CA6AB}" type="presParOf" srcId="{8B48CB8E-606E-4F77-A07C-769A123E4B6B}" destId="{B7D79AE4-E4DC-4189-BD15-E8669CF42001}" srcOrd="1" destOrd="0" presId="urn:microsoft.com/office/officeart/2018/2/layout/IconVerticalSolidList"/>
    <dgm:cxn modelId="{1C6CE0FD-1B96-406E-B045-FCEE0EC883CD}" type="presParOf" srcId="{8B48CB8E-606E-4F77-A07C-769A123E4B6B}" destId="{D55B0AD3-0604-44BC-87E4-CEC3696538FC}" srcOrd="2" destOrd="0" presId="urn:microsoft.com/office/officeart/2018/2/layout/IconVerticalSolidList"/>
    <dgm:cxn modelId="{CCB1FDB0-7CA4-46FF-9521-21EF401B6413}" type="presParOf" srcId="{8B48CB8E-606E-4F77-A07C-769A123E4B6B}" destId="{560FBEEE-FC16-4F00-8931-AF5D8FFA74CF}" srcOrd="3" destOrd="0" presId="urn:microsoft.com/office/officeart/2018/2/layout/IconVerticalSolidList"/>
    <dgm:cxn modelId="{AA8C33AA-8BCB-4BF8-9F67-0AFFE25B3F6F}" type="presParOf" srcId="{87CBC51E-2778-4A06-B920-EE4B740F6058}" destId="{D3B23B98-C848-4FE0-9726-9251F8401D73}" srcOrd="1" destOrd="0" presId="urn:microsoft.com/office/officeart/2018/2/layout/IconVerticalSolidList"/>
    <dgm:cxn modelId="{45077970-4A78-47E1-8119-C6C5FCA83269}" type="presParOf" srcId="{87CBC51E-2778-4A06-B920-EE4B740F6058}" destId="{1BD54BA5-A7E0-4499-B60C-43426995F6ED}" srcOrd="2" destOrd="0" presId="urn:microsoft.com/office/officeart/2018/2/layout/IconVerticalSolidList"/>
    <dgm:cxn modelId="{52568C7C-B4D9-4149-AD59-44C665A6565D}" type="presParOf" srcId="{1BD54BA5-A7E0-4499-B60C-43426995F6ED}" destId="{5B414D64-62EA-462D-8FEE-F35C9205B12D}" srcOrd="0" destOrd="0" presId="urn:microsoft.com/office/officeart/2018/2/layout/IconVerticalSolidList"/>
    <dgm:cxn modelId="{B747FE70-9A40-4522-8E8D-A9353E4F3A72}" type="presParOf" srcId="{1BD54BA5-A7E0-4499-B60C-43426995F6ED}" destId="{7E878650-514F-4B58-9E48-2F24E1C6E05A}" srcOrd="1" destOrd="0" presId="urn:microsoft.com/office/officeart/2018/2/layout/IconVerticalSolidList"/>
    <dgm:cxn modelId="{DA53D46C-D58F-4CB2-99E8-83863A85C20C}" type="presParOf" srcId="{1BD54BA5-A7E0-4499-B60C-43426995F6ED}" destId="{340B611B-B944-45BE-9EC2-20440154BA9F}" srcOrd="2" destOrd="0" presId="urn:microsoft.com/office/officeart/2018/2/layout/IconVerticalSolidList"/>
    <dgm:cxn modelId="{C9158390-B776-4049-AA54-F97000D44BD1}" type="presParOf" srcId="{1BD54BA5-A7E0-4499-B60C-43426995F6ED}" destId="{884065C0-6B33-4E2F-911B-1878BC040C2F}" srcOrd="3" destOrd="0" presId="urn:microsoft.com/office/officeart/2018/2/layout/IconVerticalSolidList"/>
    <dgm:cxn modelId="{1B9EA2D4-D735-4461-AB38-184AF7493709}" type="presParOf" srcId="{1BD54BA5-A7E0-4499-B60C-43426995F6ED}" destId="{6F0E3369-ED8D-41AD-9CA8-4476A990F465}"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E0D8FBE-50DF-40E3-8E40-765FC95307F2}" type="doc">
      <dgm:prSet loTypeId="urn:microsoft.com/office/officeart/2005/8/layout/list1" loCatId="list" qsTypeId="urn:microsoft.com/office/officeart/2005/8/quickstyle/simple5" qsCatId="simple" csTypeId="urn:microsoft.com/office/officeart/2005/8/colors/colorful1" csCatId="colorful"/>
      <dgm:spPr/>
      <dgm:t>
        <a:bodyPr/>
        <a:lstStyle/>
        <a:p>
          <a:endParaRPr lang="en-US"/>
        </a:p>
      </dgm:t>
    </dgm:pt>
    <dgm:pt modelId="{6AE7D586-673C-4D09-AD87-88F3BF870A8C}">
      <dgm:prSet/>
      <dgm:spPr/>
      <dgm:t>
        <a:bodyPr/>
        <a:lstStyle/>
        <a:p>
          <a:r>
            <a:rPr lang="en-US"/>
            <a:t>Barney (1991) : 3</a:t>
          </a:r>
        </a:p>
      </dgm:t>
    </dgm:pt>
    <dgm:pt modelId="{FE0E82C8-FE24-47BC-8F4B-3EE0B712F8A3}" type="parTrans" cxnId="{7F0D5288-8273-4EE9-90D0-E642D3C10115}">
      <dgm:prSet/>
      <dgm:spPr/>
      <dgm:t>
        <a:bodyPr/>
        <a:lstStyle/>
        <a:p>
          <a:endParaRPr lang="en-US"/>
        </a:p>
      </dgm:t>
    </dgm:pt>
    <dgm:pt modelId="{DA2B2425-C3AA-489A-A4CD-89A760F9FD37}" type="sibTrans" cxnId="{7F0D5288-8273-4EE9-90D0-E642D3C10115}">
      <dgm:prSet/>
      <dgm:spPr/>
      <dgm:t>
        <a:bodyPr/>
        <a:lstStyle/>
        <a:p>
          <a:endParaRPr lang="en-US"/>
        </a:p>
      </dgm:t>
    </dgm:pt>
    <dgm:pt modelId="{922385FF-2346-440B-89E1-18F91F6EEA41}">
      <dgm:prSet/>
      <dgm:spPr/>
      <dgm:t>
        <a:bodyPr/>
        <a:lstStyle/>
        <a:p>
          <a:r>
            <a:rPr lang="en-US"/>
            <a:t>Physical capital : technology, plants, equipment, geographical localization…</a:t>
          </a:r>
        </a:p>
      </dgm:t>
    </dgm:pt>
    <dgm:pt modelId="{A1C68A0A-76E0-4A77-95D1-500BA5E784A9}" type="parTrans" cxnId="{131865AE-18E2-4B15-A72D-17E78624D278}">
      <dgm:prSet/>
      <dgm:spPr/>
      <dgm:t>
        <a:bodyPr/>
        <a:lstStyle/>
        <a:p>
          <a:endParaRPr lang="en-US"/>
        </a:p>
      </dgm:t>
    </dgm:pt>
    <dgm:pt modelId="{F6CAC8F0-CBE6-4805-B9C4-0BA5F3B83F84}" type="sibTrans" cxnId="{131865AE-18E2-4B15-A72D-17E78624D278}">
      <dgm:prSet/>
      <dgm:spPr/>
      <dgm:t>
        <a:bodyPr/>
        <a:lstStyle/>
        <a:p>
          <a:endParaRPr lang="en-US"/>
        </a:p>
      </dgm:t>
    </dgm:pt>
    <dgm:pt modelId="{45E76C40-C0DA-45FE-A4AC-78E3F5B2679E}">
      <dgm:prSet/>
      <dgm:spPr/>
      <dgm:t>
        <a:bodyPr/>
        <a:lstStyle/>
        <a:p>
          <a:r>
            <a:rPr lang="en-US"/>
            <a:t>Human capital : formation, experience, networks - relationships… </a:t>
          </a:r>
        </a:p>
      </dgm:t>
    </dgm:pt>
    <dgm:pt modelId="{B4434D91-01FB-4AEF-A576-A94169C0E44E}" type="parTrans" cxnId="{D0408FA6-ACFB-49AF-B124-C909977CF515}">
      <dgm:prSet/>
      <dgm:spPr/>
      <dgm:t>
        <a:bodyPr/>
        <a:lstStyle/>
        <a:p>
          <a:endParaRPr lang="en-US"/>
        </a:p>
      </dgm:t>
    </dgm:pt>
    <dgm:pt modelId="{4C144FFD-7E70-4357-A6F9-3D58C326EF16}" type="sibTrans" cxnId="{D0408FA6-ACFB-49AF-B124-C909977CF515}">
      <dgm:prSet/>
      <dgm:spPr/>
      <dgm:t>
        <a:bodyPr/>
        <a:lstStyle/>
        <a:p>
          <a:endParaRPr lang="en-US"/>
        </a:p>
      </dgm:t>
    </dgm:pt>
    <dgm:pt modelId="{437FC19F-158F-4887-B7B9-ADE3FE938BC5}">
      <dgm:prSet/>
      <dgm:spPr/>
      <dgm:t>
        <a:bodyPr/>
        <a:lstStyle/>
        <a:p>
          <a:r>
            <a:rPr lang="en-US"/>
            <a:t>Organizational capital : formal structure, control, routines, process, coordination systems…  </a:t>
          </a:r>
        </a:p>
      </dgm:t>
    </dgm:pt>
    <dgm:pt modelId="{7322E613-BF49-4EE0-8F12-76CCF090F30D}" type="parTrans" cxnId="{1B591BAB-58E5-4A4C-B419-E8172D289E6C}">
      <dgm:prSet/>
      <dgm:spPr/>
      <dgm:t>
        <a:bodyPr/>
        <a:lstStyle/>
        <a:p>
          <a:endParaRPr lang="en-US"/>
        </a:p>
      </dgm:t>
    </dgm:pt>
    <dgm:pt modelId="{CB7AA93A-5747-4A76-90D1-B61C0C27DEE8}" type="sibTrans" cxnId="{1B591BAB-58E5-4A4C-B419-E8172D289E6C}">
      <dgm:prSet/>
      <dgm:spPr/>
      <dgm:t>
        <a:bodyPr/>
        <a:lstStyle/>
        <a:p>
          <a:endParaRPr lang="en-US"/>
        </a:p>
      </dgm:t>
    </dgm:pt>
    <dgm:pt modelId="{65283F36-DF50-4038-A0D2-6D177D591E69}">
      <dgm:prSet/>
      <dgm:spPr/>
      <dgm:t>
        <a:bodyPr/>
        <a:lstStyle/>
        <a:p>
          <a:r>
            <a:rPr lang="en-US"/>
            <a:t>Grant (1991) : 6</a:t>
          </a:r>
        </a:p>
      </dgm:t>
    </dgm:pt>
    <dgm:pt modelId="{394577B4-DD6E-4CC1-99D7-0D88584668E0}" type="parTrans" cxnId="{D61D28DD-223D-4DFC-A344-D712F1117F08}">
      <dgm:prSet/>
      <dgm:spPr/>
      <dgm:t>
        <a:bodyPr/>
        <a:lstStyle/>
        <a:p>
          <a:endParaRPr lang="en-US"/>
        </a:p>
      </dgm:t>
    </dgm:pt>
    <dgm:pt modelId="{1568447F-DE78-4654-9790-A28464CFAFC7}" type="sibTrans" cxnId="{D61D28DD-223D-4DFC-A344-D712F1117F08}">
      <dgm:prSet/>
      <dgm:spPr/>
      <dgm:t>
        <a:bodyPr/>
        <a:lstStyle/>
        <a:p>
          <a:endParaRPr lang="en-US"/>
        </a:p>
      </dgm:t>
    </dgm:pt>
    <dgm:pt modelId="{2D124B1E-90E0-4057-9D77-82E770F05732}">
      <dgm:prSet/>
      <dgm:spPr/>
      <dgm:t>
        <a:bodyPr/>
        <a:lstStyle/>
        <a:p>
          <a:r>
            <a:rPr lang="en-US"/>
            <a:t>financial, physical, human, technological, organizational, reputation.</a:t>
          </a:r>
        </a:p>
      </dgm:t>
    </dgm:pt>
    <dgm:pt modelId="{68906A2E-45E0-49D7-AF2F-BED6D31B5B64}" type="parTrans" cxnId="{09BCABF1-09F8-494A-A367-4B76C7B4A9C9}">
      <dgm:prSet/>
      <dgm:spPr/>
      <dgm:t>
        <a:bodyPr/>
        <a:lstStyle/>
        <a:p>
          <a:endParaRPr lang="en-US"/>
        </a:p>
      </dgm:t>
    </dgm:pt>
    <dgm:pt modelId="{BCCAFB13-CED2-459B-9967-A584DB03562E}" type="sibTrans" cxnId="{09BCABF1-09F8-494A-A367-4B76C7B4A9C9}">
      <dgm:prSet/>
      <dgm:spPr/>
      <dgm:t>
        <a:bodyPr/>
        <a:lstStyle/>
        <a:p>
          <a:endParaRPr lang="en-US"/>
        </a:p>
      </dgm:t>
    </dgm:pt>
    <dgm:pt modelId="{4DFB5030-A8EF-4901-9CC6-67033C9C50B5}">
      <dgm:prSet/>
      <dgm:spPr/>
      <dgm:t>
        <a:bodyPr/>
        <a:lstStyle/>
        <a:p>
          <a:r>
            <a:rPr lang="en-US"/>
            <a:t>Wernerfelt (1989) : 3</a:t>
          </a:r>
        </a:p>
      </dgm:t>
    </dgm:pt>
    <dgm:pt modelId="{207F4E2E-7A03-4AE2-9F1E-19C293DE9DA8}" type="parTrans" cxnId="{538C7F41-CB79-454E-85E1-734F4971AFA9}">
      <dgm:prSet/>
      <dgm:spPr/>
      <dgm:t>
        <a:bodyPr/>
        <a:lstStyle/>
        <a:p>
          <a:endParaRPr lang="en-US"/>
        </a:p>
      </dgm:t>
    </dgm:pt>
    <dgm:pt modelId="{70F5DF17-E75B-4620-969B-C4E82870E319}" type="sibTrans" cxnId="{538C7F41-CB79-454E-85E1-734F4971AFA9}">
      <dgm:prSet/>
      <dgm:spPr/>
      <dgm:t>
        <a:bodyPr/>
        <a:lstStyle/>
        <a:p>
          <a:endParaRPr lang="en-US"/>
        </a:p>
      </dgm:t>
    </dgm:pt>
    <dgm:pt modelId="{43A7FAC7-0A26-41FA-ADC1-85BE7540A9AD}">
      <dgm:prSet/>
      <dgm:spPr/>
      <dgm:t>
        <a:bodyPr/>
        <a:lstStyle/>
        <a:p>
          <a:r>
            <a:rPr lang="en-US"/>
            <a:t>Fixed assets : plants, equipment…</a:t>
          </a:r>
        </a:p>
      </dgm:t>
    </dgm:pt>
    <dgm:pt modelId="{22BA0B82-8E2A-4AB7-99AB-34F149FD9DA6}" type="parTrans" cxnId="{BDFCF50F-0A3C-4794-92F5-E43B4EFE1784}">
      <dgm:prSet/>
      <dgm:spPr/>
      <dgm:t>
        <a:bodyPr/>
        <a:lstStyle/>
        <a:p>
          <a:endParaRPr lang="en-US"/>
        </a:p>
      </dgm:t>
    </dgm:pt>
    <dgm:pt modelId="{A50FD5D4-7E32-4E88-8BC6-440FAE9B9967}" type="sibTrans" cxnId="{BDFCF50F-0A3C-4794-92F5-E43B4EFE1784}">
      <dgm:prSet/>
      <dgm:spPr/>
      <dgm:t>
        <a:bodyPr/>
        <a:lstStyle/>
        <a:p>
          <a:endParaRPr lang="en-US"/>
        </a:p>
      </dgm:t>
    </dgm:pt>
    <dgm:pt modelId="{95894EC6-E867-4D5D-92D7-9035AF82D013}">
      <dgm:prSet/>
      <dgm:spPr/>
      <dgm:t>
        <a:bodyPr/>
        <a:lstStyle/>
        <a:p>
          <a:r>
            <a:rPr lang="en-US"/>
            <a:t>“Blueprints” : patent, brand, reputation</a:t>
          </a:r>
        </a:p>
      </dgm:t>
    </dgm:pt>
    <dgm:pt modelId="{818631C3-3A6F-481A-9F85-735288EDA485}" type="parTrans" cxnId="{A314AAAE-997B-4C31-96EC-2CB198F9BC34}">
      <dgm:prSet/>
      <dgm:spPr/>
      <dgm:t>
        <a:bodyPr/>
        <a:lstStyle/>
        <a:p>
          <a:endParaRPr lang="en-US"/>
        </a:p>
      </dgm:t>
    </dgm:pt>
    <dgm:pt modelId="{C67D88E2-5866-42D5-9A13-5DFDC8EC140F}" type="sibTrans" cxnId="{A314AAAE-997B-4C31-96EC-2CB198F9BC34}">
      <dgm:prSet/>
      <dgm:spPr/>
      <dgm:t>
        <a:bodyPr/>
        <a:lstStyle/>
        <a:p>
          <a:endParaRPr lang="en-US"/>
        </a:p>
      </dgm:t>
    </dgm:pt>
    <dgm:pt modelId="{204A22DD-5311-48C3-8720-FF7591651E39}">
      <dgm:prSet/>
      <dgm:spPr/>
      <dgm:t>
        <a:bodyPr/>
        <a:lstStyle/>
        <a:p>
          <a:r>
            <a:rPr lang="en-US"/>
            <a:t>Teamwork “effects” : routines, habits, experience… </a:t>
          </a:r>
        </a:p>
      </dgm:t>
    </dgm:pt>
    <dgm:pt modelId="{BCC80257-D371-482B-8F9A-7D362700E605}" type="parTrans" cxnId="{06A64E02-141A-4298-9BDB-35F43D23659B}">
      <dgm:prSet/>
      <dgm:spPr/>
      <dgm:t>
        <a:bodyPr/>
        <a:lstStyle/>
        <a:p>
          <a:endParaRPr lang="en-US"/>
        </a:p>
      </dgm:t>
    </dgm:pt>
    <dgm:pt modelId="{E950FE01-36E9-4CC2-9C6D-93403BBA4C6F}" type="sibTrans" cxnId="{06A64E02-141A-4298-9BDB-35F43D23659B}">
      <dgm:prSet/>
      <dgm:spPr/>
      <dgm:t>
        <a:bodyPr/>
        <a:lstStyle/>
        <a:p>
          <a:endParaRPr lang="en-US"/>
        </a:p>
      </dgm:t>
    </dgm:pt>
    <dgm:pt modelId="{F4C98E73-E7A6-479E-91D5-7F65CD7E7F98}" type="pres">
      <dgm:prSet presAssocID="{FE0D8FBE-50DF-40E3-8E40-765FC95307F2}" presName="linear" presStyleCnt="0">
        <dgm:presLayoutVars>
          <dgm:dir/>
          <dgm:animLvl val="lvl"/>
          <dgm:resizeHandles val="exact"/>
        </dgm:presLayoutVars>
      </dgm:prSet>
      <dgm:spPr/>
    </dgm:pt>
    <dgm:pt modelId="{6DFE2BBB-7835-4F33-A5C0-18FFA76B93D4}" type="pres">
      <dgm:prSet presAssocID="{6AE7D586-673C-4D09-AD87-88F3BF870A8C}" presName="parentLin" presStyleCnt="0"/>
      <dgm:spPr/>
    </dgm:pt>
    <dgm:pt modelId="{63F32365-BA67-44C9-AA26-07B312AAF3A7}" type="pres">
      <dgm:prSet presAssocID="{6AE7D586-673C-4D09-AD87-88F3BF870A8C}" presName="parentLeftMargin" presStyleLbl="node1" presStyleIdx="0" presStyleCnt="3"/>
      <dgm:spPr/>
    </dgm:pt>
    <dgm:pt modelId="{D2556462-7AEE-45E4-A440-61A7BD3A508F}" type="pres">
      <dgm:prSet presAssocID="{6AE7D586-673C-4D09-AD87-88F3BF870A8C}" presName="parentText" presStyleLbl="node1" presStyleIdx="0" presStyleCnt="3">
        <dgm:presLayoutVars>
          <dgm:chMax val="0"/>
          <dgm:bulletEnabled val="1"/>
        </dgm:presLayoutVars>
      </dgm:prSet>
      <dgm:spPr/>
    </dgm:pt>
    <dgm:pt modelId="{46F40BA5-0CC1-4344-BB94-9E75F2917E7C}" type="pres">
      <dgm:prSet presAssocID="{6AE7D586-673C-4D09-AD87-88F3BF870A8C}" presName="negativeSpace" presStyleCnt="0"/>
      <dgm:spPr/>
    </dgm:pt>
    <dgm:pt modelId="{23194955-AA09-453F-80F7-844386D22360}" type="pres">
      <dgm:prSet presAssocID="{6AE7D586-673C-4D09-AD87-88F3BF870A8C}" presName="childText" presStyleLbl="conFgAcc1" presStyleIdx="0" presStyleCnt="3">
        <dgm:presLayoutVars>
          <dgm:bulletEnabled val="1"/>
        </dgm:presLayoutVars>
      </dgm:prSet>
      <dgm:spPr/>
    </dgm:pt>
    <dgm:pt modelId="{72A53EE4-7451-4CAF-A4F8-6300ABA1DB23}" type="pres">
      <dgm:prSet presAssocID="{DA2B2425-C3AA-489A-A4CD-89A760F9FD37}" presName="spaceBetweenRectangles" presStyleCnt="0"/>
      <dgm:spPr/>
    </dgm:pt>
    <dgm:pt modelId="{CA0866F5-8765-4CB9-B7C5-22752AA8E448}" type="pres">
      <dgm:prSet presAssocID="{65283F36-DF50-4038-A0D2-6D177D591E69}" presName="parentLin" presStyleCnt="0"/>
      <dgm:spPr/>
    </dgm:pt>
    <dgm:pt modelId="{40D2A222-B7A4-4DB9-8FF5-89475EE71A09}" type="pres">
      <dgm:prSet presAssocID="{65283F36-DF50-4038-A0D2-6D177D591E69}" presName="parentLeftMargin" presStyleLbl="node1" presStyleIdx="0" presStyleCnt="3"/>
      <dgm:spPr/>
    </dgm:pt>
    <dgm:pt modelId="{4BB98092-F3E3-441A-9819-900F2AE74013}" type="pres">
      <dgm:prSet presAssocID="{65283F36-DF50-4038-A0D2-6D177D591E69}" presName="parentText" presStyleLbl="node1" presStyleIdx="1" presStyleCnt="3">
        <dgm:presLayoutVars>
          <dgm:chMax val="0"/>
          <dgm:bulletEnabled val="1"/>
        </dgm:presLayoutVars>
      </dgm:prSet>
      <dgm:spPr/>
    </dgm:pt>
    <dgm:pt modelId="{DE13F27F-974C-4277-A4EA-A77B73E30A0D}" type="pres">
      <dgm:prSet presAssocID="{65283F36-DF50-4038-A0D2-6D177D591E69}" presName="negativeSpace" presStyleCnt="0"/>
      <dgm:spPr/>
    </dgm:pt>
    <dgm:pt modelId="{F1DBB5C8-67F0-44A8-80B3-F5EA71F9DC94}" type="pres">
      <dgm:prSet presAssocID="{65283F36-DF50-4038-A0D2-6D177D591E69}" presName="childText" presStyleLbl="conFgAcc1" presStyleIdx="1" presStyleCnt="3">
        <dgm:presLayoutVars>
          <dgm:bulletEnabled val="1"/>
        </dgm:presLayoutVars>
      </dgm:prSet>
      <dgm:spPr/>
    </dgm:pt>
    <dgm:pt modelId="{F6F17004-FCC5-49A7-8478-3E2044B7DAAD}" type="pres">
      <dgm:prSet presAssocID="{1568447F-DE78-4654-9790-A28464CFAFC7}" presName="spaceBetweenRectangles" presStyleCnt="0"/>
      <dgm:spPr/>
    </dgm:pt>
    <dgm:pt modelId="{A2A32455-E547-451F-A1E3-2333D18379EC}" type="pres">
      <dgm:prSet presAssocID="{4DFB5030-A8EF-4901-9CC6-67033C9C50B5}" presName="parentLin" presStyleCnt="0"/>
      <dgm:spPr/>
    </dgm:pt>
    <dgm:pt modelId="{30347049-537A-4386-9CDD-E2242F3230B8}" type="pres">
      <dgm:prSet presAssocID="{4DFB5030-A8EF-4901-9CC6-67033C9C50B5}" presName="parentLeftMargin" presStyleLbl="node1" presStyleIdx="1" presStyleCnt="3"/>
      <dgm:spPr/>
    </dgm:pt>
    <dgm:pt modelId="{91A018A4-47D3-4C6C-9B8D-1A1BCA20A58E}" type="pres">
      <dgm:prSet presAssocID="{4DFB5030-A8EF-4901-9CC6-67033C9C50B5}" presName="parentText" presStyleLbl="node1" presStyleIdx="2" presStyleCnt="3">
        <dgm:presLayoutVars>
          <dgm:chMax val="0"/>
          <dgm:bulletEnabled val="1"/>
        </dgm:presLayoutVars>
      </dgm:prSet>
      <dgm:spPr/>
    </dgm:pt>
    <dgm:pt modelId="{B9CCC668-AFB6-423E-8D9F-72EE22A17432}" type="pres">
      <dgm:prSet presAssocID="{4DFB5030-A8EF-4901-9CC6-67033C9C50B5}" presName="negativeSpace" presStyleCnt="0"/>
      <dgm:spPr/>
    </dgm:pt>
    <dgm:pt modelId="{6D5E9098-3CDD-474B-B82A-FD60308C1AC5}" type="pres">
      <dgm:prSet presAssocID="{4DFB5030-A8EF-4901-9CC6-67033C9C50B5}" presName="childText" presStyleLbl="conFgAcc1" presStyleIdx="2" presStyleCnt="3">
        <dgm:presLayoutVars>
          <dgm:bulletEnabled val="1"/>
        </dgm:presLayoutVars>
      </dgm:prSet>
      <dgm:spPr/>
    </dgm:pt>
  </dgm:ptLst>
  <dgm:cxnLst>
    <dgm:cxn modelId="{06A64E02-141A-4298-9BDB-35F43D23659B}" srcId="{4DFB5030-A8EF-4901-9CC6-67033C9C50B5}" destId="{204A22DD-5311-48C3-8720-FF7591651E39}" srcOrd="2" destOrd="0" parTransId="{BCC80257-D371-482B-8F9A-7D362700E605}" sibTransId="{E950FE01-36E9-4CC2-9C6D-93403BBA4C6F}"/>
    <dgm:cxn modelId="{1D1D7E07-FCCB-4AD5-BFFD-3AE98F2CA3E0}" type="presOf" srcId="{45E76C40-C0DA-45FE-A4AC-78E3F5B2679E}" destId="{23194955-AA09-453F-80F7-844386D22360}" srcOrd="0" destOrd="1" presId="urn:microsoft.com/office/officeart/2005/8/layout/list1"/>
    <dgm:cxn modelId="{BDFCF50F-0A3C-4794-92F5-E43B4EFE1784}" srcId="{4DFB5030-A8EF-4901-9CC6-67033C9C50B5}" destId="{43A7FAC7-0A26-41FA-ADC1-85BE7540A9AD}" srcOrd="0" destOrd="0" parTransId="{22BA0B82-8E2A-4AB7-99AB-34F149FD9DA6}" sibTransId="{A50FD5D4-7E32-4E88-8BC6-440FAE9B9967}"/>
    <dgm:cxn modelId="{03DBA410-C2F6-4CF1-B49C-B7E5E36B7285}" type="presOf" srcId="{65283F36-DF50-4038-A0D2-6D177D591E69}" destId="{4BB98092-F3E3-441A-9819-900F2AE74013}" srcOrd="1" destOrd="0" presId="urn:microsoft.com/office/officeart/2005/8/layout/list1"/>
    <dgm:cxn modelId="{7EB08C2C-14F4-461B-8DF8-ADC2F8304AB9}" type="presOf" srcId="{6AE7D586-673C-4D09-AD87-88F3BF870A8C}" destId="{D2556462-7AEE-45E4-A440-61A7BD3A508F}" srcOrd="1" destOrd="0" presId="urn:microsoft.com/office/officeart/2005/8/layout/list1"/>
    <dgm:cxn modelId="{876CA83F-3FAB-49D1-B2A4-E4CC97EE812C}" type="presOf" srcId="{FE0D8FBE-50DF-40E3-8E40-765FC95307F2}" destId="{F4C98E73-E7A6-479E-91D5-7F65CD7E7F98}" srcOrd="0" destOrd="0" presId="urn:microsoft.com/office/officeart/2005/8/layout/list1"/>
    <dgm:cxn modelId="{538C7F41-CB79-454E-85E1-734F4971AFA9}" srcId="{FE0D8FBE-50DF-40E3-8E40-765FC95307F2}" destId="{4DFB5030-A8EF-4901-9CC6-67033C9C50B5}" srcOrd="2" destOrd="0" parTransId="{207F4E2E-7A03-4AE2-9F1E-19C293DE9DA8}" sibTransId="{70F5DF17-E75B-4620-969B-C4E82870E319}"/>
    <dgm:cxn modelId="{FFF25D45-16FD-4EAC-B098-62DB5DD6282F}" type="presOf" srcId="{2D124B1E-90E0-4057-9D77-82E770F05732}" destId="{F1DBB5C8-67F0-44A8-80B3-F5EA71F9DC94}" srcOrd="0" destOrd="0" presId="urn:microsoft.com/office/officeart/2005/8/layout/list1"/>
    <dgm:cxn modelId="{CCFDB167-08CE-4D26-8D1C-A0306C01146E}" type="presOf" srcId="{4DFB5030-A8EF-4901-9CC6-67033C9C50B5}" destId="{30347049-537A-4386-9CDD-E2242F3230B8}" srcOrd="0" destOrd="0" presId="urn:microsoft.com/office/officeart/2005/8/layout/list1"/>
    <dgm:cxn modelId="{D3F3BC68-9D17-4C3E-975D-90924280D1BF}" type="presOf" srcId="{65283F36-DF50-4038-A0D2-6D177D591E69}" destId="{40D2A222-B7A4-4DB9-8FF5-89475EE71A09}" srcOrd="0" destOrd="0" presId="urn:microsoft.com/office/officeart/2005/8/layout/list1"/>
    <dgm:cxn modelId="{EF3E3285-7DFD-4551-86C7-A54CE78ABACF}" type="presOf" srcId="{4DFB5030-A8EF-4901-9CC6-67033C9C50B5}" destId="{91A018A4-47D3-4C6C-9B8D-1A1BCA20A58E}" srcOrd="1" destOrd="0" presId="urn:microsoft.com/office/officeart/2005/8/layout/list1"/>
    <dgm:cxn modelId="{3CF3C487-9E4D-4A3F-9BD2-44549EFB25E8}" type="presOf" srcId="{6AE7D586-673C-4D09-AD87-88F3BF870A8C}" destId="{63F32365-BA67-44C9-AA26-07B312AAF3A7}" srcOrd="0" destOrd="0" presId="urn:microsoft.com/office/officeart/2005/8/layout/list1"/>
    <dgm:cxn modelId="{7F0D5288-8273-4EE9-90D0-E642D3C10115}" srcId="{FE0D8FBE-50DF-40E3-8E40-765FC95307F2}" destId="{6AE7D586-673C-4D09-AD87-88F3BF870A8C}" srcOrd="0" destOrd="0" parTransId="{FE0E82C8-FE24-47BC-8F4B-3EE0B712F8A3}" sibTransId="{DA2B2425-C3AA-489A-A4CD-89A760F9FD37}"/>
    <dgm:cxn modelId="{D0408FA6-ACFB-49AF-B124-C909977CF515}" srcId="{6AE7D586-673C-4D09-AD87-88F3BF870A8C}" destId="{45E76C40-C0DA-45FE-A4AC-78E3F5B2679E}" srcOrd="1" destOrd="0" parTransId="{B4434D91-01FB-4AEF-A576-A94169C0E44E}" sibTransId="{4C144FFD-7E70-4357-A6F9-3D58C326EF16}"/>
    <dgm:cxn modelId="{1B591BAB-58E5-4A4C-B419-E8172D289E6C}" srcId="{6AE7D586-673C-4D09-AD87-88F3BF870A8C}" destId="{437FC19F-158F-4887-B7B9-ADE3FE938BC5}" srcOrd="2" destOrd="0" parTransId="{7322E613-BF49-4EE0-8F12-76CCF090F30D}" sibTransId="{CB7AA93A-5747-4A76-90D1-B61C0C27DEE8}"/>
    <dgm:cxn modelId="{131865AE-18E2-4B15-A72D-17E78624D278}" srcId="{6AE7D586-673C-4D09-AD87-88F3BF870A8C}" destId="{922385FF-2346-440B-89E1-18F91F6EEA41}" srcOrd="0" destOrd="0" parTransId="{A1C68A0A-76E0-4A77-95D1-500BA5E784A9}" sibTransId="{F6CAC8F0-CBE6-4805-B9C4-0BA5F3B83F84}"/>
    <dgm:cxn modelId="{A314AAAE-997B-4C31-96EC-2CB198F9BC34}" srcId="{4DFB5030-A8EF-4901-9CC6-67033C9C50B5}" destId="{95894EC6-E867-4D5D-92D7-9035AF82D013}" srcOrd="1" destOrd="0" parTransId="{818631C3-3A6F-481A-9F85-735288EDA485}" sibTransId="{C67D88E2-5866-42D5-9A13-5DFDC8EC140F}"/>
    <dgm:cxn modelId="{C24254BB-351C-4474-95D8-AB37E15D6CB8}" type="presOf" srcId="{43A7FAC7-0A26-41FA-ADC1-85BE7540A9AD}" destId="{6D5E9098-3CDD-474B-B82A-FD60308C1AC5}" srcOrd="0" destOrd="0" presId="urn:microsoft.com/office/officeart/2005/8/layout/list1"/>
    <dgm:cxn modelId="{411AC6DA-F6FC-4CB7-8712-6061B080080A}" type="presOf" srcId="{95894EC6-E867-4D5D-92D7-9035AF82D013}" destId="{6D5E9098-3CDD-474B-B82A-FD60308C1AC5}" srcOrd="0" destOrd="1" presId="urn:microsoft.com/office/officeart/2005/8/layout/list1"/>
    <dgm:cxn modelId="{D61D28DD-223D-4DFC-A344-D712F1117F08}" srcId="{FE0D8FBE-50DF-40E3-8E40-765FC95307F2}" destId="{65283F36-DF50-4038-A0D2-6D177D591E69}" srcOrd="1" destOrd="0" parTransId="{394577B4-DD6E-4CC1-99D7-0D88584668E0}" sibTransId="{1568447F-DE78-4654-9790-A28464CFAFC7}"/>
    <dgm:cxn modelId="{5F5BA8EE-66D5-4A1D-9052-282AEB40CC40}" type="presOf" srcId="{437FC19F-158F-4887-B7B9-ADE3FE938BC5}" destId="{23194955-AA09-453F-80F7-844386D22360}" srcOrd="0" destOrd="2" presId="urn:microsoft.com/office/officeart/2005/8/layout/list1"/>
    <dgm:cxn modelId="{09BCABF1-09F8-494A-A367-4B76C7B4A9C9}" srcId="{65283F36-DF50-4038-A0D2-6D177D591E69}" destId="{2D124B1E-90E0-4057-9D77-82E770F05732}" srcOrd="0" destOrd="0" parTransId="{68906A2E-45E0-49D7-AF2F-BED6D31B5B64}" sibTransId="{BCCAFB13-CED2-459B-9967-A584DB03562E}"/>
    <dgm:cxn modelId="{726FD0F1-4D61-4F3E-804B-EF347BB8AF35}" type="presOf" srcId="{204A22DD-5311-48C3-8720-FF7591651E39}" destId="{6D5E9098-3CDD-474B-B82A-FD60308C1AC5}" srcOrd="0" destOrd="2" presId="urn:microsoft.com/office/officeart/2005/8/layout/list1"/>
    <dgm:cxn modelId="{09E3D2FB-8984-4F9E-95F0-75AC9CFF5827}" type="presOf" srcId="{922385FF-2346-440B-89E1-18F91F6EEA41}" destId="{23194955-AA09-453F-80F7-844386D22360}" srcOrd="0" destOrd="0" presId="urn:microsoft.com/office/officeart/2005/8/layout/list1"/>
    <dgm:cxn modelId="{412B1866-F209-4262-A341-3CC64CC55ABD}" type="presParOf" srcId="{F4C98E73-E7A6-479E-91D5-7F65CD7E7F98}" destId="{6DFE2BBB-7835-4F33-A5C0-18FFA76B93D4}" srcOrd="0" destOrd="0" presId="urn:microsoft.com/office/officeart/2005/8/layout/list1"/>
    <dgm:cxn modelId="{57AAD9EA-AD8A-4B04-B7A7-1F3E501D1961}" type="presParOf" srcId="{6DFE2BBB-7835-4F33-A5C0-18FFA76B93D4}" destId="{63F32365-BA67-44C9-AA26-07B312AAF3A7}" srcOrd="0" destOrd="0" presId="urn:microsoft.com/office/officeart/2005/8/layout/list1"/>
    <dgm:cxn modelId="{D2C7AC6E-EC7E-4BAB-8C18-2FE1BE54B68F}" type="presParOf" srcId="{6DFE2BBB-7835-4F33-A5C0-18FFA76B93D4}" destId="{D2556462-7AEE-45E4-A440-61A7BD3A508F}" srcOrd="1" destOrd="0" presId="urn:microsoft.com/office/officeart/2005/8/layout/list1"/>
    <dgm:cxn modelId="{CDA95DD2-B5EE-4B0E-84B8-A763BD864D7D}" type="presParOf" srcId="{F4C98E73-E7A6-479E-91D5-7F65CD7E7F98}" destId="{46F40BA5-0CC1-4344-BB94-9E75F2917E7C}" srcOrd="1" destOrd="0" presId="urn:microsoft.com/office/officeart/2005/8/layout/list1"/>
    <dgm:cxn modelId="{ED56A6AE-6BDF-4383-B3D1-AA0FFD56C001}" type="presParOf" srcId="{F4C98E73-E7A6-479E-91D5-7F65CD7E7F98}" destId="{23194955-AA09-453F-80F7-844386D22360}" srcOrd="2" destOrd="0" presId="urn:microsoft.com/office/officeart/2005/8/layout/list1"/>
    <dgm:cxn modelId="{A691A38E-A5AD-47A7-BAE4-B8BDC2A053CF}" type="presParOf" srcId="{F4C98E73-E7A6-479E-91D5-7F65CD7E7F98}" destId="{72A53EE4-7451-4CAF-A4F8-6300ABA1DB23}" srcOrd="3" destOrd="0" presId="urn:microsoft.com/office/officeart/2005/8/layout/list1"/>
    <dgm:cxn modelId="{84F35760-92B5-48FD-B874-E121AFB90979}" type="presParOf" srcId="{F4C98E73-E7A6-479E-91D5-7F65CD7E7F98}" destId="{CA0866F5-8765-4CB9-B7C5-22752AA8E448}" srcOrd="4" destOrd="0" presId="urn:microsoft.com/office/officeart/2005/8/layout/list1"/>
    <dgm:cxn modelId="{994B828D-2B5A-4B97-B856-FCE4723BFFC8}" type="presParOf" srcId="{CA0866F5-8765-4CB9-B7C5-22752AA8E448}" destId="{40D2A222-B7A4-4DB9-8FF5-89475EE71A09}" srcOrd="0" destOrd="0" presId="urn:microsoft.com/office/officeart/2005/8/layout/list1"/>
    <dgm:cxn modelId="{67C19F5C-AC6C-4A05-A5DC-79E391AAECB1}" type="presParOf" srcId="{CA0866F5-8765-4CB9-B7C5-22752AA8E448}" destId="{4BB98092-F3E3-441A-9819-900F2AE74013}" srcOrd="1" destOrd="0" presId="urn:microsoft.com/office/officeart/2005/8/layout/list1"/>
    <dgm:cxn modelId="{78E61E87-09C8-46FC-A735-569BFA95F82C}" type="presParOf" srcId="{F4C98E73-E7A6-479E-91D5-7F65CD7E7F98}" destId="{DE13F27F-974C-4277-A4EA-A77B73E30A0D}" srcOrd="5" destOrd="0" presId="urn:microsoft.com/office/officeart/2005/8/layout/list1"/>
    <dgm:cxn modelId="{9A2FAF22-F058-4878-AA1D-DF3DBDD911C9}" type="presParOf" srcId="{F4C98E73-E7A6-479E-91D5-7F65CD7E7F98}" destId="{F1DBB5C8-67F0-44A8-80B3-F5EA71F9DC94}" srcOrd="6" destOrd="0" presId="urn:microsoft.com/office/officeart/2005/8/layout/list1"/>
    <dgm:cxn modelId="{CE04D88F-A0BB-465E-B539-62022780BFFC}" type="presParOf" srcId="{F4C98E73-E7A6-479E-91D5-7F65CD7E7F98}" destId="{F6F17004-FCC5-49A7-8478-3E2044B7DAAD}" srcOrd="7" destOrd="0" presId="urn:microsoft.com/office/officeart/2005/8/layout/list1"/>
    <dgm:cxn modelId="{36F61D23-08F2-4AFF-AF54-9BA3E14F2272}" type="presParOf" srcId="{F4C98E73-E7A6-479E-91D5-7F65CD7E7F98}" destId="{A2A32455-E547-451F-A1E3-2333D18379EC}" srcOrd="8" destOrd="0" presId="urn:microsoft.com/office/officeart/2005/8/layout/list1"/>
    <dgm:cxn modelId="{58D34E40-E352-4B85-ABA1-401362AE9EF7}" type="presParOf" srcId="{A2A32455-E547-451F-A1E3-2333D18379EC}" destId="{30347049-537A-4386-9CDD-E2242F3230B8}" srcOrd="0" destOrd="0" presId="urn:microsoft.com/office/officeart/2005/8/layout/list1"/>
    <dgm:cxn modelId="{AAF7B318-1A35-4AF9-8692-10BE13B74F5F}" type="presParOf" srcId="{A2A32455-E547-451F-A1E3-2333D18379EC}" destId="{91A018A4-47D3-4C6C-9B8D-1A1BCA20A58E}" srcOrd="1" destOrd="0" presId="urn:microsoft.com/office/officeart/2005/8/layout/list1"/>
    <dgm:cxn modelId="{90596E67-F469-4F5C-BA27-62437013BFA3}" type="presParOf" srcId="{F4C98E73-E7A6-479E-91D5-7F65CD7E7F98}" destId="{B9CCC668-AFB6-423E-8D9F-72EE22A17432}" srcOrd="9" destOrd="0" presId="urn:microsoft.com/office/officeart/2005/8/layout/list1"/>
    <dgm:cxn modelId="{ECA07E81-BC20-4BB3-B837-9E84392182B3}" type="presParOf" srcId="{F4C98E73-E7A6-479E-91D5-7F65CD7E7F98}" destId="{6D5E9098-3CDD-474B-B82A-FD60308C1AC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BB431A2-70A8-4E28-A08E-B7E7988CF7F7}"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6D2D0AF1-4F0E-4879-8AC4-5DF607115750}">
      <dgm:prSet/>
      <dgm:spPr/>
      <dgm:t>
        <a:bodyPr/>
        <a:lstStyle/>
        <a:p>
          <a:r>
            <a:rPr lang="fr-FR"/>
            <a:t>Lecture 1 : Sport Business Ecosystem</a:t>
          </a:r>
          <a:endParaRPr lang="en-US"/>
        </a:p>
      </dgm:t>
    </dgm:pt>
    <dgm:pt modelId="{9FE24B4D-A724-4BE7-BFC7-200586EE283C}" type="parTrans" cxnId="{2A8A644E-C647-4064-B8D0-39F19D33F166}">
      <dgm:prSet/>
      <dgm:spPr/>
      <dgm:t>
        <a:bodyPr/>
        <a:lstStyle/>
        <a:p>
          <a:endParaRPr lang="en-US"/>
        </a:p>
      </dgm:t>
    </dgm:pt>
    <dgm:pt modelId="{A3127364-FB11-4E53-A0B1-C3346677A9D5}" type="sibTrans" cxnId="{2A8A644E-C647-4064-B8D0-39F19D33F166}">
      <dgm:prSet/>
      <dgm:spPr/>
      <dgm:t>
        <a:bodyPr/>
        <a:lstStyle/>
        <a:p>
          <a:endParaRPr lang="en-US"/>
        </a:p>
      </dgm:t>
    </dgm:pt>
    <dgm:pt modelId="{2397ABCB-4F08-49A5-8574-27F7490A0431}">
      <dgm:prSet/>
      <dgm:spPr/>
      <dgm:t>
        <a:bodyPr/>
        <a:lstStyle/>
        <a:p>
          <a:r>
            <a:rPr lang="fr-FR"/>
            <a:t>Lecture 2 : Sport Business Models </a:t>
          </a:r>
          <a:endParaRPr lang="en-US"/>
        </a:p>
      </dgm:t>
    </dgm:pt>
    <dgm:pt modelId="{CDEFEAF1-3C3E-4EF9-9EEA-B28AE589C7BF}" type="parTrans" cxnId="{26FB4FE1-6A24-4DB8-B580-5B62D568B776}">
      <dgm:prSet/>
      <dgm:spPr/>
      <dgm:t>
        <a:bodyPr/>
        <a:lstStyle/>
        <a:p>
          <a:endParaRPr lang="en-US"/>
        </a:p>
      </dgm:t>
    </dgm:pt>
    <dgm:pt modelId="{25FE9BA4-D222-4F9A-A596-C8FEE3932D16}" type="sibTrans" cxnId="{26FB4FE1-6A24-4DB8-B580-5B62D568B776}">
      <dgm:prSet/>
      <dgm:spPr/>
      <dgm:t>
        <a:bodyPr/>
        <a:lstStyle/>
        <a:p>
          <a:endParaRPr lang="en-US"/>
        </a:p>
      </dgm:t>
    </dgm:pt>
    <dgm:pt modelId="{49E46E96-285E-43BF-BB19-9062272E2404}">
      <dgm:prSet/>
      <dgm:spPr/>
      <dgm:t>
        <a:bodyPr/>
        <a:lstStyle/>
        <a:p>
          <a:r>
            <a:rPr lang="fr-FR"/>
            <a:t>Lecture 3 : Relational Business Model </a:t>
          </a:r>
          <a:endParaRPr lang="en-US"/>
        </a:p>
      </dgm:t>
    </dgm:pt>
    <dgm:pt modelId="{EDBCAC20-492C-4758-8404-61AEB307C883}" type="parTrans" cxnId="{FB565F7D-A42F-47D2-9BF2-B7127F6A4044}">
      <dgm:prSet/>
      <dgm:spPr/>
      <dgm:t>
        <a:bodyPr/>
        <a:lstStyle/>
        <a:p>
          <a:endParaRPr lang="en-US"/>
        </a:p>
      </dgm:t>
    </dgm:pt>
    <dgm:pt modelId="{F4F9B5DD-C200-4510-9640-7DC3D684DF0D}" type="sibTrans" cxnId="{FB565F7D-A42F-47D2-9BF2-B7127F6A4044}">
      <dgm:prSet/>
      <dgm:spPr/>
      <dgm:t>
        <a:bodyPr/>
        <a:lstStyle/>
        <a:p>
          <a:endParaRPr lang="en-US"/>
        </a:p>
      </dgm:t>
    </dgm:pt>
    <dgm:pt modelId="{6F3A57C6-FC00-4A03-BC4F-770A17DA3435}">
      <dgm:prSet/>
      <dgm:spPr/>
      <dgm:t>
        <a:bodyPr/>
        <a:lstStyle/>
        <a:p>
          <a:r>
            <a:rPr lang="fr-FR"/>
            <a:t>Lecture 4 : Reputational Business Model </a:t>
          </a:r>
          <a:endParaRPr lang="en-US"/>
        </a:p>
      </dgm:t>
    </dgm:pt>
    <dgm:pt modelId="{7A64BF53-EC28-440C-9183-9D239A472ED9}" type="parTrans" cxnId="{A10CFAD0-F48C-4289-B734-9D49D4C29A60}">
      <dgm:prSet/>
      <dgm:spPr/>
      <dgm:t>
        <a:bodyPr/>
        <a:lstStyle/>
        <a:p>
          <a:endParaRPr lang="en-US"/>
        </a:p>
      </dgm:t>
    </dgm:pt>
    <dgm:pt modelId="{85710D6F-2BDF-4EBA-BCA0-D694D90288FF}" type="sibTrans" cxnId="{A10CFAD0-F48C-4289-B734-9D49D4C29A60}">
      <dgm:prSet/>
      <dgm:spPr/>
      <dgm:t>
        <a:bodyPr/>
        <a:lstStyle/>
        <a:p>
          <a:endParaRPr lang="en-US"/>
        </a:p>
      </dgm:t>
    </dgm:pt>
    <dgm:pt modelId="{5B368B3D-6C56-43F9-B26A-63B4F7DCB620}">
      <dgm:prSet/>
      <dgm:spPr/>
      <dgm:t>
        <a:bodyPr/>
        <a:lstStyle/>
        <a:p>
          <a:r>
            <a:rPr lang="fr-FR"/>
            <a:t>Lecture 5 : Individual Exam </a:t>
          </a:r>
          <a:endParaRPr lang="en-US"/>
        </a:p>
      </dgm:t>
    </dgm:pt>
    <dgm:pt modelId="{FE6E7858-1B8B-42CE-9ED7-B06EC48B6426}" type="parTrans" cxnId="{C38CE716-1E49-471F-96D5-C32194D65F94}">
      <dgm:prSet/>
      <dgm:spPr/>
      <dgm:t>
        <a:bodyPr/>
        <a:lstStyle/>
        <a:p>
          <a:endParaRPr lang="en-US"/>
        </a:p>
      </dgm:t>
    </dgm:pt>
    <dgm:pt modelId="{D36B4D88-1149-448F-A7A9-1BD623AC5A17}" type="sibTrans" cxnId="{C38CE716-1E49-471F-96D5-C32194D65F94}">
      <dgm:prSet/>
      <dgm:spPr/>
      <dgm:t>
        <a:bodyPr/>
        <a:lstStyle/>
        <a:p>
          <a:endParaRPr lang="en-US"/>
        </a:p>
      </dgm:t>
    </dgm:pt>
    <dgm:pt modelId="{F4625137-C9D5-4D04-B875-72008C640F1A}" type="pres">
      <dgm:prSet presAssocID="{CBB431A2-70A8-4E28-A08E-B7E7988CF7F7}" presName="vert0" presStyleCnt="0">
        <dgm:presLayoutVars>
          <dgm:dir/>
          <dgm:animOne val="branch"/>
          <dgm:animLvl val="lvl"/>
        </dgm:presLayoutVars>
      </dgm:prSet>
      <dgm:spPr/>
    </dgm:pt>
    <dgm:pt modelId="{F245DFD0-0447-41F9-8C9C-BEEF52D8A68D}" type="pres">
      <dgm:prSet presAssocID="{6D2D0AF1-4F0E-4879-8AC4-5DF607115750}" presName="thickLine" presStyleLbl="alignNode1" presStyleIdx="0" presStyleCnt="5"/>
      <dgm:spPr/>
    </dgm:pt>
    <dgm:pt modelId="{63EE5D40-B79D-422B-932C-87C203C71245}" type="pres">
      <dgm:prSet presAssocID="{6D2D0AF1-4F0E-4879-8AC4-5DF607115750}" presName="horz1" presStyleCnt="0"/>
      <dgm:spPr/>
    </dgm:pt>
    <dgm:pt modelId="{BBA3F264-EC4D-4922-9648-158612937090}" type="pres">
      <dgm:prSet presAssocID="{6D2D0AF1-4F0E-4879-8AC4-5DF607115750}" presName="tx1" presStyleLbl="revTx" presStyleIdx="0" presStyleCnt="5"/>
      <dgm:spPr/>
    </dgm:pt>
    <dgm:pt modelId="{6F027491-B9C8-4E5E-BBD8-609778D2E10B}" type="pres">
      <dgm:prSet presAssocID="{6D2D0AF1-4F0E-4879-8AC4-5DF607115750}" presName="vert1" presStyleCnt="0"/>
      <dgm:spPr/>
    </dgm:pt>
    <dgm:pt modelId="{C31EDD2D-DF5A-455B-AA6D-33B431A35EBE}" type="pres">
      <dgm:prSet presAssocID="{2397ABCB-4F08-49A5-8574-27F7490A0431}" presName="thickLine" presStyleLbl="alignNode1" presStyleIdx="1" presStyleCnt="5"/>
      <dgm:spPr/>
    </dgm:pt>
    <dgm:pt modelId="{4D63F8F7-3A55-4D95-A5B5-BDE5B71F7D13}" type="pres">
      <dgm:prSet presAssocID="{2397ABCB-4F08-49A5-8574-27F7490A0431}" presName="horz1" presStyleCnt="0"/>
      <dgm:spPr/>
    </dgm:pt>
    <dgm:pt modelId="{F1AC1D65-CF03-4E00-9A98-00A5119DC7AD}" type="pres">
      <dgm:prSet presAssocID="{2397ABCB-4F08-49A5-8574-27F7490A0431}" presName="tx1" presStyleLbl="revTx" presStyleIdx="1" presStyleCnt="5"/>
      <dgm:spPr/>
    </dgm:pt>
    <dgm:pt modelId="{F56732FE-666C-42BA-B745-EE2D5FCF44C7}" type="pres">
      <dgm:prSet presAssocID="{2397ABCB-4F08-49A5-8574-27F7490A0431}" presName="vert1" presStyleCnt="0"/>
      <dgm:spPr/>
    </dgm:pt>
    <dgm:pt modelId="{F6697B37-9E63-41FC-B912-464DE797F1DE}" type="pres">
      <dgm:prSet presAssocID="{49E46E96-285E-43BF-BB19-9062272E2404}" presName="thickLine" presStyleLbl="alignNode1" presStyleIdx="2" presStyleCnt="5"/>
      <dgm:spPr/>
    </dgm:pt>
    <dgm:pt modelId="{BC02C600-5DDE-4C2E-A953-CBC77A1539E8}" type="pres">
      <dgm:prSet presAssocID="{49E46E96-285E-43BF-BB19-9062272E2404}" presName="horz1" presStyleCnt="0"/>
      <dgm:spPr/>
    </dgm:pt>
    <dgm:pt modelId="{F7DF065F-9473-4043-92C3-2EDD864F03C5}" type="pres">
      <dgm:prSet presAssocID="{49E46E96-285E-43BF-BB19-9062272E2404}" presName="tx1" presStyleLbl="revTx" presStyleIdx="2" presStyleCnt="5"/>
      <dgm:spPr/>
    </dgm:pt>
    <dgm:pt modelId="{59640299-9C0E-465A-AEE8-9067CAA2EDCB}" type="pres">
      <dgm:prSet presAssocID="{49E46E96-285E-43BF-BB19-9062272E2404}" presName="vert1" presStyleCnt="0"/>
      <dgm:spPr/>
    </dgm:pt>
    <dgm:pt modelId="{33E73790-56E9-4B1B-99FB-8AC356253BF6}" type="pres">
      <dgm:prSet presAssocID="{6F3A57C6-FC00-4A03-BC4F-770A17DA3435}" presName="thickLine" presStyleLbl="alignNode1" presStyleIdx="3" presStyleCnt="5"/>
      <dgm:spPr/>
    </dgm:pt>
    <dgm:pt modelId="{18115BA2-00A5-42B4-A5DA-EBD1D84564F6}" type="pres">
      <dgm:prSet presAssocID="{6F3A57C6-FC00-4A03-BC4F-770A17DA3435}" presName="horz1" presStyleCnt="0"/>
      <dgm:spPr/>
    </dgm:pt>
    <dgm:pt modelId="{4421A19D-B55A-4CB3-96F6-93FE733BF750}" type="pres">
      <dgm:prSet presAssocID="{6F3A57C6-FC00-4A03-BC4F-770A17DA3435}" presName="tx1" presStyleLbl="revTx" presStyleIdx="3" presStyleCnt="5"/>
      <dgm:spPr/>
    </dgm:pt>
    <dgm:pt modelId="{C478F034-E718-4600-BB1F-D85C2B3BEBD9}" type="pres">
      <dgm:prSet presAssocID="{6F3A57C6-FC00-4A03-BC4F-770A17DA3435}" presName="vert1" presStyleCnt="0"/>
      <dgm:spPr/>
    </dgm:pt>
    <dgm:pt modelId="{E9FE6478-3FDD-42F1-A06D-6E5D40B5B5EC}" type="pres">
      <dgm:prSet presAssocID="{5B368B3D-6C56-43F9-B26A-63B4F7DCB620}" presName="thickLine" presStyleLbl="alignNode1" presStyleIdx="4" presStyleCnt="5"/>
      <dgm:spPr/>
    </dgm:pt>
    <dgm:pt modelId="{FE09B522-0B80-459A-9F39-E085B7954182}" type="pres">
      <dgm:prSet presAssocID="{5B368B3D-6C56-43F9-B26A-63B4F7DCB620}" presName="horz1" presStyleCnt="0"/>
      <dgm:spPr/>
    </dgm:pt>
    <dgm:pt modelId="{CC9E03BF-450E-4DD7-9ADA-DA2730F46995}" type="pres">
      <dgm:prSet presAssocID="{5B368B3D-6C56-43F9-B26A-63B4F7DCB620}" presName="tx1" presStyleLbl="revTx" presStyleIdx="4" presStyleCnt="5"/>
      <dgm:spPr/>
    </dgm:pt>
    <dgm:pt modelId="{0EDE74B7-DA7E-4706-A153-AAFF2B8C2C2E}" type="pres">
      <dgm:prSet presAssocID="{5B368B3D-6C56-43F9-B26A-63B4F7DCB620}" presName="vert1" presStyleCnt="0"/>
      <dgm:spPr/>
    </dgm:pt>
  </dgm:ptLst>
  <dgm:cxnLst>
    <dgm:cxn modelId="{C38CE716-1E49-471F-96D5-C32194D65F94}" srcId="{CBB431A2-70A8-4E28-A08E-B7E7988CF7F7}" destId="{5B368B3D-6C56-43F9-B26A-63B4F7DCB620}" srcOrd="4" destOrd="0" parTransId="{FE6E7858-1B8B-42CE-9ED7-B06EC48B6426}" sibTransId="{D36B4D88-1149-448F-A7A9-1BD623AC5A17}"/>
    <dgm:cxn modelId="{217C5E33-8C1E-4389-8A75-B066A6967332}" type="presOf" srcId="{5B368B3D-6C56-43F9-B26A-63B4F7DCB620}" destId="{CC9E03BF-450E-4DD7-9ADA-DA2730F46995}" srcOrd="0" destOrd="0" presId="urn:microsoft.com/office/officeart/2008/layout/LinedList"/>
    <dgm:cxn modelId="{2A8A644E-C647-4064-B8D0-39F19D33F166}" srcId="{CBB431A2-70A8-4E28-A08E-B7E7988CF7F7}" destId="{6D2D0AF1-4F0E-4879-8AC4-5DF607115750}" srcOrd="0" destOrd="0" parTransId="{9FE24B4D-A724-4BE7-BFC7-200586EE283C}" sibTransId="{A3127364-FB11-4E53-A0B1-C3346677A9D5}"/>
    <dgm:cxn modelId="{77798358-F53A-40BB-BF6C-4FCE8D986190}" type="presOf" srcId="{CBB431A2-70A8-4E28-A08E-B7E7988CF7F7}" destId="{F4625137-C9D5-4D04-B875-72008C640F1A}" srcOrd="0" destOrd="0" presId="urn:microsoft.com/office/officeart/2008/layout/LinedList"/>
    <dgm:cxn modelId="{349DE258-A0A3-4319-88F4-9A3DEC1E06B1}" type="presOf" srcId="{49E46E96-285E-43BF-BB19-9062272E2404}" destId="{F7DF065F-9473-4043-92C3-2EDD864F03C5}" srcOrd="0" destOrd="0" presId="urn:microsoft.com/office/officeart/2008/layout/LinedList"/>
    <dgm:cxn modelId="{FB565F7D-A42F-47D2-9BF2-B7127F6A4044}" srcId="{CBB431A2-70A8-4E28-A08E-B7E7988CF7F7}" destId="{49E46E96-285E-43BF-BB19-9062272E2404}" srcOrd="2" destOrd="0" parTransId="{EDBCAC20-492C-4758-8404-61AEB307C883}" sibTransId="{F4F9B5DD-C200-4510-9640-7DC3D684DF0D}"/>
    <dgm:cxn modelId="{5D7D3993-DE9B-43C9-820D-D53E8211C487}" type="presOf" srcId="{6D2D0AF1-4F0E-4879-8AC4-5DF607115750}" destId="{BBA3F264-EC4D-4922-9648-158612937090}" srcOrd="0" destOrd="0" presId="urn:microsoft.com/office/officeart/2008/layout/LinedList"/>
    <dgm:cxn modelId="{A10CFAD0-F48C-4289-B734-9D49D4C29A60}" srcId="{CBB431A2-70A8-4E28-A08E-B7E7988CF7F7}" destId="{6F3A57C6-FC00-4A03-BC4F-770A17DA3435}" srcOrd="3" destOrd="0" parTransId="{7A64BF53-EC28-440C-9183-9D239A472ED9}" sibTransId="{85710D6F-2BDF-4EBA-BCA0-D694D90288FF}"/>
    <dgm:cxn modelId="{92C0BCDB-E1DA-43B1-ACA4-B209936E9558}" type="presOf" srcId="{2397ABCB-4F08-49A5-8574-27F7490A0431}" destId="{F1AC1D65-CF03-4E00-9A98-00A5119DC7AD}" srcOrd="0" destOrd="0" presId="urn:microsoft.com/office/officeart/2008/layout/LinedList"/>
    <dgm:cxn modelId="{26FB4FE1-6A24-4DB8-B580-5B62D568B776}" srcId="{CBB431A2-70A8-4E28-A08E-B7E7988CF7F7}" destId="{2397ABCB-4F08-49A5-8574-27F7490A0431}" srcOrd="1" destOrd="0" parTransId="{CDEFEAF1-3C3E-4EF9-9EEA-B28AE589C7BF}" sibTransId="{25FE9BA4-D222-4F9A-A596-C8FEE3932D16}"/>
    <dgm:cxn modelId="{F9437DF6-104A-4755-9A45-F6092751B52C}" type="presOf" srcId="{6F3A57C6-FC00-4A03-BC4F-770A17DA3435}" destId="{4421A19D-B55A-4CB3-96F6-93FE733BF750}" srcOrd="0" destOrd="0" presId="urn:microsoft.com/office/officeart/2008/layout/LinedList"/>
    <dgm:cxn modelId="{8D24EDAF-A2DE-424B-B7BD-E0B8BA681B91}" type="presParOf" srcId="{F4625137-C9D5-4D04-B875-72008C640F1A}" destId="{F245DFD0-0447-41F9-8C9C-BEEF52D8A68D}" srcOrd="0" destOrd="0" presId="urn:microsoft.com/office/officeart/2008/layout/LinedList"/>
    <dgm:cxn modelId="{59B5A990-E305-4656-BE34-6A68A8B3B529}" type="presParOf" srcId="{F4625137-C9D5-4D04-B875-72008C640F1A}" destId="{63EE5D40-B79D-422B-932C-87C203C71245}" srcOrd="1" destOrd="0" presId="urn:microsoft.com/office/officeart/2008/layout/LinedList"/>
    <dgm:cxn modelId="{C7614247-F304-4666-AB80-05B9AAB4C758}" type="presParOf" srcId="{63EE5D40-B79D-422B-932C-87C203C71245}" destId="{BBA3F264-EC4D-4922-9648-158612937090}" srcOrd="0" destOrd="0" presId="urn:microsoft.com/office/officeart/2008/layout/LinedList"/>
    <dgm:cxn modelId="{13544C2B-BF01-4FB0-8918-2ED2DF7D95BD}" type="presParOf" srcId="{63EE5D40-B79D-422B-932C-87C203C71245}" destId="{6F027491-B9C8-4E5E-BBD8-609778D2E10B}" srcOrd="1" destOrd="0" presId="urn:microsoft.com/office/officeart/2008/layout/LinedList"/>
    <dgm:cxn modelId="{D8A7846C-BFB7-447B-BABD-8E4F25D60355}" type="presParOf" srcId="{F4625137-C9D5-4D04-B875-72008C640F1A}" destId="{C31EDD2D-DF5A-455B-AA6D-33B431A35EBE}" srcOrd="2" destOrd="0" presId="urn:microsoft.com/office/officeart/2008/layout/LinedList"/>
    <dgm:cxn modelId="{32D3FE53-CD33-4FFF-88B6-AE813429B44E}" type="presParOf" srcId="{F4625137-C9D5-4D04-B875-72008C640F1A}" destId="{4D63F8F7-3A55-4D95-A5B5-BDE5B71F7D13}" srcOrd="3" destOrd="0" presId="urn:microsoft.com/office/officeart/2008/layout/LinedList"/>
    <dgm:cxn modelId="{7588F5C2-1BF6-49E3-A83B-31B082D90C77}" type="presParOf" srcId="{4D63F8F7-3A55-4D95-A5B5-BDE5B71F7D13}" destId="{F1AC1D65-CF03-4E00-9A98-00A5119DC7AD}" srcOrd="0" destOrd="0" presId="urn:microsoft.com/office/officeart/2008/layout/LinedList"/>
    <dgm:cxn modelId="{766C3A92-9238-4B3C-A809-E1F0645BB06F}" type="presParOf" srcId="{4D63F8F7-3A55-4D95-A5B5-BDE5B71F7D13}" destId="{F56732FE-666C-42BA-B745-EE2D5FCF44C7}" srcOrd="1" destOrd="0" presId="urn:microsoft.com/office/officeart/2008/layout/LinedList"/>
    <dgm:cxn modelId="{54E34DB8-F687-46D4-9C41-D731E1898C97}" type="presParOf" srcId="{F4625137-C9D5-4D04-B875-72008C640F1A}" destId="{F6697B37-9E63-41FC-B912-464DE797F1DE}" srcOrd="4" destOrd="0" presId="urn:microsoft.com/office/officeart/2008/layout/LinedList"/>
    <dgm:cxn modelId="{D1E3A660-0380-49DB-89C1-C5877D812929}" type="presParOf" srcId="{F4625137-C9D5-4D04-B875-72008C640F1A}" destId="{BC02C600-5DDE-4C2E-A953-CBC77A1539E8}" srcOrd="5" destOrd="0" presId="urn:microsoft.com/office/officeart/2008/layout/LinedList"/>
    <dgm:cxn modelId="{5455012B-9DD5-48AF-A3DB-BF94D3D8472F}" type="presParOf" srcId="{BC02C600-5DDE-4C2E-A953-CBC77A1539E8}" destId="{F7DF065F-9473-4043-92C3-2EDD864F03C5}" srcOrd="0" destOrd="0" presId="urn:microsoft.com/office/officeart/2008/layout/LinedList"/>
    <dgm:cxn modelId="{8B293782-13B2-46C8-8349-DB21B1AF48BF}" type="presParOf" srcId="{BC02C600-5DDE-4C2E-A953-CBC77A1539E8}" destId="{59640299-9C0E-465A-AEE8-9067CAA2EDCB}" srcOrd="1" destOrd="0" presId="urn:microsoft.com/office/officeart/2008/layout/LinedList"/>
    <dgm:cxn modelId="{7D29F650-8796-4342-B5F6-CE3D333832F9}" type="presParOf" srcId="{F4625137-C9D5-4D04-B875-72008C640F1A}" destId="{33E73790-56E9-4B1B-99FB-8AC356253BF6}" srcOrd="6" destOrd="0" presId="urn:microsoft.com/office/officeart/2008/layout/LinedList"/>
    <dgm:cxn modelId="{566F88D4-A36A-445F-AEDE-5D4781902E87}" type="presParOf" srcId="{F4625137-C9D5-4D04-B875-72008C640F1A}" destId="{18115BA2-00A5-42B4-A5DA-EBD1D84564F6}" srcOrd="7" destOrd="0" presId="urn:microsoft.com/office/officeart/2008/layout/LinedList"/>
    <dgm:cxn modelId="{1E0D7E9A-7ACC-4243-8EE1-A1AB3ECF4221}" type="presParOf" srcId="{18115BA2-00A5-42B4-A5DA-EBD1D84564F6}" destId="{4421A19D-B55A-4CB3-96F6-93FE733BF750}" srcOrd="0" destOrd="0" presId="urn:microsoft.com/office/officeart/2008/layout/LinedList"/>
    <dgm:cxn modelId="{16FBF7F0-7D9A-47EF-8324-E27CE4FB0FBD}" type="presParOf" srcId="{18115BA2-00A5-42B4-A5DA-EBD1D84564F6}" destId="{C478F034-E718-4600-BB1F-D85C2B3BEBD9}" srcOrd="1" destOrd="0" presId="urn:microsoft.com/office/officeart/2008/layout/LinedList"/>
    <dgm:cxn modelId="{7587DED2-C852-45B8-91E9-A208FC98CF40}" type="presParOf" srcId="{F4625137-C9D5-4D04-B875-72008C640F1A}" destId="{E9FE6478-3FDD-42F1-A06D-6E5D40B5B5EC}" srcOrd="8" destOrd="0" presId="urn:microsoft.com/office/officeart/2008/layout/LinedList"/>
    <dgm:cxn modelId="{F4CBA111-88D4-4620-8AF8-A1DFD01E5719}" type="presParOf" srcId="{F4625137-C9D5-4D04-B875-72008C640F1A}" destId="{FE09B522-0B80-459A-9F39-E085B7954182}" srcOrd="9" destOrd="0" presId="urn:microsoft.com/office/officeart/2008/layout/LinedList"/>
    <dgm:cxn modelId="{7ED795F3-0462-4764-B913-FF3255057034}" type="presParOf" srcId="{FE09B522-0B80-459A-9F39-E085B7954182}" destId="{CC9E03BF-450E-4DD7-9ADA-DA2730F46995}" srcOrd="0" destOrd="0" presId="urn:microsoft.com/office/officeart/2008/layout/LinedList"/>
    <dgm:cxn modelId="{D51F58F7-E987-4038-B1B9-1CE5741E7C53}" type="presParOf" srcId="{FE09B522-0B80-459A-9F39-E085B7954182}" destId="{0EDE74B7-DA7E-4706-A153-AAFF2B8C2C2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B56D4F-9973-4C4E-B30C-3AD4AB1DFEF8}"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C3EF598F-E9FF-4A8B-B410-27BF983EDCF9}">
      <dgm:prSet/>
      <dgm:spPr/>
      <dgm:t>
        <a:bodyPr/>
        <a:lstStyle/>
        <a:p>
          <a:r>
            <a:rPr lang="fr-FR"/>
            <a:t>Goals ?</a:t>
          </a:r>
          <a:endParaRPr lang="en-US"/>
        </a:p>
      </dgm:t>
    </dgm:pt>
    <dgm:pt modelId="{747C2D1A-E99C-4653-B005-C9DDAE040E0C}" type="parTrans" cxnId="{C15A1B84-53A9-4F40-8ACE-6C85E616301C}">
      <dgm:prSet/>
      <dgm:spPr/>
      <dgm:t>
        <a:bodyPr/>
        <a:lstStyle/>
        <a:p>
          <a:endParaRPr lang="en-US"/>
        </a:p>
      </dgm:t>
    </dgm:pt>
    <dgm:pt modelId="{D79A84AE-3DA1-4AAF-8655-9EEAEF6244DB}" type="sibTrans" cxnId="{C15A1B84-53A9-4F40-8ACE-6C85E616301C}">
      <dgm:prSet/>
      <dgm:spPr/>
      <dgm:t>
        <a:bodyPr/>
        <a:lstStyle/>
        <a:p>
          <a:endParaRPr lang="en-US"/>
        </a:p>
      </dgm:t>
    </dgm:pt>
    <dgm:pt modelId="{767C288A-8058-49CD-9B13-C179F23EC694}">
      <dgm:prSet/>
      <dgm:spPr/>
      <dgm:t>
        <a:bodyPr/>
        <a:lstStyle/>
        <a:p>
          <a:r>
            <a:rPr lang="fr-FR"/>
            <a:t>Strategic vision ?</a:t>
          </a:r>
          <a:endParaRPr lang="en-US"/>
        </a:p>
      </dgm:t>
    </dgm:pt>
    <dgm:pt modelId="{7ADAF09B-C4AF-4D49-A43D-21AB81F8A13C}" type="parTrans" cxnId="{BBDCAFEB-D29C-4F93-89C1-D7D6E2BE3749}">
      <dgm:prSet/>
      <dgm:spPr/>
      <dgm:t>
        <a:bodyPr/>
        <a:lstStyle/>
        <a:p>
          <a:endParaRPr lang="en-US"/>
        </a:p>
      </dgm:t>
    </dgm:pt>
    <dgm:pt modelId="{FE0A4CDD-CB94-4198-8D97-9F790A3F91F5}" type="sibTrans" cxnId="{BBDCAFEB-D29C-4F93-89C1-D7D6E2BE3749}">
      <dgm:prSet/>
      <dgm:spPr/>
      <dgm:t>
        <a:bodyPr/>
        <a:lstStyle/>
        <a:p>
          <a:endParaRPr lang="en-US"/>
        </a:p>
      </dgm:t>
    </dgm:pt>
    <dgm:pt modelId="{DDFB1E63-D5D7-4865-93BB-929A2952D563}">
      <dgm:prSet/>
      <dgm:spPr/>
      <dgm:t>
        <a:bodyPr/>
        <a:lstStyle/>
        <a:p>
          <a:r>
            <a:rPr lang="fr-FR"/>
            <a:t>Efficiency ?</a:t>
          </a:r>
          <a:endParaRPr lang="en-US"/>
        </a:p>
      </dgm:t>
    </dgm:pt>
    <dgm:pt modelId="{075215AA-6D9A-42FE-9DF5-823E5580ABE3}" type="parTrans" cxnId="{353D16D2-505D-4846-999E-9CDA531A2EC8}">
      <dgm:prSet/>
      <dgm:spPr/>
      <dgm:t>
        <a:bodyPr/>
        <a:lstStyle/>
        <a:p>
          <a:endParaRPr lang="en-US"/>
        </a:p>
      </dgm:t>
    </dgm:pt>
    <dgm:pt modelId="{010F8885-6B78-4C86-88D1-ABFEE86017E6}" type="sibTrans" cxnId="{353D16D2-505D-4846-999E-9CDA531A2EC8}">
      <dgm:prSet/>
      <dgm:spPr/>
      <dgm:t>
        <a:bodyPr/>
        <a:lstStyle/>
        <a:p>
          <a:endParaRPr lang="en-US"/>
        </a:p>
      </dgm:t>
    </dgm:pt>
    <dgm:pt modelId="{77788FDA-06E5-4CB9-B4CD-1F76AC025337}">
      <dgm:prSet/>
      <dgm:spPr/>
      <dgm:t>
        <a:bodyPr/>
        <a:lstStyle/>
        <a:p>
          <a:r>
            <a:rPr lang="fr-FR"/>
            <a:t>Actors ? </a:t>
          </a:r>
          <a:endParaRPr lang="en-US"/>
        </a:p>
      </dgm:t>
    </dgm:pt>
    <dgm:pt modelId="{4BFFFE65-1A32-4496-A804-409EEDA6C075}" type="parTrans" cxnId="{4C174F36-EFB3-41E7-BB08-11575AD8C800}">
      <dgm:prSet/>
      <dgm:spPr/>
      <dgm:t>
        <a:bodyPr/>
        <a:lstStyle/>
        <a:p>
          <a:endParaRPr lang="en-US"/>
        </a:p>
      </dgm:t>
    </dgm:pt>
    <dgm:pt modelId="{83CE643B-49A4-4BCF-9C9C-1DE599221E05}" type="sibTrans" cxnId="{4C174F36-EFB3-41E7-BB08-11575AD8C800}">
      <dgm:prSet/>
      <dgm:spPr/>
      <dgm:t>
        <a:bodyPr/>
        <a:lstStyle/>
        <a:p>
          <a:endParaRPr lang="en-US"/>
        </a:p>
      </dgm:t>
    </dgm:pt>
    <dgm:pt modelId="{C0FB2342-5F20-44C1-8DB3-B08A72726B5A}">
      <dgm:prSet/>
      <dgm:spPr/>
      <dgm:t>
        <a:bodyPr/>
        <a:lstStyle/>
        <a:p>
          <a:r>
            <a:rPr lang="fr-FR"/>
            <a:t>Resource or asset ?</a:t>
          </a:r>
          <a:endParaRPr lang="en-US"/>
        </a:p>
      </dgm:t>
    </dgm:pt>
    <dgm:pt modelId="{B30E84BE-EB72-4973-B2AF-27C491FEB990}" type="parTrans" cxnId="{4E2E683B-C113-44F3-BE0E-9597C7C4DB5B}">
      <dgm:prSet/>
      <dgm:spPr/>
      <dgm:t>
        <a:bodyPr/>
        <a:lstStyle/>
        <a:p>
          <a:endParaRPr lang="en-US"/>
        </a:p>
      </dgm:t>
    </dgm:pt>
    <dgm:pt modelId="{0D224A84-88E7-4CCC-8564-D0C9FC023869}" type="sibTrans" cxnId="{4E2E683B-C113-44F3-BE0E-9597C7C4DB5B}">
      <dgm:prSet/>
      <dgm:spPr/>
      <dgm:t>
        <a:bodyPr/>
        <a:lstStyle/>
        <a:p>
          <a:endParaRPr lang="en-US"/>
        </a:p>
      </dgm:t>
    </dgm:pt>
    <dgm:pt modelId="{0A802297-B872-4719-97C2-58503F64D66A}">
      <dgm:prSet/>
      <dgm:spPr/>
      <dgm:t>
        <a:bodyPr/>
        <a:lstStyle/>
        <a:p>
          <a:r>
            <a:rPr lang="fr-FR"/>
            <a:t>Mission ?</a:t>
          </a:r>
          <a:endParaRPr lang="en-US"/>
        </a:p>
      </dgm:t>
    </dgm:pt>
    <dgm:pt modelId="{60BD46DC-7D58-4820-BB90-C12E4FDA6771}" type="parTrans" cxnId="{328276FF-0BF2-4F84-8601-D36877AF848B}">
      <dgm:prSet/>
      <dgm:spPr/>
      <dgm:t>
        <a:bodyPr/>
        <a:lstStyle/>
        <a:p>
          <a:endParaRPr lang="en-US"/>
        </a:p>
      </dgm:t>
    </dgm:pt>
    <dgm:pt modelId="{269E6C43-425A-4E90-85AF-9E6BCB248C9C}" type="sibTrans" cxnId="{328276FF-0BF2-4F84-8601-D36877AF848B}">
      <dgm:prSet/>
      <dgm:spPr/>
      <dgm:t>
        <a:bodyPr/>
        <a:lstStyle/>
        <a:p>
          <a:endParaRPr lang="en-US"/>
        </a:p>
      </dgm:t>
    </dgm:pt>
    <dgm:pt modelId="{944FC136-BF46-46A0-B577-8EF1F759DDC7}">
      <dgm:prSet/>
      <dgm:spPr/>
      <dgm:t>
        <a:bodyPr/>
        <a:lstStyle/>
        <a:p>
          <a:r>
            <a:rPr lang="fr-FR" dirty="0"/>
            <a:t>FFT action for key stakeholders ?</a:t>
          </a:r>
          <a:endParaRPr lang="en-US" dirty="0"/>
        </a:p>
      </dgm:t>
    </dgm:pt>
    <dgm:pt modelId="{599DE498-F781-45E2-9C90-CBD7A4FEB413}" type="parTrans" cxnId="{586478D9-A7FE-4BE7-BB8D-B5B071F1B0B8}">
      <dgm:prSet/>
      <dgm:spPr/>
      <dgm:t>
        <a:bodyPr/>
        <a:lstStyle/>
        <a:p>
          <a:endParaRPr lang="en-US"/>
        </a:p>
      </dgm:t>
    </dgm:pt>
    <dgm:pt modelId="{1BE18CBE-8109-4DFE-8A6B-DAD3B5071361}" type="sibTrans" cxnId="{586478D9-A7FE-4BE7-BB8D-B5B071F1B0B8}">
      <dgm:prSet/>
      <dgm:spPr/>
      <dgm:t>
        <a:bodyPr/>
        <a:lstStyle/>
        <a:p>
          <a:endParaRPr lang="en-US"/>
        </a:p>
      </dgm:t>
    </dgm:pt>
    <dgm:pt modelId="{83A6B88D-5EC1-4C03-9CDD-A3E6183B9914}">
      <dgm:prSet/>
      <dgm:spPr/>
      <dgm:t>
        <a:bodyPr/>
        <a:lstStyle/>
        <a:p>
          <a:r>
            <a:rPr lang="fr-FR"/>
            <a:t>Clients and Suppliers ?</a:t>
          </a:r>
          <a:endParaRPr lang="en-US"/>
        </a:p>
      </dgm:t>
    </dgm:pt>
    <dgm:pt modelId="{173A954E-A76C-4F92-8A92-2AB07DE9A5B5}" type="parTrans" cxnId="{F7CFDFE3-2528-4A24-AF81-07D5A1995882}">
      <dgm:prSet/>
      <dgm:spPr/>
      <dgm:t>
        <a:bodyPr/>
        <a:lstStyle/>
        <a:p>
          <a:endParaRPr lang="en-US"/>
        </a:p>
      </dgm:t>
    </dgm:pt>
    <dgm:pt modelId="{8A4D2852-52E6-4F28-BD80-3F40E0220955}" type="sibTrans" cxnId="{F7CFDFE3-2528-4A24-AF81-07D5A1995882}">
      <dgm:prSet/>
      <dgm:spPr/>
      <dgm:t>
        <a:bodyPr/>
        <a:lstStyle/>
        <a:p>
          <a:endParaRPr lang="en-US"/>
        </a:p>
      </dgm:t>
    </dgm:pt>
    <dgm:pt modelId="{9012A42D-DEAE-4B06-A2A4-B76B01EE8289}">
      <dgm:prSet/>
      <dgm:spPr/>
      <dgm:t>
        <a:bodyPr/>
        <a:lstStyle/>
        <a:p>
          <a:r>
            <a:rPr lang="fr-FR"/>
            <a:t>Value proposition from FFT ?</a:t>
          </a:r>
          <a:endParaRPr lang="en-US"/>
        </a:p>
      </dgm:t>
    </dgm:pt>
    <dgm:pt modelId="{806C206B-5933-4F08-B8F2-BD95AAD93F27}" type="parTrans" cxnId="{42FA2E30-DBA8-432F-91D8-18B3F67486A6}">
      <dgm:prSet/>
      <dgm:spPr/>
      <dgm:t>
        <a:bodyPr/>
        <a:lstStyle/>
        <a:p>
          <a:endParaRPr lang="en-US"/>
        </a:p>
      </dgm:t>
    </dgm:pt>
    <dgm:pt modelId="{F0DC63AF-7401-400C-8FE0-C0F8567D1E84}" type="sibTrans" cxnId="{42FA2E30-DBA8-432F-91D8-18B3F67486A6}">
      <dgm:prSet/>
      <dgm:spPr/>
      <dgm:t>
        <a:bodyPr/>
        <a:lstStyle/>
        <a:p>
          <a:endParaRPr lang="en-US"/>
        </a:p>
      </dgm:t>
    </dgm:pt>
    <dgm:pt modelId="{BC2C5562-D0EE-41F2-8E0D-85AAB680BD98}" type="pres">
      <dgm:prSet presAssocID="{71B56D4F-9973-4C4E-B30C-3AD4AB1DFEF8}" presName="linear" presStyleCnt="0">
        <dgm:presLayoutVars>
          <dgm:dir/>
          <dgm:animLvl val="lvl"/>
          <dgm:resizeHandles val="exact"/>
        </dgm:presLayoutVars>
      </dgm:prSet>
      <dgm:spPr/>
    </dgm:pt>
    <dgm:pt modelId="{4B0F82BE-4E8C-4975-A704-849DE9E64E9B}" type="pres">
      <dgm:prSet presAssocID="{C3EF598F-E9FF-4A8B-B410-27BF983EDCF9}" presName="parentLin" presStyleCnt="0"/>
      <dgm:spPr/>
    </dgm:pt>
    <dgm:pt modelId="{E1E7361C-4029-4B9E-BE04-F0D5D250E7E2}" type="pres">
      <dgm:prSet presAssocID="{C3EF598F-E9FF-4A8B-B410-27BF983EDCF9}" presName="parentLeftMargin" presStyleLbl="node1" presStyleIdx="0" presStyleCnt="4"/>
      <dgm:spPr/>
    </dgm:pt>
    <dgm:pt modelId="{F2CF9A90-17A1-4797-B093-929A05CCA866}" type="pres">
      <dgm:prSet presAssocID="{C3EF598F-E9FF-4A8B-B410-27BF983EDCF9}" presName="parentText" presStyleLbl="node1" presStyleIdx="0" presStyleCnt="4">
        <dgm:presLayoutVars>
          <dgm:chMax val="0"/>
          <dgm:bulletEnabled val="1"/>
        </dgm:presLayoutVars>
      </dgm:prSet>
      <dgm:spPr/>
    </dgm:pt>
    <dgm:pt modelId="{4DE3830E-0F8F-4F05-8131-B7D4D2BCADC3}" type="pres">
      <dgm:prSet presAssocID="{C3EF598F-E9FF-4A8B-B410-27BF983EDCF9}" presName="negativeSpace" presStyleCnt="0"/>
      <dgm:spPr/>
    </dgm:pt>
    <dgm:pt modelId="{64AE77FD-08C2-4834-8687-793E59E22301}" type="pres">
      <dgm:prSet presAssocID="{C3EF598F-E9FF-4A8B-B410-27BF983EDCF9}" presName="childText" presStyleLbl="conFgAcc1" presStyleIdx="0" presStyleCnt="4">
        <dgm:presLayoutVars>
          <dgm:bulletEnabled val="1"/>
        </dgm:presLayoutVars>
      </dgm:prSet>
      <dgm:spPr/>
    </dgm:pt>
    <dgm:pt modelId="{BE2E9C33-0D4F-4C08-9468-38813C33B123}" type="pres">
      <dgm:prSet presAssocID="{D79A84AE-3DA1-4AAF-8655-9EEAEF6244DB}" presName="spaceBetweenRectangles" presStyleCnt="0"/>
      <dgm:spPr/>
    </dgm:pt>
    <dgm:pt modelId="{7C72BEB6-CB02-416E-A6DC-FA0F5B8A5106}" type="pres">
      <dgm:prSet presAssocID="{767C288A-8058-49CD-9B13-C179F23EC694}" presName="parentLin" presStyleCnt="0"/>
      <dgm:spPr/>
    </dgm:pt>
    <dgm:pt modelId="{241992B3-AA3B-4082-ACDA-69E812972CF0}" type="pres">
      <dgm:prSet presAssocID="{767C288A-8058-49CD-9B13-C179F23EC694}" presName="parentLeftMargin" presStyleLbl="node1" presStyleIdx="0" presStyleCnt="4"/>
      <dgm:spPr/>
    </dgm:pt>
    <dgm:pt modelId="{E1568615-2495-47C7-8028-FAFBB527BC97}" type="pres">
      <dgm:prSet presAssocID="{767C288A-8058-49CD-9B13-C179F23EC694}" presName="parentText" presStyleLbl="node1" presStyleIdx="1" presStyleCnt="4">
        <dgm:presLayoutVars>
          <dgm:chMax val="0"/>
          <dgm:bulletEnabled val="1"/>
        </dgm:presLayoutVars>
      </dgm:prSet>
      <dgm:spPr/>
    </dgm:pt>
    <dgm:pt modelId="{76273F10-D94D-4E10-B1C9-FEBF2992026B}" type="pres">
      <dgm:prSet presAssocID="{767C288A-8058-49CD-9B13-C179F23EC694}" presName="negativeSpace" presStyleCnt="0"/>
      <dgm:spPr/>
    </dgm:pt>
    <dgm:pt modelId="{06858EAA-BE14-420D-88A9-5952B35C37CE}" type="pres">
      <dgm:prSet presAssocID="{767C288A-8058-49CD-9B13-C179F23EC694}" presName="childText" presStyleLbl="conFgAcc1" presStyleIdx="1" presStyleCnt="4">
        <dgm:presLayoutVars>
          <dgm:bulletEnabled val="1"/>
        </dgm:presLayoutVars>
      </dgm:prSet>
      <dgm:spPr/>
    </dgm:pt>
    <dgm:pt modelId="{39963D7F-77CF-4936-9E16-A9675554CF55}" type="pres">
      <dgm:prSet presAssocID="{FE0A4CDD-CB94-4198-8D97-9F790A3F91F5}" presName="spaceBetweenRectangles" presStyleCnt="0"/>
      <dgm:spPr/>
    </dgm:pt>
    <dgm:pt modelId="{0D91EDA9-A7E8-4317-BBAA-288578A9230D}" type="pres">
      <dgm:prSet presAssocID="{DDFB1E63-D5D7-4865-93BB-929A2952D563}" presName="parentLin" presStyleCnt="0"/>
      <dgm:spPr/>
    </dgm:pt>
    <dgm:pt modelId="{2DBF04DE-9927-4A8E-9F3B-DD728BBCE05F}" type="pres">
      <dgm:prSet presAssocID="{DDFB1E63-D5D7-4865-93BB-929A2952D563}" presName="parentLeftMargin" presStyleLbl="node1" presStyleIdx="1" presStyleCnt="4"/>
      <dgm:spPr/>
    </dgm:pt>
    <dgm:pt modelId="{389AAE2B-07AF-4249-96AF-058F79127DFC}" type="pres">
      <dgm:prSet presAssocID="{DDFB1E63-D5D7-4865-93BB-929A2952D563}" presName="parentText" presStyleLbl="node1" presStyleIdx="2" presStyleCnt="4">
        <dgm:presLayoutVars>
          <dgm:chMax val="0"/>
          <dgm:bulletEnabled val="1"/>
        </dgm:presLayoutVars>
      </dgm:prSet>
      <dgm:spPr/>
    </dgm:pt>
    <dgm:pt modelId="{9ED0E4F9-642D-4F29-BD67-1B542D4EBF0B}" type="pres">
      <dgm:prSet presAssocID="{DDFB1E63-D5D7-4865-93BB-929A2952D563}" presName="negativeSpace" presStyleCnt="0"/>
      <dgm:spPr/>
    </dgm:pt>
    <dgm:pt modelId="{DA5C5B66-18A8-4AD8-9E0C-96CBE301A136}" type="pres">
      <dgm:prSet presAssocID="{DDFB1E63-D5D7-4865-93BB-929A2952D563}" presName="childText" presStyleLbl="conFgAcc1" presStyleIdx="2" presStyleCnt="4">
        <dgm:presLayoutVars>
          <dgm:bulletEnabled val="1"/>
        </dgm:presLayoutVars>
      </dgm:prSet>
      <dgm:spPr/>
    </dgm:pt>
    <dgm:pt modelId="{905CCEAA-EE7C-458D-B4A0-0F9C6D2FEC0E}" type="pres">
      <dgm:prSet presAssocID="{010F8885-6B78-4C86-88D1-ABFEE86017E6}" presName="spaceBetweenRectangles" presStyleCnt="0"/>
      <dgm:spPr/>
    </dgm:pt>
    <dgm:pt modelId="{C3C04209-54E3-47AC-81BC-56E08730C67F}" type="pres">
      <dgm:prSet presAssocID="{77788FDA-06E5-4CB9-B4CD-1F76AC025337}" presName="parentLin" presStyleCnt="0"/>
      <dgm:spPr/>
    </dgm:pt>
    <dgm:pt modelId="{4FB34F33-5A7D-46F1-ACBB-118D771CB3E7}" type="pres">
      <dgm:prSet presAssocID="{77788FDA-06E5-4CB9-B4CD-1F76AC025337}" presName="parentLeftMargin" presStyleLbl="node1" presStyleIdx="2" presStyleCnt="4"/>
      <dgm:spPr/>
    </dgm:pt>
    <dgm:pt modelId="{6AF02E02-E8D9-4E5D-8DD4-454CE4126642}" type="pres">
      <dgm:prSet presAssocID="{77788FDA-06E5-4CB9-B4CD-1F76AC025337}" presName="parentText" presStyleLbl="node1" presStyleIdx="3" presStyleCnt="4">
        <dgm:presLayoutVars>
          <dgm:chMax val="0"/>
          <dgm:bulletEnabled val="1"/>
        </dgm:presLayoutVars>
      </dgm:prSet>
      <dgm:spPr/>
    </dgm:pt>
    <dgm:pt modelId="{1E9FDBF3-58C6-41D7-B73B-E2922195B36C}" type="pres">
      <dgm:prSet presAssocID="{77788FDA-06E5-4CB9-B4CD-1F76AC025337}" presName="negativeSpace" presStyleCnt="0"/>
      <dgm:spPr/>
    </dgm:pt>
    <dgm:pt modelId="{4B37D3F5-A512-4FE9-86D1-DC3FCA1C3AFC}" type="pres">
      <dgm:prSet presAssocID="{77788FDA-06E5-4CB9-B4CD-1F76AC025337}" presName="childText" presStyleLbl="conFgAcc1" presStyleIdx="3" presStyleCnt="4">
        <dgm:presLayoutVars>
          <dgm:bulletEnabled val="1"/>
        </dgm:presLayoutVars>
      </dgm:prSet>
      <dgm:spPr/>
    </dgm:pt>
  </dgm:ptLst>
  <dgm:cxnLst>
    <dgm:cxn modelId="{44F13B10-8799-40F9-81FB-A2FB913442F9}" type="presOf" srcId="{71B56D4F-9973-4C4E-B30C-3AD4AB1DFEF8}" destId="{BC2C5562-D0EE-41F2-8E0D-85AAB680BD98}" srcOrd="0" destOrd="0" presId="urn:microsoft.com/office/officeart/2005/8/layout/list1"/>
    <dgm:cxn modelId="{B722E917-123F-43F7-9DB1-623DD1313742}" type="presOf" srcId="{77788FDA-06E5-4CB9-B4CD-1F76AC025337}" destId="{4FB34F33-5A7D-46F1-ACBB-118D771CB3E7}" srcOrd="0" destOrd="0" presId="urn:microsoft.com/office/officeart/2005/8/layout/list1"/>
    <dgm:cxn modelId="{42FA2E30-DBA8-432F-91D8-18B3F67486A6}" srcId="{77788FDA-06E5-4CB9-B4CD-1F76AC025337}" destId="{9012A42D-DEAE-4B06-A2A4-B76B01EE8289}" srcOrd="4" destOrd="0" parTransId="{806C206B-5933-4F08-B8F2-BD95AAD93F27}" sibTransId="{F0DC63AF-7401-400C-8FE0-C0F8567D1E84}"/>
    <dgm:cxn modelId="{4C174F36-EFB3-41E7-BB08-11575AD8C800}" srcId="{71B56D4F-9973-4C4E-B30C-3AD4AB1DFEF8}" destId="{77788FDA-06E5-4CB9-B4CD-1F76AC025337}" srcOrd="3" destOrd="0" parTransId="{4BFFFE65-1A32-4496-A804-409EEDA6C075}" sibTransId="{83CE643B-49A4-4BCF-9C9C-1DE599221E05}"/>
    <dgm:cxn modelId="{4E2E683B-C113-44F3-BE0E-9597C7C4DB5B}" srcId="{77788FDA-06E5-4CB9-B4CD-1F76AC025337}" destId="{C0FB2342-5F20-44C1-8DB3-B08A72726B5A}" srcOrd="0" destOrd="0" parTransId="{B30E84BE-EB72-4973-B2AF-27C491FEB990}" sibTransId="{0D224A84-88E7-4CCC-8564-D0C9FC023869}"/>
    <dgm:cxn modelId="{AF10236E-4123-46EB-B2B6-B73A015EC94E}" type="presOf" srcId="{C3EF598F-E9FF-4A8B-B410-27BF983EDCF9}" destId="{F2CF9A90-17A1-4797-B093-929A05CCA866}" srcOrd="1" destOrd="0" presId="urn:microsoft.com/office/officeart/2005/8/layout/list1"/>
    <dgm:cxn modelId="{C15A1B84-53A9-4F40-8ACE-6C85E616301C}" srcId="{71B56D4F-9973-4C4E-B30C-3AD4AB1DFEF8}" destId="{C3EF598F-E9FF-4A8B-B410-27BF983EDCF9}" srcOrd="0" destOrd="0" parTransId="{747C2D1A-E99C-4653-B005-C9DDAE040E0C}" sibTransId="{D79A84AE-3DA1-4AAF-8655-9EEAEF6244DB}"/>
    <dgm:cxn modelId="{310848AA-A698-4F31-A2D5-5272677E0139}" type="presOf" srcId="{83A6B88D-5EC1-4C03-9CDD-A3E6183B9914}" destId="{4B37D3F5-A512-4FE9-86D1-DC3FCA1C3AFC}" srcOrd="0" destOrd="3" presId="urn:microsoft.com/office/officeart/2005/8/layout/list1"/>
    <dgm:cxn modelId="{563B47C9-36CF-44C0-8138-836FBCC16CC0}" type="presOf" srcId="{77788FDA-06E5-4CB9-B4CD-1F76AC025337}" destId="{6AF02E02-E8D9-4E5D-8DD4-454CE4126642}" srcOrd="1" destOrd="0" presId="urn:microsoft.com/office/officeart/2005/8/layout/list1"/>
    <dgm:cxn modelId="{40E6C8CF-7CCE-4B6E-8CC8-8FF9ADEA2498}" type="presOf" srcId="{9012A42D-DEAE-4B06-A2A4-B76B01EE8289}" destId="{4B37D3F5-A512-4FE9-86D1-DC3FCA1C3AFC}" srcOrd="0" destOrd="4" presId="urn:microsoft.com/office/officeart/2005/8/layout/list1"/>
    <dgm:cxn modelId="{E80570D1-82F6-4E2D-AAD3-F9B986DAE11C}" type="presOf" srcId="{0A802297-B872-4719-97C2-58503F64D66A}" destId="{4B37D3F5-A512-4FE9-86D1-DC3FCA1C3AFC}" srcOrd="0" destOrd="1" presId="urn:microsoft.com/office/officeart/2005/8/layout/list1"/>
    <dgm:cxn modelId="{353D16D2-505D-4846-999E-9CDA531A2EC8}" srcId="{71B56D4F-9973-4C4E-B30C-3AD4AB1DFEF8}" destId="{DDFB1E63-D5D7-4865-93BB-929A2952D563}" srcOrd="2" destOrd="0" parTransId="{075215AA-6D9A-42FE-9DF5-823E5580ABE3}" sibTransId="{010F8885-6B78-4C86-88D1-ABFEE86017E6}"/>
    <dgm:cxn modelId="{796BC7D4-0F13-4B74-B465-A62D5715DA9B}" type="presOf" srcId="{767C288A-8058-49CD-9B13-C179F23EC694}" destId="{241992B3-AA3B-4082-ACDA-69E812972CF0}" srcOrd="0" destOrd="0" presId="urn:microsoft.com/office/officeart/2005/8/layout/list1"/>
    <dgm:cxn modelId="{FCEE13D6-62F0-4D4C-9390-12BF5B5A1C2C}" type="presOf" srcId="{DDFB1E63-D5D7-4865-93BB-929A2952D563}" destId="{2DBF04DE-9927-4A8E-9F3B-DD728BBCE05F}" srcOrd="0" destOrd="0" presId="urn:microsoft.com/office/officeart/2005/8/layout/list1"/>
    <dgm:cxn modelId="{586478D9-A7FE-4BE7-BB8D-B5B071F1B0B8}" srcId="{77788FDA-06E5-4CB9-B4CD-1F76AC025337}" destId="{944FC136-BF46-46A0-B577-8EF1F759DDC7}" srcOrd="2" destOrd="0" parTransId="{599DE498-F781-45E2-9C90-CBD7A4FEB413}" sibTransId="{1BE18CBE-8109-4DFE-8A6B-DAD3B5071361}"/>
    <dgm:cxn modelId="{89F47CE0-CA05-4615-9DA8-BA93C8F9B161}" type="presOf" srcId="{767C288A-8058-49CD-9B13-C179F23EC694}" destId="{E1568615-2495-47C7-8028-FAFBB527BC97}" srcOrd="1" destOrd="0" presId="urn:microsoft.com/office/officeart/2005/8/layout/list1"/>
    <dgm:cxn modelId="{83DF65E1-3820-4DCD-8055-C05CC08D90F4}" type="presOf" srcId="{C3EF598F-E9FF-4A8B-B410-27BF983EDCF9}" destId="{E1E7361C-4029-4B9E-BE04-F0D5D250E7E2}" srcOrd="0" destOrd="0" presId="urn:microsoft.com/office/officeart/2005/8/layout/list1"/>
    <dgm:cxn modelId="{F7CFDFE3-2528-4A24-AF81-07D5A1995882}" srcId="{77788FDA-06E5-4CB9-B4CD-1F76AC025337}" destId="{83A6B88D-5EC1-4C03-9CDD-A3E6183B9914}" srcOrd="3" destOrd="0" parTransId="{173A954E-A76C-4F92-8A92-2AB07DE9A5B5}" sibTransId="{8A4D2852-52E6-4F28-BD80-3F40E0220955}"/>
    <dgm:cxn modelId="{CB5625E6-F920-4F62-87BD-6399D45A4044}" type="presOf" srcId="{DDFB1E63-D5D7-4865-93BB-929A2952D563}" destId="{389AAE2B-07AF-4249-96AF-058F79127DFC}" srcOrd="1" destOrd="0" presId="urn:microsoft.com/office/officeart/2005/8/layout/list1"/>
    <dgm:cxn modelId="{F026AEE8-A05A-4D12-B661-3235B2F92B10}" type="presOf" srcId="{944FC136-BF46-46A0-B577-8EF1F759DDC7}" destId="{4B37D3F5-A512-4FE9-86D1-DC3FCA1C3AFC}" srcOrd="0" destOrd="2" presId="urn:microsoft.com/office/officeart/2005/8/layout/list1"/>
    <dgm:cxn modelId="{BBDCAFEB-D29C-4F93-89C1-D7D6E2BE3749}" srcId="{71B56D4F-9973-4C4E-B30C-3AD4AB1DFEF8}" destId="{767C288A-8058-49CD-9B13-C179F23EC694}" srcOrd="1" destOrd="0" parTransId="{7ADAF09B-C4AF-4D49-A43D-21AB81F8A13C}" sibTransId="{FE0A4CDD-CB94-4198-8D97-9F790A3F91F5}"/>
    <dgm:cxn modelId="{A3B3DAF2-CC0A-4F46-8F9A-3B00A05174AE}" type="presOf" srcId="{C0FB2342-5F20-44C1-8DB3-B08A72726B5A}" destId="{4B37D3F5-A512-4FE9-86D1-DC3FCA1C3AFC}" srcOrd="0" destOrd="0" presId="urn:microsoft.com/office/officeart/2005/8/layout/list1"/>
    <dgm:cxn modelId="{328276FF-0BF2-4F84-8601-D36877AF848B}" srcId="{77788FDA-06E5-4CB9-B4CD-1F76AC025337}" destId="{0A802297-B872-4719-97C2-58503F64D66A}" srcOrd="1" destOrd="0" parTransId="{60BD46DC-7D58-4820-BB90-C12E4FDA6771}" sibTransId="{269E6C43-425A-4E90-85AF-9E6BCB248C9C}"/>
    <dgm:cxn modelId="{6892917E-7F7D-4B0B-B365-2C3A7362FF0F}" type="presParOf" srcId="{BC2C5562-D0EE-41F2-8E0D-85AAB680BD98}" destId="{4B0F82BE-4E8C-4975-A704-849DE9E64E9B}" srcOrd="0" destOrd="0" presId="urn:microsoft.com/office/officeart/2005/8/layout/list1"/>
    <dgm:cxn modelId="{8C18C4AC-9DD2-474C-BA14-1BDC3F0B6DDF}" type="presParOf" srcId="{4B0F82BE-4E8C-4975-A704-849DE9E64E9B}" destId="{E1E7361C-4029-4B9E-BE04-F0D5D250E7E2}" srcOrd="0" destOrd="0" presId="urn:microsoft.com/office/officeart/2005/8/layout/list1"/>
    <dgm:cxn modelId="{6853C515-BDBB-4FC3-BA72-A73DA6762EE7}" type="presParOf" srcId="{4B0F82BE-4E8C-4975-A704-849DE9E64E9B}" destId="{F2CF9A90-17A1-4797-B093-929A05CCA866}" srcOrd="1" destOrd="0" presId="urn:microsoft.com/office/officeart/2005/8/layout/list1"/>
    <dgm:cxn modelId="{3060866D-58C9-481E-B490-11EEA0E6BF6A}" type="presParOf" srcId="{BC2C5562-D0EE-41F2-8E0D-85AAB680BD98}" destId="{4DE3830E-0F8F-4F05-8131-B7D4D2BCADC3}" srcOrd="1" destOrd="0" presId="urn:microsoft.com/office/officeart/2005/8/layout/list1"/>
    <dgm:cxn modelId="{4ABDDF12-7C02-4A8D-92D1-4FE6EC43111C}" type="presParOf" srcId="{BC2C5562-D0EE-41F2-8E0D-85AAB680BD98}" destId="{64AE77FD-08C2-4834-8687-793E59E22301}" srcOrd="2" destOrd="0" presId="urn:microsoft.com/office/officeart/2005/8/layout/list1"/>
    <dgm:cxn modelId="{69C8F2D3-E77F-4119-9E42-E29EF3A21A46}" type="presParOf" srcId="{BC2C5562-D0EE-41F2-8E0D-85AAB680BD98}" destId="{BE2E9C33-0D4F-4C08-9468-38813C33B123}" srcOrd="3" destOrd="0" presId="urn:microsoft.com/office/officeart/2005/8/layout/list1"/>
    <dgm:cxn modelId="{E895C54E-A45E-44A7-9687-78631DFABDB9}" type="presParOf" srcId="{BC2C5562-D0EE-41F2-8E0D-85AAB680BD98}" destId="{7C72BEB6-CB02-416E-A6DC-FA0F5B8A5106}" srcOrd="4" destOrd="0" presId="urn:microsoft.com/office/officeart/2005/8/layout/list1"/>
    <dgm:cxn modelId="{5C230F12-C290-4124-B5A4-1C15908D2015}" type="presParOf" srcId="{7C72BEB6-CB02-416E-A6DC-FA0F5B8A5106}" destId="{241992B3-AA3B-4082-ACDA-69E812972CF0}" srcOrd="0" destOrd="0" presId="urn:microsoft.com/office/officeart/2005/8/layout/list1"/>
    <dgm:cxn modelId="{F06E3DD7-5B8C-4F0A-96F0-D57A4D260CBF}" type="presParOf" srcId="{7C72BEB6-CB02-416E-A6DC-FA0F5B8A5106}" destId="{E1568615-2495-47C7-8028-FAFBB527BC97}" srcOrd="1" destOrd="0" presId="urn:microsoft.com/office/officeart/2005/8/layout/list1"/>
    <dgm:cxn modelId="{F951061B-B0BB-4A20-9595-525E314F0823}" type="presParOf" srcId="{BC2C5562-D0EE-41F2-8E0D-85AAB680BD98}" destId="{76273F10-D94D-4E10-B1C9-FEBF2992026B}" srcOrd="5" destOrd="0" presId="urn:microsoft.com/office/officeart/2005/8/layout/list1"/>
    <dgm:cxn modelId="{EF798E84-F475-4E94-98E7-30E5E786402C}" type="presParOf" srcId="{BC2C5562-D0EE-41F2-8E0D-85AAB680BD98}" destId="{06858EAA-BE14-420D-88A9-5952B35C37CE}" srcOrd="6" destOrd="0" presId="urn:microsoft.com/office/officeart/2005/8/layout/list1"/>
    <dgm:cxn modelId="{CCC1788D-5DB1-4B1E-AB6D-DB6E23F375D6}" type="presParOf" srcId="{BC2C5562-D0EE-41F2-8E0D-85AAB680BD98}" destId="{39963D7F-77CF-4936-9E16-A9675554CF55}" srcOrd="7" destOrd="0" presId="urn:microsoft.com/office/officeart/2005/8/layout/list1"/>
    <dgm:cxn modelId="{FEFED0DC-001C-4195-8D32-EBE9F54C1A8E}" type="presParOf" srcId="{BC2C5562-D0EE-41F2-8E0D-85AAB680BD98}" destId="{0D91EDA9-A7E8-4317-BBAA-288578A9230D}" srcOrd="8" destOrd="0" presId="urn:microsoft.com/office/officeart/2005/8/layout/list1"/>
    <dgm:cxn modelId="{1AEF666E-F9B2-4E49-A44F-C6F280300ADA}" type="presParOf" srcId="{0D91EDA9-A7E8-4317-BBAA-288578A9230D}" destId="{2DBF04DE-9927-4A8E-9F3B-DD728BBCE05F}" srcOrd="0" destOrd="0" presId="urn:microsoft.com/office/officeart/2005/8/layout/list1"/>
    <dgm:cxn modelId="{0074F6C8-B47C-40AD-B795-9DA824A58072}" type="presParOf" srcId="{0D91EDA9-A7E8-4317-BBAA-288578A9230D}" destId="{389AAE2B-07AF-4249-96AF-058F79127DFC}" srcOrd="1" destOrd="0" presId="urn:microsoft.com/office/officeart/2005/8/layout/list1"/>
    <dgm:cxn modelId="{600DDF9F-9DF8-42BB-957C-84CB69670C60}" type="presParOf" srcId="{BC2C5562-D0EE-41F2-8E0D-85AAB680BD98}" destId="{9ED0E4F9-642D-4F29-BD67-1B542D4EBF0B}" srcOrd="9" destOrd="0" presId="urn:microsoft.com/office/officeart/2005/8/layout/list1"/>
    <dgm:cxn modelId="{C024F5EA-619E-4887-925C-9B2EBFA1466B}" type="presParOf" srcId="{BC2C5562-D0EE-41F2-8E0D-85AAB680BD98}" destId="{DA5C5B66-18A8-4AD8-9E0C-96CBE301A136}" srcOrd="10" destOrd="0" presId="urn:microsoft.com/office/officeart/2005/8/layout/list1"/>
    <dgm:cxn modelId="{E54B986F-E0B4-4F81-8FD4-19D7FB93C336}" type="presParOf" srcId="{BC2C5562-D0EE-41F2-8E0D-85AAB680BD98}" destId="{905CCEAA-EE7C-458D-B4A0-0F9C6D2FEC0E}" srcOrd="11" destOrd="0" presId="urn:microsoft.com/office/officeart/2005/8/layout/list1"/>
    <dgm:cxn modelId="{CC25C4F3-88E0-45E5-8CFB-B301231B37E1}" type="presParOf" srcId="{BC2C5562-D0EE-41F2-8E0D-85AAB680BD98}" destId="{C3C04209-54E3-47AC-81BC-56E08730C67F}" srcOrd="12" destOrd="0" presId="urn:microsoft.com/office/officeart/2005/8/layout/list1"/>
    <dgm:cxn modelId="{40864A0C-FA49-40B2-A141-13B62DB51E05}" type="presParOf" srcId="{C3C04209-54E3-47AC-81BC-56E08730C67F}" destId="{4FB34F33-5A7D-46F1-ACBB-118D771CB3E7}" srcOrd="0" destOrd="0" presId="urn:microsoft.com/office/officeart/2005/8/layout/list1"/>
    <dgm:cxn modelId="{DD2D971F-96CD-406B-9438-D1A82AF55E8E}" type="presParOf" srcId="{C3C04209-54E3-47AC-81BC-56E08730C67F}" destId="{6AF02E02-E8D9-4E5D-8DD4-454CE4126642}" srcOrd="1" destOrd="0" presId="urn:microsoft.com/office/officeart/2005/8/layout/list1"/>
    <dgm:cxn modelId="{D334A26A-1719-4A9E-A92B-374C455E9EB6}" type="presParOf" srcId="{BC2C5562-D0EE-41F2-8E0D-85AAB680BD98}" destId="{1E9FDBF3-58C6-41D7-B73B-E2922195B36C}" srcOrd="13" destOrd="0" presId="urn:microsoft.com/office/officeart/2005/8/layout/list1"/>
    <dgm:cxn modelId="{DF3A8FBD-A243-408D-AFA3-213D587539E2}" type="presParOf" srcId="{BC2C5562-D0EE-41F2-8E0D-85AAB680BD98}" destId="{4B37D3F5-A512-4FE9-86D1-DC3FCA1C3AF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17EF5D-345D-41AB-80BF-C1036217B776}"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12C216B-E517-42C5-BD80-2FAE794B9285}">
      <dgm:prSet/>
      <dgm:spPr/>
      <dgm:t>
        <a:bodyPr/>
        <a:lstStyle/>
        <a:p>
          <a:r>
            <a:rPr lang="en-US"/>
            <a:t>Sports organizations [professional Events &amp; Clubs] = management “stake” ?</a:t>
          </a:r>
        </a:p>
      </dgm:t>
    </dgm:pt>
    <dgm:pt modelId="{06C28B98-74B1-48F4-ABFF-F983897E50A3}" type="parTrans" cxnId="{CA0C8FAA-A2C4-4DFA-B7FD-780F6EA93B8E}">
      <dgm:prSet/>
      <dgm:spPr/>
      <dgm:t>
        <a:bodyPr/>
        <a:lstStyle/>
        <a:p>
          <a:endParaRPr lang="en-US"/>
        </a:p>
      </dgm:t>
    </dgm:pt>
    <dgm:pt modelId="{E2FF88E9-221A-4217-AD49-041385B9DA99}" type="sibTrans" cxnId="{CA0C8FAA-A2C4-4DFA-B7FD-780F6EA93B8E}">
      <dgm:prSet/>
      <dgm:spPr/>
      <dgm:t>
        <a:bodyPr/>
        <a:lstStyle/>
        <a:p>
          <a:endParaRPr lang="en-US"/>
        </a:p>
      </dgm:t>
    </dgm:pt>
    <dgm:pt modelId="{34B33861-9084-4F4B-8AB0-DAF48E8586EA}">
      <dgm:prSet/>
      <dgm:spPr/>
      <dgm:t>
        <a:bodyPr/>
        <a:lstStyle/>
        <a:p>
          <a:r>
            <a:rPr lang="en-US"/>
            <a:t>Proposition of a new Strategic Management and Business Model for these organizations !</a:t>
          </a:r>
        </a:p>
      </dgm:t>
    </dgm:pt>
    <dgm:pt modelId="{82EB7448-2A6F-4745-82C9-2C93350BA8A1}" type="parTrans" cxnId="{65ED80CF-EF05-4E53-94A2-C34C0FC49A9A}">
      <dgm:prSet/>
      <dgm:spPr/>
      <dgm:t>
        <a:bodyPr/>
        <a:lstStyle/>
        <a:p>
          <a:endParaRPr lang="en-US"/>
        </a:p>
      </dgm:t>
    </dgm:pt>
    <dgm:pt modelId="{FA230D93-E64D-4CEE-BA5F-C310DBAEEF8F}" type="sibTrans" cxnId="{65ED80CF-EF05-4E53-94A2-C34C0FC49A9A}">
      <dgm:prSet/>
      <dgm:spPr/>
      <dgm:t>
        <a:bodyPr/>
        <a:lstStyle/>
        <a:p>
          <a:endParaRPr lang="en-US"/>
        </a:p>
      </dgm:t>
    </dgm:pt>
    <dgm:pt modelId="{CE3887C4-6937-4A92-9D51-CCAB39416AA5}">
      <dgm:prSet/>
      <dgm:spPr/>
      <dgm:t>
        <a:bodyPr/>
        <a:lstStyle/>
        <a:p>
          <a:r>
            <a:rPr lang="en-US"/>
            <a:t>Understand &amp; manage key factors of success (or failure) : sponsoring, public relations, reputation, physical (stadium) &amp; local factors, managerial skills…</a:t>
          </a:r>
        </a:p>
      </dgm:t>
    </dgm:pt>
    <dgm:pt modelId="{1491A134-FBC7-42AF-B3D0-142AD87FDA79}" type="parTrans" cxnId="{88920D26-1107-45B3-83F0-E75F533E8FF8}">
      <dgm:prSet/>
      <dgm:spPr/>
      <dgm:t>
        <a:bodyPr/>
        <a:lstStyle/>
        <a:p>
          <a:endParaRPr lang="en-US"/>
        </a:p>
      </dgm:t>
    </dgm:pt>
    <dgm:pt modelId="{BC36815D-7D5F-4232-8147-3B26D9800845}" type="sibTrans" cxnId="{88920D26-1107-45B3-83F0-E75F533E8FF8}">
      <dgm:prSet/>
      <dgm:spPr/>
      <dgm:t>
        <a:bodyPr/>
        <a:lstStyle/>
        <a:p>
          <a:endParaRPr lang="en-US"/>
        </a:p>
      </dgm:t>
    </dgm:pt>
    <dgm:pt modelId="{62898763-7FA3-4851-B2D0-401A97F6EDDB}">
      <dgm:prSet/>
      <dgm:spPr/>
      <dgm:t>
        <a:bodyPr/>
        <a:lstStyle/>
        <a:p>
          <a:r>
            <a:rPr lang="en-US" dirty="0"/>
            <a:t>Develop your professional skills on : strategic analysis &amp; formulate Sport Organizations Business Plan (ROADMAP) : </a:t>
          </a:r>
          <a:r>
            <a:rPr lang="en-US" b="1" dirty="0"/>
            <a:t>STRATEGIC PLANNER for sport organizations</a:t>
          </a:r>
          <a:endParaRPr lang="en-US" dirty="0"/>
        </a:p>
      </dgm:t>
    </dgm:pt>
    <dgm:pt modelId="{988837F1-F8F7-4F32-81F6-FBBE258F23E3}" type="parTrans" cxnId="{814EFA1D-F10A-4C64-9930-0E1C4FA99382}">
      <dgm:prSet/>
      <dgm:spPr/>
      <dgm:t>
        <a:bodyPr/>
        <a:lstStyle/>
        <a:p>
          <a:endParaRPr lang="en-US"/>
        </a:p>
      </dgm:t>
    </dgm:pt>
    <dgm:pt modelId="{89BF8832-D6DB-40EF-BD07-A299520A3B07}" type="sibTrans" cxnId="{814EFA1D-F10A-4C64-9930-0E1C4FA99382}">
      <dgm:prSet/>
      <dgm:spPr/>
      <dgm:t>
        <a:bodyPr/>
        <a:lstStyle/>
        <a:p>
          <a:endParaRPr lang="en-US"/>
        </a:p>
      </dgm:t>
    </dgm:pt>
    <dgm:pt modelId="{8445EAFE-2718-409C-9798-ECB019A796F6}">
      <dgm:prSet/>
      <dgm:spPr/>
      <dgm:t>
        <a:bodyPr/>
        <a:lstStyle/>
        <a:p>
          <a:r>
            <a:rPr lang="en-US" b="1" dirty="0"/>
            <a:t>PROJECT TO STRATEGIC ACTIONS ! </a:t>
          </a:r>
          <a:endParaRPr lang="en-US" dirty="0"/>
        </a:p>
      </dgm:t>
    </dgm:pt>
    <dgm:pt modelId="{54D204A4-C18F-46D5-AB86-8EF0BAAD5A21}" type="parTrans" cxnId="{271D9E94-5334-4294-A882-44E992FA8A6B}">
      <dgm:prSet/>
      <dgm:spPr/>
      <dgm:t>
        <a:bodyPr/>
        <a:lstStyle/>
        <a:p>
          <a:endParaRPr lang="en-US"/>
        </a:p>
      </dgm:t>
    </dgm:pt>
    <dgm:pt modelId="{46AE515B-BDA8-4D67-9BC2-EAF212D77170}" type="sibTrans" cxnId="{271D9E94-5334-4294-A882-44E992FA8A6B}">
      <dgm:prSet/>
      <dgm:spPr/>
      <dgm:t>
        <a:bodyPr/>
        <a:lstStyle/>
        <a:p>
          <a:endParaRPr lang="en-US"/>
        </a:p>
      </dgm:t>
    </dgm:pt>
    <dgm:pt modelId="{70A07642-D492-4292-A3B7-82164EC09A57}" type="pres">
      <dgm:prSet presAssocID="{A317EF5D-345D-41AB-80BF-C1036217B776}" presName="linear" presStyleCnt="0">
        <dgm:presLayoutVars>
          <dgm:animLvl val="lvl"/>
          <dgm:resizeHandles val="exact"/>
        </dgm:presLayoutVars>
      </dgm:prSet>
      <dgm:spPr/>
    </dgm:pt>
    <dgm:pt modelId="{E5F0A083-5A67-409B-A0EF-F10C8D30FA4C}" type="pres">
      <dgm:prSet presAssocID="{512C216B-E517-42C5-BD80-2FAE794B9285}" presName="parentText" presStyleLbl="node1" presStyleIdx="0" presStyleCnt="5">
        <dgm:presLayoutVars>
          <dgm:chMax val="0"/>
          <dgm:bulletEnabled val="1"/>
        </dgm:presLayoutVars>
      </dgm:prSet>
      <dgm:spPr/>
    </dgm:pt>
    <dgm:pt modelId="{9E99CC3A-DD7A-4081-AE1E-AE062D86C17B}" type="pres">
      <dgm:prSet presAssocID="{E2FF88E9-221A-4217-AD49-041385B9DA99}" presName="spacer" presStyleCnt="0"/>
      <dgm:spPr/>
    </dgm:pt>
    <dgm:pt modelId="{18581343-0A7C-4544-A870-7D6D1D742546}" type="pres">
      <dgm:prSet presAssocID="{34B33861-9084-4F4B-8AB0-DAF48E8586EA}" presName="parentText" presStyleLbl="node1" presStyleIdx="1" presStyleCnt="5">
        <dgm:presLayoutVars>
          <dgm:chMax val="0"/>
          <dgm:bulletEnabled val="1"/>
        </dgm:presLayoutVars>
      </dgm:prSet>
      <dgm:spPr/>
    </dgm:pt>
    <dgm:pt modelId="{47B7D05C-41D6-44F1-A690-E216B7020214}" type="pres">
      <dgm:prSet presAssocID="{FA230D93-E64D-4CEE-BA5F-C310DBAEEF8F}" presName="spacer" presStyleCnt="0"/>
      <dgm:spPr/>
    </dgm:pt>
    <dgm:pt modelId="{BAEE8171-796E-4ECA-B590-950ECBB5CED2}" type="pres">
      <dgm:prSet presAssocID="{CE3887C4-6937-4A92-9D51-CCAB39416AA5}" presName="parentText" presStyleLbl="node1" presStyleIdx="2" presStyleCnt="5">
        <dgm:presLayoutVars>
          <dgm:chMax val="0"/>
          <dgm:bulletEnabled val="1"/>
        </dgm:presLayoutVars>
      </dgm:prSet>
      <dgm:spPr/>
    </dgm:pt>
    <dgm:pt modelId="{3822C3E3-F90A-41E7-9483-91219820BBE8}" type="pres">
      <dgm:prSet presAssocID="{BC36815D-7D5F-4232-8147-3B26D9800845}" presName="spacer" presStyleCnt="0"/>
      <dgm:spPr/>
    </dgm:pt>
    <dgm:pt modelId="{70E59F7E-E0C3-43BB-B39B-56CD0DBBDE0C}" type="pres">
      <dgm:prSet presAssocID="{62898763-7FA3-4851-B2D0-401A97F6EDDB}" presName="parentText" presStyleLbl="node1" presStyleIdx="3" presStyleCnt="5">
        <dgm:presLayoutVars>
          <dgm:chMax val="0"/>
          <dgm:bulletEnabled val="1"/>
        </dgm:presLayoutVars>
      </dgm:prSet>
      <dgm:spPr/>
    </dgm:pt>
    <dgm:pt modelId="{1CF1AD72-D834-45F8-978C-8FD4547104C7}" type="pres">
      <dgm:prSet presAssocID="{89BF8832-D6DB-40EF-BD07-A299520A3B07}" presName="spacer" presStyleCnt="0"/>
      <dgm:spPr/>
    </dgm:pt>
    <dgm:pt modelId="{C299F795-73B0-4CDA-B55B-55D56C383544}" type="pres">
      <dgm:prSet presAssocID="{8445EAFE-2718-409C-9798-ECB019A796F6}" presName="parentText" presStyleLbl="node1" presStyleIdx="4" presStyleCnt="5">
        <dgm:presLayoutVars>
          <dgm:chMax val="0"/>
          <dgm:bulletEnabled val="1"/>
        </dgm:presLayoutVars>
      </dgm:prSet>
      <dgm:spPr/>
    </dgm:pt>
  </dgm:ptLst>
  <dgm:cxnLst>
    <dgm:cxn modelId="{8E68A901-EB1D-4409-81CA-989534D23EFA}" type="presOf" srcId="{62898763-7FA3-4851-B2D0-401A97F6EDDB}" destId="{70E59F7E-E0C3-43BB-B39B-56CD0DBBDE0C}" srcOrd="0" destOrd="0" presId="urn:microsoft.com/office/officeart/2005/8/layout/vList2"/>
    <dgm:cxn modelId="{918A9006-F4F9-46C6-AE39-EB447E64F357}" type="presOf" srcId="{8445EAFE-2718-409C-9798-ECB019A796F6}" destId="{C299F795-73B0-4CDA-B55B-55D56C383544}" srcOrd="0" destOrd="0" presId="urn:microsoft.com/office/officeart/2005/8/layout/vList2"/>
    <dgm:cxn modelId="{814EFA1D-F10A-4C64-9930-0E1C4FA99382}" srcId="{A317EF5D-345D-41AB-80BF-C1036217B776}" destId="{62898763-7FA3-4851-B2D0-401A97F6EDDB}" srcOrd="3" destOrd="0" parTransId="{988837F1-F8F7-4F32-81F6-FBBE258F23E3}" sibTransId="{89BF8832-D6DB-40EF-BD07-A299520A3B07}"/>
    <dgm:cxn modelId="{88920D26-1107-45B3-83F0-E75F533E8FF8}" srcId="{A317EF5D-345D-41AB-80BF-C1036217B776}" destId="{CE3887C4-6937-4A92-9D51-CCAB39416AA5}" srcOrd="2" destOrd="0" parTransId="{1491A134-FBC7-42AF-B3D0-142AD87FDA79}" sibTransId="{BC36815D-7D5F-4232-8147-3B26D9800845}"/>
    <dgm:cxn modelId="{E4FBB962-7AAC-46CE-BF59-6590395629EE}" type="presOf" srcId="{CE3887C4-6937-4A92-9D51-CCAB39416AA5}" destId="{BAEE8171-796E-4ECA-B590-950ECBB5CED2}" srcOrd="0" destOrd="0" presId="urn:microsoft.com/office/officeart/2005/8/layout/vList2"/>
    <dgm:cxn modelId="{271D9E94-5334-4294-A882-44E992FA8A6B}" srcId="{A317EF5D-345D-41AB-80BF-C1036217B776}" destId="{8445EAFE-2718-409C-9798-ECB019A796F6}" srcOrd="4" destOrd="0" parTransId="{54D204A4-C18F-46D5-AB86-8EF0BAAD5A21}" sibTransId="{46AE515B-BDA8-4D67-9BC2-EAF212D77170}"/>
    <dgm:cxn modelId="{8A758598-BF96-4747-98A7-119581F87C9A}" type="presOf" srcId="{34B33861-9084-4F4B-8AB0-DAF48E8586EA}" destId="{18581343-0A7C-4544-A870-7D6D1D742546}" srcOrd="0" destOrd="0" presId="urn:microsoft.com/office/officeart/2005/8/layout/vList2"/>
    <dgm:cxn modelId="{749EEA9A-0242-4018-947F-ACB47E34C549}" type="presOf" srcId="{512C216B-E517-42C5-BD80-2FAE794B9285}" destId="{E5F0A083-5A67-409B-A0EF-F10C8D30FA4C}" srcOrd="0" destOrd="0" presId="urn:microsoft.com/office/officeart/2005/8/layout/vList2"/>
    <dgm:cxn modelId="{CA0C8FAA-A2C4-4DFA-B7FD-780F6EA93B8E}" srcId="{A317EF5D-345D-41AB-80BF-C1036217B776}" destId="{512C216B-E517-42C5-BD80-2FAE794B9285}" srcOrd="0" destOrd="0" parTransId="{06C28B98-74B1-48F4-ABFF-F983897E50A3}" sibTransId="{E2FF88E9-221A-4217-AD49-041385B9DA99}"/>
    <dgm:cxn modelId="{65ED80CF-EF05-4E53-94A2-C34C0FC49A9A}" srcId="{A317EF5D-345D-41AB-80BF-C1036217B776}" destId="{34B33861-9084-4F4B-8AB0-DAF48E8586EA}" srcOrd="1" destOrd="0" parTransId="{82EB7448-2A6F-4745-82C9-2C93350BA8A1}" sibTransId="{FA230D93-E64D-4CEE-BA5F-C310DBAEEF8F}"/>
    <dgm:cxn modelId="{D68BD6DB-1F6F-4FB0-A303-6E55282214CC}" type="presOf" srcId="{A317EF5D-345D-41AB-80BF-C1036217B776}" destId="{70A07642-D492-4292-A3B7-82164EC09A57}" srcOrd="0" destOrd="0" presId="urn:microsoft.com/office/officeart/2005/8/layout/vList2"/>
    <dgm:cxn modelId="{EC7988C8-7B68-4E09-903B-584E6A5427E4}" type="presParOf" srcId="{70A07642-D492-4292-A3B7-82164EC09A57}" destId="{E5F0A083-5A67-409B-A0EF-F10C8D30FA4C}" srcOrd="0" destOrd="0" presId="urn:microsoft.com/office/officeart/2005/8/layout/vList2"/>
    <dgm:cxn modelId="{9A83339C-512F-43D1-A385-6443577E65E7}" type="presParOf" srcId="{70A07642-D492-4292-A3B7-82164EC09A57}" destId="{9E99CC3A-DD7A-4081-AE1E-AE062D86C17B}" srcOrd="1" destOrd="0" presId="urn:microsoft.com/office/officeart/2005/8/layout/vList2"/>
    <dgm:cxn modelId="{824DCD4B-4130-4D72-A7B4-767F2412ED8E}" type="presParOf" srcId="{70A07642-D492-4292-A3B7-82164EC09A57}" destId="{18581343-0A7C-4544-A870-7D6D1D742546}" srcOrd="2" destOrd="0" presId="urn:microsoft.com/office/officeart/2005/8/layout/vList2"/>
    <dgm:cxn modelId="{F6E57A1D-CE11-4039-B365-4BA63DE44243}" type="presParOf" srcId="{70A07642-D492-4292-A3B7-82164EC09A57}" destId="{47B7D05C-41D6-44F1-A690-E216B7020214}" srcOrd="3" destOrd="0" presId="urn:microsoft.com/office/officeart/2005/8/layout/vList2"/>
    <dgm:cxn modelId="{7ECF8D0B-735C-4E5C-AFA2-8C2C9F480A78}" type="presParOf" srcId="{70A07642-D492-4292-A3B7-82164EC09A57}" destId="{BAEE8171-796E-4ECA-B590-950ECBB5CED2}" srcOrd="4" destOrd="0" presId="urn:microsoft.com/office/officeart/2005/8/layout/vList2"/>
    <dgm:cxn modelId="{5D912AA0-611A-4005-A837-AA5D2387428A}" type="presParOf" srcId="{70A07642-D492-4292-A3B7-82164EC09A57}" destId="{3822C3E3-F90A-41E7-9483-91219820BBE8}" srcOrd="5" destOrd="0" presId="urn:microsoft.com/office/officeart/2005/8/layout/vList2"/>
    <dgm:cxn modelId="{E1785EFA-4345-449C-8907-2D1C9A28731F}" type="presParOf" srcId="{70A07642-D492-4292-A3B7-82164EC09A57}" destId="{70E59F7E-E0C3-43BB-B39B-56CD0DBBDE0C}" srcOrd="6" destOrd="0" presId="urn:microsoft.com/office/officeart/2005/8/layout/vList2"/>
    <dgm:cxn modelId="{AA5EABB3-7885-4E7A-8581-9DDB7DE980F8}" type="presParOf" srcId="{70A07642-D492-4292-A3B7-82164EC09A57}" destId="{1CF1AD72-D834-45F8-978C-8FD4547104C7}" srcOrd="7" destOrd="0" presId="urn:microsoft.com/office/officeart/2005/8/layout/vList2"/>
    <dgm:cxn modelId="{9B529AB1-FC48-43F7-93EC-63551B5453AB}" type="presParOf" srcId="{70A07642-D492-4292-A3B7-82164EC09A57}" destId="{C299F795-73B0-4CDA-B55B-55D56C383544}"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20D7A-03EF-4E2D-AACE-44A23DB569E6}"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CFFDBE0D-A009-4657-A574-9A723CF66E57}">
      <dgm:prSet/>
      <dgm:spPr/>
      <dgm:t>
        <a:bodyPr/>
        <a:lstStyle/>
        <a:p>
          <a:r>
            <a:rPr lang="en-US" b="1"/>
            <a:t>In sports context, “event” is everywhere :</a:t>
          </a:r>
          <a:endParaRPr lang="en-US"/>
        </a:p>
      </dgm:t>
    </dgm:pt>
    <dgm:pt modelId="{7DDD07B4-F5BD-4241-84DB-FEE02339A40C}" type="parTrans" cxnId="{E2F4F3BC-13BF-40B6-B7E8-64B387512C63}">
      <dgm:prSet/>
      <dgm:spPr/>
      <dgm:t>
        <a:bodyPr/>
        <a:lstStyle/>
        <a:p>
          <a:endParaRPr lang="en-US"/>
        </a:p>
      </dgm:t>
    </dgm:pt>
    <dgm:pt modelId="{7A2F07AF-6B26-41E4-92F1-0857CF948B6C}" type="sibTrans" cxnId="{E2F4F3BC-13BF-40B6-B7E8-64B387512C63}">
      <dgm:prSet/>
      <dgm:spPr/>
      <dgm:t>
        <a:bodyPr/>
        <a:lstStyle/>
        <a:p>
          <a:endParaRPr lang="en-US"/>
        </a:p>
      </dgm:t>
    </dgm:pt>
    <dgm:pt modelId="{7E82E6D5-AA12-4210-AD8B-D3F8A1E3D472}">
      <dgm:prSet/>
      <dgm:spPr/>
      <dgm:t>
        <a:bodyPr/>
        <a:lstStyle/>
        <a:p>
          <a:r>
            <a:rPr lang="en-US"/>
            <a:t>National Championships (every week ! : NBA, MLB, NFL, NHL, LNF, Top 14, Premier League…)</a:t>
          </a:r>
        </a:p>
      </dgm:t>
    </dgm:pt>
    <dgm:pt modelId="{C8DFF0DE-E750-41A4-8DFE-013E3DF547CD}" type="parTrans" cxnId="{B5D7523E-3512-4F90-AEA8-FF6A888CC10F}">
      <dgm:prSet/>
      <dgm:spPr/>
      <dgm:t>
        <a:bodyPr/>
        <a:lstStyle/>
        <a:p>
          <a:endParaRPr lang="en-US"/>
        </a:p>
      </dgm:t>
    </dgm:pt>
    <dgm:pt modelId="{92A18655-3477-417C-B614-D9B575C34A8C}" type="sibTrans" cxnId="{B5D7523E-3512-4F90-AEA8-FF6A888CC10F}">
      <dgm:prSet/>
      <dgm:spPr/>
      <dgm:t>
        <a:bodyPr/>
        <a:lstStyle/>
        <a:p>
          <a:endParaRPr lang="en-US"/>
        </a:p>
      </dgm:t>
    </dgm:pt>
    <dgm:pt modelId="{80F3E28A-10F3-49DD-B7FA-7B6495A0ECA7}">
      <dgm:prSet/>
      <dgm:spPr/>
      <dgm:t>
        <a:bodyPr/>
        <a:lstStyle/>
        <a:p>
          <a:r>
            <a:rPr lang="en-US"/>
            <a:t>National and International Competitions (JO, World Cups…) </a:t>
          </a:r>
        </a:p>
      </dgm:t>
    </dgm:pt>
    <dgm:pt modelId="{152EBFF9-2D7B-4B23-93B8-1A96BE7F38DF}" type="parTrans" cxnId="{C420E791-6196-4B21-B365-2C0FBD9702EF}">
      <dgm:prSet/>
      <dgm:spPr/>
      <dgm:t>
        <a:bodyPr/>
        <a:lstStyle/>
        <a:p>
          <a:endParaRPr lang="en-US"/>
        </a:p>
      </dgm:t>
    </dgm:pt>
    <dgm:pt modelId="{3B56186E-A16F-44C5-8DDA-E07BA34A827D}" type="sibTrans" cxnId="{C420E791-6196-4B21-B365-2C0FBD9702EF}">
      <dgm:prSet/>
      <dgm:spPr/>
      <dgm:t>
        <a:bodyPr/>
        <a:lstStyle/>
        <a:p>
          <a:endParaRPr lang="en-US"/>
        </a:p>
      </dgm:t>
    </dgm:pt>
    <dgm:pt modelId="{23F4FC84-1221-4053-9A26-04B6F280F929}">
      <dgm:prSet/>
      <dgm:spPr/>
      <dgm:t>
        <a:bodyPr/>
        <a:lstStyle/>
        <a:p>
          <a:r>
            <a:rPr lang="en-US"/>
            <a:t>One shot events (every year) : Roland Garros, Tour de France, ATP, PGA, Superbowl, Formula 1… exhibitions… </a:t>
          </a:r>
        </a:p>
      </dgm:t>
    </dgm:pt>
    <dgm:pt modelId="{CF3FE1F5-9C28-4DE2-9D4D-568912EF0ED9}" type="parTrans" cxnId="{BF39E1B8-3A47-4D13-9B02-DC4CF652AD32}">
      <dgm:prSet/>
      <dgm:spPr/>
      <dgm:t>
        <a:bodyPr/>
        <a:lstStyle/>
        <a:p>
          <a:endParaRPr lang="en-US"/>
        </a:p>
      </dgm:t>
    </dgm:pt>
    <dgm:pt modelId="{838E6549-C12B-4C99-8906-5E802BBA0529}" type="sibTrans" cxnId="{BF39E1B8-3A47-4D13-9B02-DC4CF652AD32}">
      <dgm:prSet/>
      <dgm:spPr/>
      <dgm:t>
        <a:bodyPr/>
        <a:lstStyle/>
        <a:p>
          <a:endParaRPr lang="en-US"/>
        </a:p>
      </dgm:t>
    </dgm:pt>
    <dgm:pt modelId="{CB4CF3A8-0A47-4934-ABAB-754C9F68CF6E}">
      <dgm:prSet/>
      <dgm:spPr/>
      <dgm:t>
        <a:bodyPr/>
        <a:lstStyle/>
        <a:p>
          <a:r>
            <a:rPr lang="en-US"/>
            <a:t>…</a:t>
          </a:r>
        </a:p>
      </dgm:t>
    </dgm:pt>
    <dgm:pt modelId="{EEB853F0-D1FD-4C46-9A69-1D1F95E35851}" type="parTrans" cxnId="{8F4E20B8-F4F1-4C15-AC64-34FF64D3B9EE}">
      <dgm:prSet/>
      <dgm:spPr/>
      <dgm:t>
        <a:bodyPr/>
        <a:lstStyle/>
        <a:p>
          <a:endParaRPr lang="en-US"/>
        </a:p>
      </dgm:t>
    </dgm:pt>
    <dgm:pt modelId="{087EBCAA-1A10-4E8F-941E-F62E8DBC3CCB}" type="sibTrans" cxnId="{8F4E20B8-F4F1-4C15-AC64-34FF64D3B9EE}">
      <dgm:prSet/>
      <dgm:spPr/>
      <dgm:t>
        <a:bodyPr/>
        <a:lstStyle/>
        <a:p>
          <a:endParaRPr lang="en-US"/>
        </a:p>
      </dgm:t>
    </dgm:pt>
    <dgm:pt modelId="{A99CCA51-469B-41FB-A242-84E2CB2CDBEB}" type="pres">
      <dgm:prSet presAssocID="{92820D7A-03EF-4E2D-AACE-44A23DB569E6}" presName="linear" presStyleCnt="0">
        <dgm:presLayoutVars>
          <dgm:animLvl val="lvl"/>
          <dgm:resizeHandles val="exact"/>
        </dgm:presLayoutVars>
      </dgm:prSet>
      <dgm:spPr/>
    </dgm:pt>
    <dgm:pt modelId="{D82068D0-A815-416C-899D-3B0DDC14809A}" type="pres">
      <dgm:prSet presAssocID="{CFFDBE0D-A009-4657-A574-9A723CF66E57}" presName="parentText" presStyleLbl="node1" presStyleIdx="0" presStyleCnt="5">
        <dgm:presLayoutVars>
          <dgm:chMax val="0"/>
          <dgm:bulletEnabled val="1"/>
        </dgm:presLayoutVars>
      </dgm:prSet>
      <dgm:spPr/>
    </dgm:pt>
    <dgm:pt modelId="{A3069790-5488-4CD2-8F05-43C10C8CF042}" type="pres">
      <dgm:prSet presAssocID="{7A2F07AF-6B26-41E4-92F1-0857CF948B6C}" presName="spacer" presStyleCnt="0"/>
      <dgm:spPr/>
    </dgm:pt>
    <dgm:pt modelId="{15A1E1E0-A878-4D33-89F7-91B9AF7ED60A}" type="pres">
      <dgm:prSet presAssocID="{7E82E6D5-AA12-4210-AD8B-D3F8A1E3D472}" presName="parentText" presStyleLbl="node1" presStyleIdx="1" presStyleCnt="5">
        <dgm:presLayoutVars>
          <dgm:chMax val="0"/>
          <dgm:bulletEnabled val="1"/>
        </dgm:presLayoutVars>
      </dgm:prSet>
      <dgm:spPr/>
    </dgm:pt>
    <dgm:pt modelId="{CA2F9E98-7B38-454C-80B4-B1D03481A16A}" type="pres">
      <dgm:prSet presAssocID="{92A18655-3477-417C-B614-D9B575C34A8C}" presName="spacer" presStyleCnt="0"/>
      <dgm:spPr/>
    </dgm:pt>
    <dgm:pt modelId="{FC2923BB-0BBC-49DC-B483-7E2973526C2D}" type="pres">
      <dgm:prSet presAssocID="{80F3E28A-10F3-49DD-B7FA-7B6495A0ECA7}" presName="parentText" presStyleLbl="node1" presStyleIdx="2" presStyleCnt="5">
        <dgm:presLayoutVars>
          <dgm:chMax val="0"/>
          <dgm:bulletEnabled val="1"/>
        </dgm:presLayoutVars>
      </dgm:prSet>
      <dgm:spPr/>
    </dgm:pt>
    <dgm:pt modelId="{8CEB73BC-4AE2-47B7-AA91-31B334B80D89}" type="pres">
      <dgm:prSet presAssocID="{3B56186E-A16F-44C5-8DDA-E07BA34A827D}" presName="spacer" presStyleCnt="0"/>
      <dgm:spPr/>
    </dgm:pt>
    <dgm:pt modelId="{62CB758A-A35A-4C44-A207-4DDC60572529}" type="pres">
      <dgm:prSet presAssocID="{23F4FC84-1221-4053-9A26-04B6F280F929}" presName="parentText" presStyleLbl="node1" presStyleIdx="3" presStyleCnt="5">
        <dgm:presLayoutVars>
          <dgm:chMax val="0"/>
          <dgm:bulletEnabled val="1"/>
        </dgm:presLayoutVars>
      </dgm:prSet>
      <dgm:spPr/>
    </dgm:pt>
    <dgm:pt modelId="{8480F142-9EF2-4605-B030-3877E229F0A4}" type="pres">
      <dgm:prSet presAssocID="{838E6549-C12B-4C99-8906-5E802BBA0529}" presName="spacer" presStyleCnt="0"/>
      <dgm:spPr/>
    </dgm:pt>
    <dgm:pt modelId="{E407F679-7309-46FE-A267-9AA3CBEBA58F}" type="pres">
      <dgm:prSet presAssocID="{CB4CF3A8-0A47-4934-ABAB-754C9F68CF6E}" presName="parentText" presStyleLbl="node1" presStyleIdx="4" presStyleCnt="5">
        <dgm:presLayoutVars>
          <dgm:chMax val="0"/>
          <dgm:bulletEnabled val="1"/>
        </dgm:presLayoutVars>
      </dgm:prSet>
      <dgm:spPr/>
    </dgm:pt>
  </dgm:ptLst>
  <dgm:cxnLst>
    <dgm:cxn modelId="{9BA8E52F-294B-4F24-9E3F-67A5D4A0E095}" type="presOf" srcId="{23F4FC84-1221-4053-9A26-04B6F280F929}" destId="{62CB758A-A35A-4C44-A207-4DDC60572529}" srcOrd="0" destOrd="0" presId="urn:microsoft.com/office/officeart/2005/8/layout/vList2"/>
    <dgm:cxn modelId="{B5D7523E-3512-4F90-AEA8-FF6A888CC10F}" srcId="{92820D7A-03EF-4E2D-AACE-44A23DB569E6}" destId="{7E82E6D5-AA12-4210-AD8B-D3F8A1E3D472}" srcOrd="1" destOrd="0" parTransId="{C8DFF0DE-E750-41A4-8DFE-013E3DF547CD}" sibTransId="{92A18655-3477-417C-B614-D9B575C34A8C}"/>
    <dgm:cxn modelId="{72B3A63E-CE1C-42E5-A4FD-95485D730B92}" type="presOf" srcId="{CB4CF3A8-0A47-4934-ABAB-754C9F68CF6E}" destId="{E407F679-7309-46FE-A267-9AA3CBEBA58F}" srcOrd="0" destOrd="0" presId="urn:microsoft.com/office/officeart/2005/8/layout/vList2"/>
    <dgm:cxn modelId="{10BE9344-9B33-4781-9B64-91BC79ACA20E}" type="presOf" srcId="{80F3E28A-10F3-49DD-B7FA-7B6495A0ECA7}" destId="{FC2923BB-0BBC-49DC-B483-7E2973526C2D}" srcOrd="0" destOrd="0" presId="urn:microsoft.com/office/officeart/2005/8/layout/vList2"/>
    <dgm:cxn modelId="{86464A7E-7674-42F1-893A-7AA9E1D73CAE}" type="presOf" srcId="{CFFDBE0D-A009-4657-A574-9A723CF66E57}" destId="{D82068D0-A815-416C-899D-3B0DDC14809A}" srcOrd="0" destOrd="0" presId="urn:microsoft.com/office/officeart/2005/8/layout/vList2"/>
    <dgm:cxn modelId="{C420E791-6196-4B21-B365-2C0FBD9702EF}" srcId="{92820D7A-03EF-4E2D-AACE-44A23DB569E6}" destId="{80F3E28A-10F3-49DD-B7FA-7B6495A0ECA7}" srcOrd="2" destOrd="0" parTransId="{152EBFF9-2D7B-4B23-93B8-1A96BE7F38DF}" sibTransId="{3B56186E-A16F-44C5-8DDA-E07BA34A827D}"/>
    <dgm:cxn modelId="{9B958BAB-9FDA-4FF2-B872-81A48DF454AF}" type="presOf" srcId="{92820D7A-03EF-4E2D-AACE-44A23DB569E6}" destId="{A99CCA51-469B-41FB-A242-84E2CB2CDBEB}" srcOrd="0" destOrd="0" presId="urn:microsoft.com/office/officeart/2005/8/layout/vList2"/>
    <dgm:cxn modelId="{8F4E20B8-F4F1-4C15-AC64-34FF64D3B9EE}" srcId="{92820D7A-03EF-4E2D-AACE-44A23DB569E6}" destId="{CB4CF3A8-0A47-4934-ABAB-754C9F68CF6E}" srcOrd="4" destOrd="0" parTransId="{EEB853F0-D1FD-4C46-9A69-1D1F95E35851}" sibTransId="{087EBCAA-1A10-4E8F-941E-F62E8DBC3CCB}"/>
    <dgm:cxn modelId="{BF39E1B8-3A47-4D13-9B02-DC4CF652AD32}" srcId="{92820D7A-03EF-4E2D-AACE-44A23DB569E6}" destId="{23F4FC84-1221-4053-9A26-04B6F280F929}" srcOrd="3" destOrd="0" parTransId="{CF3FE1F5-9C28-4DE2-9D4D-568912EF0ED9}" sibTransId="{838E6549-C12B-4C99-8906-5E802BBA0529}"/>
    <dgm:cxn modelId="{E2F4F3BC-13BF-40B6-B7E8-64B387512C63}" srcId="{92820D7A-03EF-4E2D-AACE-44A23DB569E6}" destId="{CFFDBE0D-A009-4657-A574-9A723CF66E57}" srcOrd="0" destOrd="0" parTransId="{7DDD07B4-F5BD-4241-84DB-FEE02339A40C}" sibTransId="{7A2F07AF-6B26-41E4-92F1-0857CF948B6C}"/>
    <dgm:cxn modelId="{B6347ECA-22ED-4F68-A4CB-E9DDB43DB1F3}" type="presOf" srcId="{7E82E6D5-AA12-4210-AD8B-D3F8A1E3D472}" destId="{15A1E1E0-A878-4D33-89F7-91B9AF7ED60A}" srcOrd="0" destOrd="0" presId="urn:microsoft.com/office/officeart/2005/8/layout/vList2"/>
    <dgm:cxn modelId="{75A7E406-DCAA-4C7B-9C59-4FE8BB4BE8C7}" type="presParOf" srcId="{A99CCA51-469B-41FB-A242-84E2CB2CDBEB}" destId="{D82068D0-A815-416C-899D-3B0DDC14809A}" srcOrd="0" destOrd="0" presId="urn:microsoft.com/office/officeart/2005/8/layout/vList2"/>
    <dgm:cxn modelId="{9D3ADE43-3B50-4AE3-9997-291BB4113741}" type="presParOf" srcId="{A99CCA51-469B-41FB-A242-84E2CB2CDBEB}" destId="{A3069790-5488-4CD2-8F05-43C10C8CF042}" srcOrd="1" destOrd="0" presId="urn:microsoft.com/office/officeart/2005/8/layout/vList2"/>
    <dgm:cxn modelId="{6A792AA8-8FF9-4EF5-AF15-0400D124ACC7}" type="presParOf" srcId="{A99CCA51-469B-41FB-A242-84E2CB2CDBEB}" destId="{15A1E1E0-A878-4D33-89F7-91B9AF7ED60A}" srcOrd="2" destOrd="0" presId="urn:microsoft.com/office/officeart/2005/8/layout/vList2"/>
    <dgm:cxn modelId="{BC788633-8642-4F44-8E85-A883486BF31D}" type="presParOf" srcId="{A99CCA51-469B-41FB-A242-84E2CB2CDBEB}" destId="{CA2F9E98-7B38-454C-80B4-B1D03481A16A}" srcOrd="3" destOrd="0" presId="urn:microsoft.com/office/officeart/2005/8/layout/vList2"/>
    <dgm:cxn modelId="{5B2EAB90-45A0-4806-9A97-B76879E3E9A7}" type="presParOf" srcId="{A99CCA51-469B-41FB-A242-84E2CB2CDBEB}" destId="{FC2923BB-0BBC-49DC-B483-7E2973526C2D}" srcOrd="4" destOrd="0" presId="urn:microsoft.com/office/officeart/2005/8/layout/vList2"/>
    <dgm:cxn modelId="{092F96F7-D051-473C-9618-1486C80D9592}" type="presParOf" srcId="{A99CCA51-469B-41FB-A242-84E2CB2CDBEB}" destId="{8CEB73BC-4AE2-47B7-AA91-31B334B80D89}" srcOrd="5" destOrd="0" presId="urn:microsoft.com/office/officeart/2005/8/layout/vList2"/>
    <dgm:cxn modelId="{ED4F8CE3-6B5A-49C9-B93C-D2C01ED55DEE}" type="presParOf" srcId="{A99CCA51-469B-41FB-A242-84E2CB2CDBEB}" destId="{62CB758A-A35A-4C44-A207-4DDC60572529}" srcOrd="6" destOrd="0" presId="urn:microsoft.com/office/officeart/2005/8/layout/vList2"/>
    <dgm:cxn modelId="{3D30DB0F-A879-4F1A-A85A-DC42A5842A40}" type="presParOf" srcId="{A99CCA51-469B-41FB-A242-84E2CB2CDBEB}" destId="{8480F142-9EF2-4605-B030-3877E229F0A4}" srcOrd="7" destOrd="0" presId="urn:microsoft.com/office/officeart/2005/8/layout/vList2"/>
    <dgm:cxn modelId="{59D91931-A142-4974-919B-E2D8EFE56438}" type="presParOf" srcId="{A99CCA51-469B-41FB-A242-84E2CB2CDBEB}" destId="{E407F679-7309-46FE-A267-9AA3CBEBA58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126E20-064B-43CF-A471-07DCE067DE18}"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63D083C1-D503-413B-B0B0-42CA0496435A}">
      <dgm:prSet/>
      <dgm:spPr/>
      <dgm:t>
        <a:bodyPr/>
        <a:lstStyle/>
        <a:p>
          <a:r>
            <a:rPr lang="en-US"/>
            <a:t>Performance indicators (Pis) give us an evaluation process that can provide objective and meaningful performance feedback to aid future decision making.</a:t>
          </a:r>
        </a:p>
      </dgm:t>
    </dgm:pt>
    <dgm:pt modelId="{BA47BC8C-4CA7-4641-BEC8-CDE1A7939064}" type="parTrans" cxnId="{FD823D61-4E30-40C6-B935-876B8E58028E}">
      <dgm:prSet/>
      <dgm:spPr/>
      <dgm:t>
        <a:bodyPr/>
        <a:lstStyle/>
        <a:p>
          <a:endParaRPr lang="en-US"/>
        </a:p>
      </dgm:t>
    </dgm:pt>
    <dgm:pt modelId="{43E1AC9E-1C02-4CE9-ACE4-4E60FFD08090}" type="sibTrans" cxnId="{FD823D61-4E30-40C6-B935-876B8E58028E}">
      <dgm:prSet/>
      <dgm:spPr/>
      <dgm:t>
        <a:bodyPr/>
        <a:lstStyle/>
        <a:p>
          <a:endParaRPr lang="en-US"/>
        </a:p>
      </dgm:t>
    </dgm:pt>
    <dgm:pt modelId="{EB28BAA9-3550-457A-B2B2-983BA37AAB2A}">
      <dgm:prSet/>
      <dgm:spPr/>
      <dgm:t>
        <a:bodyPr/>
        <a:lstStyle/>
        <a:p>
          <a:r>
            <a:rPr lang="en-US"/>
            <a:t>The methods of evaluation are both quantitative and qualitative but all the final results depend upon one or more manager’ interpretation (judgement) </a:t>
          </a:r>
        </a:p>
      </dgm:t>
    </dgm:pt>
    <dgm:pt modelId="{AC136431-FEBE-4ED2-A910-7E6FD170BA88}" type="parTrans" cxnId="{F815BE18-149A-4593-A8E9-F2DD7907838D}">
      <dgm:prSet/>
      <dgm:spPr/>
      <dgm:t>
        <a:bodyPr/>
        <a:lstStyle/>
        <a:p>
          <a:endParaRPr lang="en-US"/>
        </a:p>
      </dgm:t>
    </dgm:pt>
    <dgm:pt modelId="{C2418084-38F8-48D4-AF01-46D86C7E1DCA}" type="sibTrans" cxnId="{F815BE18-149A-4593-A8E9-F2DD7907838D}">
      <dgm:prSet/>
      <dgm:spPr/>
      <dgm:t>
        <a:bodyPr/>
        <a:lstStyle/>
        <a:p>
          <a:endParaRPr lang="en-US"/>
        </a:p>
      </dgm:t>
    </dgm:pt>
    <dgm:pt modelId="{7E28EEDB-37DC-4896-8002-7812B71D2DB5}">
      <dgm:prSet/>
      <dgm:spPr/>
      <dgm:t>
        <a:bodyPr/>
        <a:lstStyle/>
        <a:p>
          <a:r>
            <a:rPr lang="en-US"/>
            <a:t>The key for sport organizations : your stakeholders analysis. </a:t>
          </a:r>
        </a:p>
      </dgm:t>
    </dgm:pt>
    <dgm:pt modelId="{7FD393AB-4034-4B9F-A342-D177EE1EAC8A}" type="parTrans" cxnId="{59916354-8015-4F96-86B3-FA4E7D3BA85B}">
      <dgm:prSet/>
      <dgm:spPr/>
      <dgm:t>
        <a:bodyPr/>
        <a:lstStyle/>
        <a:p>
          <a:endParaRPr lang="en-US"/>
        </a:p>
      </dgm:t>
    </dgm:pt>
    <dgm:pt modelId="{0963EA2F-B98C-47DE-B817-E3AFDD595C9C}" type="sibTrans" cxnId="{59916354-8015-4F96-86B3-FA4E7D3BA85B}">
      <dgm:prSet/>
      <dgm:spPr/>
      <dgm:t>
        <a:bodyPr/>
        <a:lstStyle/>
        <a:p>
          <a:endParaRPr lang="en-US"/>
        </a:p>
      </dgm:t>
    </dgm:pt>
    <dgm:pt modelId="{63374857-A05B-45D5-B472-178E1274DE96}" type="pres">
      <dgm:prSet presAssocID="{A3126E20-064B-43CF-A471-07DCE067DE18}" presName="vert0" presStyleCnt="0">
        <dgm:presLayoutVars>
          <dgm:dir/>
          <dgm:animOne val="branch"/>
          <dgm:animLvl val="lvl"/>
        </dgm:presLayoutVars>
      </dgm:prSet>
      <dgm:spPr/>
    </dgm:pt>
    <dgm:pt modelId="{149A8F15-82AB-4ACC-B75A-14F7EFDA04B4}" type="pres">
      <dgm:prSet presAssocID="{63D083C1-D503-413B-B0B0-42CA0496435A}" presName="thickLine" presStyleLbl="alignNode1" presStyleIdx="0" presStyleCnt="3"/>
      <dgm:spPr/>
    </dgm:pt>
    <dgm:pt modelId="{50C4FEAC-8CE7-48EF-A490-2B01063E9930}" type="pres">
      <dgm:prSet presAssocID="{63D083C1-D503-413B-B0B0-42CA0496435A}" presName="horz1" presStyleCnt="0"/>
      <dgm:spPr/>
    </dgm:pt>
    <dgm:pt modelId="{37E3F5AF-55D9-4516-8D93-090EE9F20F3B}" type="pres">
      <dgm:prSet presAssocID="{63D083C1-D503-413B-B0B0-42CA0496435A}" presName="tx1" presStyleLbl="revTx" presStyleIdx="0" presStyleCnt="3"/>
      <dgm:spPr/>
    </dgm:pt>
    <dgm:pt modelId="{CEB4CF4B-11E3-4E46-942D-C947A9C84CBB}" type="pres">
      <dgm:prSet presAssocID="{63D083C1-D503-413B-B0B0-42CA0496435A}" presName="vert1" presStyleCnt="0"/>
      <dgm:spPr/>
    </dgm:pt>
    <dgm:pt modelId="{0259E924-333A-4913-BED7-86C9CD71E29C}" type="pres">
      <dgm:prSet presAssocID="{EB28BAA9-3550-457A-B2B2-983BA37AAB2A}" presName="thickLine" presStyleLbl="alignNode1" presStyleIdx="1" presStyleCnt="3"/>
      <dgm:spPr/>
    </dgm:pt>
    <dgm:pt modelId="{F961B0E1-9E62-448D-8A0A-A6D882CF6802}" type="pres">
      <dgm:prSet presAssocID="{EB28BAA9-3550-457A-B2B2-983BA37AAB2A}" presName="horz1" presStyleCnt="0"/>
      <dgm:spPr/>
    </dgm:pt>
    <dgm:pt modelId="{66ED3E8C-E3F0-458C-837F-06F5F8CE2EDA}" type="pres">
      <dgm:prSet presAssocID="{EB28BAA9-3550-457A-B2B2-983BA37AAB2A}" presName="tx1" presStyleLbl="revTx" presStyleIdx="1" presStyleCnt="3"/>
      <dgm:spPr/>
    </dgm:pt>
    <dgm:pt modelId="{A96E504A-2A5B-47D8-8500-0CADAB63AAC1}" type="pres">
      <dgm:prSet presAssocID="{EB28BAA9-3550-457A-B2B2-983BA37AAB2A}" presName="vert1" presStyleCnt="0"/>
      <dgm:spPr/>
    </dgm:pt>
    <dgm:pt modelId="{199D5505-999E-46A6-BAF3-75C8C9D248FA}" type="pres">
      <dgm:prSet presAssocID="{7E28EEDB-37DC-4896-8002-7812B71D2DB5}" presName="thickLine" presStyleLbl="alignNode1" presStyleIdx="2" presStyleCnt="3"/>
      <dgm:spPr/>
    </dgm:pt>
    <dgm:pt modelId="{A38D00F5-7964-454B-97FD-31A1D2ED1E07}" type="pres">
      <dgm:prSet presAssocID="{7E28EEDB-37DC-4896-8002-7812B71D2DB5}" presName="horz1" presStyleCnt="0"/>
      <dgm:spPr/>
    </dgm:pt>
    <dgm:pt modelId="{893327C8-DCE4-4723-A7FB-57FAA3316315}" type="pres">
      <dgm:prSet presAssocID="{7E28EEDB-37DC-4896-8002-7812B71D2DB5}" presName="tx1" presStyleLbl="revTx" presStyleIdx="2" presStyleCnt="3"/>
      <dgm:spPr/>
    </dgm:pt>
    <dgm:pt modelId="{4E51B683-79CD-41C7-A70E-43A030EFE2DE}" type="pres">
      <dgm:prSet presAssocID="{7E28EEDB-37DC-4896-8002-7812B71D2DB5}" presName="vert1" presStyleCnt="0"/>
      <dgm:spPr/>
    </dgm:pt>
  </dgm:ptLst>
  <dgm:cxnLst>
    <dgm:cxn modelId="{F815BE18-149A-4593-A8E9-F2DD7907838D}" srcId="{A3126E20-064B-43CF-A471-07DCE067DE18}" destId="{EB28BAA9-3550-457A-B2B2-983BA37AAB2A}" srcOrd="1" destOrd="0" parTransId="{AC136431-FEBE-4ED2-A910-7E6FD170BA88}" sibTransId="{C2418084-38F8-48D4-AF01-46D86C7E1DCA}"/>
    <dgm:cxn modelId="{BEEBB132-471B-4E48-A9D5-7328F74B0F41}" type="presOf" srcId="{EB28BAA9-3550-457A-B2B2-983BA37AAB2A}" destId="{66ED3E8C-E3F0-458C-837F-06F5F8CE2EDA}" srcOrd="0" destOrd="0" presId="urn:microsoft.com/office/officeart/2008/layout/LinedList"/>
    <dgm:cxn modelId="{89C95E3D-A6D3-4369-AAF2-C0AFF7FF72EC}" type="presOf" srcId="{A3126E20-064B-43CF-A471-07DCE067DE18}" destId="{63374857-A05B-45D5-B472-178E1274DE96}" srcOrd="0" destOrd="0" presId="urn:microsoft.com/office/officeart/2008/layout/LinedList"/>
    <dgm:cxn modelId="{FD823D61-4E30-40C6-B935-876B8E58028E}" srcId="{A3126E20-064B-43CF-A471-07DCE067DE18}" destId="{63D083C1-D503-413B-B0B0-42CA0496435A}" srcOrd="0" destOrd="0" parTransId="{BA47BC8C-4CA7-4641-BEC8-CDE1A7939064}" sibTransId="{43E1AC9E-1C02-4CE9-ACE4-4E60FFD08090}"/>
    <dgm:cxn modelId="{A3EEBB46-C502-4BBC-A686-2041D08843C8}" type="presOf" srcId="{7E28EEDB-37DC-4896-8002-7812B71D2DB5}" destId="{893327C8-DCE4-4723-A7FB-57FAA3316315}" srcOrd="0" destOrd="0" presId="urn:microsoft.com/office/officeart/2008/layout/LinedList"/>
    <dgm:cxn modelId="{59916354-8015-4F96-86B3-FA4E7D3BA85B}" srcId="{A3126E20-064B-43CF-A471-07DCE067DE18}" destId="{7E28EEDB-37DC-4896-8002-7812B71D2DB5}" srcOrd="2" destOrd="0" parTransId="{7FD393AB-4034-4B9F-A342-D177EE1EAC8A}" sibTransId="{0963EA2F-B98C-47DE-B817-E3AFDD595C9C}"/>
    <dgm:cxn modelId="{22CC8ACE-F4AB-42A4-898D-36F11D36CD18}" type="presOf" srcId="{63D083C1-D503-413B-B0B0-42CA0496435A}" destId="{37E3F5AF-55D9-4516-8D93-090EE9F20F3B}" srcOrd="0" destOrd="0" presId="urn:microsoft.com/office/officeart/2008/layout/LinedList"/>
    <dgm:cxn modelId="{D8F3E132-0238-49AC-9B65-AC069DD65533}" type="presParOf" srcId="{63374857-A05B-45D5-B472-178E1274DE96}" destId="{149A8F15-82AB-4ACC-B75A-14F7EFDA04B4}" srcOrd="0" destOrd="0" presId="urn:microsoft.com/office/officeart/2008/layout/LinedList"/>
    <dgm:cxn modelId="{95BADEAB-DA58-4E49-B7A2-9B66B3AC94DD}" type="presParOf" srcId="{63374857-A05B-45D5-B472-178E1274DE96}" destId="{50C4FEAC-8CE7-48EF-A490-2B01063E9930}" srcOrd="1" destOrd="0" presId="urn:microsoft.com/office/officeart/2008/layout/LinedList"/>
    <dgm:cxn modelId="{27E8B311-A5FA-47A5-9585-727CAD3FBA55}" type="presParOf" srcId="{50C4FEAC-8CE7-48EF-A490-2B01063E9930}" destId="{37E3F5AF-55D9-4516-8D93-090EE9F20F3B}" srcOrd="0" destOrd="0" presId="urn:microsoft.com/office/officeart/2008/layout/LinedList"/>
    <dgm:cxn modelId="{50CEFC30-2F40-4D89-A3FE-675E4332FA65}" type="presParOf" srcId="{50C4FEAC-8CE7-48EF-A490-2B01063E9930}" destId="{CEB4CF4B-11E3-4E46-942D-C947A9C84CBB}" srcOrd="1" destOrd="0" presId="urn:microsoft.com/office/officeart/2008/layout/LinedList"/>
    <dgm:cxn modelId="{D72B48C7-C217-4890-B456-8F7523E980B5}" type="presParOf" srcId="{63374857-A05B-45D5-B472-178E1274DE96}" destId="{0259E924-333A-4913-BED7-86C9CD71E29C}" srcOrd="2" destOrd="0" presId="urn:microsoft.com/office/officeart/2008/layout/LinedList"/>
    <dgm:cxn modelId="{26FBBE16-D515-409D-BCC2-E9A65461F0EE}" type="presParOf" srcId="{63374857-A05B-45D5-B472-178E1274DE96}" destId="{F961B0E1-9E62-448D-8A0A-A6D882CF6802}" srcOrd="3" destOrd="0" presId="urn:microsoft.com/office/officeart/2008/layout/LinedList"/>
    <dgm:cxn modelId="{C628FD27-99F1-40B3-BEDD-9E55E147CD6A}" type="presParOf" srcId="{F961B0E1-9E62-448D-8A0A-A6D882CF6802}" destId="{66ED3E8C-E3F0-458C-837F-06F5F8CE2EDA}" srcOrd="0" destOrd="0" presId="urn:microsoft.com/office/officeart/2008/layout/LinedList"/>
    <dgm:cxn modelId="{4CA03855-E15E-4384-AD67-176384EF4C87}" type="presParOf" srcId="{F961B0E1-9E62-448D-8A0A-A6D882CF6802}" destId="{A96E504A-2A5B-47D8-8500-0CADAB63AAC1}" srcOrd="1" destOrd="0" presId="urn:microsoft.com/office/officeart/2008/layout/LinedList"/>
    <dgm:cxn modelId="{CB8D9106-9E7D-4FD8-9CB4-BEF6A26C0C30}" type="presParOf" srcId="{63374857-A05B-45D5-B472-178E1274DE96}" destId="{199D5505-999E-46A6-BAF3-75C8C9D248FA}" srcOrd="4" destOrd="0" presId="urn:microsoft.com/office/officeart/2008/layout/LinedList"/>
    <dgm:cxn modelId="{D4127362-6D0F-43BA-8C3A-E3C14A8840EF}" type="presParOf" srcId="{63374857-A05B-45D5-B472-178E1274DE96}" destId="{A38D00F5-7964-454B-97FD-31A1D2ED1E07}" srcOrd="5" destOrd="0" presId="urn:microsoft.com/office/officeart/2008/layout/LinedList"/>
    <dgm:cxn modelId="{E20103DA-99B1-45EA-A33F-2DEC8BBD3ACD}" type="presParOf" srcId="{A38D00F5-7964-454B-97FD-31A1D2ED1E07}" destId="{893327C8-DCE4-4723-A7FB-57FAA3316315}" srcOrd="0" destOrd="0" presId="urn:microsoft.com/office/officeart/2008/layout/LinedList"/>
    <dgm:cxn modelId="{ACF43E59-40F7-4B2C-A27B-4F55A005801E}" type="presParOf" srcId="{A38D00F5-7964-454B-97FD-31A1D2ED1E07}" destId="{4E51B683-79CD-41C7-A70E-43A030EFE2D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DE8F98-8BC2-4BCF-A097-CB33AF3D30A7}"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A969365D-D923-4D2B-BE11-28A5A9CB0BAA}">
      <dgm:prSet/>
      <dgm:spPr/>
      <dgm:t>
        <a:bodyPr/>
        <a:lstStyle/>
        <a:p>
          <a:r>
            <a:rPr lang="en-US"/>
            <a:t>You can evaluate returns for :</a:t>
          </a:r>
        </a:p>
      </dgm:t>
    </dgm:pt>
    <dgm:pt modelId="{C4970700-C237-4BD3-A32B-FB9907BE06A3}" type="parTrans" cxnId="{CD340528-D2C0-4481-87F1-E27D7CA45079}">
      <dgm:prSet/>
      <dgm:spPr/>
      <dgm:t>
        <a:bodyPr/>
        <a:lstStyle/>
        <a:p>
          <a:endParaRPr lang="en-US"/>
        </a:p>
      </dgm:t>
    </dgm:pt>
    <dgm:pt modelId="{82FF3853-8423-40A7-A039-A868C9EACF7A}" type="sibTrans" cxnId="{CD340528-D2C0-4481-87F1-E27D7CA45079}">
      <dgm:prSet/>
      <dgm:spPr/>
      <dgm:t>
        <a:bodyPr/>
        <a:lstStyle/>
        <a:p>
          <a:endParaRPr lang="en-US"/>
        </a:p>
      </dgm:t>
    </dgm:pt>
    <dgm:pt modelId="{49FBA69E-02B4-4763-95CB-9BBE7BC41F8C}">
      <dgm:prSet/>
      <dgm:spPr/>
      <dgm:t>
        <a:bodyPr/>
        <a:lstStyle/>
        <a:p>
          <a:r>
            <a:rPr lang="en-US" dirty="0"/>
            <a:t>Media  </a:t>
          </a:r>
        </a:p>
      </dgm:t>
    </dgm:pt>
    <dgm:pt modelId="{7AF96216-1934-4DB3-991D-D8F478F901AB}" type="parTrans" cxnId="{13B16DD8-7E28-4788-86CF-62E827A64D69}">
      <dgm:prSet/>
      <dgm:spPr/>
      <dgm:t>
        <a:bodyPr/>
        <a:lstStyle/>
        <a:p>
          <a:endParaRPr lang="en-US"/>
        </a:p>
      </dgm:t>
    </dgm:pt>
    <dgm:pt modelId="{700E4026-D9B7-4029-A3FC-D78E10B11449}" type="sibTrans" cxnId="{13B16DD8-7E28-4788-86CF-62E827A64D69}">
      <dgm:prSet/>
      <dgm:spPr/>
      <dgm:t>
        <a:bodyPr/>
        <a:lstStyle/>
        <a:p>
          <a:endParaRPr lang="en-US"/>
        </a:p>
      </dgm:t>
    </dgm:pt>
    <dgm:pt modelId="{2619D490-4320-401E-AE2A-9FB98546CDCD}">
      <dgm:prSet/>
      <dgm:spPr/>
      <dgm:t>
        <a:bodyPr/>
        <a:lstStyle/>
        <a:p>
          <a:r>
            <a:rPr lang="en-US"/>
            <a:t>Athletes</a:t>
          </a:r>
        </a:p>
      </dgm:t>
    </dgm:pt>
    <dgm:pt modelId="{48CE45B8-17E1-4F01-A658-FE04EC6F26FA}" type="parTrans" cxnId="{6DC2F4FA-CAAA-4822-8F1E-8113BD2049B8}">
      <dgm:prSet/>
      <dgm:spPr/>
      <dgm:t>
        <a:bodyPr/>
        <a:lstStyle/>
        <a:p>
          <a:endParaRPr lang="en-US"/>
        </a:p>
      </dgm:t>
    </dgm:pt>
    <dgm:pt modelId="{11639FA6-054C-4852-83F1-9D2D7E343652}" type="sibTrans" cxnId="{6DC2F4FA-CAAA-4822-8F1E-8113BD2049B8}">
      <dgm:prSet/>
      <dgm:spPr/>
      <dgm:t>
        <a:bodyPr/>
        <a:lstStyle/>
        <a:p>
          <a:endParaRPr lang="en-US"/>
        </a:p>
      </dgm:t>
    </dgm:pt>
    <dgm:pt modelId="{455A4BC9-DF39-4376-B455-1A6FC795BAB3}">
      <dgm:prSet/>
      <dgm:spPr/>
      <dgm:t>
        <a:bodyPr/>
        <a:lstStyle/>
        <a:p>
          <a:r>
            <a:rPr lang="en-US"/>
            <a:t>Sponsors </a:t>
          </a:r>
        </a:p>
      </dgm:t>
    </dgm:pt>
    <dgm:pt modelId="{836B0468-84BC-4F04-989B-24A762423F6A}" type="parTrans" cxnId="{0F3D47F1-4678-4BD0-AD47-EFBFD4BC5989}">
      <dgm:prSet/>
      <dgm:spPr/>
      <dgm:t>
        <a:bodyPr/>
        <a:lstStyle/>
        <a:p>
          <a:endParaRPr lang="en-US"/>
        </a:p>
      </dgm:t>
    </dgm:pt>
    <dgm:pt modelId="{884CFF8D-C2F8-4039-9EA2-194C2EEF7AE1}" type="sibTrans" cxnId="{0F3D47F1-4678-4BD0-AD47-EFBFD4BC5989}">
      <dgm:prSet/>
      <dgm:spPr/>
      <dgm:t>
        <a:bodyPr/>
        <a:lstStyle/>
        <a:p>
          <a:endParaRPr lang="en-US"/>
        </a:p>
      </dgm:t>
    </dgm:pt>
    <dgm:pt modelId="{4D6D8C6E-EA1F-4B75-90DA-C0C236ED32C3}">
      <dgm:prSet/>
      <dgm:spPr/>
      <dgm:t>
        <a:bodyPr/>
        <a:lstStyle/>
        <a:p>
          <a:r>
            <a:rPr lang="en-US"/>
            <a:t>Institutions </a:t>
          </a:r>
        </a:p>
      </dgm:t>
    </dgm:pt>
    <dgm:pt modelId="{DC1DC3B0-2627-4241-8B89-8214E90C105B}" type="parTrans" cxnId="{2F6CDD7D-44EF-4E12-A6B1-82C0DACF9017}">
      <dgm:prSet/>
      <dgm:spPr/>
      <dgm:t>
        <a:bodyPr/>
        <a:lstStyle/>
        <a:p>
          <a:endParaRPr lang="en-US"/>
        </a:p>
      </dgm:t>
    </dgm:pt>
    <dgm:pt modelId="{F98DD365-4E03-419E-93A0-650DE092EA3B}" type="sibTrans" cxnId="{2F6CDD7D-44EF-4E12-A6B1-82C0DACF9017}">
      <dgm:prSet/>
      <dgm:spPr/>
      <dgm:t>
        <a:bodyPr/>
        <a:lstStyle/>
        <a:p>
          <a:endParaRPr lang="en-US"/>
        </a:p>
      </dgm:t>
    </dgm:pt>
    <dgm:pt modelId="{C842029D-2EB6-4A9F-ACDA-634CF2CA6AD1}">
      <dgm:prSet/>
      <dgm:spPr/>
      <dgm:t>
        <a:bodyPr/>
        <a:lstStyle/>
        <a:p>
          <a:r>
            <a:rPr lang="en-US"/>
            <a:t>Spectators </a:t>
          </a:r>
        </a:p>
      </dgm:t>
    </dgm:pt>
    <dgm:pt modelId="{91A8F92E-0D8A-4212-9C08-BBF7214BBC35}" type="parTrans" cxnId="{79619642-301E-48CB-B4AB-231CC3356F3A}">
      <dgm:prSet/>
      <dgm:spPr/>
      <dgm:t>
        <a:bodyPr/>
        <a:lstStyle/>
        <a:p>
          <a:endParaRPr lang="en-US"/>
        </a:p>
      </dgm:t>
    </dgm:pt>
    <dgm:pt modelId="{8B6A0F55-CCC4-4879-92B8-F4FD0D584C46}" type="sibTrans" cxnId="{79619642-301E-48CB-B4AB-231CC3356F3A}">
      <dgm:prSet/>
      <dgm:spPr/>
      <dgm:t>
        <a:bodyPr/>
        <a:lstStyle/>
        <a:p>
          <a:endParaRPr lang="en-US"/>
        </a:p>
      </dgm:t>
    </dgm:pt>
    <dgm:pt modelId="{020E3D5E-0C89-4DC2-8BD3-6A1EE7C9BF03}">
      <dgm:prSet/>
      <dgm:spPr/>
      <dgm:t>
        <a:bodyPr/>
        <a:lstStyle/>
        <a:p>
          <a:r>
            <a:rPr lang="en-US"/>
            <a:t>Cities </a:t>
          </a:r>
        </a:p>
      </dgm:t>
    </dgm:pt>
    <dgm:pt modelId="{9EF46412-DB5C-4ECC-AADB-BF4D9A52C646}" type="parTrans" cxnId="{E44CF982-956D-4C88-B778-B3B02B523591}">
      <dgm:prSet/>
      <dgm:spPr/>
      <dgm:t>
        <a:bodyPr/>
        <a:lstStyle/>
        <a:p>
          <a:endParaRPr lang="en-US"/>
        </a:p>
      </dgm:t>
    </dgm:pt>
    <dgm:pt modelId="{DE5DD003-24A7-4F9D-9BF4-FF11461649CC}" type="sibTrans" cxnId="{E44CF982-956D-4C88-B778-B3B02B523591}">
      <dgm:prSet/>
      <dgm:spPr/>
      <dgm:t>
        <a:bodyPr/>
        <a:lstStyle/>
        <a:p>
          <a:endParaRPr lang="en-US"/>
        </a:p>
      </dgm:t>
    </dgm:pt>
    <dgm:pt modelId="{ACA14730-8EE4-4067-AF7C-ABDE0211A96C}">
      <dgm:prSet/>
      <dgm:spPr/>
      <dgm:t>
        <a:bodyPr/>
        <a:lstStyle/>
        <a:p>
          <a:r>
            <a:rPr lang="en-US"/>
            <a:t>Suppliers  </a:t>
          </a:r>
        </a:p>
      </dgm:t>
    </dgm:pt>
    <dgm:pt modelId="{ACA323EA-A0CE-43E0-AEE9-CB9FBCCE456C}" type="parTrans" cxnId="{A0D4BF38-7FAD-4544-913A-CE286A072267}">
      <dgm:prSet/>
      <dgm:spPr/>
      <dgm:t>
        <a:bodyPr/>
        <a:lstStyle/>
        <a:p>
          <a:endParaRPr lang="en-US"/>
        </a:p>
      </dgm:t>
    </dgm:pt>
    <dgm:pt modelId="{FF19CEAB-A5A3-455E-8D20-CF48CCD8722D}" type="sibTrans" cxnId="{A0D4BF38-7FAD-4544-913A-CE286A072267}">
      <dgm:prSet/>
      <dgm:spPr/>
      <dgm:t>
        <a:bodyPr/>
        <a:lstStyle/>
        <a:p>
          <a:endParaRPr lang="en-US"/>
        </a:p>
      </dgm:t>
    </dgm:pt>
    <dgm:pt modelId="{57DE0FB5-2C12-4F76-AE2B-E3E76225153B}">
      <dgm:prSet/>
      <dgm:spPr/>
      <dgm:t>
        <a:bodyPr/>
        <a:lstStyle/>
        <a:p>
          <a:r>
            <a:rPr lang="en-US"/>
            <a:t>Owner </a:t>
          </a:r>
        </a:p>
      </dgm:t>
    </dgm:pt>
    <dgm:pt modelId="{7EF98595-E36F-48AF-8FA9-EEDD137C0E25}" type="parTrans" cxnId="{8D487053-7378-46F6-934A-6AD32FC886B4}">
      <dgm:prSet/>
      <dgm:spPr/>
      <dgm:t>
        <a:bodyPr/>
        <a:lstStyle/>
        <a:p>
          <a:endParaRPr lang="en-US"/>
        </a:p>
      </dgm:t>
    </dgm:pt>
    <dgm:pt modelId="{D5B95708-9A27-40F8-9D40-D48E4732A096}" type="sibTrans" cxnId="{8D487053-7378-46F6-934A-6AD32FC886B4}">
      <dgm:prSet/>
      <dgm:spPr/>
      <dgm:t>
        <a:bodyPr/>
        <a:lstStyle/>
        <a:p>
          <a:endParaRPr lang="en-US"/>
        </a:p>
      </dgm:t>
    </dgm:pt>
    <dgm:pt modelId="{54E0EDC2-89A8-43A5-A8C8-884A2513B7A6}">
      <dgm:prSet/>
      <dgm:spPr/>
      <dgm:t>
        <a:bodyPr/>
        <a:lstStyle/>
        <a:p>
          <a:r>
            <a:rPr lang="en-US"/>
            <a:t>…. </a:t>
          </a:r>
        </a:p>
      </dgm:t>
    </dgm:pt>
    <dgm:pt modelId="{46429CD3-E2EB-449E-9096-8DD9C93082C7}" type="parTrans" cxnId="{A7737486-B562-428B-90D1-BDA89E3AD558}">
      <dgm:prSet/>
      <dgm:spPr/>
      <dgm:t>
        <a:bodyPr/>
        <a:lstStyle/>
        <a:p>
          <a:endParaRPr lang="en-US"/>
        </a:p>
      </dgm:t>
    </dgm:pt>
    <dgm:pt modelId="{84B5DFE2-0B3E-46BE-9596-14333C16191E}" type="sibTrans" cxnId="{A7737486-B562-428B-90D1-BDA89E3AD558}">
      <dgm:prSet/>
      <dgm:spPr/>
      <dgm:t>
        <a:bodyPr/>
        <a:lstStyle/>
        <a:p>
          <a:endParaRPr lang="en-US"/>
        </a:p>
      </dgm:t>
    </dgm:pt>
    <dgm:pt modelId="{0B34333E-5866-400B-91A9-DCF05B1EB8ED}">
      <dgm:prSet/>
      <dgm:spPr/>
      <dgm:t>
        <a:bodyPr/>
        <a:lstStyle/>
        <a:p>
          <a:r>
            <a:rPr lang="en-US">
              <a:sym typeface="Wingdings" panose="05000000000000000000" pitchFamily="2" charset="2"/>
            </a:rPr>
            <a:t></a:t>
          </a:r>
          <a:r>
            <a:rPr lang="en-US"/>
            <a:t> Various PIs for different objectives and muliple stakeholders… </a:t>
          </a:r>
        </a:p>
      </dgm:t>
    </dgm:pt>
    <dgm:pt modelId="{7A8D4BA9-C8EB-4EFB-B149-6725285E653F}" type="parTrans" cxnId="{A43A7A6C-C87B-429F-A346-19AB87D0E7BC}">
      <dgm:prSet/>
      <dgm:spPr/>
      <dgm:t>
        <a:bodyPr/>
        <a:lstStyle/>
        <a:p>
          <a:endParaRPr lang="en-US"/>
        </a:p>
      </dgm:t>
    </dgm:pt>
    <dgm:pt modelId="{74D3BB4B-5BF4-4353-AD76-539B2242F7D3}" type="sibTrans" cxnId="{A43A7A6C-C87B-429F-A346-19AB87D0E7BC}">
      <dgm:prSet/>
      <dgm:spPr/>
      <dgm:t>
        <a:bodyPr/>
        <a:lstStyle/>
        <a:p>
          <a:endParaRPr lang="en-US"/>
        </a:p>
      </dgm:t>
    </dgm:pt>
    <dgm:pt modelId="{94C835B5-9971-42D9-8F40-3E330738BF94}" type="pres">
      <dgm:prSet presAssocID="{21DE8F98-8BC2-4BCF-A097-CB33AF3D30A7}" presName="linear" presStyleCnt="0">
        <dgm:presLayoutVars>
          <dgm:animLvl val="lvl"/>
          <dgm:resizeHandles val="exact"/>
        </dgm:presLayoutVars>
      </dgm:prSet>
      <dgm:spPr/>
    </dgm:pt>
    <dgm:pt modelId="{B222CACE-4DFB-45BB-A733-744AFE368A83}" type="pres">
      <dgm:prSet presAssocID="{A969365D-D923-4D2B-BE11-28A5A9CB0BAA}" presName="parentText" presStyleLbl="node1" presStyleIdx="0" presStyleCnt="11">
        <dgm:presLayoutVars>
          <dgm:chMax val="0"/>
          <dgm:bulletEnabled val="1"/>
        </dgm:presLayoutVars>
      </dgm:prSet>
      <dgm:spPr/>
    </dgm:pt>
    <dgm:pt modelId="{0518D44F-2A19-451F-B882-88AE3FC69999}" type="pres">
      <dgm:prSet presAssocID="{82FF3853-8423-40A7-A039-A868C9EACF7A}" presName="spacer" presStyleCnt="0"/>
      <dgm:spPr/>
    </dgm:pt>
    <dgm:pt modelId="{BF8C3BEF-4877-49BA-8273-90A713A6C832}" type="pres">
      <dgm:prSet presAssocID="{49FBA69E-02B4-4763-95CB-9BBE7BC41F8C}" presName="parentText" presStyleLbl="node1" presStyleIdx="1" presStyleCnt="11">
        <dgm:presLayoutVars>
          <dgm:chMax val="0"/>
          <dgm:bulletEnabled val="1"/>
        </dgm:presLayoutVars>
      </dgm:prSet>
      <dgm:spPr/>
    </dgm:pt>
    <dgm:pt modelId="{F0A5C7FC-0F82-4301-8015-F44AF28C6392}" type="pres">
      <dgm:prSet presAssocID="{700E4026-D9B7-4029-A3FC-D78E10B11449}" presName="spacer" presStyleCnt="0"/>
      <dgm:spPr/>
    </dgm:pt>
    <dgm:pt modelId="{2127F66A-46D2-4EEA-9977-A65C58577F82}" type="pres">
      <dgm:prSet presAssocID="{2619D490-4320-401E-AE2A-9FB98546CDCD}" presName="parentText" presStyleLbl="node1" presStyleIdx="2" presStyleCnt="11">
        <dgm:presLayoutVars>
          <dgm:chMax val="0"/>
          <dgm:bulletEnabled val="1"/>
        </dgm:presLayoutVars>
      </dgm:prSet>
      <dgm:spPr/>
    </dgm:pt>
    <dgm:pt modelId="{44856FBD-5991-42B9-A1A6-D66B5FC59C17}" type="pres">
      <dgm:prSet presAssocID="{11639FA6-054C-4852-83F1-9D2D7E343652}" presName="spacer" presStyleCnt="0"/>
      <dgm:spPr/>
    </dgm:pt>
    <dgm:pt modelId="{37E3E9DC-80A9-45ED-B8C0-1F13E30AF8E1}" type="pres">
      <dgm:prSet presAssocID="{455A4BC9-DF39-4376-B455-1A6FC795BAB3}" presName="parentText" presStyleLbl="node1" presStyleIdx="3" presStyleCnt="11">
        <dgm:presLayoutVars>
          <dgm:chMax val="0"/>
          <dgm:bulletEnabled val="1"/>
        </dgm:presLayoutVars>
      </dgm:prSet>
      <dgm:spPr/>
    </dgm:pt>
    <dgm:pt modelId="{32B1D7A9-88A1-4A53-A86E-C3D2D6EED87A}" type="pres">
      <dgm:prSet presAssocID="{884CFF8D-C2F8-4039-9EA2-194C2EEF7AE1}" presName="spacer" presStyleCnt="0"/>
      <dgm:spPr/>
    </dgm:pt>
    <dgm:pt modelId="{3022573C-ABD5-4D6A-BE2F-17324DC43952}" type="pres">
      <dgm:prSet presAssocID="{4D6D8C6E-EA1F-4B75-90DA-C0C236ED32C3}" presName="parentText" presStyleLbl="node1" presStyleIdx="4" presStyleCnt="11">
        <dgm:presLayoutVars>
          <dgm:chMax val="0"/>
          <dgm:bulletEnabled val="1"/>
        </dgm:presLayoutVars>
      </dgm:prSet>
      <dgm:spPr/>
    </dgm:pt>
    <dgm:pt modelId="{8E911ACB-7C35-4600-B7E8-E1807B135E91}" type="pres">
      <dgm:prSet presAssocID="{F98DD365-4E03-419E-93A0-650DE092EA3B}" presName="spacer" presStyleCnt="0"/>
      <dgm:spPr/>
    </dgm:pt>
    <dgm:pt modelId="{D35A47B1-8357-48AA-B219-E186B6CA7F9D}" type="pres">
      <dgm:prSet presAssocID="{C842029D-2EB6-4A9F-ACDA-634CF2CA6AD1}" presName="parentText" presStyleLbl="node1" presStyleIdx="5" presStyleCnt="11">
        <dgm:presLayoutVars>
          <dgm:chMax val="0"/>
          <dgm:bulletEnabled val="1"/>
        </dgm:presLayoutVars>
      </dgm:prSet>
      <dgm:spPr/>
    </dgm:pt>
    <dgm:pt modelId="{F81F1F65-C9F5-444C-BF8B-BF813A49060C}" type="pres">
      <dgm:prSet presAssocID="{8B6A0F55-CCC4-4879-92B8-F4FD0D584C46}" presName="spacer" presStyleCnt="0"/>
      <dgm:spPr/>
    </dgm:pt>
    <dgm:pt modelId="{43C039AA-6E6B-4682-A6C5-51122C654616}" type="pres">
      <dgm:prSet presAssocID="{020E3D5E-0C89-4DC2-8BD3-6A1EE7C9BF03}" presName="parentText" presStyleLbl="node1" presStyleIdx="6" presStyleCnt="11">
        <dgm:presLayoutVars>
          <dgm:chMax val="0"/>
          <dgm:bulletEnabled val="1"/>
        </dgm:presLayoutVars>
      </dgm:prSet>
      <dgm:spPr/>
    </dgm:pt>
    <dgm:pt modelId="{EDBC1D52-A9B7-44ED-83F3-B4AD9A7D6693}" type="pres">
      <dgm:prSet presAssocID="{DE5DD003-24A7-4F9D-9BF4-FF11461649CC}" presName="spacer" presStyleCnt="0"/>
      <dgm:spPr/>
    </dgm:pt>
    <dgm:pt modelId="{E1D3B693-723A-4105-B553-A2339E7F6D14}" type="pres">
      <dgm:prSet presAssocID="{ACA14730-8EE4-4067-AF7C-ABDE0211A96C}" presName="parentText" presStyleLbl="node1" presStyleIdx="7" presStyleCnt="11">
        <dgm:presLayoutVars>
          <dgm:chMax val="0"/>
          <dgm:bulletEnabled val="1"/>
        </dgm:presLayoutVars>
      </dgm:prSet>
      <dgm:spPr/>
    </dgm:pt>
    <dgm:pt modelId="{BE99878A-9528-434B-A6B6-D73E513748F8}" type="pres">
      <dgm:prSet presAssocID="{FF19CEAB-A5A3-455E-8D20-CF48CCD8722D}" presName="spacer" presStyleCnt="0"/>
      <dgm:spPr/>
    </dgm:pt>
    <dgm:pt modelId="{FC2C9355-D066-4400-8C97-E9DCF0BF26B0}" type="pres">
      <dgm:prSet presAssocID="{57DE0FB5-2C12-4F76-AE2B-E3E76225153B}" presName="parentText" presStyleLbl="node1" presStyleIdx="8" presStyleCnt="11">
        <dgm:presLayoutVars>
          <dgm:chMax val="0"/>
          <dgm:bulletEnabled val="1"/>
        </dgm:presLayoutVars>
      </dgm:prSet>
      <dgm:spPr/>
    </dgm:pt>
    <dgm:pt modelId="{EAF3855D-87AF-452C-AC2C-F6B9237936D2}" type="pres">
      <dgm:prSet presAssocID="{D5B95708-9A27-40F8-9D40-D48E4732A096}" presName="spacer" presStyleCnt="0"/>
      <dgm:spPr/>
    </dgm:pt>
    <dgm:pt modelId="{39E9C70D-1ADD-4B76-9A90-BA26DA889315}" type="pres">
      <dgm:prSet presAssocID="{54E0EDC2-89A8-43A5-A8C8-884A2513B7A6}" presName="parentText" presStyleLbl="node1" presStyleIdx="9" presStyleCnt="11">
        <dgm:presLayoutVars>
          <dgm:chMax val="0"/>
          <dgm:bulletEnabled val="1"/>
        </dgm:presLayoutVars>
      </dgm:prSet>
      <dgm:spPr/>
    </dgm:pt>
    <dgm:pt modelId="{2E20F29D-1A19-4916-BCFF-66367D7934E8}" type="pres">
      <dgm:prSet presAssocID="{84B5DFE2-0B3E-46BE-9596-14333C16191E}" presName="spacer" presStyleCnt="0"/>
      <dgm:spPr/>
    </dgm:pt>
    <dgm:pt modelId="{AD721BC0-D673-4BA9-AD82-DA5951948D77}" type="pres">
      <dgm:prSet presAssocID="{0B34333E-5866-400B-91A9-DCF05B1EB8ED}" presName="parentText" presStyleLbl="node1" presStyleIdx="10" presStyleCnt="11">
        <dgm:presLayoutVars>
          <dgm:chMax val="0"/>
          <dgm:bulletEnabled val="1"/>
        </dgm:presLayoutVars>
      </dgm:prSet>
      <dgm:spPr/>
    </dgm:pt>
  </dgm:ptLst>
  <dgm:cxnLst>
    <dgm:cxn modelId="{B4097703-90F6-4F0D-82F7-878869CD3E39}" type="presOf" srcId="{4D6D8C6E-EA1F-4B75-90DA-C0C236ED32C3}" destId="{3022573C-ABD5-4D6A-BE2F-17324DC43952}" srcOrd="0" destOrd="0" presId="urn:microsoft.com/office/officeart/2005/8/layout/vList2"/>
    <dgm:cxn modelId="{CD340528-D2C0-4481-87F1-E27D7CA45079}" srcId="{21DE8F98-8BC2-4BCF-A097-CB33AF3D30A7}" destId="{A969365D-D923-4D2B-BE11-28A5A9CB0BAA}" srcOrd="0" destOrd="0" parTransId="{C4970700-C237-4BD3-A32B-FB9907BE06A3}" sibTransId="{82FF3853-8423-40A7-A039-A868C9EACF7A}"/>
    <dgm:cxn modelId="{00D8D32E-F33D-4D5E-BE59-B0095E3F15BF}" type="presOf" srcId="{49FBA69E-02B4-4763-95CB-9BBE7BC41F8C}" destId="{BF8C3BEF-4877-49BA-8273-90A713A6C832}" srcOrd="0" destOrd="0" presId="urn:microsoft.com/office/officeart/2005/8/layout/vList2"/>
    <dgm:cxn modelId="{33AE2535-67E9-4DBE-AA82-D9397A2E94B5}" type="presOf" srcId="{ACA14730-8EE4-4067-AF7C-ABDE0211A96C}" destId="{E1D3B693-723A-4105-B553-A2339E7F6D14}" srcOrd="0" destOrd="0" presId="urn:microsoft.com/office/officeart/2005/8/layout/vList2"/>
    <dgm:cxn modelId="{A0D4BF38-7FAD-4544-913A-CE286A072267}" srcId="{21DE8F98-8BC2-4BCF-A097-CB33AF3D30A7}" destId="{ACA14730-8EE4-4067-AF7C-ABDE0211A96C}" srcOrd="7" destOrd="0" parTransId="{ACA323EA-A0CE-43E0-AEE9-CB9FBCCE456C}" sibTransId="{FF19CEAB-A5A3-455E-8D20-CF48CCD8722D}"/>
    <dgm:cxn modelId="{79619642-301E-48CB-B4AB-231CC3356F3A}" srcId="{21DE8F98-8BC2-4BCF-A097-CB33AF3D30A7}" destId="{C842029D-2EB6-4A9F-ACDA-634CF2CA6AD1}" srcOrd="5" destOrd="0" parTransId="{91A8F92E-0D8A-4212-9C08-BBF7214BBC35}" sibTransId="{8B6A0F55-CCC4-4879-92B8-F4FD0D584C46}"/>
    <dgm:cxn modelId="{85B3056C-517D-4CF8-BCDC-60FC33D047CF}" type="presOf" srcId="{2619D490-4320-401E-AE2A-9FB98546CDCD}" destId="{2127F66A-46D2-4EEA-9977-A65C58577F82}" srcOrd="0" destOrd="0" presId="urn:microsoft.com/office/officeart/2005/8/layout/vList2"/>
    <dgm:cxn modelId="{A43A7A6C-C87B-429F-A346-19AB87D0E7BC}" srcId="{21DE8F98-8BC2-4BCF-A097-CB33AF3D30A7}" destId="{0B34333E-5866-400B-91A9-DCF05B1EB8ED}" srcOrd="10" destOrd="0" parTransId="{7A8D4BA9-C8EB-4EFB-B149-6725285E653F}" sibTransId="{74D3BB4B-5BF4-4353-AD76-539B2242F7D3}"/>
    <dgm:cxn modelId="{1409E471-62D1-497E-8278-755719A59DD8}" type="presOf" srcId="{57DE0FB5-2C12-4F76-AE2B-E3E76225153B}" destId="{FC2C9355-D066-4400-8C97-E9DCF0BF26B0}" srcOrd="0" destOrd="0" presId="urn:microsoft.com/office/officeart/2005/8/layout/vList2"/>
    <dgm:cxn modelId="{8D487053-7378-46F6-934A-6AD32FC886B4}" srcId="{21DE8F98-8BC2-4BCF-A097-CB33AF3D30A7}" destId="{57DE0FB5-2C12-4F76-AE2B-E3E76225153B}" srcOrd="8" destOrd="0" parTransId="{7EF98595-E36F-48AF-8FA9-EEDD137C0E25}" sibTransId="{D5B95708-9A27-40F8-9D40-D48E4732A096}"/>
    <dgm:cxn modelId="{2F6CDD7D-44EF-4E12-A6B1-82C0DACF9017}" srcId="{21DE8F98-8BC2-4BCF-A097-CB33AF3D30A7}" destId="{4D6D8C6E-EA1F-4B75-90DA-C0C236ED32C3}" srcOrd="4" destOrd="0" parTransId="{DC1DC3B0-2627-4241-8B89-8214E90C105B}" sibTransId="{F98DD365-4E03-419E-93A0-650DE092EA3B}"/>
    <dgm:cxn modelId="{D698B77F-AF20-481C-ABA7-C92AC910C4E0}" type="presOf" srcId="{020E3D5E-0C89-4DC2-8BD3-6A1EE7C9BF03}" destId="{43C039AA-6E6B-4682-A6C5-51122C654616}" srcOrd="0" destOrd="0" presId="urn:microsoft.com/office/officeart/2005/8/layout/vList2"/>
    <dgm:cxn modelId="{E44CF982-956D-4C88-B778-B3B02B523591}" srcId="{21DE8F98-8BC2-4BCF-A097-CB33AF3D30A7}" destId="{020E3D5E-0C89-4DC2-8BD3-6A1EE7C9BF03}" srcOrd="6" destOrd="0" parTransId="{9EF46412-DB5C-4ECC-AADB-BF4D9A52C646}" sibTransId="{DE5DD003-24A7-4F9D-9BF4-FF11461649CC}"/>
    <dgm:cxn modelId="{E7169D85-7BA8-43EC-ACD8-B583DD69219E}" type="presOf" srcId="{A969365D-D923-4D2B-BE11-28A5A9CB0BAA}" destId="{B222CACE-4DFB-45BB-A733-744AFE368A83}" srcOrd="0" destOrd="0" presId="urn:microsoft.com/office/officeart/2005/8/layout/vList2"/>
    <dgm:cxn modelId="{A7737486-B562-428B-90D1-BDA89E3AD558}" srcId="{21DE8F98-8BC2-4BCF-A097-CB33AF3D30A7}" destId="{54E0EDC2-89A8-43A5-A8C8-884A2513B7A6}" srcOrd="9" destOrd="0" parTransId="{46429CD3-E2EB-449E-9096-8DD9C93082C7}" sibTransId="{84B5DFE2-0B3E-46BE-9596-14333C16191E}"/>
    <dgm:cxn modelId="{AAB91C96-3674-456B-A93A-4C458E029B34}" type="presOf" srcId="{C842029D-2EB6-4A9F-ACDA-634CF2CA6AD1}" destId="{D35A47B1-8357-48AA-B219-E186B6CA7F9D}" srcOrd="0" destOrd="0" presId="urn:microsoft.com/office/officeart/2005/8/layout/vList2"/>
    <dgm:cxn modelId="{A58B45BE-56AF-43DE-9FF2-B92FE8591E3E}" type="presOf" srcId="{455A4BC9-DF39-4376-B455-1A6FC795BAB3}" destId="{37E3E9DC-80A9-45ED-B8C0-1F13E30AF8E1}" srcOrd="0" destOrd="0" presId="urn:microsoft.com/office/officeart/2005/8/layout/vList2"/>
    <dgm:cxn modelId="{73A53ACE-C6F8-4905-B36B-91FFCDF49216}" type="presOf" srcId="{0B34333E-5866-400B-91A9-DCF05B1EB8ED}" destId="{AD721BC0-D673-4BA9-AD82-DA5951948D77}" srcOrd="0" destOrd="0" presId="urn:microsoft.com/office/officeart/2005/8/layout/vList2"/>
    <dgm:cxn modelId="{13B16DD8-7E28-4788-86CF-62E827A64D69}" srcId="{21DE8F98-8BC2-4BCF-A097-CB33AF3D30A7}" destId="{49FBA69E-02B4-4763-95CB-9BBE7BC41F8C}" srcOrd="1" destOrd="0" parTransId="{7AF96216-1934-4DB3-991D-D8F478F901AB}" sibTransId="{700E4026-D9B7-4029-A3FC-D78E10B11449}"/>
    <dgm:cxn modelId="{1A7898EE-9F25-4476-963E-959D6DC20FAA}" type="presOf" srcId="{21DE8F98-8BC2-4BCF-A097-CB33AF3D30A7}" destId="{94C835B5-9971-42D9-8F40-3E330738BF94}" srcOrd="0" destOrd="0" presId="urn:microsoft.com/office/officeart/2005/8/layout/vList2"/>
    <dgm:cxn modelId="{0F3D47F1-4678-4BD0-AD47-EFBFD4BC5989}" srcId="{21DE8F98-8BC2-4BCF-A097-CB33AF3D30A7}" destId="{455A4BC9-DF39-4376-B455-1A6FC795BAB3}" srcOrd="3" destOrd="0" parTransId="{836B0468-84BC-4F04-989B-24A762423F6A}" sibTransId="{884CFF8D-C2F8-4039-9EA2-194C2EEF7AE1}"/>
    <dgm:cxn modelId="{6DC2F4FA-CAAA-4822-8F1E-8113BD2049B8}" srcId="{21DE8F98-8BC2-4BCF-A097-CB33AF3D30A7}" destId="{2619D490-4320-401E-AE2A-9FB98546CDCD}" srcOrd="2" destOrd="0" parTransId="{48CE45B8-17E1-4F01-A658-FE04EC6F26FA}" sibTransId="{11639FA6-054C-4852-83F1-9D2D7E343652}"/>
    <dgm:cxn modelId="{6CA0BDFD-2C00-4BCB-BA72-1A4DEF142EB3}" type="presOf" srcId="{54E0EDC2-89A8-43A5-A8C8-884A2513B7A6}" destId="{39E9C70D-1ADD-4B76-9A90-BA26DA889315}" srcOrd="0" destOrd="0" presId="urn:microsoft.com/office/officeart/2005/8/layout/vList2"/>
    <dgm:cxn modelId="{162435A2-F9B0-4137-8619-1F3A57193D81}" type="presParOf" srcId="{94C835B5-9971-42D9-8F40-3E330738BF94}" destId="{B222CACE-4DFB-45BB-A733-744AFE368A83}" srcOrd="0" destOrd="0" presId="urn:microsoft.com/office/officeart/2005/8/layout/vList2"/>
    <dgm:cxn modelId="{2B39DFA3-D7D8-4C89-8851-D598D3BEE601}" type="presParOf" srcId="{94C835B5-9971-42D9-8F40-3E330738BF94}" destId="{0518D44F-2A19-451F-B882-88AE3FC69999}" srcOrd="1" destOrd="0" presId="urn:microsoft.com/office/officeart/2005/8/layout/vList2"/>
    <dgm:cxn modelId="{7B1475DB-93D9-47CB-A9F6-82CA98C3FF78}" type="presParOf" srcId="{94C835B5-9971-42D9-8F40-3E330738BF94}" destId="{BF8C3BEF-4877-49BA-8273-90A713A6C832}" srcOrd="2" destOrd="0" presId="urn:microsoft.com/office/officeart/2005/8/layout/vList2"/>
    <dgm:cxn modelId="{2A6AF610-D230-4759-BFB6-DCDB77C9A39C}" type="presParOf" srcId="{94C835B5-9971-42D9-8F40-3E330738BF94}" destId="{F0A5C7FC-0F82-4301-8015-F44AF28C6392}" srcOrd="3" destOrd="0" presId="urn:microsoft.com/office/officeart/2005/8/layout/vList2"/>
    <dgm:cxn modelId="{D004D4EA-3B05-4E6B-B66E-4A8E0E5B9950}" type="presParOf" srcId="{94C835B5-9971-42D9-8F40-3E330738BF94}" destId="{2127F66A-46D2-4EEA-9977-A65C58577F82}" srcOrd="4" destOrd="0" presId="urn:microsoft.com/office/officeart/2005/8/layout/vList2"/>
    <dgm:cxn modelId="{C2F0C2C4-F4C0-4427-97FF-A9688EA57F80}" type="presParOf" srcId="{94C835B5-9971-42D9-8F40-3E330738BF94}" destId="{44856FBD-5991-42B9-A1A6-D66B5FC59C17}" srcOrd="5" destOrd="0" presId="urn:microsoft.com/office/officeart/2005/8/layout/vList2"/>
    <dgm:cxn modelId="{486DDD07-2F0E-46EB-A22B-4296CBE91165}" type="presParOf" srcId="{94C835B5-9971-42D9-8F40-3E330738BF94}" destId="{37E3E9DC-80A9-45ED-B8C0-1F13E30AF8E1}" srcOrd="6" destOrd="0" presId="urn:microsoft.com/office/officeart/2005/8/layout/vList2"/>
    <dgm:cxn modelId="{6C502B5F-2157-4DD5-859D-A49E2FB0E1FB}" type="presParOf" srcId="{94C835B5-9971-42D9-8F40-3E330738BF94}" destId="{32B1D7A9-88A1-4A53-A86E-C3D2D6EED87A}" srcOrd="7" destOrd="0" presId="urn:microsoft.com/office/officeart/2005/8/layout/vList2"/>
    <dgm:cxn modelId="{EF666D0E-6096-43E8-B8D3-352C43F82D01}" type="presParOf" srcId="{94C835B5-9971-42D9-8F40-3E330738BF94}" destId="{3022573C-ABD5-4D6A-BE2F-17324DC43952}" srcOrd="8" destOrd="0" presId="urn:microsoft.com/office/officeart/2005/8/layout/vList2"/>
    <dgm:cxn modelId="{8D13B1D7-264C-43AF-94FA-FEA0BEBAE80C}" type="presParOf" srcId="{94C835B5-9971-42D9-8F40-3E330738BF94}" destId="{8E911ACB-7C35-4600-B7E8-E1807B135E91}" srcOrd="9" destOrd="0" presId="urn:microsoft.com/office/officeart/2005/8/layout/vList2"/>
    <dgm:cxn modelId="{27641C21-B12D-49B5-87A5-12D7CBCEE6D1}" type="presParOf" srcId="{94C835B5-9971-42D9-8F40-3E330738BF94}" destId="{D35A47B1-8357-48AA-B219-E186B6CA7F9D}" srcOrd="10" destOrd="0" presId="urn:microsoft.com/office/officeart/2005/8/layout/vList2"/>
    <dgm:cxn modelId="{6956A08D-8C12-4DE4-86D0-E6DD686F0798}" type="presParOf" srcId="{94C835B5-9971-42D9-8F40-3E330738BF94}" destId="{F81F1F65-C9F5-444C-BF8B-BF813A49060C}" srcOrd="11" destOrd="0" presId="urn:microsoft.com/office/officeart/2005/8/layout/vList2"/>
    <dgm:cxn modelId="{74E404FF-907B-4766-BC6E-8EDAB7B85FDE}" type="presParOf" srcId="{94C835B5-9971-42D9-8F40-3E330738BF94}" destId="{43C039AA-6E6B-4682-A6C5-51122C654616}" srcOrd="12" destOrd="0" presId="urn:microsoft.com/office/officeart/2005/8/layout/vList2"/>
    <dgm:cxn modelId="{C6101B16-64D6-437A-82F2-EA2503C112A2}" type="presParOf" srcId="{94C835B5-9971-42D9-8F40-3E330738BF94}" destId="{EDBC1D52-A9B7-44ED-83F3-B4AD9A7D6693}" srcOrd="13" destOrd="0" presId="urn:microsoft.com/office/officeart/2005/8/layout/vList2"/>
    <dgm:cxn modelId="{F3E764A6-D1F9-42E4-9DEC-E60BE53B452F}" type="presParOf" srcId="{94C835B5-9971-42D9-8F40-3E330738BF94}" destId="{E1D3B693-723A-4105-B553-A2339E7F6D14}" srcOrd="14" destOrd="0" presId="urn:microsoft.com/office/officeart/2005/8/layout/vList2"/>
    <dgm:cxn modelId="{AEFC1FF5-2A04-4311-B6F2-C5FA5DF0CF5F}" type="presParOf" srcId="{94C835B5-9971-42D9-8F40-3E330738BF94}" destId="{BE99878A-9528-434B-A6B6-D73E513748F8}" srcOrd="15" destOrd="0" presId="urn:microsoft.com/office/officeart/2005/8/layout/vList2"/>
    <dgm:cxn modelId="{B45DA0F9-8910-4466-8D9D-C8001880B6A0}" type="presParOf" srcId="{94C835B5-9971-42D9-8F40-3E330738BF94}" destId="{FC2C9355-D066-4400-8C97-E9DCF0BF26B0}" srcOrd="16" destOrd="0" presId="urn:microsoft.com/office/officeart/2005/8/layout/vList2"/>
    <dgm:cxn modelId="{2B154D32-246D-4703-8D25-557892C781AC}" type="presParOf" srcId="{94C835B5-9971-42D9-8F40-3E330738BF94}" destId="{EAF3855D-87AF-452C-AC2C-F6B9237936D2}" srcOrd="17" destOrd="0" presId="urn:microsoft.com/office/officeart/2005/8/layout/vList2"/>
    <dgm:cxn modelId="{5E46FB5E-AC17-4840-B4EC-DE9513359BA4}" type="presParOf" srcId="{94C835B5-9971-42D9-8F40-3E330738BF94}" destId="{39E9C70D-1ADD-4B76-9A90-BA26DA889315}" srcOrd="18" destOrd="0" presId="urn:microsoft.com/office/officeart/2005/8/layout/vList2"/>
    <dgm:cxn modelId="{32998337-AE06-4986-A182-26ED2A2E9437}" type="presParOf" srcId="{94C835B5-9971-42D9-8F40-3E330738BF94}" destId="{2E20F29D-1A19-4916-BCFF-66367D7934E8}" srcOrd="19" destOrd="0" presId="urn:microsoft.com/office/officeart/2005/8/layout/vList2"/>
    <dgm:cxn modelId="{4176D75D-2EE2-4F7E-BA97-F4193C83FFDD}" type="presParOf" srcId="{94C835B5-9971-42D9-8F40-3E330738BF94}" destId="{AD721BC0-D673-4BA9-AD82-DA5951948D77}" srcOrd="2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D88435-B38D-496E-9DFE-5FC681C9D822}" type="doc">
      <dgm:prSet loTypeId="urn:microsoft.com/office/officeart/2005/8/layout/hierarchy1" loCatId="hierarchy" qsTypeId="urn:microsoft.com/office/officeart/2005/8/quickstyle/simple5" qsCatId="simple" csTypeId="urn:microsoft.com/office/officeart/2005/8/colors/accent4_2" csCatId="accent4"/>
      <dgm:spPr/>
      <dgm:t>
        <a:bodyPr/>
        <a:lstStyle/>
        <a:p>
          <a:endParaRPr lang="en-US"/>
        </a:p>
      </dgm:t>
    </dgm:pt>
    <dgm:pt modelId="{5D4B9DED-49E3-450A-9842-36BFA1876ED3}">
      <dgm:prSet/>
      <dgm:spPr/>
      <dgm:t>
        <a:bodyPr/>
        <a:lstStyle/>
        <a:p>
          <a:r>
            <a:rPr lang="en-US" b="1"/>
            <a:t>Local or community events</a:t>
          </a:r>
          <a:r>
            <a:rPr lang="en-US"/>
            <a:t> : Local consumers (Beach events, Corrida, Snowboard &amp; Surf contest,  ATP International Series Tournaments, National Events…)</a:t>
          </a:r>
        </a:p>
      </dgm:t>
    </dgm:pt>
    <dgm:pt modelId="{3C9681E3-6961-4238-8925-3D3520B3F0B4}" type="parTrans" cxnId="{DFC2BFE8-BE6E-4BCD-9DB9-6441825D0414}">
      <dgm:prSet/>
      <dgm:spPr/>
      <dgm:t>
        <a:bodyPr/>
        <a:lstStyle/>
        <a:p>
          <a:endParaRPr lang="en-US"/>
        </a:p>
      </dgm:t>
    </dgm:pt>
    <dgm:pt modelId="{C11B509B-5B32-4975-8357-F6A8CBD111D4}" type="sibTrans" cxnId="{DFC2BFE8-BE6E-4BCD-9DB9-6441825D0414}">
      <dgm:prSet/>
      <dgm:spPr/>
      <dgm:t>
        <a:bodyPr/>
        <a:lstStyle/>
        <a:p>
          <a:endParaRPr lang="en-US"/>
        </a:p>
      </dgm:t>
    </dgm:pt>
    <dgm:pt modelId="{3115CA97-C9E7-4688-8A72-F8F76F36AF9E}">
      <dgm:prSet/>
      <dgm:spPr/>
      <dgm:t>
        <a:bodyPr/>
        <a:lstStyle/>
        <a:p>
          <a:r>
            <a:rPr lang="en-US" b="1"/>
            <a:t>Major events :</a:t>
          </a:r>
          <a:r>
            <a:rPr lang="en-US"/>
            <a:t> Media interest (coverage &amp; benefits) and capability of attracting significant visitor numbers (Formula 1, Master Series ATP, PGA…)</a:t>
          </a:r>
        </a:p>
      </dgm:t>
    </dgm:pt>
    <dgm:pt modelId="{F3E75314-1B32-42EB-97D6-9E7345423D58}" type="parTrans" cxnId="{783653C5-0259-4BF5-BEA5-588122554AD0}">
      <dgm:prSet/>
      <dgm:spPr/>
      <dgm:t>
        <a:bodyPr/>
        <a:lstStyle/>
        <a:p>
          <a:endParaRPr lang="en-US"/>
        </a:p>
      </dgm:t>
    </dgm:pt>
    <dgm:pt modelId="{9E3B59D3-58AA-421E-9E0A-2CBBFF7B6657}" type="sibTrans" cxnId="{783653C5-0259-4BF5-BEA5-588122554AD0}">
      <dgm:prSet/>
      <dgm:spPr/>
      <dgm:t>
        <a:bodyPr/>
        <a:lstStyle/>
        <a:p>
          <a:endParaRPr lang="en-US"/>
        </a:p>
      </dgm:t>
    </dgm:pt>
    <dgm:pt modelId="{0FF53BBC-0E54-45BB-8C43-E914D9EE637E}" type="pres">
      <dgm:prSet presAssocID="{D7D88435-B38D-496E-9DFE-5FC681C9D822}" presName="hierChild1" presStyleCnt="0">
        <dgm:presLayoutVars>
          <dgm:chPref val="1"/>
          <dgm:dir/>
          <dgm:animOne val="branch"/>
          <dgm:animLvl val="lvl"/>
          <dgm:resizeHandles/>
        </dgm:presLayoutVars>
      </dgm:prSet>
      <dgm:spPr/>
    </dgm:pt>
    <dgm:pt modelId="{1A5397F9-DCF9-43F2-A3FF-C1D364EC438E}" type="pres">
      <dgm:prSet presAssocID="{5D4B9DED-49E3-450A-9842-36BFA1876ED3}" presName="hierRoot1" presStyleCnt="0"/>
      <dgm:spPr/>
    </dgm:pt>
    <dgm:pt modelId="{BC0C5F70-C311-4C2D-9C10-50E87D0BB548}" type="pres">
      <dgm:prSet presAssocID="{5D4B9DED-49E3-450A-9842-36BFA1876ED3}" presName="composite" presStyleCnt="0"/>
      <dgm:spPr/>
    </dgm:pt>
    <dgm:pt modelId="{4404ED5E-D5F6-418B-A2C9-E691828ECFA2}" type="pres">
      <dgm:prSet presAssocID="{5D4B9DED-49E3-450A-9842-36BFA1876ED3}" presName="background" presStyleLbl="node0" presStyleIdx="0" presStyleCnt="2"/>
      <dgm:spPr/>
    </dgm:pt>
    <dgm:pt modelId="{6A7FDC59-8225-458A-AD4F-4D05ECB866F5}" type="pres">
      <dgm:prSet presAssocID="{5D4B9DED-49E3-450A-9842-36BFA1876ED3}" presName="text" presStyleLbl="fgAcc0" presStyleIdx="0" presStyleCnt="2">
        <dgm:presLayoutVars>
          <dgm:chPref val="3"/>
        </dgm:presLayoutVars>
      </dgm:prSet>
      <dgm:spPr/>
    </dgm:pt>
    <dgm:pt modelId="{685B2B2F-8629-4D01-AA1C-44559959991D}" type="pres">
      <dgm:prSet presAssocID="{5D4B9DED-49E3-450A-9842-36BFA1876ED3}" presName="hierChild2" presStyleCnt="0"/>
      <dgm:spPr/>
    </dgm:pt>
    <dgm:pt modelId="{B4CE9291-E86C-4E6A-B4B3-359C07319864}" type="pres">
      <dgm:prSet presAssocID="{3115CA97-C9E7-4688-8A72-F8F76F36AF9E}" presName="hierRoot1" presStyleCnt="0"/>
      <dgm:spPr/>
    </dgm:pt>
    <dgm:pt modelId="{3AB043B4-451B-4B58-B815-F6165C61E7CA}" type="pres">
      <dgm:prSet presAssocID="{3115CA97-C9E7-4688-8A72-F8F76F36AF9E}" presName="composite" presStyleCnt="0"/>
      <dgm:spPr/>
    </dgm:pt>
    <dgm:pt modelId="{CE23CCE8-2A25-43E3-B7E6-D62D360877B1}" type="pres">
      <dgm:prSet presAssocID="{3115CA97-C9E7-4688-8A72-F8F76F36AF9E}" presName="background" presStyleLbl="node0" presStyleIdx="1" presStyleCnt="2"/>
      <dgm:spPr/>
    </dgm:pt>
    <dgm:pt modelId="{5A9D40DD-CEBA-491B-8AA2-28F7D4752DCE}" type="pres">
      <dgm:prSet presAssocID="{3115CA97-C9E7-4688-8A72-F8F76F36AF9E}" presName="text" presStyleLbl="fgAcc0" presStyleIdx="1" presStyleCnt="2">
        <dgm:presLayoutVars>
          <dgm:chPref val="3"/>
        </dgm:presLayoutVars>
      </dgm:prSet>
      <dgm:spPr/>
    </dgm:pt>
    <dgm:pt modelId="{67CB2ABD-70F3-4875-B0A3-256E021DB3C6}" type="pres">
      <dgm:prSet presAssocID="{3115CA97-C9E7-4688-8A72-F8F76F36AF9E}" presName="hierChild2" presStyleCnt="0"/>
      <dgm:spPr/>
    </dgm:pt>
  </dgm:ptLst>
  <dgm:cxnLst>
    <dgm:cxn modelId="{890AAA45-B570-4F79-B6FD-4976E9F4133B}" type="presOf" srcId="{3115CA97-C9E7-4688-8A72-F8F76F36AF9E}" destId="{5A9D40DD-CEBA-491B-8AA2-28F7D4752DCE}" srcOrd="0" destOrd="0" presId="urn:microsoft.com/office/officeart/2005/8/layout/hierarchy1"/>
    <dgm:cxn modelId="{01B97354-F799-48ED-B38A-BDBBABC48863}" type="presOf" srcId="{D7D88435-B38D-496E-9DFE-5FC681C9D822}" destId="{0FF53BBC-0E54-45BB-8C43-E914D9EE637E}" srcOrd="0" destOrd="0" presId="urn:microsoft.com/office/officeart/2005/8/layout/hierarchy1"/>
    <dgm:cxn modelId="{A410E979-25CF-41A8-B733-050483ACB332}" type="presOf" srcId="{5D4B9DED-49E3-450A-9842-36BFA1876ED3}" destId="{6A7FDC59-8225-458A-AD4F-4D05ECB866F5}" srcOrd="0" destOrd="0" presId="urn:microsoft.com/office/officeart/2005/8/layout/hierarchy1"/>
    <dgm:cxn modelId="{783653C5-0259-4BF5-BEA5-588122554AD0}" srcId="{D7D88435-B38D-496E-9DFE-5FC681C9D822}" destId="{3115CA97-C9E7-4688-8A72-F8F76F36AF9E}" srcOrd="1" destOrd="0" parTransId="{F3E75314-1B32-42EB-97D6-9E7345423D58}" sibTransId="{9E3B59D3-58AA-421E-9E0A-2CBBFF7B6657}"/>
    <dgm:cxn modelId="{DFC2BFE8-BE6E-4BCD-9DB9-6441825D0414}" srcId="{D7D88435-B38D-496E-9DFE-5FC681C9D822}" destId="{5D4B9DED-49E3-450A-9842-36BFA1876ED3}" srcOrd="0" destOrd="0" parTransId="{3C9681E3-6961-4238-8925-3D3520B3F0B4}" sibTransId="{C11B509B-5B32-4975-8357-F6A8CBD111D4}"/>
    <dgm:cxn modelId="{C562A141-3586-46F0-94E3-9CBA004EAD66}" type="presParOf" srcId="{0FF53BBC-0E54-45BB-8C43-E914D9EE637E}" destId="{1A5397F9-DCF9-43F2-A3FF-C1D364EC438E}" srcOrd="0" destOrd="0" presId="urn:microsoft.com/office/officeart/2005/8/layout/hierarchy1"/>
    <dgm:cxn modelId="{5F19757C-A2B5-42D0-83E1-93B8F50B960E}" type="presParOf" srcId="{1A5397F9-DCF9-43F2-A3FF-C1D364EC438E}" destId="{BC0C5F70-C311-4C2D-9C10-50E87D0BB548}" srcOrd="0" destOrd="0" presId="urn:microsoft.com/office/officeart/2005/8/layout/hierarchy1"/>
    <dgm:cxn modelId="{171D989D-C86B-4472-850C-0899A7053154}" type="presParOf" srcId="{BC0C5F70-C311-4C2D-9C10-50E87D0BB548}" destId="{4404ED5E-D5F6-418B-A2C9-E691828ECFA2}" srcOrd="0" destOrd="0" presId="urn:microsoft.com/office/officeart/2005/8/layout/hierarchy1"/>
    <dgm:cxn modelId="{A9F54B30-B86C-408C-9CB3-CE6BDC179EF9}" type="presParOf" srcId="{BC0C5F70-C311-4C2D-9C10-50E87D0BB548}" destId="{6A7FDC59-8225-458A-AD4F-4D05ECB866F5}" srcOrd="1" destOrd="0" presId="urn:microsoft.com/office/officeart/2005/8/layout/hierarchy1"/>
    <dgm:cxn modelId="{B7829A08-1C6E-4A43-B20C-2877FF86AC8B}" type="presParOf" srcId="{1A5397F9-DCF9-43F2-A3FF-C1D364EC438E}" destId="{685B2B2F-8629-4D01-AA1C-44559959991D}" srcOrd="1" destOrd="0" presId="urn:microsoft.com/office/officeart/2005/8/layout/hierarchy1"/>
    <dgm:cxn modelId="{64919507-85EF-41FF-B6AE-456A27D19035}" type="presParOf" srcId="{0FF53BBC-0E54-45BB-8C43-E914D9EE637E}" destId="{B4CE9291-E86C-4E6A-B4B3-359C07319864}" srcOrd="1" destOrd="0" presId="urn:microsoft.com/office/officeart/2005/8/layout/hierarchy1"/>
    <dgm:cxn modelId="{7B70724D-B89A-432F-8FC6-FE20218EC342}" type="presParOf" srcId="{B4CE9291-E86C-4E6A-B4B3-359C07319864}" destId="{3AB043B4-451B-4B58-B815-F6165C61E7CA}" srcOrd="0" destOrd="0" presId="urn:microsoft.com/office/officeart/2005/8/layout/hierarchy1"/>
    <dgm:cxn modelId="{45918FAD-95D6-4C4E-B7B4-788A704D5E04}" type="presParOf" srcId="{3AB043B4-451B-4B58-B815-F6165C61E7CA}" destId="{CE23CCE8-2A25-43E3-B7E6-D62D360877B1}" srcOrd="0" destOrd="0" presId="urn:microsoft.com/office/officeart/2005/8/layout/hierarchy1"/>
    <dgm:cxn modelId="{06C4E2F3-E0B3-4481-947A-0193DBAB8ACA}" type="presParOf" srcId="{3AB043B4-451B-4B58-B815-F6165C61E7CA}" destId="{5A9D40DD-CEBA-491B-8AA2-28F7D4752DCE}" srcOrd="1" destOrd="0" presId="urn:microsoft.com/office/officeart/2005/8/layout/hierarchy1"/>
    <dgm:cxn modelId="{A17FB15F-F9CF-4712-8C0C-32E8DBC5EC4F}" type="presParOf" srcId="{B4CE9291-E86C-4E6A-B4B3-359C07319864}" destId="{67CB2ABD-70F3-4875-B0A3-256E021DB3C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6C86CF-7E57-4D70-BFB1-9A485C58BD50}" type="doc">
      <dgm:prSet loTypeId="urn:microsoft.com/office/officeart/2005/8/layout/default" loCatId="list" qsTypeId="urn:microsoft.com/office/officeart/2005/8/quickstyle/simple1" qsCatId="simple" csTypeId="urn:microsoft.com/office/officeart/2005/8/colors/accent6_2" csCatId="accent6"/>
      <dgm:spPr/>
      <dgm:t>
        <a:bodyPr/>
        <a:lstStyle/>
        <a:p>
          <a:endParaRPr lang="en-US"/>
        </a:p>
      </dgm:t>
    </dgm:pt>
    <dgm:pt modelId="{7BA8CB59-1E1B-4569-81AB-E664FA774060}">
      <dgm:prSet/>
      <dgm:spPr/>
      <dgm:t>
        <a:bodyPr/>
        <a:lstStyle/>
        <a:p>
          <a:r>
            <a:rPr lang="en-US" b="1"/>
            <a:t>Hallmark events :</a:t>
          </a:r>
          <a:r>
            <a:rPr lang="en-US"/>
            <a:t> identified with the spirit or ethos of a town, city or region (synonymous with the name of the place) &amp; very traditional (Wimbledon is the best example, 24H du Man, Paris Dakar, Masters Evian…)</a:t>
          </a:r>
        </a:p>
      </dgm:t>
    </dgm:pt>
    <dgm:pt modelId="{8CF8BB9A-7EFC-4C15-9908-B7E67CA0BB36}" type="parTrans" cxnId="{2ABBB613-F5A5-4AE0-921D-8DBB40EA9D77}">
      <dgm:prSet/>
      <dgm:spPr/>
      <dgm:t>
        <a:bodyPr/>
        <a:lstStyle/>
        <a:p>
          <a:endParaRPr lang="en-US"/>
        </a:p>
      </dgm:t>
    </dgm:pt>
    <dgm:pt modelId="{403FD987-A3FA-47AE-95C4-FB46D12124CF}" type="sibTrans" cxnId="{2ABBB613-F5A5-4AE0-921D-8DBB40EA9D77}">
      <dgm:prSet/>
      <dgm:spPr/>
      <dgm:t>
        <a:bodyPr/>
        <a:lstStyle/>
        <a:p>
          <a:endParaRPr lang="en-US"/>
        </a:p>
      </dgm:t>
    </dgm:pt>
    <dgm:pt modelId="{577F2C79-B9B2-4BB6-8EB8-1AD92C6C994C}">
      <dgm:prSet/>
      <dgm:spPr/>
      <dgm:t>
        <a:bodyPr/>
        <a:lstStyle/>
        <a:p>
          <a:r>
            <a:rPr lang="en-US" b="1"/>
            <a:t>Mega events :</a:t>
          </a:r>
          <a:r>
            <a:rPr lang="en-US"/>
            <a:t> so large that they affect whole economics and reverberate in the global media (Olympic Games, FIFA World Cup, IAAF World Championships, Superbowl, March Madness, NBA, MLB, NHL Finals…)   </a:t>
          </a:r>
        </a:p>
      </dgm:t>
    </dgm:pt>
    <dgm:pt modelId="{213B7A4E-B1EA-4F8C-B174-69C6130F12F7}" type="parTrans" cxnId="{C689B45B-B4F1-40EE-B502-7CB8738C483E}">
      <dgm:prSet/>
      <dgm:spPr/>
      <dgm:t>
        <a:bodyPr/>
        <a:lstStyle/>
        <a:p>
          <a:endParaRPr lang="en-US"/>
        </a:p>
      </dgm:t>
    </dgm:pt>
    <dgm:pt modelId="{AD1F6CF8-1E4D-4FE5-953C-5B285B6E6FAD}" type="sibTrans" cxnId="{C689B45B-B4F1-40EE-B502-7CB8738C483E}">
      <dgm:prSet/>
      <dgm:spPr/>
      <dgm:t>
        <a:bodyPr/>
        <a:lstStyle/>
        <a:p>
          <a:endParaRPr lang="en-US"/>
        </a:p>
      </dgm:t>
    </dgm:pt>
    <dgm:pt modelId="{12572E67-F0E7-4534-BA2A-2741ADD73CCA}" type="pres">
      <dgm:prSet presAssocID="{4D6C86CF-7E57-4D70-BFB1-9A485C58BD50}" presName="diagram" presStyleCnt="0">
        <dgm:presLayoutVars>
          <dgm:dir/>
          <dgm:resizeHandles val="exact"/>
        </dgm:presLayoutVars>
      </dgm:prSet>
      <dgm:spPr/>
    </dgm:pt>
    <dgm:pt modelId="{1273771D-B88D-4644-BE44-2FAE129FCBE8}" type="pres">
      <dgm:prSet presAssocID="{7BA8CB59-1E1B-4569-81AB-E664FA774060}" presName="node" presStyleLbl="node1" presStyleIdx="0" presStyleCnt="2">
        <dgm:presLayoutVars>
          <dgm:bulletEnabled val="1"/>
        </dgm:presLayoutVars>
      </dgm:prSet>
      <dgm:spPr/>
    </dgm:pt>
    <dgm:pt modelId="{7743A43F-AE7A-4920-8F5E-33DD1AF5E9A0}" type="pres">
      <dgm:prSet presAssocID="{403FD987-A3FA-47AE-95C4-FB46D12124CF}" presName="sibTrans" presStyleCnt="0"/>
      <dgm:spPr/>
    </dgm:pt>
    <dgm:pt modelId="{493B0F67-8BA5-41D4-AF5E-80EBF4B9A0A5}" type="pres">
      <dgm:prSet presAssocID="{577F2C79-B9B2-4BB6-8EB8-1AD92C6C994C}" presName="node" presStyleLbl="node1" presStyleIdx="1" presStyleCnt="2">
        <dgm:presLayoutVars>
          <dgm:bulletEnabled val="1"/>
        </dgm:presLayoutVars>
      </dgm:prSet>
      <dgm:spPr/>
    </dgm:pt>
  </dgm:ptLst>
  <dgm:cxnLst>
    <dgm:cxn modelId="{2ABBB613-F5A5-4AE0-921D-8DBB40EA9D77}" srcId="{4D6C86CF-7E57-4D70-BFB1-9A485C58BD50}" destId="{7BA8CB59-1E1B-4569-81AB-E664FA774060}" srcOrd="0" destOrd="0" parTransId="{8CF8BB9A-7EFC-4C15-9908-B7E67CA0BB36}" sibTransId="{403FD987-A3FA-47AE-95C4-FB46D12124CF}"/>
    <dgm:cxn modelId="{3F2C623F-A022-48FC-BA20-5B7396F691E7}" type="presOf" srcId="{577F2C79-B9B2-4BB6-8EB8-1AD92C6C994C}" destId="{493B0F67-8BA5-41D4-AF5E-80EBF4B9A0A5}" srcOrd="0" destOrd="0" presId="urn:microsoft.com/office/officeart/2005/8/layout/default"/>
    <dgm:cxn modelId="{C689B45B-B4F1-40EE-B502-7CB8738C483E}" srcId="{4D6C86CF-7E57-4D70-BFB1-9A485C58BD50}" destId="{577F2C79-B9B2-4BB6-8EB8-1AD92C6C994C}" srcOrd="1" destOrd="0" parTransId="{213B7A4E-B1EA-4F8C-B174-69C6130F12F7}" sibTransId="{AD1F6CF8-1E4D-4FE5-953C-5B285B6E6FAD}"/>
    <dgm:cxn modelId="{BCD44385-51B1-4B65-8676-8F1AE5C9D3D6}" type="presOf" srcId="{7BA8CB59-1E1B-4569-81AB-E664FA774060}" destId="{1273771D-B88D-4644-BE44-2FAE129FCBE8}" srcOrd="0" destOrd="0" presId="urn:microsoft.com/office/officeart/2005/8/layout/default"/>
    <dgm:cxn modelId="{A0F2A788-FEAB-4E31-998B-6AA67AA0872D}" type="presOf" srcId="{4D6C86CF-7E57-4D70-BFB1-9A485C58BD50}" destId="{12572E67-F0E7-4534-BA2A-2741ADD73CCA}" srcOrd="0" destOrd="0" presId="urn:microsoft.com/office/officeart/2005/8/layout/default"/>
    <dgm:cxn modelId="{B382F850-51D8-4587-AC52-37ECA6B0B628}" type="presParOf" srcId="{12572E67-F0E7-4534-BA2A-2741ADD73CCA}" destId="{1273771D-B88D-4644-BE44-2FAE129FCBE8}" srcOrd="0" destOrd="0" presId="urn:microsoft.com/office/officeart/2005/8/layout/default"/>
    <dgm:cxn modelId="{042222B1-1315-475A-BEDA-52A52865D538}" type="presParOf" srcId="{12572E67-F0E7-4534-BA2A-2741ADD73CCA}" destId="{7743A43F-AE7A-4920-8F5E-33DD1AF5E9A0}" srcOrd="1" destOrd="0" presId="urn:microsoft.com/office/officeart/2005/8/layout/default"/>
    <dgm:cxn modelId="{D7ECEA00-FDF5-4C48-B421-EF94F1C7B019}" type="presParOf" srcId="{12572E67-F0E7-4534-BA2A-2741ADD73CCA}" destId="{493B0F67-8BA5-41D4-AF5E-80EBF4B9A0A5}"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B017D3-8D27-40CB-A734-9C7F34703340}"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8C11C941-409D-4836-94C6-6784CB71E77A}">
      <dgm:prSet/>
      <dgm:spPr/>
      <dgm:t>
        <a:bodyPr/>
        <a:lstStyle/>
        <a:p>
          <a:pPr>
            <a:lnSpc>
              <a:spcPct val="100000"/>
            </a:lnSpc>
          </a:pPr>
          <a:r>
            <a:rPr lang="en-US"/>
            <a:t>Now before studying strategic analytic tools :</a:t>
          </a:r>
        </a:p>
      </dgm:t>
    </dgm:pt>
    <dgm:pt modelId="{49B8040D-EC5E-41CB-868B-FD1423C05110}" type="parTrans" cxnId="{5304940F-FDA7-4819-9141-8FC3C31DAD40}">
      <dgm:prSet/>
      <dgm:spPr/>
      <dgm:t>
        <a:bodyPr/>
        <a:lstStyle/>
        <a:p>
          <a:endParaRPr lang="en-US"/>
        </a:p>
      </dgm:t>
    </dgm:pt>
    <dgm:pt modelId="{032805E8-B772-49F4-B5B0-9852D6C9CE66}" type="sibTrans" cxnId="{5304940F-FDA7-4819-9141-8FC3C31DAD40}">
      <dgm:prSet/>
      <dgm:spPr/>
      <dgm:t>
        <a:bodyPr/>
        <a:lstStyle/>
        <a:p>
          <a:endParaRPr lang="en-US"/>
        </a:p>
      </dgm:t>
    </dgm:pt>
    <dgm:pt modelId="{ACE70EBD-33B4-46BA-96C1-17720783DCCF}">
      <dgm:prSet/>
      <dgm:spPr/>
      <dgm:t>
        <a:bodyPr/>
        <a:lstStyle/>
        <a:p>
          <a:pPr>
            <a:lnSpc>
              <a:spcPct val="100000"/>
            </a:lnSpc>
          </a:pPr>
          <a:r>
            <a:rPr lang="en-US"/>
            <a:t>What is Strategy ?</a:t>
          </a:r>
        </a:p>
      </dgm:t>
    </dgm:pt>
    <dgm:pt modelId="{4BAA67AF-FB3A-4DE7-8C95-79189F4B98F0}" type="parTrans" cxnId="{7CC9A742-96BB-49A5-BD6D-E5CA73488E18}">
      <dgm:prSet/>
      <dgm:spPr/>
      <dgm:t>
        <a:bodyPr/>
        <a:lstStyle/>
        <a:p>
          <a:endParaRPr lang="en-US"/>
        </a:p>
      </dgm:t>
    </dgm:pt>
    <dgm:pt modelId="{B331AA0C-E682-4CAE-B466-0B5CAE755FC5}" type="sibTrans" cxnId="{7CC9A742-96BB-49A5-BD6D-E5CA73488E18}">
      <dgm:prSet/>
      <dgm:spPr/>
      <dgm:t>
        <a:bodyPr/>
        <a:lstStyle/>
        <a:p>
          <a:endParaRPr lang="en-US"/>
        </a:p>
      </dgm:t>
    </dgm:pt>
    <dgm:pt modelId="{E4D5CA11-3342-41F7-8555-F4CBACEC5DF2}">
      <dgm:prSet/>
      <dgm:spPr/>
      <dgm:t>
        <a:bodyPr/>
        <a:lstStyle/>
        <a:p>
          <a:pPr>
            <a:lnSpc>
              <a:spcPct val="100000"/>
            </a:lnSpc>
          </a:pPr>
          <a:r>
            <a:rPr lang="en-US"/>
            <a:t>What are the more “sensemaking” approaches to analyze a sports organizations and their stakeholders ? </a:t>
          </a:r>
        </a:p>
      </dgm:t>
    </dgm:pt>
    <dgm:pt modelId="{12228859-42BD-4AC1-9B15-C712C7ED1116}" type="parTrans" cxnId="{F7AB1366-D667-4EE4-9D87-7AE433C40E79}">
      <dgm:prSet/>
      <dgm:spPr/>
      <dgm:t>
        <a:bodyPr/>
        <a:lstStyle/>
        <a:p>
          <a:endParaRPr lang="en-US"/>
        </a:p>
      </dgm:t>
    </dgm:pt>
    <dgm:pt modelId="{1582E35C-26DA-40B7-92C0-1446C659F856}" type="sibTrans" cxnId="{F7AB1366-D667-4EE4-9D87-7AE433C40E79}">
      <dgm:prSet/>
      <dgm:spPr/>
      <dgm:t>
        <a:bodyPr/>
        <a:lstStyle/>
        <a:p>
          <a:endParaRPr lang="en-US"/>
        </a:p>
      </dgm:t>
    </dgm:pt>
    <dgm:pt modelId="{8224354A-D1CA-458C-95BB-C2CF7B9C6483}" type="pres">
      <dgm:prSet presAssocID="{F6B017D3-8D27-40CB-A734-9C7F34703340}" presName="vert0" presStyleCnt="0">
        <dgm:presLayoutVars>
          <dgm:dir/>
          <dgm:animOne val="branch"/>
          <dgm:animLvl val="lvl"/>
        </dgm:presLayoutVars>
      </dgm:prSet>
      <dgm:spPr/>
    </dgm:pt>
    <dgm:pt modelId="{B4CF313B-48AA-49D9-ADDE-36C53084EF94}" type="pres">
      <dgm:prSet presAssocID="{8C11C941-409D-4836-94C6-6784CB71E77A}" presName="thickLine" presStyleLbl="alignNode1" presStyleIdx="0" presStyleCnt="3"/>
      <dgm:spPr/>
    </dgm:pt>
    <dgm:pt modelId="{1D74D9A8-F058-40AC-8646-6CC6A03BC1AA}" type="pres">
      <dgm:prSet presAssocID="{8C11C941-409D-4836-94C6-6784CB71E77A}" presName="horz1" presStyleCnt="0"/>
      <dgm:spPr/>
    </dgm:pt>
    <dgm:pt modelId="{79C92D83-704C-4DFD-AB02-917377C9EE19}" type="pres">
      <dgm:prSet presAssocID="{8C11C941-409D-4836-94C6-6784CB71E77A}" presName="tx1" presStyleLbl="revTx" presStyleIdx="0" presStyleCnt="3"/>
      <dgm:spPr/>
    </dgm:pt>
    <dgm:pt modelId="{CEAA3892-DB71-4BBE-B98C-E48F4BA9B853}" type="pres">
      <dgm:prSet presAssocID="{8C11C941-409D-4836-94C6-6784CB71E77A}" presName="vert1" presStyleCnt="0"/>
      <dgm:spPr/>
    </dgm:pt>
    <dgm:pt modelId="{E308A31E-0CDB-4CDC-AC76-2EA4EFD5691A}" type="pres">
      <dgm:prSet presAssocID="{ACE70EBD-33B4-46BA-96C1-17720783DCCF}" presName="thickLine" presStyleLbl="alignNode1" presStyleIdx="1" presStyleCnt="3"/>
      <dgm:spPr/>
    </dgm:pt>
    <dgm:pt modelId="{5D2D945A-BCF2-4D01-950A-EF162C559F2F}" type="pres">
      <dgm:prSet presAssocID="{ACE70EBD-33B4-46BA-96C1-17720783DCCF}" presName="horz1" presStyleCnt="0"/>
      <dgm:spPr/>
    </dgm:pt>
    <dgm:pt modelId="{0E222280-225A-4CB2-8F69-A3D3F1B23912}" type="pres">
      <dgm:prSet presAssocID="{ACE70EBD-33B4-46BA-96C1-17720783DCCF}" presName="tx1" presStyleLbl="revTx" presStyleIdx="1" presStyleCnt="3"/>
      <dgm:spPr/>
    </dgm:pt>
    <dgm:pt modelId="{4028251C-7882-4670-8117-053A1AE5DC3D}" type="pres">
      <dgm:prSet presAssocID="{ACE70EBD-33B4-46BA-96C1-17720783DCCF}" presName="vert1" presStyleCnt="0"/>
      <dgm:spPr/>
    </dgm:pt>
    <dgm:pt modelId="{56321F9F-0D05-47EF-9B43-AB1E8E463A6B}" type="pres">
      <dgm:prSet presAssocID="{E4D5CA11-3342-41F7-8555-F4CBACEC5DF2}" presName="thickLine" presStyleLbl="alignNode1" presStyleIdx="2" presStyleCnt="3"/>
      <dgm:spPr/>
    </dgm:pt>
    <dgm:pt modelId="{61D4D303-575C-4F79-A610-DC38C152FE14}" type="pres">
      <dgm:prSet presAssocID="{E4D5CA11-3342-41F7-8555-F4CBACEC5DF2}" presName="horz1" presStyleCnt="0"/>
      <dgm:spPr/>
    </dgm:pt>
    <dgm:pt modelId="{67677F49-1826-441C-9526-E2EF7F2B58AB}" type="pres">
      <dgm:prSet presAssocID="{E4D5CA11-3342-41F7-8555-F4CBACEC5DF2}" presName="tx1" presStyleLbl="revTx" presStyleIdx="2" presStyleCnt="3"/>
      <dgm:spPr/>
    </dgm:pt>
    <dgm:pt modelId="{3C4EB116-AEE8-4F5D-9A07-A2591F002408}" type="pres">
      <dgm:prSet presAssocID="{E4D5CA11-3342-41F7-8555-F4CBACEC5DF2}" presName="vert1" presStyleCnt="0"/>
      <dgm:spPr/>
    </dgm:pt>
  </dgm:ptLst>
  <dgm:cxnLst>
    <dgm:cxn modelId="{5304940F-FDA7-4819-9141-8FC3C31DAD40}" srcId="{F6B017D3-8D27-40CB-A734-9C7F34703340}" destId="{8C11C941-409D-4836-94C6-6784CB71E77A}" srcOrd="0" destOrd="0" parTransId="{49B8040D-EC5E-41CB-868B-FD1423C05110}" sibTransId="{032805E8-B772-49F4-B5B0-9852D6C9CE66}"/>
    <dgm:cxn modelId="{79BD4012-3CE4-4902-AAA9-C79D881D1222}" type="presOf" srcId="{F6B017D3-8D27-40CB-A734-9C7F34703340}" destId="{8224354A-D1CA-458C-95BB-C2CF7B9C6483}" srcOrd="0" destOrd="0" presId="urn:microsoft.com/office/officeart/2008/layout/LinedList"/>
    <dgm:cxn modelId="{72E3321B-001B-4346-9BED-DFAC31E5982C}" type="presOf" srcId="{8C11C941-409D-4836-94C6-6784CB71E77A}" destId="{79C92D83-704C-4DFD-AB02-917377C9EE19}" srcOrd="0" destOrd="0" presId="urn:microsoft.com/office/officeart/2008/layout/LinedList"/>
    <dgm:cxn modelId="{DE150E3E-70FD-4E2E-80A8-15EF30F6FE90}" type="presOf" srcId="{ACE70EBD-33B4-46BA-96C1-17720783DCCF}" destId="{0E222280-225A-4CB2-8F69-A3D3F1B23912}" srcOrd="0" destOrd="0" presId="urn:microsoft.com/office/officeart/2008/layout/LinedList"/>
    <dgm:cxn modelId="{7CC9A742-96BB-49A5-BD6D-E5CA73488E18}" srcId="{F6B017D3-8D27-40CB-A734-9C7F34703340}" destId="{ACE70EBD-33B4-46BA-96C1-17720783DCCF}" srcOrd="1" destOrd="0" parTransId="{4BAA67AF-FB3A-4DE7-8C95-79189F4B98F0}" sibTransId="{B331AA0C-E682-4CAE-B466-0B5CAE755FC5}"/>
    <dgm:cxn modelId="{F7AB1366-D667-4EE4-9D87-7AE433C40E79}" srcId="{F6B017D3-8D27-40CB-A734-9C7F34703340}" destId="{E4D5CA11-3342-41F7-8555-F4CBACEC5DF2}" srcOrd="2" destOrd="0" parTransId="{12228859-42BD-4AC1-9B15-C712C7ED1116}" sibTransId="{1582E35C-26DA-40B7-92C0-1446C659F856}"/>
    <dgm:cxn modelId="{E6B6A68C-FBE5-4812-BDE2-A340825EE536}" type="presOf" srcId="{E4D5CA11-3342-41F7-8555-F4CBACEC5DF2}" destId="{67677F49-1826-441C-9526-E2EF7F2B58AB}" srcOrd="0" destOrd="0" presId="urn:microsoft.com/office/officeart/2008/layout/LinedList"/>
    <dgm:cxn modelId="{97FE1F19-933D-4C34-8AB4-55D16123F522}" type="presParOf" srcId="{8224354A-D1CA-458C-95BB-C2CF7B9C6483}" destId="{B4CF313B-48AA-49D9-ADDE-36C53084EF94}" srcOrd="0" destOrd="0" presId="urn:microsoft.com/office/officeart/2008/layout/LinedList"/>
    <dgm:cxn modelId="{B7EC3A6B-6B2B-4BDF-ACED-A61B9C92F277}" type="presParOf" srcId="{8224354A-D1CA-458C-95BB-C2CF7B9C6483}" destId="{1D74D9A8-F058-40AC-8646-6CC6A03BC1AA}" srcOrd="1" destOrd="0" presId="urn:microsoft.com/office/officeart/2008/layout/LinedList"/>
    <dgm:cxn modelId="{993401E1-2194-49C1-99C1-977C80F018A1}" type="presParOf" srcId="{1D74D9A8-F058-40AC-8646-6CC6A03BC1AA}" destId="{79C92D83-704C-4DFD-AB02-917377C9EE19}" srcOrd="0" destOrd="0" presId="urn:microsoft.com/office/officeart/2008/layout/LinedList"/>
    <dgm:cxn modelId="{0C368073-C167-4C00-9706-2BCD341418B7}" type="presParOf" srcId="{1D74D9A8-F058-40AC-8646-6CC6A03BC1AA}" destId="{CEAA3892-DB71-4BBE-B98C-E48F4BA9B853}" srcOrd="1" destOrd="0" presId="urn:microsoft.com/office/officeart/2008/layout/LinedList"/>
    <dgm:cxn modelId="{943C5C0D-5399-40CF-BBCD-5294D1163034}" type="presParOf" srcId="{8224354A-D1CA-458C-95BB-C2CF7B9C6483}" destId="{E308A31E-0CDB-4CDC-AC76-2EA4EFD5691A}" srcOrd="2" destOrd="0" presId="urn:microsoft.com/office/officeart/2008/layout/LinedList"/>
    <dgm:cxn modelId="{87B510DB-6978-4311-8C9C-7ACA9811F364}" type="presParOf" srcId="{8224354A-D1CA-458C-95BB-C2CF7B9C6483}" destId="{5D2D945A-BCF2-4D01-950A-EF162C559F2F}" srcOrd="3" destOrd="0" presId="urn:microsoft.com/office/officeart/2008/layout/LinedList"/>
    <dgm:cxn modelId="{F8828202-2F5E-4FC8-B08A-DF97D2C9C54B}" type="presParOf" srcId="{5D2D945A-BCF2-4D01-950A-EF162C559F2F}" destId="{0E222280-225A-4CB2-8F69-A3D3F1B23912}" srcOrd="0" destOrd="0" presId="urn:microsoft.com/office/officeart/2008/layout/LinedList"/>
    <dgm:cxn modelId="{13ACFBDA-1011-4928-B1F4-7AF1EB62E611}" type="presParOf" srcId="{5D2D945A-BCF2-4D01-950A-EF162C559F2F}" destId="{4028251C-7882-4670-8117-053A1AE5DC3D}" srcOrd="1" destOrd="0" presId="urn:microsoft.com/office/officeart/2008/layout/LinedList"/>
    <dgm:cxn modelId="{F54CD7BC-A743-4CD8-B020-1C9E2634F28C}" type="presParOf" srcId="{8224354A-D1CA-458C-95BB-C2CF7B9C6483}" destId="{56321F9F-0D05-47EF-9B43-AB1E8E463A6B}" srcOrd="4" destOrd="0" presId="urn:microsoft.com/office/officeart/2008/layout/LinedList"/>
    <dgm:cxn modelId="{F840D2E4-15B8-409F-A737-40A3ED86D42F}" type="presParOf" srcId="{8224354A-D1CA-458C-95BB-C2CF7B9C6483}" destId="{61D4D303-575C-4F79-A610-DC38C152FE14}" srcOrd="5" destOrd="0" presId="urn:microsoft.com/office/officeart/2008/layout/LinedList"/>
    <dgm:cxn modelId="{A0CC4C11-C102-4206-B467-BCC93E4210C9}" type="presParOf" srcId="{61D4D303-575C-4F79-A610-DC38C152FE14}" destId="{67677F49-1826-441C-9526-E2EF7F2B58AB}" srcOrd="0" destOrd="0" presId="urn:microsoft.com/office/officeart/2008/layout/LinedList"/>
    <dgm:cxn modelId="{0C329B7A-48B7-4620-95A3-27D831A4256E}" type="presParOf" srcId="{61D4D303-575C-4F79-A610-DC38C152FE14}" destId="{3C4EB116-AEE8-4F5D-9A07-A2591F00240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9FD14-5CE5-4679-8AF3-5B1769325324}">
      <dsp:nvSpPr>
        <dsp:cNvPr id="0" name=""/>
        <dsp:cNvSpPr/>
      </dsp:nvSpPr>
      <dsp:spPr>
        <a:xfrm>
          <a:off x="0" y="2022"/>
          <a:ext cx="6172199" cy="102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99A5F-56C0-43DF-8210-9673D5B74894}">
      <dsp:nvSpPr>
        <dsp:cNvPr id="0" name=""/>
        <dsp:cNvSpPr/>
      </dsp:nvSpPr>
      <dsp:spPr>
        <a:xfrm>
          <a:off x="310115" y="232687"/>
          <a:ext cx="563846" cy="5638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85C6C7-5E8E-4B0F-80FB-BD5218186115}">
      <dsp:nvSpPr>
        <dsp:cNvPr id="0" name=""/>
        <dsp:cNvSpPr/>
      </dsp:nvSpPr>
      <dsp:spPr>
        <a:xfrm>
          <a:off x="1184076" y="2022"/>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844550">
            <a:lnSpc>
              <a:spcPct val="90000"/>
            </a:lnSpc>
            <a:spcBef>
              <a:spcPct val="0"/>
            </a:spcBef>
            <a:spcAft>
              <a:spcPct val="35000"/>
            </a:spcAft>
            <a:buNone/>
          </a:pPr>
          <a:r>
            <a:rPr lang="fr-FR" sz="1900" kern="1200" dirty="0"/>
            <a:t>Be </a:t>
          </a:r>
          <a:r>
            <a:rPr lang="fr-FR" sz="1900" b="1" kern="1200" dirty="0" err="1"/>
            <a:t>reputational</a:t>
          </a:r>
          <a:r>
            <a:rPr lang="fr-FR" sz="1900" kern="1200" dirty="0"/>
            <a:t> to </a:t>
          </a:r>
          <a:r>
            <a:rPr lang="fr-FR" sz="1900" kern="1200" dirty="0" err="1"/>
            <a:t>promote</a:t>
          </a:r>
          <a:r>
            <a:rPr lang="fr-FR" sz="1900" kern="1200" dirty="0"/>
            <a:t> </a:t>
          </a:r>
          <a:r>
            <a:rPr lang="fr-FR" sz="1900" kern="1200" dirty="0" err="1"/>
            <a:t>you</a:t>
          </a:r>
          <a:r>
            <a:rPr lang="fr-FR" sz="1900" kern="1200" dirty="0"/>
            <a:t> ! Professional &amp; </a:t>
          </a:r>
          <a:r>
            <a:rPr lang="fr-FR" sz="1900" kern="1200" dirty="0" err="1"/>
            <a:t>academic</a:t>
          </a:r>
          <a:r>
            <a:rPr lang="fr-FR" sz="1900" kern="1200" dirty="0"/>
            <a:t> publications – business – networks - </a:t>
          </a:r>
          <a:r>
            <a:rPr lang="fr-FR" sz="1900" kern="1200" dirty="0" err="1"/>
            <a:t>alumni</a:t>
          </a:r>
          <a:r>
            <a:rPr lang="fr-FR" sz="1900" kern="1200" dirty="0"/>
            <a:t> </a:t>
          </a:r>
          <a:endParaRPr lang="en-US" sz="1900" kern="1200" dirty="0"/>
        </a:p>
      </dsp:txBody>
      <dsp:txXfrm>
        <a:off x="1184076" y="2022"/>
        <a:ext cx="4988123" cy="1025174"/>
      </dsp:txXfrm>
    </dsp:sp>
    <dsp:sp modelId="{60C26F65-9A03-491D-8EDA-290262A39AE2}">
      <dsp:nvSpPr>
        <dsp:cNvPr id="0" name=""/>
        <dsp:cNvSpPr/>
      </dsp:nvSpPr>
      <dsp:spPr>
        <a:xfrm>
          <a:off x="0" y="1283491"/>
          <a:ext cx="6172199" cy="102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9EEDAA-C033-4A81-8883-6DD82C391979}">
      <dsp:nvSpPr>
        <dsp:cNvPr id="0" name=""/>
        <dsp:cNvSpPr/>
      </dsp:nvSpPr>
      <dsp:spPr>
        <a:xfrm>
          <a:off x="310115" y="1514155"/>
          <a:ext cx="563846" cy="5638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DE2F56-6D2A-47FF-B306-A2FB1159B838}">
      <dsp:nvSpPr>
        <dsp:cNvPr id="0" name=""/>
        <dsp:cNvSpPr/>
      </dsp:nvSpPr>
      <dsp:spPr>
        <a:xfrm>
          <a:off x="1184076" y="1283491"/>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844550">
            <a:lnSpc>
              <a:spcPct val="90000"/>
            </a:lnSpc>
            <a:spcBef>
              <a:spcPct val="0"/>
            </a:spcBef>
            <a:spcAft>
              <a:spcPct val="35000"/>
            </a:spcAft>
            <a:buNone/>
          </a:pPr>
          <a:r>
            <a:rPr lang="fr-FR" sz="1900" kern="1200"/>
            <a:t>Be relational : Attract </a:t>
          </a:r>
          <a:r>
            <a:rPr lang="fr-FR" sz="1900" b="1" kern="1200"/>
            <a:t>experts</a:t>
          </a:r>
          <a:r>
            <a:rPr lang="fr-FR" sz="1900" kern="1200"/>
            <a:t> both academics and professionals including alumni to tranfert knowledge and competencies</a:t>
          </a:r>
          <a:endParaRPr lang="en-US" sz="1900" kern="1200"/>
        </a:p>
      </dsp:txBody>
      <dsp:txXfrm>
        <a:off x="1184076" y="1283491"/>
        <a:ext cx="4988123" cy="1025174"/>
      </dsp:txXfrm>
    </dsp:sp>
    <dsp:sp modelId="{32D47703-A52E-4DA8-ADAC-55F4DEEFBD2F}">
      <dsp:nvSpPr>
        <dsp:cNvPr id="0" name=""/>
        <dsp:cNvSpPr/>
      </dsp:nvSpPr>
      <dsp:spPr>
        <a:xfrm>
          <a:off x="0" y="2564959"/>
          <a:ext cx="6172199" cy="102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A8A8CE-A0F3-4E65-A682-C86C77F73C1E}">
      <dsp:nvSpPr>
        <dsp:cNvPr id="0" name=""/>
        <dsp:cNvSpPr/>
      </dsp:nvSpPr>
      <dsp:spPr>
        <a:xfrm>
          <a:off x="310115" y="2795623"/>
          <a:ext cx="563846" cy="5638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7DCC91-3A6A-4DA6-8F67-2E15018FDE8C}">
      <dsp:nvSpPr>
        <dsp:cNvPr id="0" name=""/>
        <dsp:cNvSpPr/>
      </dsp:nvSpPr>
      <dsp:spPr>
        <a:xfrm>
          <a:off x="1184076" y="2564959"/>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844550">
            <a:lnSpc>
              <a:spcPct val="90000"/>
            </a:lnSpc>
            <a:spcBef>
              <a:spcPct val="0"/>
            </a:spcBef>
            <a:spcAft>
              <a:spcPct val="35000"/>
            </a:spcAft>
            <a:buNone/>
          </a:pPr>
          <a:r>
            <a:rPr lang="fr-FR" sz="1900" kern="1200"/>
            <a:t>Be strategic : Students help for </a:t>
          </a:r>
          <a:r>
            <a:rPr lang="fr-FR" sz="1900" b="1" kern="1200"/>
            <a:t>selection</a:t>
          </a:r>
          <a:endParaRPr lang="en-US" sz="1900" kern="1200"/>
        </a:p>
      </dsp:txBody>
      <dsp:txXfrm>
        <a:off x="1184076" y="2564959"/>
        <a:ext cx="4988123" cy="1025174"/>
      </dsp:txXfrm>
    </dsp:sp>
    <dsp:sp modelId="{2B0ACFB5-73BB-4987-B0CF-580FCD64B106}">
      <dsp:nvSpPr>
        <dsp:cNvPr id="0" name=""/>
        <dsp:cNvSpPr/>
      </dsp:nvSpPr>
      <dsp:spPr>
        <a:xfrm>
          <a:off x="0" y="3846427"/>
          <a:ext cx="6172199" cy="102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3E5037-A97D-4436-97EC-6670792A1DE5}">
      <dsp:nvSpPr>
        <dsp:cNvPr id="0" name=""/>
        <dsp:cNvSpPr/>
      </dsp:nvSpPr>
      <dsp:spPr>
        <a:xfrm>
          <a:off x="310115" y="4077091"/>
          <a:ext cx="563846" cy="5638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B0761B-9488-4479-916D-A06CBB14A9A1}">
      <dsp:nvSpPr>
        <dsp:cNvPr id="0" name=""/>
        <dsp:cNvSpPr/>
      </dsp:nvSpPr>
      <dsp:spPr>
        <a:xfrm>
          <a:off x="1184076" y="3846427"/>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844550">
            <a:lnSpc>
              <a:spcPct val="90000"/>
            </a:lnSpc>
            <a:spcBef>
              <a:spcPct val="0"/>
            </a:spcBef>
            <a:spcAft>
              <a:spcPct val="35000"/>
            </a:spcAft>
            <a:buNone/>
          </a:pPr>
          <a:r>
            <a:rPr lang="fr-FR" sz="1900" kern="1200"/>
            <a:t>Be Efficient : ? </a:t>
          </a:r>
          <a:endParaRPr lang="en-US" sz="1900" kern="1200"/>
        </a:p>
      </dsp:txBody>
      <dsp:txXfrm>
        <a:off x="1184076" y="3846427"/>
        <a:ext cx="4988123" cy="10251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08226-A2DC-4098-A446-CCE7625AAABB}">
      <dsp:nvSpPr>
        <dsp:cNvPr id="0" name=""/>
        <dsp:cNvSpPr/>
      </dsp:nvSpPr>
      <dsp:spPr>
        <a:xfrm>
          <a:off x="0" y="1848"/>
          <a:ext cx="65864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D8E4AE-6F51-4CF3-85ED-EC2D953D70E5}">
      <dsp:nvSpPr>
        <dsp:cNvPr id="0" name=""/>
        <dsp:cNvSpPr/>
      </dsp:nvSpPr>
      <dsp:spPr>
        <a:xfrm>
          <a:off x="0" y="1848"/>
          <a:ext cx="6586489"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What are we able to make with what we have ? </a:t>
          </a:r>
          <a:endParaRPr lang="en-US" sz="1900" kern="1200"/>
        </a:p>
      </dsp:txBody>
      <dsp:txXfrm>
        <a:off x="0" y="1848"/>
        <a:ext cx="6586489" cy="1260574"/>
      </dsp:txXfrm>
    </dsp:sp>
    <dsp:sp modelId="{8DED840F-9F11-4AEE-8F30-108B9BEABD61}">
      <dsp:nvSpPr>
        <dsp:cNvPr id="0" name=""/>
        <dsp:cNvSpPr/>
      </dsp:nvSpPr>
      <dsp:spPr>
        <a:xfrm>
          <a:off x="0" y="1262422"/>
          <a:ext cx="65864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86B26E-E0A4-4989-9CF2-E448C0EC38C7}">
      <dsp:nvSpPr>
        <dsp:cNvPr id="0" name=""/>
        <dsp:cNvSpPr/>
      </dsp:nvSpPr>
      <dsp:spPr>
        <a:xfrm>
          <a:off x="0" y="1262422"/>
          <a:ext cx="6586489"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RBV</a:t>
          </a:r>
          <a:r>
            <a:rPr lang="en-US" sz="1900" kern="1200"/>
            <a:t> (Resource-Based-View, Wernerfelt, 1984, Barney, 1991, Grant, 1991) : certain </a:t>
          </a:r>
          <a:r>
            <a:rPr lang="en-US" sz="1900" b="1" kern="1200"/>
            <a:t>assets</a:t>
          </a:r>
          <a:r>
            <a:rPr lang="en-US" sz="1900" kern="1200"/>
            <a:t> (resources and capabilities) with certain characteristics will lead to sustainable competitive advantage.</a:t>
          </a:r>
        </a:p>
      </dsp:txBody>
      <dsp:txXfrm>
        <a:off x="0" y="1262422"/>
        <a:ext cx="6586489" cy="1260574"/>
      </dsp:txXfrm>
    </dsp:sp>
    <dsp:sp modelId="{DB45AF25-3178-4C53-8284-9FC4427B1A79}">
      <dsp:nvSpPr>
        <dsp:cNvPr id="0" name=""/>
        <dsp:cNvSpPr/>
      </dsp:nvSpPr>
      <dsp:spPr>
        <a:xfrm>
          <a:off x="0" y="2522996"/>
          <a:ext cx="65864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847DBA-D69A-4788-A8D4-4278C31E9931}">
      <dsp:nvSpPr>
        <dsp:cNvPr id="0" name=""/>
        <dsp:cNvSpPr/>
      </dsp:nvSpPr>
      <dsp:spPr>
        <a:xfrm>
          <a:off x="0" y="2522996"/>
          <a:ext cx="6586489"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kumimoji="1" lang="en-US" sz="1900" kern="1200"/>
            <a:t>Strategy dictated by unique resources and capabilities of the firm (what can the firm do best?)</a:t>
          </a:r>
          <a:endParaRPr lang="en-US" sz="1900" kern="1200"/>
        </a:p>
      </dsp:txBody>
      <dsp:txXfrm>
        <a:off x="0" y="2522996"/>
        <a:ext cx="6586489" cy="126057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40A5B-D8F9-4B25-B3E3-1686934898C5}">
      <dsp:nvSpPr>
        <dsp:cNvPr id="0" name=""/>
        <dsp:cNvSpPr/>
      </dsp:nvSpPr>
      <dsp:spPr>
        <a:xfrm>
          <a:off x="0" y="11543"/>
          <a:ext cx="10945216"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The strategy (tactical) is a function of the external environment (rival  teams : opportunities - threats). </a:t>
          </a:r>
          <a:endParaRPr lang="en-US" sz="2100" kern="1200"/>
        </a:p>
      </dsp:txBody>
      <dsp:txXfrm>
        <a:off x="40780" y="52323"/>
        <a:ext cx="10863656" cy="753819"/>
      </dsp:txXfrm>
    </dsp:sp>
    <dsp:sp modelId="{91A25144-C93D-427F-8F02-565BAB64CAD2}">
      <dsp:nvSpPr>
        <dsp:cNvPr id="0" name=""/>
        <dsp:cNvSpPr/>
      </dsp:nvSpPr>
      <dsp:spPr>
        <a:xfrm>
          <a:off x="0" y="907403"/>
          <a:ext cx="10945216"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The trainer has a tactic adapted to the adversary and the players (resources) adapt to this positioning (diagram of play). </a:t>
          </a:r>
          <a:endParaRPr lang="en-US" sz="2100" kern="1200"/>
        </a:p>
      </dsp:txBody>
      <dsp:txXfrm>
        <a:off x="40780" y="948183"/>
        <a:ext cx="10863656" cy="7538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B921C-B0C1-4975-8FAF-09C9332D9EF3}">
      <dsp:nvSpPr>
        <dsp:cNvPr id="0" name=""/>
        <dsp:cNvSpPr/>
      </dsp:nvSpPr>
      <dsp:spPr>
        <a:xfrm>
          <a:off x="0" y="845424"/>
          <a:ext cx="6172199" cy="15514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D79AE4-E4DC-4189-BD15-E8669CF42001}">
      <dsp:nvSpPr>
        <dsp:cNvPr id="0" name=""/>
        <dsp:cNvSpPr/>
      </dsp:nvSpPr>
      <dsp:spPr>
        <a:xfrm>
          <a:off x="469312" y="1194499"/>
          <a:ext cx="853295" cy="8532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0FBEEE-FC16-4F00-8931-AF5D8FFA74CF}">
      <dsp:nvSpPr>
        <dsp:cNvPr id="0" name=""/>
        <dsp:cNvSpPr/>
      </dsp:nvSpPr>
      <dsp:spPr>
        <a:xfrm>
          <a:off x="1791919" y="845424"/>
          <a:ext cx="4378528" cy="155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95" tIns="164195" rIns="164195" bIns="164195" numCol="1" spcCol="1270" anchor="ctr" anchorCtr="0">
          <a:noAutofit/>
        </a:bodyPr>
        <a:lstStyle/>
        <a:p>
          <a:pPr marL="0" lvl="0" indent="0" algn="l" defTabSz="622300">
            <a:lnSpc>
              <a:spcPct val="90000"/>
            </a:lnSpc>
            <a:spcBef>
              <a:spcPct val="0"/>
            </a:spcBef>
            <a:spcAft>
              <a:spcPct val="35000"/>
            </a:spcAft>
            <a:buNone/>
          </a:pPr>
          <a:r>
            <a:rPr lang="en-US" sz="1400" kern="1200"/>
            <a:t>How can we “implement” that ? It’s very theoretical !</a:t>
          </a:r>
        </a:p>
      </dsp:txBody>
      <dsp:txXfrm>
        <a:off x="1791919" y="845424"/>
        <a:ext cx="4378528" cy="1551445"/>
      </dsp:txXfrm>
    </dsp:sp>
    <dsp:sp modelId="{5B414D64-62EA-462D-8FEE-F35C9205B12D}">
      <dsp:nvSpPr>
        <dsp:cNvPr id="0" name=""/>
        <dsp:cNvSpPr/>
      </dsp:nvSpPr>
      <dsp:spPr>
        <a:xfrm>
          <a:off x="0" y="2784731"/>
          <a:ext cx="6172199" cy="15514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878650-514F-4B58-9E48-2F24E1C6E05A}">
      <dsp:nvSpPr>
        <dsp:cNvPr id="0" name=""/>
        <dsp:cNvSpPr/>
      </dsp:nvSpPr>
      <dsp:spPr>
        <a:xfrm>
          <a:off x="469312" y="3133806"/>
          <a:ext cx="853295" cy="8532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4065C0-6B33-4E2F-911B-1878BC040C2F}">
      <dsp:nvSpPr>
        <dsp:cNvPr id="0" name=""/>
        <dsp:cNvSpPr/>
      </dsp:nvSpPr>
      <dsp:spPr>
        <a:xfrm>
          <a:off x="1791919" y="2784731"/>
          <a:ext cx="2777490" cy="155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95" tIns="164195" rIns="164195" bIns="164195" numCol="1" spcCol="1270" anchor="ctr" anchorCtr="0">
          <a:noAutofit/>
        </a:bodyPr>
        <a:lstStyle/>
        <a:p>
          <a:pPr marL="0" lvl="0" indent="0" algn="l" defTabSz="622300">
            <a:lnSpc>
              <a:spcPct val="90000"/>
            </a:lnSpc>
            <a:spcBef>
              <a:spcPct val="0"/>
            </a:spcBef>
            <a:spcAft>
              <a:spcPct val="35000"/>
            </a:spcAft>
            <a:buNone/>
          </a:pPr>
          <a:r>
            <a:rPr lang="en-US" sz="1400" kern="1200"/>
            <a:t>Your and my job : to be able to construct a business plan (development) with a “specific RBV analysis” (your “sensemaking background”), and furthermore :</a:t>
          </a:r>
        </a:p>
      </dsp:txBody>
      <dsp:txXfrm>
        <a:off x="1791919" y="2784731"/>
        <a:ext cx="2777490" cy="1551445"/>
      </dsp:txXfrm>
    </dsp:sp>
    <dsp:sp modelId="{6F0E3369-ED8D-41AD-9CA8-4476A990F465}">
      <dsp:nvSpPr>
        <dsp:cNvPr id="0" name=""/>
        <dsp:cNvSpPr/>
      </dsp:nvSpPr>
      <dsp:spPr>
        <a:xfrm>
          <a:off x="4569409" y="2784731"/>
          <a:ext cx="1601038" cy="155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95" tIns="164195" rIns="164195" bIns="164195" numCol="1" spcCol="1270" anchor="ctr" anchorCtr="0">
          <a:noAutofit/>
        </a:bodyPr>
        <a:lstStyle/>
        <a:p>
          <a:pPr marL="0" lvl="0" indent="0" algn="l" defTabSz="488950">
            <a:lnSpc>
              <a:spcPct val="90000"/>
            </a:lnSpc>
            <a:spcBef>
              <a:spcPct val="0"/>
            </a:spcBef>
            <a:spcAft>
              <a:spcPct val="35000"/>
            </a:spcAft>
            <a:buNone/>
          </a:pPr>
          <a:r>
            <a:rPr lang="en-US" sz="1100" kern="1200"/>
            <a:t>Persuade and control our stakeholders</a:t>
          </a:r>
        </a:p>
        <a:p>
          <a:pPr marL="0" lvl="0" indent="0" algn="l" defTabSz="488950">
            <a:lnSpc>
              <a:spcPct val="90000"/>
            </a:lnSpc>
            <a:spcBef>
              <a:spcPct val="0"/>
            </a:spcBef>
            <a:spcAft>
              <a:spcPct val="35000"/>
            </a:spcAft>
            <a:buNone/>
          </a:pPr>
          <a:r>
            <a:rPr lang="en-US" sz="1100" kern="1200"/>
            <a:t>Maintain our performance</a:t>
          </a:r>
        </a:p>
        <a:p>
          <a:pPr marL="0" lvl="0" indent="0" algn="l" defTabSz="488950">
            <a:lnSpc>
              <a:spcPct val="90000"/>
            </a:lnSpc>
            <a:spcBef>
              <a:spcPct val="0"/>
            </a:spcBef>
            <a:spcAft>
              <a:spcPct val="35000"/>
            </a:spcAft>
            <a:buNone/>
          </a:pPr>
          <a:r>
            <a:rPr lang="en-US" sz="1100" kern="1200"/>
            <a:t>To be “ready” for new opportunities and threats because of very instable sports environment…</a:t>
          </a:r>
        </a:p>
      </dsp:txBody>
      <dsp:txXfrm>
        <a:off x="4569409" y="2784731"/>
        <a:ext cx="1601038" cy="155144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94955-AA09-453F-80F7-844386D22360}">
      <dsp:nvSpPr>
        <dsp:cNvPr id="0" name=""/>
        <dsp:cNvSpPr/>
      </dsp:nvSpPr>
      <dsp:spPr>
        <a:xfrm>
          <a:off x="0" y="258489"/>
          <a:ext cx="6586489" cy="125685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11185" tIns="291592" rIns="51118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Physical capital : technology, plants, equipment, geographical localization…</a:t>
          </a:r>
        </a:p>
        <a:p>
          <a:pPr marL="114300" lvl="1" indent="-114300" algn="l" defTabSz="622300">
            <a:lnSpc>
              <a:spcPct val="90000"/>
            </a:lnSpc>
            <a:spcBef>
              <a:spcPct val="0"/>
            </a:spcBef>
            <a:spcAft>
              <a:spcPct val="15000"/>
            </a:spcAft>
            <a:buChar char="•"/>
          </a:pPr>
          <a:r>
            <a:rPr lang="en-US" sz="1400" kern="1200"/>
            <a:t>Human capital : formation, experience, networks - relationships… </a:t>
          </a:r>
        </a:p>
        <a:p>
          <a:pPr marL="114300" lvl="1" indent="-114300" algn="l" defTabSz="622300">
            <a:lnSpc>
              <a:spcPct val="90000"/>
            </a:lnSpc>
            <a:spcBef>
              <a:spcPct val="0"/>
            </a:spcBef>
            <a:spcAft>
              <a:spcPct val="15000"/>
            </a:spcAft>
            <a:buChar char="•"/>
          </a:pPr>
          <a:r>
            <a:rPr lang="en-US" sz="1400" kern="1200"/>
            <a:t>Organizational capital : formal structure, control, routines, process, coordination systems…  </a:t>
          </a:r>
        </a:p>
      </dsp:txBody>
      <dsp:txXfrm>
        <a:off x="0" y="258489"/>
        <a:ext cx="6586489" cy="1256850"/>
      </dsp:txXfrm>
    </dsp:sp>
    <dsp:sp modelId="{D2556462-7AEE-45E4-A440-61A7BD3A508F}">
      <dsp:nvSpPr>
        <dsp:cNvPr id="0" name=""/>
        <dsp:cNvSpPr/>
      </dsp:nvSpPr>
      <dsp:spPr>
        <a:xfrm>
          <a:off x="329324" y="51849"/>
          <a:ext cx="4610542" cy="413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4268" tIns="0" rIns="174268" bIns="0" numCol="1" spcCol="1270" anchor="ctr" anchorCtr="0">
          <a:noAutofit/>
        </a:bodyPr>
        <a:lstStyle/>
        <a:p>
          <a:pPr marL="0" lvl="0" indent="0" algn="l" defTabSz="622300">
            <a:lnSpc>
              <a:spcPct val="90000"/>
            </a:lnSpc>
            <a:spcBef>
              <a:spcPct val="0"/>
            </a:spcBef>
            <a:spcAft>
              <a:spcPct val="35000"/>
            </a:spcAft>
            <a:buNone/>
          </a:pPr>
          <a:r>
            <a:rPr lang="en-US" sz="1400" kern="1200"/>
            <a:t>Barney (1991) : 3</a:t>
          </a:r>
        </a:p>
      </dsp:txBody>
      <dsp:txXfrm>
        <a:off x="349499" y="72024"/>
        <a:ext cx="4570192" cy="372930"/>
      </dsp:txXfrm>
    </dsp:sp>
    <dsp:sp modelId="{F1DBB5C8-67F0-44A8-80B3-F5EA71F9DC94}">
      <dsp:nvSpPr>
        <dsp:cNvPr id="0" name=""/>
        <dsp:cNvSpPr/>
      </dsp:nvSpPr>
      <dsp:spPr>
        <a:xfrm>
          <a:off x="0" y="1797579"/>
          <a:ext cx="6586489" cy="59535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11185" tIns="291592" rIns="51118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financial, physical, human, technological, organizational, reputation.</a:t>
          </a:r>
        </a:p>
      </dsp:txBody>
      <dsp:txXfrm>
        <a:off x="0" y="1797579"/>
        <a:ext cx="6586489" cy="595350"/>
      </dsp:txXfrm>
    </dsp:sp>
    <dsp:sp modelId="{4BB98092-F3E3-441A-9819-900F2AE74013}">
      <dsp:nvSpPr>
        <dsp:cNvPr id="0" name=""/>
        <dsp:cNvSpPr/>
      </dsp:nvSpPr>
      <dsp:spPr>
        <a:xfrm>
          <a:off x="329324" y="1590939"/>
          <a:ext cx="4610542" cy="413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4268" tIns="0" rIns="174268" bIns="0" numCol="1" spcCol="1270" anchor="ctr" anchorCtr="0">
          <a:noAutofit/>
        </a:bodyPr>
        <a:lstStyle/>
        <a:p>
          <a:pPr marL="0" lvl="0" indent="0" algn="l" defTabSz="622300">
            <a:lnSpc>
              <a:spcPct val="90000"/>
            </a:lnSpc>
            <a:spcBef>
              <a:spcPct val="0"/>
            </a:spcBef>
            <a:spcAft>
              <a:spcPct val="35000"/>
            </a:spcAft>
            <a:buNone/>
          </a:pPr>
          <a:r>
            <a:rPr lang="en-US" sz="1400" kern="1200"/>
            <a:t>Grant (1991) : 6</a:t>
          </a:r>
        </a:p>
      </dsp:txBody>
      <dsp:txXfrm>
        <a:off x="349499" y="1611114"/>
        <a:ext cx="4570192" cy="372930"/>
      </dsp:txXfrm>
    </dsp:sp>
    <dsp:sp modelId="{6D5E9098-3CDD-474B-B82A-FD60308C1AC5}">
      <dsp:nvSpPr>
        <dsp:cNvPr id="0" name=""/>
        <dsp:cNvSpPr/>
      </dsp:nvSpPr>
      <dsp:spPr>
        <a:xfrm>
          <a:off x="0" y="2675169"/>
          <a:ext cx="6586489" cy="10584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11185" tIns="291592" rIns="51118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Fixed assets : plants, equipment…</a:t>
          </a:r>
        </a:p>
        <a:p>
          <a:pPr marL="114300" lvl="1" indent="-114300" algn="l" defTabSz="622300">
            <a:lnSpc>
              <a:spcPct val="90000"/>
            </a:lnSpc>
            <a:spcBef>
              <a:spcPct val="0"/>
            </a:spcBef>
            <a:spcAft>
              <a:spcPct val="15000"/>
            </a:spcAft>
            <a:buChar char="•"/>
          </a:pPr>
          <a:r>
            <a:rPr lang="en-US" sz="1400" kern="1200"/>
            <a:t>“Blueprints” : patent, brand, reputation</a:t>
          </a:r>
        </a:p>
        <a:p>
          <a:pPr marL="114300" lvl="1" indent="-114300" algn="l" defTabSz="622300">
            <a:lnSpc>
              <a:spcPct val="90000"/>
            </a:lnSpc>
            <a:spcBef>
              <a:spcPct val="0"/>
            </a:spcBef>
            <a:spcAft>
              <a:spcPct val="15000"/>
            </a:spcAft>
            <a:buChar char="•"/>
          </a:pPr>
          <a:r>
            <a:rPr lang="en-US" sz="1400" kern="1200"/>
            <a:t>Teamwork “effects” : routines, habits, experience… </a:t>
          </a:r>
        </a:p>
      </dsp:txBody>
      <dsp:txXfrm>
        <a:off x="0" y="2675169"/>
        <a:ext cx="6586489" cy="1058400"/>
      </dsp:txXfrm>
    </dsp:sp>
    <dsp:sp modelId="{91A018A4-47D3-4C6C-9B8D-1A1BCA20A58E}">
      <dsp:nvSpPr>
        <dsp:cNvPr id="0" name=""/>
        <dsp:cNvSpPr/>
      </dsp:nvSpPr>
      <dsp:spPr>
        <a:xfrm>
          <a:off x="329324" y="2468529"/>
          <a:ext cx="4610542" cy="4132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4268" tIns="0" rIns="174268" bIns="0" numCol="1" spcCol="1270" anchor="ctr" anchorCtr="0">
          <a:noAutofit/>
        </a:bodyPr>
        <a:lstStyle/>
        <a:p>
          <a:pPr marL="0" lvl="0" indent="0" algn="l" defTabSz="622300">
            <a:lnSpc>
              <a:spcPct val="90000"/>
            </a:lnSpc>
            <a:spcBef>
              <a:spcPct val="0"/>
            </a:spcBef>
            <a:spcAft>
              <a:spcPct val="35000"/>
            </a:spcAft>
            <a:buNone/>
          </a:pPr>
          <a:r>
            <a:rPr lang="en-US" sz="1400" kern="1200"/>
            <a:t>Wernerfelt (1989) : 3</a:t>
          </a:r>
        </a:p>
      </dsp:txBody>
      <dsp:txXfrm>
        <a:off x="349499" y="2488704"/>
        <a:ext cx="4570192" cy="3729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5DFD0-0447-41F9-8C9C-BEEF52D8A68D}">
      <dsp:nvSpPr>
        <dsp:cNvPr id="0" name=""/>
        <dsp:cNvSpPr/>
      </dsp:nvSpPr>
      <dsp:spPr>
        <a:xfrm>
          <a:off x="0" y="471"/>
          <a:ext cx="617219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BA3F264-EC4D-4922-9648-158612937090}">
      <dsp:nvSpPr>
        <dsp:cNvPr id="0" name=""/>
        <dsp:cNvSpPr/>
      </dsp:nvSpPr>
      <dsp:spPr>
        <a:xfrm>
          <a:off x="0" y="471"/>
          <a:ext cx="6172199" cy="771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t>Lecture 1 : Sport Business Ecosystem</a:t>
          </a:r>
          <a:endParaRPr lang="en-US" sz="2800" kern="1200"/>
        </a:p>
      </dsp:txBody>
      <dsp:txXfrm>
        <a:off x="0" y="471"/>
        <a:ext cx="6172199" cy="771565"/>
      </dsp:txXfrm>
    </dsp:sp>
    <dsp:sp modelId="{C31EDD2D-DF5A-455B-AA6D-33B431A35EBE}">
      <dsp:nvSpPr>
        <dsp:cNvPr id="0" name=""/>
        <dsp:cNvSpPr/>
      </dsp:nvSpPr>
      <dsp:spPr>
        <a:xfrm>
          <a:off x="0" y="772036"/>
          <a:ext cx="617219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1AC1D65-CF03-4E00-9A98-00A5119DC7AD}">
      <dsp:nvSpPr>
        <dsp:cNvPr id="0" name=""/>
        <dsp:cNvSpPr/>
      </dsp:nvSpPr>
      <dsp:spPr>
        <a:xfrm>
          <a:off x="0" y="772036"/>
          <a:ext cx="6172199" cy="771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t>Lecture 2 : Sport Business Models </a:t>
          </a:r>
          <a:endParaRPr lang="en-US" sz="2800" kern="1200"/>
        </a:p>
      </dsp:txBody>
      <dsp:txXfrm>
        <a:off x="0" y="772036"/>
        <a:ext cx="6172199" cy="771565"/>
      </dsp:txXfrm>
    </dsp:sp>
    <dsp:sp modelId="{F6697B37-9E63-41FC-B912-464DE797F1DE}">
      <dsp:nvSpPr>
        <dsp:cNvPr id="0" name=""/>
        <dsp:cNvSpPr/>
      </dsp:nvSpPr>
      <dsp:spPr>
        <a:xfrm>
          <a:off x="0" y="1543601"/>
          <a:ext cx="617219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7DF065F-9473-4043-92C3-2EDD864F03C5}">
      <dsp:nvSpPr>
        <dsp:cNvPr id="0" name=""/>
        <dsp:cNvSpPr/>
      </dsp:nvSpPr>
      <dsp:spPr>
        <a:xfrm>
          <a:off x="0" y="1543601"/>
          <a:ext cx="6172199" cy="771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t>Lecture 3 : Relational Business Model </a:t>
          </a:r>
          <a:endParaRPr lang="en-US" sz="2800" kern="1200"/>
        </a:p>
      </dsp:txBody>
      <dsp:txXfrm>
        <a:off x="0" y="1543601"/>
        <a:ext cx="6172199" cy="771565"/>
      </dsp:txXfrm>
    </dsp:sp>
    <dsp:sp modelId="{33E73790-56E9-4B1B-99FB-8AC356253BF6}">
      <dsp:nvSpPr>
        <dsp:cNvPr id="0" name=""/>
        <dsp:cNvSpPr/>
      </dsp:nvSpPr>
      <dsp:spPr>
        <a:xfrm>
          <a:off x="0" y="2315166"/>
          <a:ext cx="617219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421A19D-B55A-4CB3-96F6-93FE733BF750}">
      <dsp:nvSpPr>
        <dsp:cNvPr id="0" name=""/>
        <dsp:cNvSpPr/>
      </dsp:nvSpPr>
      <dsp:spPr>
        <a:xfrm>
          <a:off x="0" y="2315166"/>
          <a:ext cx="6172199" cy="771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t>Lecture 4 : Reputational Business Model </a:t>
          </a:r>
          <a:endParaRPr lang="en-US" sz="2800" kern="1200"/>
        </a:p>
      </dsp:txBody>
      <dsp:txXfrm>
        <a:off x="0" y="2315166"/>
        <a:ext cx="6172199" cy="771565"/>
      </dsp:txXfrm>
    </dsp:sp>
    <dsp:sp modelId="{E9FE6478-3FDD-42F1-A06D-6E5D40B5B5EC}">
      <dsp:nvSpPr>
        <dsp:cNvPr id="0" name=""/>
        <dsp:cNvSpPr/>
      </dsp:nvSpPr>
      <dsp:spPr>
        <a:xfrm>
          <a:off x="0" y="3086731"/>
          <a:ext cx="617219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C9E03BF-450E-4DD7-9ADA-DA2730F46995}">
      <dsp:nvSpPr>
        <dsp:cNvPr id="0" name=""/>
        <dsp:cNvSpPr/>
      </dsp:nvSpPr>
      <dsp:spPr>
        <a:xfrm>
          <a:off x="0" y="3086731"/>
          <a:ext cx="6172199" cy="771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t>Lecture 5 : Individual Exam </a:t>
          </a:r>
          <a:endParaRPr lang="en-US" sz="2800" kern="1200"/>
        </a:p>
      </dsp:txBody>
      <dsp:txXfrm>
        <a:off x="0" y="3086731"/>
        <a:ext cx="6172199" cy="7715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E77FD-08C2-4834-8687-793E59E22301}">
      <dsp:nvSpPr>
        <dsp:cNvPr id="0" name=""/>
        <dsp:cNvSpPr/>
      </dsp:nvSpPr>
      <dsp:spPr>
        <a:xfrm>
          <a:off x="0" y="306600"/>
          <a:ext cx="6172199" cy="50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CF9A90-17A1-4797-B093-929A05CCA866}">
      <dsp:nvSpPr>
        <dsp:cNvPr id="0" name=""/>
        <dsp:cNvSpPr/>
      </dsp:nvSpPr>
      <dsp:spPr>
        <a:xfrm>
          <a:off x="308610" y="11400"/>
          <a:ext cx="4320540" cy="590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89000">
            <a:lnSpc>
              <a:spcPct val="90000"/>
            </a:lnSpc>
            <a:spcBef>
              <a:spcPct val="0"/>
            </a:spcBef>
            <a:spcAft>
              <a:spcPct val="35000"/>
            </a:spcAft>
            <a:buNone/>
          </a:pPr>
          <a:r>
            <a:rPr lang="fr-FR" sz="2000" kern="1200"/>
            <a:t>Goals ?</a:t>
          </a:r>
          <a:endParaRPr lang="en-US" sz="2000" kern="1200"/>
        </a:p>
      </dsp:txBody>
      <dsp:txXfrm>
        <a:off x="337431" y="40221"/>
        <a:ext cx="4262898" cy="532758"/>
      </dsp:txXfrm>
    </dsp:sp>
    <dsp:sp modelId="{06858EAA-BE14-420D-88A9-5952B35C37CE}">
      <dsp:nvSpPr>
        <dsp:cNvPr id="0" name=""/>
        <dsp:cNvSpPr/>
      </dsp:nvSpPr>
      <dsp:spPr>
        <a:xfrm>
          <a:off x="0" y="1213800"/>
          <a:ext cx="6172199" cy="50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568615-2495-47C7-8028-FAFBB527BC97}">
      <dsp:nvSpPr>
        <dsp:cNvPr id="0" name=""/>
        <dsp:cNvSpPr/>
      </dsp:nvSpPr>
      <dsp:spPr>
        <a:xfrm>
          <a:off x="308610" y="918600"/>
          <a:ext cx="4320540" cy="590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89000">
            <a:lnSpc>
              <a:spcPct val="90000"/>
            </a:lnSpc>
            <a:spcBef>
              <a:spcPct val="0"/>
            </a:spcBef>
            <a:spcAft>
              <a:spcPct val="35000"/>
            </a:spcAft>
            <a:buNone/>
          </a:pPr>
          <a:r>
            <a:rPr lang="fr-FR" sz="2000" kern="1200"/>
            <a:t>Strategic vision ?</a:t>
          </a:r>
          <a:endParaRPr lang="en-US" sz="2000" kern="1200"/>
        </a:p>
      </dsp:txBody>
      <dsp:txXfrm>
        <a:off x="337431" y="947421"/>
        <a:ext cx="4262898" cy="532758"/>
      </dsp:txXfrm>
    </dsp:sp>
    <dsp:sp modelId="{DA5C5B66-18A8-4AD8-9E0C-96CBE301A136}">
      <dsp:nvSpPr>
        <dsp:cNvPr id="0" name=""/>
        <dsp:cNvSpPr/>
      </dsp:nvSpPr>
      <dsp:spPr>
        <a:xfrm>
          <a:off x="0" y="2121000"/>
          <a:ext cx="6172199" cy="50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9AAE2B-07AF-4249-96AF-058F79127DFC}">
      <dsp:nvSpPr>
        <dsp:cNvPr id="0" name=""/>
        <dsp:cNvSpPr/>
      </dsp:nvSpPr>
      <dsp:spPr>
        <a:xfrm>
          <a:off x="308610" y="1825800"/>
          <a:ext cx="4320540" cy="590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89000">
            <a:lnSpc>
              <a:spcPct val="90000"/>
            </a:lnSpc>
            <a:spcBef>
              <a:spcPct val="0"/>
            </a:spcBef>
            <a:spcAft>
              <a:spcPct val="35000"/>
            </a:spcAft>
            <a:buNone/>
          </a:pPr>
          <a:r>
            <a:rPr lang="fr-FR" sz="2000" kern="1200"/>
            <a:t>Efficiency ?</a:t>
          </a:r>
          <a:endParaRPr lang="en-US" sz="2000" kern="1200"/>
        </a:p>
      </dsp:txBody>
      <dsp:txXfrm>
        <a:off x="337431" y="1854621"/>
        <a:ext cx="4262898" cy="532758"/>
      </dsp:txXfrm>
    </dsp:sp>
    <dsp:sp modelId="{4B37D3F5-A512-4FE9-86D1-DC3FCA1C3AFC}">
      <dsp:nvSpPr>
        <dsp:cNvPr id="0" name=""/>
        <dsp:cNvSpPr/>
      </dsp:nvSpPr>
      <dsp:spPr>
        <a:xfrm>
          <a:off x="0" y="3028200"/>
          <a:ext cx="6172199" cy="2142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9031" tIns="416560" rIns="479031" bIns="142240" numCol="1" spcCol="1270" anchor="t" anchorCtr="0">
          <a:noAutofit/>
        </a:bodyPr>
        <a:lstStyle/>
        <a:p>
          <a:pPr marL="228600" lvl="1" indent="-228600" algn="l" defTabSz="889000">
            <a:lnSpc>
              <a:spcPct val="90000"/>
            </a:lnSpc>
            <a:spcBef>
              <a:spcPct val="0"/>
            </a:spcBef>
            <a:spcAft>
              <a:spcPct val="15000"/>
            </a:spcAft>
            <a:buChar char="•"/>
          </a:pPr>
          <a:r>
            <a:rPr lang="fr-FR" sz="2000" kern="1200"/>
            <a:t>Resource or asset ?</a:t>
          </a:r>
          <a:endParaRPr lang="en-US" sz="2000" kern="1200"/>
        </a:p>
        <a:p>
          <a:pPr marL="228600" lvl="1" indent="-228600" algn="l" defTabSz="889000">
            <a:lnSpc>
              <a:spcPct val="90000"/>
            </a:lnSpc>
            <a:spcBef>
              <a:spcPct val="0"/>
            </a:spcBef>
            <a:spcAft>
              <a:spcPct val="15000"/>
            </a:spcAft>
            <a:buChar char="•"/>
          </a:pPr>
          <a:r>
            <a:rPr lang="fr-FR" sz="2000" kern="1200"/>
            <a:t>Mission ?</a:t>
          </a:r>
          <a:endParaRPr lang="en-US" sz="2000" kern="1200"/>
        </a:p>
        <a:p>
          <a:pPr marL="228600" lvl="1" indent="-228600" algn="l" defTabSz="889000">
            <a:lnSpc>
              <a:spcPct val="90000"/>
            </a:lnSpc>
            <a:spcBef>
              <a:spcPct val="0"/>
            </a:spcBef>
            <a:spcAft>
              <a:spcPct val="15000"/>
            </a:spcAft>
            <a:buChar char="•"/>
          </a:pPr>
          <a:r>
            <a:rPr lang="fr-FR" sz="2000" kern="1200" dirty="0"/>
            <a:t>FFT action for key stakeholders ?</a:t>
          </a:r>
          <a:endParaRPr lang="en-US" sz="2000" kern="1200" dirty="0"/>
        </a:p>
        <a:p>
          <a:pPr marL="228600" lvl="1" indent="-228600" algn="l" defTabSz="889000">
            <a:lnSpc>
              <a:spcPct val="90000"/>
            </a:lnSpc>
            <a:spcBef>
              <a:spcPct val="0"/>
            </a:spcBef>
            <a:spcAft>
              <a:spcPct val="15000"/>
            </a:spcAft>
            <a:buChar char="•"/>
          </a:pPr>
          <a:r>
            <a:rPr lang="fr-FR" sz="2000" kern="1200"/>
            <a:t>Clients and Suppliers ?</a:t>
          </a:r>
          <a:endParaRPr lang="en-US" sz="2000" kern="1200"/>
        </a:p>
        <a:p>
          <a:pPr marL="228600" lvl="1" indent="-228600" algn="l" defTabSz="889000">
            <a:lnSpc>
              <a:spcPct val="90000"/>
            </a:lnSpc>
            <a:spcBef>
              <a:spcPct val="0"/>
            </a:spcBef>
            <a:spcAft>
              <a:spcPct val="15000"/>
            </a:spcAft>
            <a:buChar char="•"/>
          </a:pPr>
          <a:r>
            <a:rPr lang="fr-FR" sz="2000" kern="1200"/>
            <a:t>Value proposition from FFT ?</a:t>
          </a:r>
          <a:endParaRPr lang="en-US" sz="2000" kern="1200"/>
        </a:p>
      </dsp:txBody>
      <dsp:txXfrm>
        <a:off x="0" y="3028200"/>
        <a:ext cx="6172199" cy="2142000"/>
      </dsp:txXfrm>
    </dsp:sp>
    <dsp:sp modelId="{6AF02E02-E8D9-4E5D-8DD4-454CE4126642}">
      <dsp:nvSpPr>
        <dsp:cNvPr id="0" name=""/>
        <dsp:cNvSpPr/>
      </dsp:nvSpPr>
      <dsp:spPr>
        <a:xfrm>
          <a:off x="308610" y="2733000"/>
          <a:ext cx="4320540" cy="590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89000">
            <a:lnSpc>
              <a:spcPct val="90000"/>
            </a:lnSpc>
            <a:spcBef>
              <a:spcPct val="0"/>
            </a:spcBef>
            <a:spcAft>
              <a:spcPct val="35000"/>
            </a:spcAft>
            <a:buNone/>
          </a:pPr>
          <a:r>
            <a:rPr lang="fr-FR" sz="2000" kern="1200"/>
            <a:t>Actors ? </a:t>
          </a:r>
          <a:endParaRPr lang="en-US" sz="2000" kern="1200"/>
        </a:p>
      </dsp:txBody>
      <dsp:txXfrm>
        <a:off x="337431" y="2761821"/>
        <a:ext cx="4262898"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0A083-5A67-409B-A0EF-F10C8D30FA4C}">
      <dsp:nvSpPr>
        <dsp:cNvPr id="0" name=""/>
        <dsp:cNvSpPr/>
      </dsp:nvSpPr>
      <dsp:spPr>
        <a:xfrm>
          <a:off x="0" y="421689"/>
          <a:ext cx="6586489" cy="5561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Sports organizations [professional Events &amp; Clubs] = management “stake” ?</a:t>
          </a:r>
        </a:p>
      </dsp:txBody>
      <dsp:txXfrm>
        <a:off x="27149" y="448838"/>
        <a:ext cx="6532191" cy="501854"/>
      </dsp:txXfrm>
    </dsp:sp>
    <dsp:sp modelId="{18581343-0A7C-4544-A870-7D6D1D742546}">
      <dsp:nvSpPr>
        <dsp:cNvPr id="0" name=""/>
        <dsp:cNvSpPr/>
      </dsp:nvSpPr>
      <dsp:spPr>
        <a:xfrm>
          <a:off x="0" y="1018161"/>
          <a:ext cx="6586489" cy="5561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Proposition of a new Strategic Management and Business Model for these organizations !</a:t>
          </a:r>
        </a:p>
      </dsp:txBody>
      <dsp:txXfrm>
        <a:off x="27149" y="1045310"/>
        <a:ext cx="6532191" cy="501854"/>
      </dsp:txXfrm>
    </dsp:sp>
    <dsp:sp modelId="{BAEE8171-796E-4ECA-B590-950ECBB5CED2}">
      <dsp:nvSpPr>
        <dsp:cNvPr id="0" name=""/>
        <dsp:cNvSpPr/>
      </dsp:nvSpPr>
      <dsp:spPr>
        <a:xfrm>
          <a:off x="0" y="1614633"/>
          <a:ext cx="6586489" cy="5561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Understand &amp; manage key factors of success (or failure) : sponsoring, public relations, reputation, physical (stadium) &amp; local factors, managerial skills…</a:t>
          </a:r>
        </a:p>
      </dsp:txBody>
      <dsp:txXfrm>
        <a:off x="27149" y="1641782"/>
        <a:ext cx="6532191" cy="501854"/>
      </dsp:txXfrm>
    </dsp:sp>
    <dsp:sp modelId="{70E59F7E-E0C3-43BB-B39B-56CD0DBBDE0C}">
      <dsp:nvSpPr>
        <dsp:cNvPr id="0" name=""/>
        <dsp:cNvSpPr/>
      </dsp:nvSpPr>
      <dsp:spPr>
        <a:xfrm>
          <a:off x="0" y="2211105"/>
          <a:ext cx="6586489" cy="5561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Develop your professional skills on : strategic analysis &amp; formulate Sport Organizations Business Plan (ROADMAP) : </a:t>
          </a:r>
          <a:r>
            <a:rPr lang="en-US" sz="1400" b="1" kern="1200" dirty="0"/>
            <a:t>STRATEGIC PLANNER for sport organizations</a:t>
          </a:r>
          <a:endParaRPr lang="en-US" sz="1400" kern="1200" dirty="0"/>
        </a:p>
      </dsp:txBody>
      <dsp:txXfrm>
        <a:off x="27149" y="2238254"/>
        <a:ext cx="6532191" cy="501854"/>
      </dsp:txXfrm>
    </dsp:sp>
    <dsp:sp modelId="{C299F795-73B0-4CDA-B55B-55D56C383544}">
      <dsp:nvSpPr>
        <dsp:cNvPr id="0" name=""/>
        <dsp:cNvSpPr/>
      </dsp:nvSpPr>
      <dsp:spPr>
        <a:xfrm>
          <a:off x="0" y="2807577"/>
          <a:ext cx="6586489" cy="5561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PROJECT TO STRATEGIC ACTIONS ! </a:t>
          </a:r>
          <a:endParaRPr lang="en-US" sz="1400" kern="1200" dirty="0"/>
        </a:p>
      </dsp:txBody>
      <dsp:txXfrm>
        <a:off x="27149" y="2834726"/>
        <a:ext cx="6532191" cy="5018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068D0-A815-416C-899D-3B0DDC14809A}">
      <dsp:nvSpPr>
        <dsp:cNvPr id="0" name=""/>
        <dsp:cNvSpPr/>
      </dsp:nvSpPr>
      <dsp:spPr>
        <a:xfrm>
          <a:off x="0" y="1397"/>
          <a:ext cx="6586489" cy="71505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In sports context, “event” is everywhere :</a:t>
          </a:r>
          <a:endParaRPr lang="en-US" sz="1800" kern="1200"/>
        </a:p>
      </dsp:txBody>
      <dsp:txXfrm>
        <a:off x="34906" y="36303"/>
        <a:ext cx="6516677" cy="645240"/>
      </dsp:txXfrm>
    </dsp:sp>
    <dsp:sp modelId="{15A1E1E0-A878-4D33-89F7-91B9AF7ED60A}">
      <dsp:nvSpPr>
        <dsp:cNvPr id="0" name=""/>
        <dsp:cNvSpPr/>
      </dsp:nvSpPr>
      <dsp:spPr>
        <a:xfrm>
          <a:off x="0" y="768290"/>
          <a:ext cx="6586489" cy="71505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National Championships (every week ! : NBA, MLB, NFL, NHL, LNF, Top 14, Premier League…)</a:t>
          </a:r>
        </a:p>
      </dsp:txBody>
      <dsp:txXfrm>
        <a:off x="34906" y="803196"/>
        <a:ext cx="6516677" cy="645240"/>
      </dsp:txXfrm>
    </dsp:sp>
    <dsp:sp modelId="{FC2923BB-0BBC-49DC-B483-7E2973526C2D}">
      <dsp:nvSpPr>
        <dsp:cNvPr id="0" name=""/>
        <dsp:cNvSpPr/>
      </dsp:nvSpPr>
      <dsp:spPr>
        <a:xfrm>
          <a:off x="0" y="1535183"/>
          <a:ext cx="6586489" cy="71505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National and International Competitions (JO, World Cups…) </a:t>
          </a:r>
        </a:p>
      </dsp:txBody>
      <dsp:txXfrm>
        <a:off x="34906" y="1570089"/>
        <a:ext cx="6516677" cy="645240"/>
      </dsp:txXfrm>
    </dsp:sp>
    <dsp:sp modelId="{62CB758A-A35A-4C44-A207-4DDC60572529}">
      <dsp:nvSpPr>
        <dsp:cNvPr id="0" name=""/>
        <dsp:cNvSpPr/>
      </dsp:nvSpPr>
      <dsp:spPr>
        <a:xfrm>
          <a:off x="0" y="2302075"/>
          <a:ext cx="6586489" cy="71505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One shot events (every year) : Roland Garros, Tour de France, ATP, PGA, Superbowl, Formula 1… exhibitions… </a:t>
          </a:r>
        </a:p>
      </dsp:txBody>
      <dsp:txXfrm>
        <a:off x="34906" y="2336981"/>
        <a:ext cx="6516677" cy="645240"/>
      </dsp:txXfrm>
    </dsp:sp>
    <dsp:sp modelId="{E407F679-7309-46FE-A267-9AA3CBEBA58F}">
      <dsp:nvSpPr>
        <dsp:cNvPr id="0" name=""/>
        <dsp:cNvSpPr/>
      </dsp:nvSpPr>
      <dsp:spPr>
        <a:xfrm>
          <a:off x="0" y="3068968"/>
          <a:ext cx="6586489" cy="71505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t>
          </a:r>
        </a:p>
      </dsp:txBody>
      <dsp:txXfrm>
        <a:off x="34906" y="3103874"/>
        <a:ext cx="6516677" cy="6452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A8F15-82AB-4ACC-B75A-14F7EFDA04B4}">
      <dsp:nvSpPr>
        <dsp:cNvPr id="0" name=""/>
        <dsp:cNvSpPr/>
      </dsp:nvSpPr>
      <dsp:spPr>
        <a:xfrm>
          <a:off x="0" y="1912"/>
          <a:ext cx="495896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E3F5AF-55D9-4516-8D93-090EE9F20F3B}">
      <dsp:nvSpPr>
        <dsp:cNvPr id="0" name=""/>
        <dsp:cNvSpPr/>
      </dsp:nvSpPr>
      <dsp:spPr>
        <a:xfrm>
          <a:off x="0" y="1912"/>
          <a:ext cx="4958965" cy="130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Performance indicators (Pis) give us an evaluation process that can provide objective and meaningful performance feedback to aid future decision making.</a:t>
          </a:r>
        </a:p>
      </dsp:txBody>
      <dsp:txXfrm>
        <a:off x="0" y="1912"/>
        <a:ext cx="4958965" cy="1304649"/>
      </dsp:txXfrm>
    </dsp:sp>
    <dsp:sp modelId="{0259E924-333A-4913-BED7-86C9CD71E29C}">
      <dsp:nvSpPr>
        <dsp:cNvPr id="0" name=""/>
        <dsp:cNvSpPr/>
      </dsp:nvSpPr>
      <dsp:spPr>
        <a:xfrm>
          <a:off x="0" y="1306561"/>
          <a:ext cx="4958965"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D3E8C-E3F0-458C-837F-06F5F8CE2EDA}">
      <dsp:nvSpPr>
        <dsp:cNvPr id="0" name=""/>
        <dsp:cNvSpPr/>
      </dsp:nvSpPr>
      <dsp:spPr>
        <a:xfrm>
          <a:off x="0" y="1306561"/>
          <a:ext cx="4958965" cy="130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The methods of evaluation are both quantitative and qualitative but all the final results depend upon one or more manager’ interpretation (judgement) </a:t>
          </a:r>
        </a:p>
      </dsp:txBody>
      <dsp:txXfrm>
        <a:off x="0" y="1306561"/>
        <a:ext cx="4958965" cy="1304649"/>
      </dsp:txXfrm>
    </dsp:sp>
    <dsp:sp modelId="{199D5505-999E-46A6-BAF3-75C8C9D248FA}">
      <dsp:nvSpPr>
        <dsp:cNvPr id="0" name=""/>
        <dsp:cNvSpPr/>
      </dsp:nvSpPr>
      <dsp:spPr>
        <a:xfrm>
          <a:off x="0" y="2611211"/>
          <a:ext cx="4958965"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3327C8-DCE4-4723-A7FB-57FAA3316315}">
      <dsp:nvSpPr>
        <dsp:cNvPr id="0" name=""/>
        <dsp:cNvSpPr/>
      </dsp:nvSpPr>
      <dsp:spPr>
        <a:xfrm>
          <a:off x="0" y="2611211"/>
          <a:ext cx="4958965" cy="130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The key for sport organizations : your stakeholders analysis. </a:t>
          </a:r>
        </a:p>
      </dsp:txBody>
      <dsp:txXfrm>
        <a:off x="0" y="2611211"/>
        <a:ext cx="4958965" cy="13046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2CACE-4DFB-45BB-A733-744AFE368A83}">
      <dsp:nvSpPr>
        <dsp:cNvPr id="0" name=""/>
        <dsp:cNvSpPr/>
      </dsp:nvSpPr>
      <dsp:spPr>
        <a:xfrm>
          <a:off x="0" y="136899"/>
          <a:ext cx="6586489"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You can evaluate returns for :</a:t>
          </a:r>
        </a:p>
      </dsp:txBody>
      <dsp:txXfrm>
        <a:off x="14050" y="150949"/>
        <a:ext cx="6558389" cy="259719"/>
      </dsp:txXfrm>
    </dsp:sp>
    <dsp:sp modelId="{BF8C3BEF-4877-49BA-8273-90A713A6C832}">
      <dsp:nvSpPr>
        <dsp:cNvPr id="0" name=""/>
        <dsp:cNvSpPr/>
      </dsp:nvSpPr>
      <dsp:spPr>
        <a:xfrm>
          <a:off x="0" y="459279"/>
          <a:ext cx="6586489"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Media  </a:t>
          </a:r>
        </a:p>
      </dsp:txBody>
      <dsp:txXfrm>
        <a:off x="14050" y="473329"/>
        <a:ext cx="6558389" cy="259719"/>
      </dsp:txXfrm>
    </dsp:sp>
    <dsp:sp modelId="{2127F66A-46D2-4EEA-9977-A65C58577F82}">
      <dsp:nvSpPr>
        <dsp:cNvPr id="0" name=""/>
        <dsp:cNvSpPr/>
      </dsp:nvSpPr>
      <dsp:spPr>
        <a:xfrm>
          <a:off x="0" y="781659"/>
          <a:ext cx="6586489"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Athletes</a:t>
          </a:r>
        </a:p>
      </dsp:txBody>
      <dsp:txXfrm>
        <a:off x="14050" y="795709"/>
        <a:ext cx="6558389" cy="259719"/>
      </dsp:txXfrm>
    </dsp:sp>
    <dsp:sp modelId="{37E3E9DC-80A9-45ED-B8C0-1F13E30AF8E1}">
      <dsp:nvSpPr>
        <dsp:cNvPr id="0" name=""/>
        <dsp:cNvSpPr/>
      </dsp:nvSpPr>
      <dsp:spPr>
        <a:xfrm>
          <a:off x="0" y="1104039"/>
          <a:ext cx="6586489"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Sponsors </a:t>
          </a:r>
        </a:p>
      </dsp:txBody>
      <dsp:txXfrm>
        <a:off x="14050" y="1118089"/>
        <a:ext cx="6558389" cy="259719"/>
      </dsp:txXfrm>
    </dsp:sp>
    <dsp:sp modelId="{3022573C-ABD5-4D6A-BE2F-17324DC43952}">
      <dsp:nvSpPr>
        <dsp:cNvPr id="0" name=""/>
        <dsp:cNvSpPr/>
      </dsp:nvSpPr>
      <dsp:spPr>
        <a:xfrm>
          <a:off x="0" y="1426419"/>
          <a:ext cx="6586489"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Institutions </a:t>
          </a:r>
        </a:p>
      </dsp:txBody>
      <dsp:txXfrm>
        <a:off x="14050" y="1440469"/>
        <a:ext cx="6558389" cy="259719"/>
      </dsp:txXfrm>
    </dsp:sp>
    <dsp:sp modelId="{D35A47B1-8357-48AA-B219-E186B6CA7F9D}">
      <dsp:nvSpPr>
        <dsp:cNvPr id="0" name=""/>
        <dsp:cNvSpPr/>
      </dsp:nvSpPr>
      <dsp:spPr>
        <a:xfrm>
          <a:off x="0" y="1748799"/>
          <a:ext cx="6586489"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Spectators </a:t>
          </a:r>
        </a:p>
      </dsp:txBody>
      <dsp:txXfrm>
        <a:off x="14050" y="1762849"/>
        <a:ext cx="6558389" cy="259719"/>
      </dsp:txXfrm>
    </dsp:sp>
    <dsp:sp modelId="{43C039AA-6E6B-4682-A6C5-51122C654616}">
      <dsp:nvSpPr>
        <dsp:cNvPr id="0" name=""/>
        <dsp:cNvSpPr/>
      </dsp:nvSpPr>
      <dsp:spPr>
        <a:xfrm>
          <a:off x="0" y="2071179"/>
          <a:ext cx="6586489"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Cities </a:t>
          </a:r>
        </a:p>
      </dsp:txBody>
      <dsp:txXfrm>
        <a:off x="14050" y="2085229"/>
        <a:ext cx="6558389" cy="259719"/>
      </dsp:txXfrm>
    </dsp:sp>
    <dsp:sp modelId="{E1D3B693-723A-4105-B553-A2339E7F6D14}">
      <dsp:nvSpPr>
        <dsp:cNvPr id="0" name=""/>
        <dsp:cNvSpPr/>
      </dsp:nvSpPr>
      <dsp:spPr>
        <a:xfrm>
          <a:off x="0" y="2393559"/>
          <a:ext cx="6586489"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Suppliers  </a:t>
          </a:r>
        </a:p>
      </dsp:txBody>
      <dsp:txXfrm>
        <a:off x="14050" y="2407609"/>
        <a:ext cx="6558389" cy="259719"/>
      </dsp:txXfrm>
    </dsp:sp>
    <dsp:sp modelId="{FC2C9355-D066-4400-8C97-E9DCF0BF26B0}">
      <dsp:nvSpPr>
        <dsp:cNvPr id="0" name=""/>
        <dsp:cNvSpPr/>
      </dsp:nvSpPr>
      <dsp:spPr>
        <a:xfrm>
          <a:off x="0" y="2715939"/>
          <a:ext cx="6586489"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Owner </a:t>
          </a:r>
        </a:p>
      </dsp:txBody>
      <dsp:txXfrm>
        <a:off x="14050" y="2729989"/>
        <a:ext cx="6558389" cy="259719"/>
      </dsp:txXfrm>
    </dsp:sp>
    <dsp:sp modelId="{39E9C70D-1ADD-4B76-9A90-BA26DA889315}">
      <dsp:nvSpPr>
        <dsp:cNvPr id="0" name=""/>
        <dsp:cNvSpPr/>
      </dsp:nvSpPr>
      <dsp:spPr>
        <a:xfrm>
          <a:off x="0" y="3038319"/>
          <a:ext cx="6586489"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 </a:t>
          </a:r>
        </a:p>
      </dsp:txBody>
      <dsp:txXfrm>
        <a:off x="14050" y="3052369"/>
        <a:ext cx="6558389" cy="259719"/>
      </dsp:txXfrm>
    </dsp:sp>
    <dsp:sp modelId="{AD721BC0-D673-4BA9-AD82-DA5951948D77}">
      <dsp:nvSpPr>
        <dsp:cNvPr id="0" name=""/>
        <dsp:cNvSpPr/>
      </dsp:nvSpPr>
      <dsp:spPr>
        <a:xfrm>
          <a:off x="0" y="3360699"/>
          <a:ext cx="6586489"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sym typeface="Wingdings" panose="05000000000000000000" pitchFamily="2" charset="2"/>
            </a:rPr>
            <a:t></a:t>
          </a:r>
          <a:r>
            <a:rPr lang="en-US" sz="1200" kern="1200"/>
            <a:t> Various PIs for different objectives and muliple stakeholders… </a:t>
          </a:r>
        </a:p>
      </dsp:txBody>
      <dsp:txXfrm>
        <a:off x="14050" y="3374749"/>
        <a:ext cx="6558389" cy="2597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4ED5E-D5F6-418B-A2C9-E691828ECFA2}">
      <dsp:nvSpPr>
        <dsp:cNvPr id="0" name=""/>
        <dsp:cNvSpPr/>
      </dsp:nvSpPr>
      <dsp:spPr>
        <a:xfrm>
          <a:off x="512392" y="786"/>
          <a:ext cx="1977434" cy="125567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A7FDC59-8225-458A-AD4F-4D05ECB866F5}">
      <dsp:nvSpPr>
        <dsp:cNvPr id="0" name=""/>
        <dsp:cNvSpPr/>
      </dsp:nvSpPr>
      <dsp:spPr>
        <a:xfrm>
          <a:off x="732107" y="209515"/>
          <a:ext cx="1977434" cy="125567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Local or community events</a:t>
          </a:r>
          <a:r>
            <a:rPr lang="en-US" sz="1100" kern="1200"/>
            <a:t> : Local consumers (Beach events, Corrida, Snowboard &amp; Surf contest,  ATP International Series Tournaments, National Events…)</a:t>
          </a:r>
        </a:p>
      </dsp:txBody>
      <dsp:txXfrm>
        <a:off x="768884" y="246292"/>
        <a:ext cx="1903880" cy="1182117"/>
      </dsp:txXfrm>
    </dsp:sp>
    <dsp:sp modelId="{CE23CCE8-2A25-43E3-B7E6-D62D360877B1}">
      <dsp:nvSpPr>
        <dsp:cNvPr id="0" name=""/>
        <dsp:cNvSpPr/>
      </dsp:nvSpPr>
      <dsp:spPr>
        <a:xfrm>
          <a:off x="2929257" y="786"/>
          <a:ext cx="1977434" cy="125567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A9D40DD-CEBA-491B-8AA2-28F7D4752DCE}">
      <dsp:nvSpPr>
        <dsp:cNvPr id="0" name=""/>
        <dsp:cNvSpPr/>
      </dsp:nvSpPr>
      <dsp:spPr>
        <a:xfrm>
          <a:off x="3148972" y="209515"/>
          <a:ext cx="1977434" cy="125567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Major events :</a:t>
          </a:r>
          <a:r>
            <a:rPr lang="en-US" sz="1100" kern="1200"/>
            <a:t> Media interest (coverage &amp; benefits) and capability of attracting significant visitor numbers (Formula 1, Master Series ATP, PGA…)</a:t>
          </a:r>
        </a:p>
      </dsp:txBody>
      <dsp:txXfrm>
        <a:off x="3185749" y="246292"/>
        <a:ext cx="1903880" cy="11821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3771D-B88D-4644-BE44-2FAE129FCBE8}">
      <dsp:nvSpPr>
        <dsp:cNvPr id="0" name=""/>
        <dsp:cNvSpPr/>
      </dsp:nvSpPr>
      <dsp:spPr>
        <a:xfrm>
          <a:off x="255095" y="327"/>
          <a:ext cx="2442195" cy="14653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Hallmark events :</a:t>
          </a:r>
          <a:r>
            <a:rPr lang="en-US" sz="1300" kern="1200"/>
            <a:t> identified with the spirit or ethos of a town, city or region (synonymous with the name of the place) &amp; very traditional (Wimbledon is the best example, 24H du Man, Paris Dakar, Masters Evian…)</a:t>
          </a:r>
        </a:p>
      </dsp:txBody>
      <dsp:txXfrm>
        <a:off x="255095" y="327"/>
        <a:ext cx="2442195" cy="1465317"/>
      </dsp:txXfrm>
    </dsp:sp>
    <dsp:sp modelId="{493B0F67-8BA5-41D4-AF5E-80EBF4B9A0A5}">
      <dsp:nvSpPr>
        <dsp:cNvPr id="0" name=""/>
        <dsp:cNvSpPr/>
      </dsp:nvSpPr>
      <dsp:spPr>
        <a:xfrm>
          <a:off x="2941509" y="327"/>
          <a:ext cx="2442195" cy="14653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Mega events :</a:t>
          </a:r>
          <a:r>
            <a:rPr lang="en-US" sz="1300" kern="1200"/>
            <a:t> so large that they affect whole economics and reverberate in the global media (Olympic Games, FIFA World Cup, IAAF World Championships, Superbowl, March Madness, NBA, MLB, NHL Finals…)   </a:t>
          </a:r>
        </a:p>
      </dsp:txBody>
      <dsp:txXfrm>
        <a:off x="2941509" y="327"/>
        <a:ext cx="2442195" cy="14653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F313B-48AA-49D9-ADDE-36C53084EF94}">
      <dsp:nvSpPr>
        <dsp:cNvPr id="0" name=""/>
        <dsp:cNvSpPr/>
      </dsp:nvSpPr>
      <dsp:spPr>
        <a:xfrm>
          <a:off x="0" y="1848"/>
          <a:ext cx="658648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C92D83-704C-4DFD-AB02-917377C9EE19}">
      <dsp:nvSpPr>
        <dsp:cNvPr id="0" name=""/>
        <dsp:cNvSpPr/>
      </dsp:nvSpPr>
      <dsp:spPr>
        <a:xfrm>
          <a:off x="0" y="1848"/>
          <a:ext cx="6586489"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a:t>Now before studying strategic analytic tools :</a:t>
          </a:r>
        </a:p>
      </dsp:txBody>
      <dsp:txXfrm>
        <a:off x="0" y="1848"/>
        <a:ext cx="6586489" cy="1260574"/>
      </dsp:txXfrm>
    </dsp:sp>
    <dsp:sp modelId="{E308A31E-0CDB-4CDC-AC76-2EA4EFD5691A}">
      <dsp:nvSpPr>
        <dsp:cNvPr id="0" name=""/>
        <dsp:cNvSpPr/>
      </dsp:nvSpPr>
      <dsp:spPr>
        <a:xfrm>
          <a:off x="0" y="1262422"/>
          <a:ext cx="658648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222280-225A-4CB2-8F69-A3D3F1B23912}">
      <dsp:nvSpPr>
        <dsp:cNvPr id="0" name=""/>
        <dsp:cNvSpPr/>
      </dsp:nvSpPr>
      <dsp:spPr>
        <a:xfrm>
          <a:off x="0" y="1262422"/>
          <a:ext cx="6586489"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a:t>What is Strategy ?</a:t>
          </a:r>
        </a:p>
      </dsp:txBody>
      <dsp:txXfrm>
        <a:off x="0" y="1262422"/>
        <a:ext cx="6586489" cy="1260574"/>
      </dsp:txXfrm>
    </dsp:sp>
    <dsp:sp modelId="{56321F9F-0D05-47EF-9B43-AB1E8E463A6B}">
      <dsp:nvSpPr>
        <dsp:cNvPr id="0" name=""/>
        <dsp:cNvSpPr/>
      </dsp:nvSpPr>
      <dsp:spPr>
        <a:xfrm>
          <a:off x="0" y="2522996"/>
          <a:ext cx="658648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677F49-1826-441C-9526-E2EF7F2B58AB}">
      <dsp:nvSpPr>
        <dsp:cNvPr id="0" name=""/>
        <dsp:cNvSpPr/>
      </dsp:nvSpPr>
      <dsp:spPr>
        <a:xfrm>
          <a:off x="0" y="2522996"/>
          <a:ext cx="6586489"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a:t>What are the more “sensemaking” approaches to analyze a sports organizations and their stakeholders ? </a:t>
          </a:r>
        </a:p>
      </dsp:txBody>
      <dsp:txXfrm>
        <a:off x="0" y="2522996"/>
        <a:ext cx="6586489" cy="126057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F166DAF-1FD7-49A0-916A-AC65B1661C02}" type="datetime1">
              <a:rPr lang="fr-FR" smtClean="0"/>
              <a:t>26/12/2023</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ECB32D8-F2D2-4D01-80A9-88F3B128AE75}" type="slidenum">
              <a:rPr lang="fr-FR" smtClean="0"/>
              <a:t>‹N°›</a:t>
            </a:fld>
            <a:endParaRPr lang="fr-FR" dirty="0"/>
          </a:p>
        </p:txBody>
      </p:sp>
    </p:spTree>
    <p:extLst>
      <p:ext uri="{BB962C8B-B14F-4D97-AF65-F5344CB8AC3E}">
        <p14:creationId xmlns:p14="http://schemas.microsoft.com/office/powerpoint/2010/main" val="2190847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43EBA-850C-42A3-A69E-C2E98F19DE12}" type="datetime1">
              <a:rPr lang="fr-FR" smtClean="0"/>
              <a:pPr/>
              <a:t>26/12/2023</a:t>
            </a:fld>
            <a:endParaRPr lang="fr-FR" dirty="0"/>
          </a:p>
        </p:txBody>
      </p:sp>
      <p:sp>
        <p:nvSpPr>
          <p:cNvPr id="4" name="Espace réservé d’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5C1D8F7-2BDD-4C56-98AF-2E212EF349F3}" type="slidenum">
              <a:rPr lang="fr-FR" noProof="0" smtClean="0"/>
              <a:t>‹N°›</a:t>
            </a:fld>
            <a:endParaRPr lang="fr-FR" noProof="0" dirty="0"/>
          </a:p>
        </p:txBody>
      </p:sp>
    </p:spTree>
    <p:extLst>
      <p:ext uri="{BB962C8B-B14F-4D97-AF65-F5344CB8AC3E}">
        <p14:creationId xmlns:p14="http://schemas.microsoft.com/office/powerpoint/2010/main" val="2107619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05C1D8F7-2BDD-4C56-98AF-2E212EF349F3}" type="slidenum">
              <a:rPr lang="fr-FR" smtClean="0"/>
              <a:t>1</a:t>
            </a:fld>
            <a:endParaRPr lang="fr-FR" dirty="0"/>
          </a:p>
        </p:txBody>
      </p:sp>
    </p:spTree>
    <p:extLst>
      <p:ext uri="{BB962C8B-B14F-4D97-AF65-F5344CB8AC3E}">
        <p14:creationId xmlns:p14="http://schemas.microsoft.com/office/powerpoint/2010/main" val="645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35E876A-2E3D-4368-BBFB-A3DA17196F91}" type="slidenum">
              <a:rPr lang="fr-FR" smtClean="0"/>
              <a:pPr>
                <a:defRPr/>
              </a:pPr>
              <a:t>60</a:t>
            </a:fld>
            <a:endParaRPr lang="fr-FR"/>
          </a:p>
        </p:txBody>
      </p:sp>
    </p:spTree>
    <p:extLst>
      <p:ext uri="{BB962C8B-B14F-4D97-AF65-F5344CB8AC3E}">
        <p14:creationId xmlns:p14="http://schemas.microsoft.com/office/powerpoint/2010/main" val="853386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35E876A-2E3D-4368-BBFB-A3DA17196F91}" type="slidenum">
              <a:rPr lang="fr-FR" smtClean="0"/>
              <a:pPr>
                <a:defRPr/>
              </a:pPr>
              <a:t>97</a:t>
            </a:fld>
            <a:endParaRPr lang="fr-FR"/>
          </a:p>
        </p:txBody>
      </p:sp>
    </p:spTree>
    <p:extLst>
      <p:ext uri="{BB962C8B-B14F-4D97-AF65-F5344CB8AC3E}">
        <p14:creationId xmlns:p14="http://schemas.microsoft.com/office/powerpoint/2010/main" val="1925832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6078C6-97DE-6AD5-B7DC-F99F86C9D00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76A1C15-2ED6-0E91-A6A1-2AF943DF84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AAFEFE8-64F2-3C4F-DA71-FE72E1EC33F5}"/>
              </a:ext>
            </a:extLst>
          </p:cNvPr>
          <p:cNvSpPr>
            <a:spLocks noGrp="1"/>
          </p:cNvSpPr>
          <p:nvPr>
            <p:ph type="dt" sz="half" idx="10"/>
          </p:nvPr>
        </p:nvSpPr>
        <p:spPr/>
        <p:txBody>
          <a:bodyPr/>
          <a:lstStyle/>
          <a:p>
            <a:fld id="{B0F26E37-2516-48F7-9F0B-2A79FD5467E8}" type="datetimeFigureOut">
              <a:rPr lang="fr-FR" smtClean="0"/>
              <a:t>26/12/2023</a:t>
            </a:fld>
            <a:endParaRPr lang="fr-FR"/>
          </a:p>
        </p:txBody>
      </p:sp>
      <p:sp>
        <p:nvSpPr>
          <p:cNvPr id="5" name="Espace réservé du pied de page 4">
            <a:extLst>
              <a:ext uri="{FF2B5EF4-FFF2-40B4-BE49-F238E27FC236}">
                <a16:creationId xmlns:a16="http://schemas.microsoft.com/office/drawing/2014/main" id="{9E36B2B4-BF12-F0F7-D00A-3FFDFB27D6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F13CD5-4517-083B-46EE-88BD934467C1}"/>
              </a:ext>
            </a:extLst>
          </p:cNvPr>
          <p:cNvSpPr>
            <a:spLocks noGrp="1"/>
          </p:cNvSpPr>
          <p:nvPr>
            <p:ph type="sldNum" sz="quarter" idx="12"/>
          </p:nvPr>
        </p:nvSpPr>
        <p:spPr/>
        <p:txBody>
          <a:bodyPr/>
          <a:lstStyle/>
          <a:p>
            <a:fld id="{6D558563-4A56-41D5-89E1-856C7D430347}" type="slidenum">
              <a:rPr lang="fr-FR" smtClean="0"/>
              <a:t>‹N°›</a:t>
            </a:fld>
            <a:endParaRPr lang="fr-FR"/>
          </a:p>
        </p:txBody>
      </p:sp>
    </p:spTree>
    <p:extLst>
      <p:ext uri="{BB962C8B-B14F-4D97-AF65-F5344CB8AC3E}">
        <p14:creationId xmlns:p14="http://schemas.microsoft.com/office/powerpoint/2010/main" val="396453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D16ECF-B410-68F2-43F6-2DB84967A82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50CA6F2-799D-02A1-F0D5-89D962B8EF4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76A819-56C7-65C8-419A-7EA66B36BFC0}"/>
              </a:ext>
            </a:extLst>
          </p:cNvPr>
          <p:cNvSpPr>
            <a:spLocks noGrp="1"/>
          </p:cNvSpPr>
          <p:nvPr>
            <p:ph type="dt" sz="half" idx="10"/>
          </p:nvPr>
        </p:nvSpPr>
        <p:spPr/>
        <p:txBody>
          <a:bodyPr/>
          <a:lstStyle/>
          <a:p>
            <a:pPr rtl="0"/>
            <a:fld id="{5FE44BC8-8C30-47A0-9C3D-6F595C44DBF1}" type="datetime1">
              <a:rPr lang="fr-FR" noProof="0" smtClean="0"/>
              <a:t>26/12/2023</a:t>
            </a:fld>
            <a:endParaRPr lang="fr-FR" noProof="0" dirty="0"/>
          </a:p>
        </p:txBody>
      </p:sp>
      <p:sp>
        <p:nvSpPr>
          <p:cNvPr id="5" name="Espace réservé du pied de page 4">
            <a:extLst>
              <a:ext uri="{FF2B5EF4-FFF2-40B4-BE49-F238E27FC236}">
                <a16:creationId xmlns:a16="http://schemas.microsoft.com/office/drawing/2014/main" id="{A5AD40FD-2D87-1C1A-47BC-4B058FEC1843}"/>
              </a:ext>
            </a:extLst>
          </p:cNvPr>
          <p:cNvSpPr>
            <a:spLocks noGrp="1"/>
          </p:cNvSpPr>
          <p:nvPr>
            <p:ph type="ftr" sz="quarter" idx="11"/>
          </p:nvPr>
        </p:nvSpPr>
        <p:spPr/>
        <p:txBody>
          <a:bodyPr/>
          <a:lstStyle/>
          <a:p>
            <a:pPr rtl="0"/>
            <a:r>
              <a:rPr lang="fr-FR" noProof="0"/>
              <a:t>Ajouter un pied de page</a:t>
            </a:r>
            <a:endParaRPr lang="fr-FR" noProof="0" dirty="0"/>
          </a:p>
        </p:txBody>
      </p:sp>
      <p:sp>
        <p:nvSpPr>
          <p:cNvPr id="6" name="Espace réservé du numéro de diapositive 5">
            <a:extLst>
              <a:ext uri="{FF2B5EF4-FFF2-40B4-BE49-F238E27FC236}">
                <a16:creationId xmlns:a16="http://schemas.microsoft.com/office/drawing/2014/main" id="{5F46B50C-9EE1-1E99-6FAC-F5CE56B67621}"/>
              </a:ext>
            </a:extLst>
          </p:cNvPr>
          <p:cNvSpPr>
            <a:spLocks noGrp="1"/>
          </p:cNvSpPr>
          <p:nvPr>
            <p:ph type="sldNum" sz="quarter" idx="12"/>
          </p:nvPr>
        </p:nvSpPr>
        <p:spPr/>
        <p:txBody>
          <a:bodyPr/>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92992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FBE9FC3-C060-739A-3AA4-D7833D3D2B3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9F3D5E5-1B3B-6F0D-FB15-C87CDBC78F6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6A7B9CD-BCCC-D3DC-2C17-AA43968158DC}"/>
              </a:ext>
            </a:extLst>
          </p:cNvPr>
          <p:cNvSpPr>
            <a:spLocks noGrp="1"/>
          </p:cNvSpPr>
          <p:nvPr>
            <p:ph type="dt" sz="half" idx="10"/>
          </p:nvPr>
        </p:nvSpPr>
        <p:spPr/>
        <p:txBody>
          <a:bodyPr/>
          <a:lstStyle/>
          <a:p>
            <a:pPr rtl="0"/>
            <a:fld id="{41EDCC16-ABC4-454E-A7F5-BA436A235111}" type="datetime1">
              <a:rPr lang="fr-FR" noProof="0" smtClean="0"/>
              <a:t>26/12/2023</a:t>
            </a:fld>
            <a:endParaRPr lang="fr-FR" noProof="0" dirty="0"/>
          </a:p>
        </p:txBody>
      </p:sp>
      <p:sp>
        <p:nvSpPr>
          <p:cNvPr id="5" name="Espace réservé du pied de page 4">
            <a:extLst>
              <a:ext uri="{FF2B5EF4-FFF2-40B4-BE49-F238E27FC236}">
                <a16:creationId xmlns:a16="http://schemas.microsoft.com/office/drawing/2014/main" id="{9C618CFB-9755-6E4C-D13C-E53EC9CBFD65}"/>
              </a:ext>
            </a:extLst>
          </p:cNvPr>
          <p:cNvSpPr>
            <a:spLocks noGrp="1"/>
          </p:cNvSpPr>
          <p:nvPr>
            <p:ph type="ftr" sz="quarter" idx="11"/>
          </p:nvPr>
        </p:nvSpPr>
        <p:spPr/>
        <p:txBody>
          <a:bodyPr/>
          <a:lstStyle/>
          <a:p>
            <a:pPr rtl="0"/>
            <a:r>
              <a:rPr lang="fr-FR" noProof="0"/>
              <a:t>Ajouter un pied de page</a:t>
            </a:r>
            <a:endParaRPr lang="fr-FR" noProof="0" dirty="0"/>
          </a:p>
        </p:txBody>
      </p:sp>
      <p:sp>
        <p:nvSpPr>
          <p:cNvPr id="6" name="Espace réservé du numéro de diapositive 5">
            <a:extLst>
              <a:ext uri="{FF2B5EF4-FFF2-40B4-BE49-F238E27FC236}">
                <a16:creationId xmlns:a16="http://schemas.microsoft.com/office/drawing/2014/main" id="{6D0FE938-4E8F-5A40-D4F0-7BD9B4D85DDB}"/>
              </a:ext>
            </a:extLst>
          </p:cNvPr>
          <p:cNvSpPr>
            <a:spLocks noGrp="1"/>
          </p:cNvSpPr>
          <p:nvPr>
            <p:ph type="sldNum" sz="quarter" idx="12"/>
          </p:nvPr>
        </p:nvSpPr>
        <p:spPr/>
        <p:txBody>
          <a:bodyPr/>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53988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fr-FR"/>
              <a:t>Cliquer ici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le 8"/>
          <p:cNvSpPr>
            <a:spLocks noGrp="1"/>
          </p:cNvSpPr>
          <p:nvPr>
            <p:ph type="title"/>
          </p:nvPr>
        </p:nvSpPr>
        <p:spPr>
          <a:xfrm>
            <a:off x="609600" y="359465"/>
            <a:ext cx="10972800" cy="1143000"/>
          </a:xfrm>
          <a:prstGeom prst="rect">
            <a:avLst/>
          </a:prstGeom>
        </p:spPr>
        <p:txBody>
          <a:bodyPr>
            <a:normAutofit/>
          </a:bodyPr>
          <a:lstStyle/>
          <a:p>
            <a:r>
              <a:rPr lang="fr-FR"/>
              <a:t>Cliquer ici pour modifier le style du titre du masque</a:t>
            </a:r>
          </a:p>
        </p:txBody>
      </p:sp>
      <p:sp>
        <p:nvSpPr>
          <p:cNvPr id="4" name="Rectangle 6"/>
          <p:cNvSpPr>
            <a:spLocks noGrp="1"/>
          </p:cNvSpPr>
          <p:nvPr>
            <p:ph type="dt" sz="half" idx="10"/>
          </p:nvPr>
        </p:nvSpPr>
        <p:spPr/>
        <p:txBody>
          <a:bodyPr/>
          <a:lstStyle>
            <a:lvl1pPr>
              <a:defRPr/>
            </a:lvl1pPr>
          </a:lstStyle>
          <a:p>
            <a:pPr>
              <a:defRPr/>
            </a:pPr>
            <a:fld id="{782897AB-8F0C-4F51-8420-0A4443F3EA62}" type="datetimeFigureOut">
              <a:rPr lang="fr-FR"/>
              <a:pPr>
                <a:defRPr/>
              </a:pPr>
              <a:t>26/12/2023</a:t>
            </a:fld>
            <a:endParaRPr/>
          </a:p>
        </p:txBody>
      </p:sp>
      <p:sp>
        <p:nvSpPr>
          <p:cNvPr id="5" name="Rectangle 20"/>
          <p:cNvSpPr>
            <a:spLocks noGrp="1"/>
          </p:cNvSpPr>
          <p:nvPr>
            <p:ph type="ftr" sz="quarter" idx="11"/>
          </p:nvPr>
        </p:nvSpPr>
        <p:spPr/>
        <p:txBody>
          <a:bodyPr/>
          <a:lstStyle>
            <a:lvl1pPr>
              <a:defRPr/>
            </a:lvl1pPr>
          </a:lstStyle>
          <a:p>
            <a:pPr>
              <a:defRPr/>
            </a:pPr>
            <a:endParaRPr/>
          </a:p>
        </p:txBody>
      </p:sp>
      <p:sp>
        <p:nvSpPr>
          <p:cNvPr id="6" name="Rectangle 21"/>
          <p:cNvSpPr>
            <a:spLocks noGrp="1"/>
          </p:cNvSpPr>
          <p:nvPr>
            <p:ph type="sldNum" sz="quarter" idx="12"/>
          </p:nvPr>
        </p:nvSpPr>
        <p:spPr/>
        <p:txBody>
          <a:bodyPr/>
          <a:lstStyle>
            <a:lvl1pPr>
              <a:defRPr/>
            </a:lvl1pPr>
          </a:lstStyle>
          <a:p>
            <a:pPr>
              <a:defRPr/>
            </a:pPr>
            <a:fld id="{BBB90235-FB0F-40A2-AF01-465330CE67F5}" type="slidenum">
              <a:rPr lang="fr-FR"/>
              <a:pPr>
                <a:defRPr/>
              </a:pPr>
              <a:t>‹N°›</a:t>
            </a:fld>
            <a:endParaRPr lang="fr-FR"/>
          </a:p>
        </p:txBody>
      </p:sp>
    </p:spTree>
    <p:extLst>
      <p:ext uri="{BB962C8B-B14F-4D97-AF65-F5344CB8AC3E}">
        <p14:creationId xmlns:p14="http://schemas.microsoft.com/office/powerpoint/2010/main" val="168792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35B01-61C7-AF15-B4EC-9E120F24A54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7BB724-B9F2-6277-C061-E707A853507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092ACC2-9963-7352-58B6-197EF83519E3}"/>
              </a:ext>
            </a:extLst>
          </p:cNvPr>
          <p:cNvSpPr>
            <a:spLocks noGrp="1"/>
          </p:cNvSpPr>
          <p:nvPr>
            <p:ph type="dt" sz="half" idx="10"/>
          </p:nvPr>
        </p:nvSpPr>
        <p:spPr/>
        <p:txBody>
          <a:bodyPr/>
          <a:lstStyle/>
          <a:p>
            <a:pPr rtl="0"/>
            <a:fld id="{33DEA163-D3B5-4581-9849-77D58C91657A}" type="datetime1">
              <a:rPr lang="fr-FR" noProof="0" smtClean="0"/>
              <a:t>26/12/2023</a:t>
            </a:fld>
            <a:endParaRPr lang="fr-FR" noProof="0" dirty="0"/>
          </a:p>
        </p:txBody>
      </p:sp>
      <p:sp>
        <p:nvSpPr>
          <p:cNvPr id="5" name="Espace réservé du pied de page 4">
            <a:extLst>
              <a:ext uri="{FF2B5EF4-FFF2-40B4-BE49-F238E27FC236}">
                <a16:creationId xmlns:a16="http://schemas.microsoft.com/office/drawing/2014/main" id="{FEB4F941-F392-E3AD-F42B-546B39EAF1A1}"/>
              </a:ext>
            </a:extLst>
          </p:cNvPr>
          <p:cNvSpPr>
            <a:spLocks noGrp="1"/>
          </p:cNvSpPr>
          <p:nvPr>
            <p:ph type="ftr" sz="quarter" idx="11"/>
          </p:nvPr>
        </p:nvSpPr>
        <p:spPr/>
        <p:txBody>
          <a:bodyPr/>
          <a:lstStyle/>
          <a:p>
            <a:pPr rtl="0"/>
            <a:r>
              <a:rPr lang="fr-FR" noProof="0"/>
              <a:t>Ajouter un pied de page</a:t>
            </a:r>
            <a:endParaRPr lang="fr-FR" noProof="0" dirty="0"/>
          </a:p>
        </p:txBody>
      </p:sp>
      <p:sp>
        <p:nvSpPr>
          <p:cNvPr id="6" name="Espace réservé du numéro de diapositive 5">
            <a:extLst>
              <a:ext uri="{FF2B5EF4-FFF2-40B4-BE49-F238E27FC236}">
                <a16:creationId xmlns:a16="http://schemas.microsoft.com/office/drawing/2014/main" id="{340F7B9A-C2EF-BF79-1BE7-8561AEEBEC18}"/>
              </a:ext>
            </a:extLst>
          </p:cNvPr>
          <p:cNvSpPr>
            <a:spLocks noGrp="1"/>
          </p:cNvSpPr>
          <p:nvPr>
            <p:ph type="sldNum" sz="quarter" idx="12"/>
          </p:nvPr>
        </p:nvSpPr>
        <p:spPr/>
        <p:txBody>
          <a:bodyPr/>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237801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536F52-3EE9-36AB-9BEA-1D15A9010B8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A3AFF71-3A5D-18C5-F6C1-77A92C9739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4DECA26-C1BD-408E-3CC1-C45171821DB2}"/>
              </a:ext>
            </a:extLst>
          </p:cNvPr>
          <p:cNvSpPr>
            <a:spLocks noGrp="1"/>
          </p:cNvSpPr>
          <p:nvPr>
            <p:ph type="dt" sz="half" idx="10"/>
          </p:nvPr>
        </p:nvSpPr>
        <p:spPr/>
        <p:txBody>
          <a:bodyPr/>
          <a:lstStyle/>
          <a:p>
            <a:pPr rtl="0"/>
            <a:fld id="{0AC7BACE-A426-4839-AC27-C7B080690890}" type="datetime1">
              <a:rPr lang="fr-FR" noProof="0" smtClean="0"/>
              <a:t>26/12/2023</a:t>
            </a:fld>
            <a:endParaRPr lang="fr-FR" noProof="0" dirty="0"/>
          </a:p>
        </p:txBody>
      </p:sp>
      <p:sp>
        <p:nvSpPr>
          <p:cNvPr id="5" name="Espace réservé du pied de page 4">
            <a:extLst>
              <a:ext uri="{FF2B5EF4-FFF2-40B4-BE49-F238E27FC236}">
                <a16:creationId xmlns:a16="http://schemas.microsoft.com/office/drawing/2014/main" id="{6A361A55-6DD9-AE04-C2C3-2B87C6D78250}"/>
              </a:ext>
            </a:extLst>
          </p:cNvPr>
          <p:cNvSpPr>
            <a:spLocks noGrp="1"/>
          </p:cNvSpPr>
          <p:nvPr>
            <p:ph type="ftr" sz="quarter" idx="11"/>
          </p:nvPr>
        </p:nvSpPr>
        <p:spPr/>
        <p:txBody>
          <a:bodyPr/>
          <a:lstStyle/>
          <a:p>
            <a:pPr rtl="0"/>
            <a:r>
              <a:rPr lang="fr-FR" noProof="0"/>
              <a:t>Ajouter un pied de page</a:t>
            </a:r>
            <a:endParaRPr lang="fr-FR" noProof="0" dirty="0"/>
          </a:p>
        </p:txBody>
      </p:sp>
      <p:sp>
        <p:nvSpPr>
          <p:cNvPr id="6" name="Espace réservé du numéro de diapositive 5">
            <a:extLst>
              <a:ext uri="{FF2B5EF4-FFF2-40B4-BE49-F238E27FC236}">
                <a16:creationId xmlns:a16="http://schemas.microsoft.com/office/drawing/2014/main" id="{2D7235EC-EC27-5E33-F6DC-49443AE7937D}"/>
              </a:ext>
            </a:extLst>
          </p:cNvPr>
          <p:cNvSpPr>
            <a:spLocks noGrp="1"/>
          </p:cNvSpPr>
          <p:nvPr>
            <p:ph type="sldNum" sz="quarter" idx="12"/>
          </p:nvPr>
        </p:nvSpPr>
        <p:spPr/>
        <p:txBody>
          <a:bodyPr/>
          <a:lstStyle/>
          <a:p>
            <a:pPr rtl="0"/>
            <a:fld id="{F9043838-BFF5-400C-B067-3DF4A5F395D6}" type="slidenum">
              <a:rPr lang="fr-FR" noProof="0" smtClean="0"/>
              <a:pPr rtl="0"/>
              <a:t>‹N°›</a:t>
            </a:fld>
            <a:endParaRPr lang="fr-FR" noProof="0" dirty="0"/>
          </a:p>
        </p:txBody>
      </p:sp>
    </p:spTree>
    <p:extLst>
      <p:ext uri="{BB962C8B-B14F-4D97-AF65-F5344CB8AC3E}">
        <p14:creationId xmlns:p14="http://schemas.microsoft.com/office/powerpoint/2010/main" val="75152835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69AD54-C7DB-2133-3EAA-987A3B8330E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306F444-4C49-E1AA-2841-61570FCC133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83578A3-02F6-896E-D3EA-306FECB6176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3B4CBA2-DE94-0134-4B8D-82741A80155D}"/>
              </a:ext>
            </a:extLst>
          </p:cNvPr>
          <p:cNvSpPr>
            <a:spLocks noGrp="1"/>
          </p:cNvSpPr>
          <p:nvPr>
            <p:ph type="dt" sz="half" idx="10"/>
          </p:nvPr>
        </p:nvSpPr>
        <p:spPr/>
        <p:txBody>
          <a:bodyPr/>
          <a:lstStyle/>
          <a:p>
            <a:pPr rtl="0"/>
            <a:fld id="{AC9DA7A1-59FF-42C1-B1B3-89C10FE1A32E}" type="datetime1">
              <a:rPr lang="fr-FR" noProof="0" smtClean="0"/>
              <a:t>26/12/2023</a:t>
            </a:fld>
            <a:endParaRPr lang="fr-FR" noProof="0" dirty="0"/>
          </a:p>
        </p:txBody>
      </p:sp>
      <p:sp>
        <p:nvSpPr>
          <p:cNvPr id="6" name="Espace réservé du pied de page 5">
            <a:extLst>
              <a:ext uri="{FF2B5EF4-FFF2-40B4-BE49-F238E27FC236}">
                <a16:creationId xmlns:a16="http://schemas.microsoft.com/office/drawing/2014/main" id="{BA4CED00-A0E4-A3B1-E7D3-5496E028D4C0}"/>
              </a:ext>
            </a:extLst>
          </p:cNvPr>
          <p:cNvSpPr>
            <a:spLocks noGrp="1"/>
          </p:cNvSpPr>
          <p:nvPr>
            <p:ph type="ftr" sz="quarter" idx="11"/>
          </p:nvPr>
        </p:nvSpPr>
        <p:spPr/>
        <p:txBody>
          <a:bodyPr/>
          <a:lstStyle/>
          <a:p>
            <a:pPr rtl="0"/>
            <a:r>
              <a:rPr lang="fr-FR" noProof="0"/>
              <a:t>Ajouter un pied de page</a:t>
            </a:r>
            <a:endParaRPr lang="fr-FR" noProof="0" dirty="0"/>
          </a:p>
        </p:txBody>
      </p:sp>
      <p:sp>
        <p:nvSpPr>
          <p:cNvPr id="7" name="Espace réservé du numéro de diapositive 6">
            <a:extLst>
              <a:ext uri="{FF2B5EF4-FFF2-40B4-BE49-F238E27FC236}">
                <a16:creationId xmlns:a16="http://schemas.microsoft.com/office/drawing/2014/main" id="{D5D8E3FB-AC2B-289B-C33E-99B56342D808}"/>
              </a:ext>
            </a:extLst>
          </p:cNvPr>
          <p:cNvSpPr>
            <a:spLocks noGrp="1"/>
          </p:cNvSpPr>
          <p:nvPr>
            <p:ph type="sldNum" sz="quarter" idx="12"/>
          </p:nvPr>
        </p:nvSpPr>
        <p:spPr/>
        <p:txBody>
          <a:bodyPr/>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379849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26A8BE-5392-DF8B-2B38-92B5F87BF02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0126B1E-9C64-555B-371A-2914EB9A5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34472A0-0DFD-4849-87E7-24B66E6B5EB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600C685-878A-50C4-E85B-72CC4D7068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58EC709-61F9-DA55-3295-35A0099FB31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7A26644-F25A-3DC8-1DEC-083481ED62C4}"/>
              </a:ext>
            </a:extLst>
          </p:cNvPr>
          <p:cNvSpPr>
            <a:spLocks noGrp="1"/>
          </p:cNvSpPr>
          <p:nvPr>
            <p:ph type="dt" sz="half" idx="10"/>
          </p:nvPr>
        </p:nvSpPr>
        <p:spPr/>
        <p:txBody>
          <a:bodyPr/>
          <a:lstStyle/>
          <a:p>
            <a:pPr rtl="0"/>
            <a:fld id="{2530A04F-E001-41EA-BD6A-6B97D81F7AF9}" type="datetime1">
              <a:rPr lang="fr-FR" noProof="0" smtClean="0"/>
              <a:t>26/12/2023</a:t>
            </a:fld>
            <a:endParaRPr lang="fr-FR" noProof="0" dirty="0"/>
          </a:p>
        </p:txBody>
      </p:sp>
      <p:sp>
        <p:nvSpPr>
          <p:cNvPr id="8" name="Espace réservé du pied de page 7">
            <a:extLst>
              <a:ext uri="{FF2B5EF4-FFF2-40B4-BE49-F238E27FC236}">
                <a16:creationId xmlns:a16="http://schemas.microsoft.com/office/drawing/2014/main" id="{4DD9B528-C8F2-4CBC-00B1-4124F4E9AE8C}"/>
              </a:ext>
            </a:extLst>
          </p:cNvPr>
          <p:cNvSpPr>
            <a:spLocks noGrp="1"/>
          </p:cNvSpPr>
          <p:nvPr>
            <p:ph type="ftr" sz="quarter" idx="11"/>
          </p:nvPr>
        </p:nvSpPr>
        <p:spPr/>
        <p:txBody>
          <a:bodyPr/>
          <a:lstStyle/>
          <a:p>
            <a:pPr rtl="0"/>
            <a:r>
              <a:rPr lang="fr-FR" noProof="0"/>
              <a:t>Ajouter un pied de page</a:t>
            </a:r>
            <a:endParaRPr lang="fr-FR" noProof="0" dirty="0"/>
          </a:p>
        </p:txBody>
      </p:sp>
      <p:sp>
        <p:nvSpPr>
          <p:cNvPr id="9" name="Espace réservé du numéro de diapositive 8">
            <a:extLst>
              <a:ext uri="{FF2B5EF4-FFF2-40B4-BE49-F238E27FC236}">
                <a16:creationId xmlns:a16="http://schemas.microsoft.com/office/drawing/2014/main" id="{984F1120-5552-C4B6-6E8A-D88B4B09D23A}"/>
              </a:ext>
            </a:extLst>
          </p:cNvPr>
          <p:cNvSpPr>
            <a:spLocks noGrp="1"/>
          </p:cNvSpPr>
          <p:nvPr>
            <p:ph type="sldNum" sz="quarter" idx="12"/>
          </p:nvPr>
        </p:nvSpPr>
        <p:spPr/>
        <p:txBody>
          <a:bodyPr/>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146420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AC14B7-5AAB-F123-8D21-85E1BFC9FF9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7C8A58F-80A0-48A9-84A9-651E33BDBF70}"/>
              </a:ext>
            </a:extLst>
          </p:cNvPr>
          <p:cNvSpPr>
            <a:spLocks noGrp="1"/>
          </p:cNvSpPr>
          <p:nvPr>
            <p:ph type="dt" sz="half" idx="10"/>
          </p:nvPr>
        </p:nvSpPr>
        <p:spPr/>
        <p:txBody>
          <a:bodyPr/>
          <a:lstStyle/>
          <a:p>
            <a:pPr rtl="0"/>
            <a:fld id="{0AC7BACE-A426-4839-AC27-C7B080690890}" type="datetime1">
              <a:rPr lang="fr-FR" noProof="0" smtClean="0"/>
              <a:t>26/12/2023</a:t>
            </a:fld>
            <a:endParaRPr lang="fr-FR" noProof="0" dirty="0"/>
          </a:p>
        </p:txBody>
      </p:sp>
      <p:sp>
        <p:nvSpPr>
          <p:cNvPr id="4" name="Espace réservé du pied de page 3">
            <a:extLst>
              <a:ext uri="{FF2B5EF4-FFF2-40B4-BE49-F238E27FC236}">
                <a16:creationId xmlns:a16="http://schemas.microsoft.com/office/drawing/2014/main" id="{0DA508C1-FDDD-7D4A-012C-907C1AB4FBC9}"/>
              </a:ext>
            </a:extLst>
          </p:cNvPr>
          <p:cNvSpPr>
            <a:spLocks noGrp="1"/>
          </p:cNvSpPr>
          <p:nvPr>
            <p:ph type="ftr" sz="quarter" idx="11"/>
          </p:nvPr>
        </p:nvSpPr>
        <p:spPr/>
        <p:txBody>
          <a:bodyPr/>
          <a:lstStyle/>
          <a:p>
            <a:pPr rtl="0"/>
            <a:r>
              <a:rPr lang="fr-FR" noProof="0"/>
              <a:t>Ajouter un pied de page</a:t>
            </a:r>
            <a:endParaRPr lang="fr-FR" noProof="0" dirty="0"/>
          </a:p>
        </p:txBody>
      </p:sp>
      <p:sp>
        <p:nvSpPr>
          <p:cNvPr id="5" name="Espace réservé du numéro de diapositive 4">
            <a:extLst>
              <a:ext uri="{FF2B5EF4-FFF2-40B4-BE49-F238E27FC236}">
                <a16:creationId xmlns:a16="http://schemas.microsoft.com/office/drawing/2014/main" id="{CE8818CB-AB65-026D-2487-08AEE74EDFD3}"/>
              </a:ext>
            </a:extLst>
          </p:cNvPr>
          <p:cNvSpPr>
            <a:spLocks noGrp="1"/>
          </p:cNvSpPr>
          <p:nvPr>
            <p:ph type="sldNum" sz="quarter" idx="12"/>
          </p:nvPr>
        </p:nvSpPr>
        <p:spPr/>
        <p:txBody>
          <a:bodyPr/>
          <a:lstStyle/>
          <a:p>
            <a:pPr rtl="0"/>
            <a:fld id="{F9043838-BFF5-400C-B067-3DF4A5F395D6}" type="slidenum">
              <a:rPr lang="fr-FR" noProof="0" smtClean="0"/>
              <a:pPr rtl="0"/>
              <a:t>‹N°›</a:t>
            </a:fld>
            <a:endParaRPr lang="fr-FR" noProof="0" dirty="0"/>
          </a:p>
        </p:txBody>
      </p:sp>
    </p:spTree>
    <p:extLst>
      <p:ext uri="{BB962C8B-B14F-4D97-AF65-F5344CB8AC3E}">
        <p14:creationId xmlns:p14="http://schemas.microsoft.com/office/powerpoint/2010/main" val="117454386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D1C217-BAA9-4D8B-B9F6-7C2589389F41}"/>
              </a:ext>
            </a:extLst>
          </p:cNvPr>
          <p:cNvSpPr>
            <a:spLocks noGrp="1"/>
          </p:cNvSpPr>
          <p:nvPr>
            <p:ph type="dt" sz="half" idx="10"/>
          </p:nvPr>
        </p:nvSpPr>
        <p:spPr/>
        <p:txBody>
          <a:bodyPr/>
          <a:lstStyle/>
          <a:p>
            <a:pPr rtl="0"/>
            <a:fld id="{90E0DD5E-4909-46F3-81FF-2C4D7CA0DD8B}" type="datetime1">
              <a:rPr lang="fr-FR" noProof="0" smtClean="0"/>
              <a:t>26/12/2023</a:t>
            </a:fld>
            <a:endParaRPr lang="fr-FR" noProof="0" dirty="0"/>
          </a:p>
        </p:txBody>
      </p:sp>
      <p:sp>
        <p:nvSpPr>
          <p:cNvPr id="3" name="Espace réservé du pied de page 2">
            <a:extLst>
              <a:ext uri="{FF2B5EF4-FFF2-40B4-BE49-F238E27FC236}">
                <a16:creationId xmlns:a16="http://schemas.microsoft.com/office/drawing/2014/main" id="{193A0E4B-9547-F00C-48BC-1CF8A89E0624}"/>
              </a:ext>
            </a:extLst>
          </p:cNvPr>
          <p:cNvSpPr>
            <a:spLocks noGrp="1"/>
          </p:cNvSpPr>
          <p:nvPr>
            <p:ph type="ftr" sz="quarter" idx="11"/>
          </p:nvPr>
        </p:nvSpPr>
        <p:spPr/>
        <p:txBody>
          <a:bodyPr/>
          <a:lstStyle/>
          <a:p>
            <a:pPr rtl="0"/>
            <a:r>
              <a:rPr lang="fr-FR" noProof="0"/>
              <a:t>Ajouter un pied de page</a:t>
            </a:r>
            <a:endParaRPr lang="fr-FR" noProof="0" dirty="0"/>
          </a:p>
        </p:txBody>
      </p:sp>
      <p:sp>
        <p:nvSpPr>
          <p:cNvPr id="4" name="Espace réservé du numéro de diapositive 3">
            <a:extLst>
              <a:ext uri="{FF2B5EF4-FFF2-40B4-BE49-F238E27FC236}">
                <a16:creationId xmlns:a16="http://schemas.microsoft.com/office/drawing/2014/main" id="{4EF1FFD1-6656-7C06-D075-0B92BD3896DF}"/>
              </a:ext>
            </a:extLst>
          </p:cNvPr>
          <p:cNvSpPr>
            <a:spLocks noGrp="1"/>
          </p:cNvSpPr>
          <p:nvPr>
            <p:ph type="sldNum" sz="quarter" idx="12"/>
          </p:nvPr>
        </p:nvSpPr>
        <p:spPr/>
        <p:txBody>
          <a:bodyPr/>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220785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BC6750-D3D4-843C-7805-C0326A58E65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7C5218A-D734-6E1A-09FB-3E731F5330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B6247DE-0F49-C390-E6C4-2CF7F42D4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688C0D9-2F85-8EFF-4050-9AC434655EE5}"/>
              </a:ext>
            </a:extLst>
          </p:cNvPr>
          <p:cNvSpPr>
            <a:spLocks noGrp="1"/>
          </p:cNvSpPr>
          <p:nvPr>
            <p:ph type="dt" sz="half" idx="10"/>
          </p:nvPr>
        </p:nvSpPr>
        <p:spPr/>
        <p:txBody>
          <a:bodyPr/>
          <a:lstStyle/>
          <a:p>
            <a:fld id="{B0F26E37-2516-48F7-9F0B-2A79FD5467E8}" type="datetimeFigureOut">
              <a:rPr lang="fr-FR" smtClean="0"/>
              <a:t>26/12/2023</a:t>
            </a:fld>
            <a:endParaRPr lang="fr-FR"/>
          </a:p>
        </p:txBody>
      </p:sp>
      <p:sp>
        <p:nvSpPr>
          <p:cNvPr id="6" name="Espace réservé du pied de page 5">
            <a:extLst>
              <a:ext uri="{FF2B5EF4-FFF2-40B4-BE49-F238E27FC236}">
                <a16:creationId xmlns:a16="http://schemas.microsoft.com/office/drawing/2014/main" id="{0AA23C87-9D85-01D8-A53F-B3E304BB89B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EC45B5D-20EE-4ABD-C74F-C13661E68759}"/>
              </a:ext>
            </a:extLst>
          </p:cNvPr>
          <p:cNvSpPr>
            <a:spLocks noGrp="1"/>
          </p:cNvSpPr>
          <p:nvPr>
            <p:ph type="sldNum" sz="quarter" idx="12"/>
          </p:nvPr>
        </p:nvSpPr>
        <p:spPr/>
        <p:txBody>
          <a:bodyPr/>
          <a:lstStyle/>
          <a:p>
            <a:fld id="{6D558563-4A56-41D5-89E1-856C7D430347}" type="slidenum">
              <a:rPr lang="fr-FR" smtClean="0"/>
              <a:t>‹N°›</a:t>
            </a:fld>
            <a:endParaRPr lang="fr-FR"/>
          </a:p>
        </p:txBody>
      </p:sp>
    </p:spTree>
    <p:extLst>
      <p:ext uri="{BB962C8B-B14F-4D97-AF65-F5344CB8AC3E}">
        <p14:creationId xmlns:p14="http://schemas.microsoft.com/office/powerpoint/2010/main" val="121753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3260F6-D45E-4BF1-2DCC-33DEF83EB74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B24C650-0AE7-7696-D557-14F1FF6105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8713B8E-B23E-F0A6-76D7-7EBF35F03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BBAE273-C49C-E097-0C8A-1F137F883A40}"/>
              </a:ext>
            </a:extLst>
          </p:cNvPr>
          <p:cNvSpPr>
            <a:spLocks noGrp="1"/>
          </p:cNvSpPr>
          <p:nvPr>
            <p:ph type="dt" sz="half" idx="10"/>
          </p:nvPr>
        </p:nvSpPr>
        <p:spPr/>
        <p:txBody>
          <a:bodyPr/>
          <a:lstStyle/>
          <a:p>
            <a:fld id="{B0F26E37-2516-48F7-9F0B-2A79FD5467E8}" type="datetimeFigureOut">
              <a:rPr lang="fr-FR" smtClean="0"/>
              <a:t>26/12/2023</a:t>
            </a:fld>
            <a:endParaRPr lang="fr-FR"/>
          </a:p>
        </p:txBody>
      </p:sp>
      <p:sp>
        <p:nvSpPr>
          <p:cNvPr id="6" name="Espace réservé du pied de page 5">
            <a:extLst>
              <a:ext uri="{FF2B5EF4-FFF2-40B4-BE49-F238E27FC236}">
                <a16:creationId xmlns:a16="http://schemas.microsoft.com/office/drawing/2014/main" id="{60AF583C-419F-8BE1-DCD0-E7529E3CF0E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4CF1CCB-5C69-C68C-012E-E12C269F6206}"/>
              </a:ext>
            </a:extLst>
          </p:cNvPr>
          <p:cNvSpPr>
            <a:spLocks noGrp="1"/>
          </p:cNvSpPr>
          <p:nvPr>
            <p:ph type="sldNum" sz="quarter" idx="12"/>
          </p:nvPr>
        </p:nvSpPr>
        <p:spPr/>
        <p:txBody>
          <a:bodyPr/>
          <a:lstStyle/>
          <a:p>
            <a:fld id="{6D558563-4A56-41D5-89E1-856C7D430347}" type="slidenum">
              <a:rPr lang="fr-FR" smtClean="0"/>
              <a:t>‹N°›</a:t>
            </a:fld>
            <a:endParaRPr lang="fr-FR"/>
          </a:p>
        </p:txBody>
      </p:sp>
    </p:spTree>
    <p:extLst>
      <p:ext uri="{BB962C8B-B14F-4D97-AF65-F5344CB8AC3E}">
        <p14:creationId xmlns:p14="http://schemas.microsoft.com/office/powerpoint/2010/main" val="70954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0C548D6-9DC1-28D6-4503-E62E6EDE37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ED456CC-1615-19D5-5AF8-A72D68CC77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6399C0-A766-2B8E-774D-278CFD29D2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AC7BACE-A426-4839-AC27-C7B080690890}" type="datetime1">
              <a:rPr lang="fr-FR" noProof="0" smtClean="0"/>
              <a:t>26/12/2023</a:t>
            </a:fld>
            <a:endParaRPr lang="fr-FR" noProof="0" dirty="0"/>
          </a:p>
        </p:txBody>
      </p:sp>
      <p:sp>
        <p:nvSpPr>
          <p:cNvPr id="5" name="Espace réservé du pied de page 4">
            <a:extLst>
              <a:ext uri="{FF2B5EF4-FFF2-40B4-BE49-F238E27FC236}">
                <a16:creationId xmlns:a16="http://schemas.microsoft.com/office/drawing/2014/main" id="{FD8A2CC2-5D2C-EE4F-2AE1-908ACC47C8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fr-FR" noProof="0"/>
              <a:t>Ajouter un pied de page</a:t>
            </a:r>
            <a:endParaRPr lang="fr-FR" noProof="0" dirty="0"/>
          </a:p>
        </p:txBody>
      </p:sp>
      <p:sp>
        <p:nvSpPr>
          <p:cNvPr id="6" name="Espace réservé du numéro de diapositive 5">
            <a:extLst>
              <a:ext uri="{FF2B5EF4-FFF2-40B4-BE49-F238E27FC236}">
                <a16:creationId xmlns:a16="http://schemas.microsoft.com/office/drawing/2014/main" id="{5D05C39C-A1D5-47C6-925B-9C752DE46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9043838-BFF5-400C-B067-3DF4A5F395D6}" type="slidenum">
              <a:rPr lang="fr-FR" noProof="0" smtClean="0"/>
              <a:pPr rtl="0"/>
              <a:t>‹N°›</a:t>
            </a:fld>
            <a:endParaRPr lang="fr-FR" noProof="0" dirty="0"/>
          </a:p>
        </p:txBody>
      </p:sp>
    </p:spTree>
    <p:extLst>
      <p:ext uri="{BB962C8B-B14F-4D97-AF65-F5344CB8AC3E}">
        <p14:creationId xmlns:p14="http://schemas.microsoft.com/office/powerpoint/2010/main" val="35940667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ideo" Target="https://www.youtube.com/embed/tdkd93uLtB0?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ideo" Target="https://www.youtube.com/embed/UqxuES_PVd4?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video" Target="https://www.youtube.com/embed/UvZCysOfq7U?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7.jp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ideo" Target="https://www.youtube.com/embed/BKBBbWB9FrU?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xml"/><Relationship Id="rId5" Type="http://schemas.openxmlformats.org/officeDocument/2006/relationships/image" Target="../media/image67.jp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uJkqwo1__8k?feature=oembed"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9.pn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12.xml"/><Relationship Id="rId4" Type="http://schemas.openxmlformats.org/officeDocument/2006/relationships/image" Target="../media/image93.jpg"/></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e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1.pn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2.jpg"/><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g"/><Relationship Id="rId1" Type="http://schemas.openxmlformats.org/officeDocument/2006/relationships/slideLayout" Target="../slideLayouts/slideLayout12.xml"/><Relationship Id="rId6" Type="http://schemas.openxmlformats.org/officeDocument/2006/relationships/image" Target="../media/image110.jpg"/><Relationship Id="rId5" Type="http://schemas.openxmlformats.org/officeDocument/2006/relationships/image" Target="../media/image109.jpeg"/><Relationship Id="rId4" Type="http://schemas.openxmlformats.org/officeDocument/2006/relationships/image" Target="../media/image108.jpg"/><Relationship Id="rId9" Type="http://schemas.openxmlformats.org/officeDocument/2006/relationships/image" Target="../media/image113.jpg"/></Relationships>
</file>

<file path=ppt/slides/_rels/slide6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6.jpg"/><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17.png"/><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18.jpeg"/><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19.jpg"/><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20.jpg"/><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131.jpeg"/><Relationship Id="rId7" Type="http://schemas.openxmlformats.org/officeDocument/2006/relationships/diagramQuickStyle" Target="../diagrams/quickStyle11.xml"/><Relationship Id="rId2" Type="http://schemas.openxmlformats.org/officeDocument/2006/relationships/image" Target="../media/image130.jpeg"/><Relationship Id="rId1" Type="http://schemas.openxmlformats.org/officeDocument/2006/relationships/slideLayout" Target="../slideLayouts/slideLayout1.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132.jpg"/><Relationship Id="rId9" Type="http://schemas.microsoft.com/office/2007/relationships/diagramDrawing" Target="../diagrams/drawing11.xml"/></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jpg"/><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jpg"/><Relationship Id="rId4" Type="http://schemas.openxmlformats.org/officeDocument/2006/relationships/image" Target="../media/image134.jpg"/></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42.jpg"/><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43.jpg"/><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YkW_4-Ksjhg?feature=oembed"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55.jpg"/><Relationship Id="rId7" Type="http://schemas.openxmlformats.org/officeDocument/2006/relationships/diagramColors" Target="../diagrams/colors14.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91344" y="188640"/>
            <a:ext cx="5184576" cy="2514599"/>
          </a:xfrm>
          <a:solidFill>
            <a:schemeClr val="accent4">
              <a:lumMod val="20000"/>
              <a:lumOff val="80000"/>
            </a:schemeClr>
          </a:solidFill>
          <a:scene3d>
            <a:camera prst="perspectiveRelaxedModerately"/>
            <a:lightRig rig="threePt" dir="t"/>
          </a:scene3d>
        </p:spPr>
        <p:txBody>
          <a:bodyPr rtlCol="0">
            <a:normAutofit fontScale="90000"/>
          </a:bodyPr>
          <a:lstStyle/>
          <a:p>
            <a:pPr algn="ctr" rtl="0"/>
            <a:r>
              <a:rPr lang="fr-FR" b="1" dirty="0">
                <a:solidFill>
                  <a:schemeClr val="accent2">
                    <a:lumMod val="75000"/>
                  </a:schemeClr>
                </a:solidFill>
              </a:rPr>
              <a:t>Strategic Sport Business Management</a:t>
            </a:r>
          </a:p>
        </p:txBody>
      </p:sp>
      <p:sp>
        <p:nvSpPr>
          <p:cNvPr id="3" name="Sous-titre 2"/>
          <p:cNvSpPr>
            <a:spLocks noGrp="1"/>
          </p:cNvSpPr>
          <p:nvPr>
            <p:ph type="subTitle" idx="1"/>
          </p:nvPr>
        </p:nvSpPr>
        <p:spPr>
          <a:xfrm>
            <a:off x="8530885" y="318762"/>
            <a:ext cx="3398168" cy="449716"/>
          </a:xfrm>
        </p:spPr>
        <p:txBody>
          <a:bodyPr rtlCol="0">
            <a:normAutofit/>
          </a:bodyPr>
          <a:lstStyle/>
          <a:p>
            <a:pPr algn="ctr" rtl="0"/>
            <a:r>
              <a:rPr lang="fr-FR" b="1" i="1" dirty="0">
                <a:solidFill>
                  <a:schemeClr val="accent2">
                    <a:lumMod val="75000"/>
                  </a:schemeClr>
                </a:solidFill>
              </a:rPr>
              <a:t>Lecture 1</a:t>
            </a:r>
          </a:p>
          <a:p>
            <a:pPr rtl="0"/>
            <a:endParaRPr lang="fr-FR" dirty="0">
              <a:solidFill>
                <a:schemeClr val="accent2">
                  <a:lumMod val="75000"/>
                </a:schemeClr>
              </a:solidFill>
            </a:endParaRPr>
          </a:p>
        </p:txBody>
      </p:sp>
      <p:sp>
        <p:nvSpPr>
          <p:cNvPr id="5" name="ZoneTexte 4">
            <a:extLst>
              <a:ext uri="{FF2B5EF4-FFF2-40B4-BE49-F238E27FC236}">
                <a16:creationId xmlns:a16="http://schemas.microsoft.com/office/drawing/2014/main" id="{0B2DED30-F0C6-4BD2-8759-20F78BE64A80}"/>
              </a:ext>
            </a:extLst>
          </p:cNvPr>
          <p:cNvSpPr txBox="1"/>
          <p:nvPr/>
        </p:nvSpPr>
        <p:spPr>
          <a:xfrm>
            <a:off x="7248128" y="4725144"/>
            <a:ext cx="5043008" cy="2308324"/>
          </a:xfrm>
          <a:prstGeom prst="rect">
            <a:avLst/>
          </a:prstGeom>
          <a:noFill/>
        </p:spPr>
        <p:txBody>
          <a:bodyPr wrap="square">
            <a:spAutoFit/>
          </a:bodyPr>
          <a:lstStyle/>
          <a:p>
            <a:pPr algn="ctr"/>
            <a:r>
              <a:rPr lang="fr-FR" sz="1600" b="1" dirty="0">
                <a:solidFill>
                  <a:srgbClr val="002060"/>
                </a:solidFill>
              </a:rPr>
              <a:t>Lionel Maltese</a:t>
            </a:r>
            <a:br>
              <a:rPr lang="fr-FR" sz="1600" b="1" dirty="0">
                <a:solidFill>
                  <a:srgbClr val="002060"/>
                </a:solidFill>
              </a:rPr>
            </a:br>
            <a:r>
              <a:rPr lang="fr-FR" sz="1600" b="1" dirty="0">
                <a:solidFill>
                  <a:srgbClr val="002060"/>
                </a:solidFill>
              </a:rPr>
              <a:t>Maître de Conférences Aix Marseille </a:t>
            </a:r>
            <a:r>
              <a:rPr lang="fr-FR" sz="1600" b="1" dirty="0" err="1">
                <a:solidFill>
                  <a:srgbClr val="002060"/>
                </a:solidFill>
              </a:rPr>
              <a:t>University</a:t>
            </a:r>
            <a:r>
              <a:rPr lang="fr-FR" sz="1600" b="1" dirty="0">
                <a:solidFill>
                  <a:srgbClr val="002060"/>
                </a:solidFill>
              </a:rPr>
              <a:t> – CERGAM IAE Aix-en-Provence - #OIMS Laval </a:t>
            </a:r>
            <a:r>
              <a:rPr lang="fr-FR" sz="1600" b="1" dirty="0" err="1">
                <a:solidFill>
                  <a:srgbClr val="002060"/>
                </a:solidFill>
              </a:rPr>
              <a:t>University</a:t>
            </a:r>
            <a:r>
              <a:rPr lang="fr-FR" sz="1600" b="1" dirty="0">
                <a:solidFill>
                  <a:srgbClr val="002060"/>
                </a:solidFill>
              </a:rPr>
              <a:t> Canada</a:t>
            </a:r>
            <a:br>
              <a:rPr lang="fr-FR" sz="1600" b="1" dirty="0">
                <a:solidFill>
                  <a:srgbClr val="002060"/>
                </a:solidFill>
              </a:rPr>
            </a:br>
            <a:r>
              <a:rPr lang="fr-FR" sz="1600" b="1" dirty="0">
                <a:solidFill>
                  <a:srgbClr val="002060"/>
                </a:solidFill>
              </a:rPr>
              <a:t>Associate Professor Sport Business Management Kedge Business </a:t>
            </a:r>
            <a:r>
              <a:rPr lang="fr-FR" sz="1600" b="1" dirty="0" err="1">
                <a:solidFill>
                  <a:srgbClr val="002060"/>
                </a:solidFill>
              </a:rPr>
              <a:t>School</a:t>
            </a:r>
            <a:br>
              <a:rPr lang="fr-FR" sz="1600" b="1" dirty="0">
                <a:solidFill>
                  <a:srgbClr val="002060"/>
                </a:solidFill>
              </a:rPr>
            </a:br>
            <a:r>
              <a:rPr lang="fr-FR" sz="1600" b="1" dirty="0">
                <a:solidFill>
                  <a:srgbClr val="002060"/>
                </a:solidFill>
              </a:rPr>
              <a:t>Senior consulting sport business management</a:t>
            </a:r>
            <a:br>
              <a:rPr lang="fr-FR" sz="1600" b="1" dirty="0">
                <a:solidFill>
                  <a:srgbClr val="002060"/>
                </a:solidFill>
              </a:rPr>
            </a:br>
            <a:r>
              <a:rPr lang="fr-FR" sz="1600" b="1" dirty="0">
                <a:solidFill>
                  <a:srgbClr val="002060"/>
                </a:solidFill>
              </a:rPr>
              <a:t>Twitter : @lionelmaltese</a:t>
            </a:r>
            <a:br>
              <a:rPr lang="fr-FR" sz="1600" dirty="0">
                <a:solidFill>
                  <a:srgbClr val="002060"/>
                </a:solidFill>
              </a:rPr>
            </a:br>
            <a:endParaRPr lang="fr-FR" sz="1600" dirty="0">
              <a:solidFill>
                <a:srgbClr val="002060"/>
              </a:solidFill>
            </a:endParaRPr>
          </a:p>
        </p:txBody>
      </p:sp>
    </p:spTree>
    <p:extLst>
      <p:ext uri="{BB962C8B-B14F-4D97-AF65-F5344CB8AC3E}">
        <p14:creationId xmlns:p14="http://schemas.microsoft.com/office/powerpoint/2010/main" val="5760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lein air, ciel, route, palmier&#10;&#10;Description générée automatiquement">
            <a:extLst>
              <a:ext uri="{FF2B5EF4-FFF2-40B4-BE49-F238E27FC236}">
                <a16:creationId xmlns:a16="http://schemas.microsoft.com/office/drawing/2014/main" id="{760F3EAB-EE75-F2F5-5E78-77768F4D0F82}"/>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0" y="0"/>
            <a:ext cx="12192000" cy="6858000"/>
          </a:xfrm>
          <a:prstGeom prst="rect">
            <a:avLst/>
          </a:prstGeom>
        </p:spPr>
      </p:pic>
    </p:spTree>
    <p:extLst>
      <p:ext uri="{BB962C8B-B14F-4D97-AF65-F5344CB8AC3E}">
        <p14:creationId xmlns:p14="http://schemas.microsoft.com/office/powerpoint/2010/main" val="197558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iel, plein air, arbre, personnes&#10;&#10;Description générée automatiquement">
            <a:extLst>
              <a:ext uri="{FF2B5EF4-FFF2-40B4-BE49-F238E27FC236}">
                <a16:creationId xmlns:a16="http://schemas.microsoft.com/office/drawing/2014/main" id="{8977D030-4200-7934-6E34-E3FD11295D03}"/>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00131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iel, plein air, arbre, bateau&#10;&#10;Description générée automatiquement">
            <a:extLst>
              <a:ext uri="{FF2B5EF4-FFF2-40B4-BE49-F238E27FC236}">
                <a16:creationId xmlns:a16="http://schemas.microsoft.com/office/drawing/2014/main" id="{FC15F313-7543-9174-983D-83814335C8EF}"/>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60646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ombre, tente&#10;&#10;Description générée automatiquement">
            <a:extLst>
              <a:ext uri="{FF2B5EF4-FFF2-40B4-BE49-F238E27FC236}">
                <a16:creationId xmlns:a16="http://schemas.microsoft.com/office/drawing/2014/main" id="{4C644C78-7539-7685-3808-BED3F60E6BBD}"/>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41613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léger, éclairage, ciel, arbre&#10;&#10;Description générée automatiquement">
            <a:extLst>
              <a:ext uri="{FF2B5EF4-FFF2-40B4-BE49-F238E27FC236}">
                <a16:creationId xmlns:a16="http://schemas.microsoft.com/office/drawing/2014/main" id="{5091F24D-9530-4A22-4B66-EEA215410EB1}"/>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412119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terrain de jeux, arbre, route&#10;&#10;Description générée automatiquement">
            <a:extLst>
              <a:ext uri="{FF2B5EF4-FFF2-40B4-BE49-F238E27FC236}">
                <a16:creationId xmlns:a16="http://schemas.microsoft.com/office/drawing/2014/main" id="{CB2D56B1-AF99-316A-7064-7AD5882DA87D}"/>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54853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arbre, bâtiment, maison&#10;&#10;Description générée automatiquement">
            <a:extLst>
              <a:ext uri="{FF2B5EF4-FFF2-40B4-BE49-F238E27FC236}">
                <a16:creationId xmlns:a16="http://schemas.microsoft.com/office/drawing/2014/main" id="{B28F0F5B-0101-5F86-0BAA-D40B1FB61529}"/>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26837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voiture&#10;&#10;Description générée automatiquement">
            <a:extLst>
              <a:ext uri="{FF2B5EF4-FFF2-40B4-BE49-F238E27FC236}">
                <a16:creationId xmlns:a16="http://schemas.microsoft.com/office/drawing/2014/main" id="{056052B1-211C-6018-0AAF-B050DB47C139}"/>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37220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apture d’écran, texte, arbre&#10;&#10;Description générée automatiquement">
            <a:extLst>
              <a:ext uri="{FF2B5EF4-FFF2-40B4-BE49-F238E27FC236}">
                <a16:creationId xmlns:a16="http://schemas.microsoft.com/office/drawing/2014/main" id="{44C9C3CB-A0BA-E1E2-2365-1832BD1DD65E}"/>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01949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arbre, plein air, voiture, bâtiment&#10;&#10;Description générée automatiquement">
            <a:extLst>
              <a:ext uri="{FF2B5EF4-FFF2-40B4-BE49-F238E27FC236}">
                <a16:creationId xmlns:a16="http://schemas.microsoft.com/office/drawing/2014/main" id="{4760421C-F4CD-EE92-0EC7-210D0A3D435D}"/>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20155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16F0E8F5-B2CE-0CE7-25A3-5437A3D549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94" b="10047"/>
          <a:stretch/>
        </p:blipFill>
        <p:spPr bwMode="auto">
          <a:xfrm>
            <a:off x="1" y="-1"/>
            <a:ext cx="3719750" cy="22250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éos, le nouvel empire du sport">
            <a:extLst>
              <a:ext uri="{FF2B5EF4-FFF2-40B4-BE49-F238E27FC236}">
                <a16:creationId xmlns:a16="http://schemas.microsoft.com/office/drawing/2014/main" id="{DB252164-BA70-BD9E-1AEA-B7BECBB3FE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43" r="670" b="-2"/>
          <a:stretch/>
        </p:blipFill>
        <p:spPr bwMode="auto">
          <a:xfrm>
            <a:off x="3811189" y="-16426"/>
            <a:ext cx="3719752" cy="22670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neos | Sport Stratégies">
            <a:extLst>
              <a:ext uri="{FF2B5EF4-FFF2-40B4-BE49-F238E27FC236}">
                <a16:creationId xmlns:a16="http://schemas.microsoft.com/office/drawing/2014/main" id="{C0F89784-B1E0-72B3-8EAE-FC91D85AC5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3" r="2620" b="4"/>
          <a:stretch/>
        </p:blipFill>
        <p:spPr bwMode="auto">
          <a:xfrm>
            <a:off x="20" y="2316480"/>
            <a:ext cx="3719729" cy="22086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NEOS Grenadiers confirme le départ de trois directeurs sportifs">
            <a:extLst>
              <a:ext uri="{FF2B5EF4-FFF2-40B4-BE49-F238E27FC236}">
                <a16:creationId xmlns:a16="http://schemas.microsoft.com/office/drawing/2014/main" id="{14334931-ACA7-F17F-F172-51BF8CF92A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 r="6510" b="-2"/>
          <a:stretch/>
        </p:blipFill>
        <p:spPr bwMode="auto">
          <a:xfrm>
            <a:off x="3811189" y="2316480"/>
            <a:ext cx="3719748" cy="22086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2CCD776-A20F-D921-26EE-3AABC4F16B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276" r="-3" b="1169"/>
          <a:stretch/>
        </p:blipFill>
        <p:spPr bwMode="auto">
          <a:xfrm>
            <a:off x="1" y="4616536"/>
            <a:ext cx="3719748" cy="22414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neos Sport, le nouveau PDG est Jean Claude Blanc">
            <a:extLst>
              <a:ext uri="{FF2B5EF4-FFF2-40B4-BE49-F238E27FC236}">
                <a16:creationId xmlns:a16="http://schemas.microsoft.com/office/drawing/2014/main" id="{8E854055-0308-AF3A-4768-9003CAE78A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357" r="-4" b="-4"/>
          <a:stretch/>
        </p:blipFill>
        <p:spPr bwMode="auto">
          <a:xfrm>
            <a:off x="3811189" y="4607394"/>
            <a:ext cx="3719752" cy="225060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E96B944E-FBC1-1C96-EC13-7818636A10B2}"/>
              </a:ext>
            </a:extLst>
          </p:cNvPr>
          <p:cNvSpPr txBox="1"/>
          <p:nvPr/>
        </p:nvSpPr>
        <p:spPr>
          <a:xfrm>
            <a:off x="7701227" y="2955528"/>
            <a:ext cx="4320480" cy="3902472"/>
          </a:xfrm>
          <a:prstGeom prst="rect">
            <a:avLst/>
          </a:prstGeom>
        </p:spPr>
        <p:txBody>
          <a:bodyPr vert="horz" lIns="91440" tIns="45720" rIns="91440" bIns="45720" rtlCol="0">
            <a:normAutofit/>
          </a:bodyPr>
          <a:lstStyle/>
          <a:p>
            <a:pPr algn="ctr">
              <a:lnSpc>
                <a:spcPct val="90000"/>
              </a:lnSpc>
              <a:spcAft>
                <a:spcPts val="600"/>
              </a:spcAft>
            </a:pPr>
            <a:r>
              <a:rPr lang="en-US" sz="1900" b="1" i="0" dirty="0">
                <a:effectLst/>
              </a:rPr>
              <a:t>Sir Jim Ratcliffe, Chairman of INEOS said, “I am delighted to welcome Jean Claude as CEO of INEOS Sport with his many years of experience across different sports. We have high ambitions for all our sports teams with a particular ambition to raise our standards in football and Jean Claude will bring an entrepreneurial and innovative flair to all our teams.”</a:t>
            </a:r>
            <a:br>
              <a:rPr lang="en-US" sz="1900" b="1" dirty="0"/>
            </a:br>
            <a:endParaRPr lang="en-US" sz="1900" b="1" dirty="0"/>
          </a:p>
        </p:txBody>
      </p:sp>
      <p:pic>
        <p:nvPicPr>
          <p:cNvPr id="4" name="Picture 14" descr="Ineos “s'offre” les All Blacks - SportBusiness.Club">
            <a:extLst>
              <a:ext uri="{FF2B5EF4-FFF2-40B4-BE49-F238E27FC236}">
                <a16:creationId xmlns:a16="http://schemas.microsoft.com/office/drawing/2014/main" id="{1DC05706-938B-24F5-3AB8-B2FDC64AAD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0936" y="-23459"/>
            <a:ext cx="4661063" cy="2610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6622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8BB05F8E-45DD-8735-5CB0-FB95D8CE3F4C}"/>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11832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5ECE5B3-6ACF-FC57-6404-23103BDC98B2}"/>
              </a:ext>
            </a:extLst>
          </p:cNvPr>
          <p:cNvPicPr>
            <a:picLocks noChangeAspect="1"/>
          </p:cNvPicPr>
          <p:nvPr/>
        </p:nvPicPr>
        <p:blipFill>
          <a:blip r:embed="rId2"/>
          <a:stretch>
            <a:fillRect/>
          </a:stretch>
        </p:blipFill>
        <p:spPr>
          <a:xfrm>
            <a:off x="2423592" y="-2537"/>
            <a:ext cx="7342101" cy="6860537"/>
          </a:xfrm>
          <a:prstGeom prst="rect">
            <a:avLst/>
          </a:prstGeom>
        </p:spPr>
      </p:pic>
      <p:sp>
        <p:nvSpPr>
          <p:cNvPr id="4" name="Ellipse 3">
            <a:extLst>
              <a:ext uri="{FF2B5EF4-FFF2-40B4-BE49-F238E27FC236}">
                <a16:creationId xmlns:a16="http://schemas.microsoft.com/office/drawing/2014/main" id="{428A9520-85E0-F801-8DA7-A093EB96ADA3}"/>
              </a:ext>
            </a:extLst>
          </p:cNvPr>
          <p:cNvSpPr/>
          <p:nvPr/>
        </p:nvSpPr>
        <p:spPr>
          <a:xfrm>
            <a:off x="8400256" y="2924944"/>
            <a:ext cx="504056" cy="2880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F6761064-0723-8E7F-A890-53D06BF308ED}"/>
              </a:ext>
            </a:extLst>
          </p:cNvPr>
          <p:cNvSpPr/>
          <p:nvPr/>
        </p:nvSpPr>
        <p:spPr>
          <a:xfrm>
            <a:off x="8400256" y="6381328"/>
            <a:ext cx="504056" cy="3600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65A449FF-D114-3D0F-806C-3BC4BDE8AED9}"/>
              </a:ext>
            </a:extLst>
          </p:cNvPr>
          <p:cNvSpPr/>
          <p:nvPr/>
        </p:nvSpPr>
        <p:spPr>
          <a:xfrm>
            <a:off x="8377473" y="1328891"/>
            <a:ext cx="504056" cy="2160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7BBC636A-2658-45A1-3712-10E3F359F9DD}"/>
              </a:ext>
            </a:extLst>
          </p:cNvPr>
          <p:cNvSpPr/>
          <p:nvPr/>
        </p:nvSpPr>
        <p:spPr>
          <a:xfrm>
            <a:off x="8415444" y="3717032"/>
            <a:ext cx="504056" cy="2880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Artificial | instech.co">
            <a:extLst>
              <a:ext uri="{FF2B5EF4-FFF2-40B4-BE49-F238E27FC236}">
                <a16:creationId xmlns:a16="http://schemas.microsoft.com/office/drawing/2014/main" id="{914C1C5E-2180-0F84-0A46-E5F037820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20" y="2623955"/>
            <a:ext cx="2160240" cy="1375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18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Guidelines on Input Output Analysis">
            <a:extLst>
              <a:ext uri="{FF2B5EF4-FFF2-40B4-BE49-F238E27FC236}">
                <a16:creationId xmlns:a16="http://schemas.microsoft.com/office/drawing/2014/main" id="{9A74E7EC-A224-4BCE-B5C3-785730EEC0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00"/>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346587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OneVision: Building Our Future">
            <a:hlinkClick r:id="" action="ppaction://media"/>
            <a:extLst>
              <a:ext uri="{FF2B5EF4-FFF2-40B4-BE49-F238E27FC236}">
                <a16:creationId xmlns:a16="http://schemas.microsoft.com/office/drawing/2014/main" id="{8B8BADAA-9454-9F41-00F9-36780644D53C}"/>
              </a:ext>
            </a:extLst>
          </p:cNvPr>
          <p:cNvPicPr>
            <a:picLocks noRot="1" noChangeAspect="1"/>
          </p:cNvPicPr>
          <p:nvPr>
            <a:videoFile r:link="rId1"/>
          </p:nvPr>
        </p:nvPicPr>
        <p:blipFill>
          <a:blip r:embed="rId3"/>
          <a:stretch>
            <a:fillRect/>
          </a:stretch>
        </p:blipFill>
        <p:spPr>
          <a:xfrm>
            <a:off x="0" y="4868"/>
            <a:ext cx="12192000" cy="6888480"/>
          </a:xfrm>
          <a:prstGeom prst="rect">
            <a:avLst/>
          </a:prstGeom>
        </p:spPr>
      </p:pic>
    </p:spTree>
    <p:extLst>
      <p:ext uri="{BB962C8B-B14F-4D97-AF65-F5344CB8AC3E}">
        <p14:creationId xmlns:p14="http://schemas.microsoft.com/office/powerpoint/2010/main" val="85512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OneVision: In Conversation with Rafael Nadal &amp; Andrea Gaudenzi">
            <a:hlinkClick r:id="" action="ppaction://media"/>
            <a:extLst>
              <a:ext uri="{FF2B5EF4-FFF2-40B4-BE49-F238E27FC236}">
                <a16:creationId xmlns:a16="http://schemas.microsoft.com/office/drawing/2014/main" id="{73DFAE12-33AD-0E95-1AD6-084FA54C20AF}"/>
              </a:ext>
            </a:extLst>
          </p:cNvPr>
          <p:cNvPicPr>
            <a:picLocks noRot="1" noChangeAspect="1"/>
          </p:cNvPicPr>
          <p:nvPr>
            <a:videoFile r:link="rId1"/>
          </p:nvPr>
        </p:nvPicPr>
        <p:blipFill>
          <a:blip r:embed="rId3"/>
          <a:stretch>
            <a:fillRect/>
          </a:stretch>
        </p:blipFill>
        <p:spPr>
          <a:xfrm>
            <a:off x="-15348" y="0"/>
            <a:ext cx="12207348" cy="6897152"/>
          </a:xfrm>
          <a:prstGeom prst="rect">
            <a:avLst/>
          </a:prstGeom>
        </p:spPr>
      </p:pic>
    </p:spTree>
    <p:extLst>
      <p:ext uri="{BB962C8B-B14F-4D97-AF65-F5344CB8AC3E}">
        <p14:creationId xmlns:p14="http://schemas.microsoft.com/office/powerpoint/2010/main" val="337620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E2ABA4D7-2578-01F3-3DFC-C22C9CE44DC2}"/>
              </a:ext>
            </a:extLst>
          </p:cNvPr>
          <p:cNvPicPr>
            <a:picLocks noChangeAspect="1"/>
          </p:cNvPicPr>
          <p:nvPr/>
        </p:nvPicPr>
        <p:blipFill rotWithShape="1">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260638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a:extLst>
              <a:ext uri="{FF2B5EF4-FFF2-40B4-BE49-F238E27FC236}">
                <a16:creationId xmlns:a16="http://schemas.microsoft.com/office/drawing/2014/main" id="{67EE910B-B23E-FBA0-B7A5-869DDC26A7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25"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41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 1">
            <a:extLst>
              <a:ext uri="{FF2B5EF4-FFF2-40B4-BE49-F238E27FC236}">
                <a16:creationId xmlns:a16="http://schemas.microsoft.com/office/drawing/2014/main" id="{670CA864-BC1D-7F2E-9B12-A27AA906DACC}"/>
              </a:ext>
            </a:extLst>
          </p:cNvPr>
          <p:cNvPicPr>
            <a:picLocks noChangeAspect="1"/>
          </p:cNvPicPr>
          <p:nvPr/>
        </p:nvPicPr>
        <p:blipFill rotWithShape="1">
          <a:blip r:embed="rId2"/>
          <a:srcRect t="6019" b="3981"/>
          <a:stretch/>
        </p:blipFill>
        <p:spPr>
          <a:xfrm>
            <a:off x="20" y="10"/>
            <a:ext cx="6095980" cy="6857990"/>
          </a:xfrm>
          <a:prstGeom prst="rect">
            <a:avLst/>
          </a:prstGeom>
        </p:spPr>
      </p:pic>
      <p:pic>
        <p:nvPicPr>
          <p:cNvPr id="2052" name="Picture 4" descr="Image">
            <a:extLst>
              <a:ext uri="{FF2B5EF4-FFF2-40B4-BE49-F238E27FC236}">
                <a16:creationId xmlns:a16="http://schemas.microsoft.com/office/drawing/2014/main" id="{328E401F-5750-8AD8-D8AF-7BB456E04D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61" b="1739"/>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3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Data-Infused Value Proposition via Value Capturing | Download Scientific  Diagram">
            <a:extLst>
              <a:ext uri="{FF2B5EF4-FFF2-40B4-BE49-F238E27FC236}">
                <a16:creationId xmlns:a16="http://schemas.microsoft.com/office/drawing/2014/main" id="{611E2BCE-0DCD-43CD-91C1-F97FBE8CA7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49419" y="643466"/>
            <a:ext cx="5893162"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A0F20D4C-E4C5-A5CD-8E43-59A4B16A2BCC}"/>
              </a:ext>
            </a:extLst>
          </p:cNvPr>
          <p:cNvSpPr/>
          <p:nvPr/>
        </p:nvSpPr>
        <p:spPr>
          <a:xfrm>
            <a:off x="2423592" y="3140968"/>
            <a:ext cx="3888432" cy="26642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EEB75BED-406C-32BC-AB67-52DD86FA111D}"/>
              </a:ext>
            </a:extLst>
          </p:cNvPr>
          <p:cNvSpPr/>
          <p:nvPr/>
        </p:nvSpPr>
        <p:spPr>
          <a:xfrm>
            <a:off x="3575720" y="5157192"/>
            <a:ext cx="1846980" cy="461665"/>
          </a:xfrm>
          <a:prstGeom prst="rect">
            <a:avLst/>
          </a:prstGeom>
          <a:noFill/>
        </p:spPr>
        <p:txBody>
          <a:bodyPr wrap="none" lIns="91440" tIns="45720" rIns="91440" bIns="45720">
            <a:spAutoFit/>
          </a:bodyPr>
          <a:lstStyle/>
          <a:p>
            <a:pPr algn="ctr"/>
            <a:r>
              <a:rPr lang="fr-FR" sz="2400" b="0" cap="none" spc="0" dirty="0">
                <a:ln w="0"/>
                <a:solidFill>
                  <a:schemeClr val="tx1"/>
                </a:solidFill>
                <a:effectLst>
                  <a:outerShdw blurRad="38100" dist="19050" dir="2700000" algn="tl" rotWithShape="0">
                    <a:schemeClr val="dk1">
                      <a:alpha val="40000"/>
                    </a:schemeClr>
                  </a:outerShdw>
                </a:effectLst>
              </a:rPr>
              <a:t>Seminar DNA</a:t>
            </a:r>
          </a:p>
        </p:txBody>
      </p:sp>
    </p:spTree>
    <p:extLst>
      <p:ext uri="{BB962C8B-B14F-4D97-AF65-F5344CB8AC3E}">
        <p14:creationId xmlns:p14="http://schemas.microsoft.com/office/powerpoint/2010/main" val="267488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édia en ligne 2" title="Votre nouveau complexe sportif crée par Jo-Wilfried TSONGA &amp; Thierry ASCIONE : ALL IN COUNTRY CLUB">
            <a:hlinkClick r:id="" action="ppaction://media"/>
            <a:extLst>
              <a:ext uri="{FF2B5EF4-FFF2-40B4-BE49-F238E27FC236}">
                <a16:creationId xmlns:a16="http://schemas.microsoft.com/office/drawing/2014/main" id="{BA1DDECC-A4B8-EF6D-3AE2-F344139C090A}"/>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77290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4" name="Picture 6" descr="Jean-Claude Blanc: Man United's Next CEO &amp; The END Of Richard Arnold? ⏫ -  YouTube">
            <a:extLst>
              <a:ext uri="{FF2B5EF4-FFF2-40B4-BE49-F238E27FC236}">
                <a16:creationId xmlns:a16="http://schemas.microsoft.com/office/drawing/2014/main" id="{8BF4D50E-6BDF-643B-36BC-6281483824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53"/>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n Utd 'target former PSG and Juventus chief to take over from Richard  Arnold as CEO' in major boardroom overhaul | The Sun">
            <a:extLst>
              <a:ext uri="{FF2B5EF4-FFF2-40B4-BE49-F238E27FC236}">
                <a16:creationId xmlns:a16="http://schemas.microsoft.com/office/drawing/2014/main" id="{8CC17168-03B7-D212-4947-30065F2F0B3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 r="2" b="2"/>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E1EFD0A-7E39-4FFF-2309-872182872D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41" r="-2" b="-2"/>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nchester United Welcomes Ownership Changes: INEOS Chairman Acquires 25%  of Club's Shares - 777score.com">
            <a:extLst>
              <a:ext uri="{FF2B5EF4-FFF2-40B4-BE49-F238E27FC236}">
                <a16:creationId xmlns:a16="http://schemas.microsoft.com/office/drawing/2014/main" id="{96ED0A13-8CAA-3ADF-FA9C-5CD69D87EF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36" r="2" b="5622"/>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34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nature, nuage, photo&#10;&#10;Description générée avec un niveau de confiance très élevé">
            <a:extLst>
              <a:ext uri="{FF2B5EF4-FFF2-40B4-BE49-F238E27FC236}">
                <a16:creationId xmlns:a16="http://schemas.microsoft.com/office/drawing/2014/main" id="{9E376447-2E32-412E-B29D-F67C4E4A2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82"/>
            <a:ext cx="12192001" cy="6852118"/>
          </a:xfrm>
          <a:prstGeom prst="rect">
            <a:avLst/>
          </a:prstGeom>
        </p:spPr>
      </p:pic>
      <p:sp>
        <p:nvSpPr>
          <p:cNvPr id="2" name="Rectangle 1">
            <a:extLst>
              <a:ext uri="{FF2B5EF4-FFF2-40B4-BE49-F238E27FC236}">
                <a16:creationId xmlns:a16="http://schemas.microsoft.com/office/drawing/2014/main" id="{32E29594-2E09-4F54-94DB-6A5699F8CA72}"/>
              </a:ext>
            </a:extLst>
          </p:cNvPr>
          <p:cNvSpPr/>
          <p:nvPr/>
        </p:nvSpPr>
        <p:spPr>
          <a:xfrm>
            <a:off x="4727848" y="6303438"/>
            <a:ext cx="2736304" cy="548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4443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17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0"/>
            <a:ext cx="10081120" cy="690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6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OP 15 QUOTES BY C. K. PRAHALAD | A-Z Quotes">
            <a:extLst>
              <a:ext uri="{FF2B5EF4-FFF2-40B4-BE49-F238E27FC236}">
                <a16:creationId xmlns:a16="http://schemas.microsoft.com/office/drawing/2014/main" id="{35DFE1AC-AFE1-A746-4952-713F0B5824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16" r="-1" b="6900"/>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re 2"/>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b="1">
                <a:solidFill>
                  <a:schemeClr val="bg1"/>
                </a:solidFill>
              </a:rPr>
              <a:t>What is strategy ? </a:t>
            </a:r>
          </a:p>
        </p:txBody>
      </p:sp>
      <p:cxnSp>
        <p:nvCxnSpPr>
          <p:cNvPr id="5131" name="Straight Connector 5130">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2" name="Espace réservé du texte 1"/>
          <p:cNvSpPr>
            <a:spLocks noGrp="1"/>
          </p:cNvSpPr>
          <p:nvPr>
            <p:ph type="body" idx="1"/>
          </p:nvPr>
        </p:nvSpPr>
        <p:spPr>
          <a:xfrm>
            <a:off x="4379976" y="5009083"/>
            <a:ext cx="6976872" cy="1345997"/>
          </a:xfrm>
        </p:spPr>
        <p:txBody>
          <a:bodyPr vert="horz" lIns="91440" tIns="45720" rIns="91440" bIns="45720" rtlCol="0" anchor="ctr">
            <a:normAutofit/>
          </a:bodyPr>
          <a:lstStyle/>
          <a:p>
            <a:pPr marL="0"/>
            <a:r>
              <a:rPr lang="en-US" sz="1700">
                <a:solidFill>
                  <a:schemeClr val="bg1"/>
                </a:solidFill>
              </a:rPr>
              <a:t>"Strategy is the </a:t>
            </a:r>
            <a:r>
              <a:rPr lang="en-US" sz="1700" b="1" i="1">
                <a:solidFill>
                  <a:schemeClr val="bg1"/>
                </a:solidFill>
              </a:rPr>
              <a:t>direction </a:t>
            </a:r>
            <a:r>
              <a:rPr lang="en-US" sz="1700">
                <a:solidFill>
                  <a:schemeClr val="bg1"/>
                </a:solidFill>
              </a:rPr>
              <a:t>and </a:t>
            </a:r>
            <a:r>
              <a:rPr lang="en-US" sz="1700" b="1" i="1">
                <a:solidFill>
                  <a:schemeClr val="bg1"/>
                </a:solidFill>
              </a:rPr>
              <a:t>scope</a:t>
            </a:r>
            <a:r>
              <a:rPr lang="en-US" sz="1700">
                <a:solidFill>
                  <a:schemeClr val="bg1"/>
                </a:solidFill>
              </a:rPr>
              <a:t> of an organisation over the </a:t>
            </a:r>
            <a:r>
              <a:rPr lang="en-US" sz="1700" b="1" i="1">
                <a:solidFill>
                  <a:schemeClr val="bg1"/>
                </a:solidFill>
              </a:rPr>
              <a:t>long-term:</a:t>
            </a:r>
            <a:r>
              <a:rPr lang="en-US" sz="1700">
                <a:solidFill>
                  <a:schemeClr val="bg1"/>
                </a:solidFill>
              </a:rPr>
              <a:t> which achieves </a:t>
            </a:r>
            <a:r>
              <a:rPr lang="en-US" sz="1700" b="1" i="1">
                <a:solidFill>
                  <a:schemeClr val="bg1"/>
                </a:solidFill>
              </a:rPr>
              <a:t>advantage</a:t>
            </a:r>
            <a:r>
              <a:rPr lang="en-US" sz="1700">
                <a:solidFill>
                  <a:schemeClr val="bg1"/>
                </a:solidFill>
              </a:rPr>
              <a:t> for the organisation through its </a:t>
            </a:r>
            <a:r>
              <a:rPr lang="en-US" sz="1700" b="1">
                <a:solidFill>
                  <a:schemeClr val="bg1"/>
                </a:solidFill>
              </a:rPr>
              <a:t>configuration of </a:t>
            </a:r>
            <a:r>
              <a:rPr lang="en-US" sz="1700" b="1" i="1">
                <a:solidFill>
                  <a:schemeClr val="bg1"/>
                </a:solidFill>
              </a:rPr>
              <a:t>resources</a:t>
            </a:r>
            <a:r>
              <a:rPr lang="en-US" sz="1700" b="1">
                <a:solidFill>
                  <a:schemeClr val="bg1"/>
                </a:solidFill>
              </a:rPr>
              <a:t> </a:t>
            </a:r>
            <a:r>
              <a:rPr lang="en-US" sz="1700">
                <a:solidFill>
                  <a:schemeClr val="bg1"/>
                </a:solidFill>
              </a:rPr>
              <a:t>within a challenging </a:t>
            </a:r>
            <a:r>
              <a:rPr lang="en-US" sz="1700" b="1" i="1">
                <a:solidFill>
                  <a:schemeClr val="bg1"/>
                </a:solidFill>
              </a:rPr>
              <a:t>environment</a:t>
            </a:r>
            <a:r>
              <a:rPr lang="en-US" sz="1700">
                <a:solidFill>
                  <a:schemeClr val="bg1"/>
                </a:solidFill>
              </a:rPr>
              <a:t>, to meet the needs of </a:t>
            </a:r>
            <a:r>
              <a:rPr lang="en-US" sz="1700" b="1" i="1">
                <a:solidFill>
                  <a:schemeClr val="bg1"/>
                </a:solidFill>
              </a:rPr>
              <a:t>markets</a:t>
            </a:r>
            <a:r>
              <a:rPr lang="en-US" sz="1700">
                <a:solidFill>
                  <a:schemeClr val="bg1"/>
                </a:solidFill>
              </a:rPr>
              <a:t> and to fulfil </a:t>
            </a:r>
            <a:r>
              <a:rPr lang="en-US" sz="1700" b="1" i="1">
                <a:solidFill>
                  <a:schemeClr val="bg1"/>
                </a:solidFill>
              </a:rPr>
              <a:t>stakeholder</a:t>
            </a:r>
            <a:r>
              <a:rPr lang="en-US" sz="1700" b="1">
                <a:solidFill>
                  <a:schemeClr val="bg1"/>
                </a:solidFill>
              </a:rPr>
              <a:t> expectations</a:t>
            </a:r>
            <a:r>
              <a:rPr lang="en-US" sz="1700">
                <a:solidFill>
                  <a:schemeClr val="bg1"/>
                </a:solidFill>
              </a:rPr>
              <a:t>".</a:t>
            </a:r>
          </a:p>
        </p:txBody>
      </p:sp>
    </p:spTree>
    <p:extLst>
      <p:ext uri="{BB962C8B-B14F-4D97-AF65-F5344CB8AC3E}">
        <p14:creationId xmlns:p14="http://schemas.microsoft.com/office/powerpoint/2010/main" val="337869200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signe, jaune, debout&#10;&#10;Description générée automatiquement">
            <a:extLst>
              <a:ext uri="{FF2B5EF4-FFF2-40B4-BE49-F238E27FC236}">
                <a16:creationId xmlns:a16="http://schemas.microsoft.com/office/drawing/2014/main" id="{C4DEA5D1-7E30-4737-9743-B0D9EABA7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8918"/>
          </a:xfrm>
          <a:prstGeom prst="rect">
            <a:avLst/>
          </a:prstGeom>
        </p:spPr>
      </p:pic>
    </p:spTree>
    <p:extLst>
      <p:ext uri="{BB962C8B-B14F-4D97-AF65-F5344CB8AC3E}">
        <p14:creationId xmlns:p14="http://schemas.microsoft.com/office/powerpoint/2010/main" val="349030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a:spLocks noGrp="1"/>
          </p:cNvSpPr>
          <p:nvPr>
            <p:ph type="title"/>
          </p:nvPr>
        </p:nvSpPr>
        <p:spPr>
          <a:xfrm>
            <a:off x="1487488" y="308135"/>
            <a:ext cx="10081120" cy="857250"/>
          </a:xfrm>
        </p:spPr>
        <p:txBody>
          <a:bodyPr>
            <a:normAutofit fontScale="90000"/>
          </a:bodyPr>
          <a:lstStyle/>
          <a:p>
            <a:pPr algn="r"/>
            <a:r>
              <a:rPr lang="fr-FR" b="1" dirty="0" err="1"/>
              <a:t>Kedge</a:t>
            </a:r>
            <a:r>
              <a:rPr lang="fr-FR" b="1" dirty="0"/>
              <a:t> Business </a:t>
            </a:r>
            <a:r>
              <a:rPr lang="fr-FR" b="1" dirty="0" err="1"/>
              <a:t>School</a:t>
            </a:r>
            <a:r>
              <a:rPr lang="fr-FR" b="1" dirty="0"/>
              <a:t> &amp; Sport Business : </a:t>
            </a:r>
            <a:r>
              <a:rPr lang="fr-FR" b="1" dirty="0" err="1"/>
              <a:t>strategy</a:t>
            </a:r>
            <a:r>
              <a:rPr lang="fr-FR" b="1" dirty="0"/>
              <a:t> ?</a:t>
            </a:r>
          </a:p>
        </p:txBody>
      </p:sp>
      <p:sp>
        <p:nvSpPr>
          <p:cNvPr id="6" name="Ellipse 5"/>
          <p:cNvSpPr/>
          <p:nvPr/>
        </p:nvSpPr>
        <p:spPr>
          <a:xfrm>
            <a:off x="4877690" y="1700809"/>
            <a:ext cx="1485165" cy="309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JPD</a:t>
            </a:r>
          </a:p>
          <a:p>
            <a:pPr algn="ctr"/>
            <a:r>
              <a:rPr lang="fr-FR" dirty="0"/>
              <a:t>LM</a:t>
            </a:r>
          </a:p>
          <a:p>
            <a:pPr algn="ctr"/>
            <a:r>
              <a:rPr lang="fr-FR" dirty="0"/>
              <a:t>JMM</a:t>
            </a:r>
          </a:p>
          <a:p>
            <a:pPr algn="ctr"/>
            <a:r>
              <a:rPr lang="fr-FR" dirty="0"/>
              <a:t>FR</a:t>
            </a:r>
          </a:p>
          <a:p>
            <a:pPr algn="ctr"/>
            <a:r>
              <a:rPr lang="fr-FR" dirty="0"/>
              <a:t>+</a:t>
            </a:r>
          </a:p>
          <a:p>
            <a:pPr algn="ctr"/>
            <a:r>
              <a:rPr lang="fr-FR" dirty="0"/>
              <a:t>Network</a:t>
            </a:r>
          </a:p>
          <a:p>
            <a:pPr algn="ctr"/>
            <a:r>
              <a:rPr lang="fr-FR" dirty="0" err="1"/>
              <a:t>Alumni</a:t>
            </a:r>
            <a:endParaRPr lang="fr-FR" dirty="0"/>
          </a:p>
          <a:p>
            <a:pPr algn="ctr"/>
            <a:endParaRPr lang="fr-FR" dirty="0"/>
          </a:p>
        </p:txBody>
      </p:sp>
      <p:sp>
        <p:nvSpPr>
          <p:cNvPr id="7" name="Ellipse 6"/>
          <p:cNvSpPr/>
          <p:nvPr/>
        </p:nvSpPr>
        <p:spPr>
          <a:xfrm>
            <a:off x="2290039" y="2168714"/>
            <a:ext cx="1723554" cy="1458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Research</a:t>
            </a:r>
            <a:endParaRPr lang="fr-FR" dirty="0"/>
          </a:p>
          <a:p>
            <a:pPr algn="ctr"/>
            <a:r>
              <a:rPr lang="fr-FR" dirty="0"/>
              <a:t>N1 Europe</a:t>
            </a:r>
          </a:p>
        </p:txBody>
      </p:sp>
      <p:sp>
        <p:nvSpPr>
          <p:cNvPr id="8" name="Ellipse 7"/>
          <p:cNvSpPr/>
          <p:nvPr/>
        </p:nvSpPr>
        <p:spPr>
          <a:xfrm>
            <a:off x="1775521" y="4112930"/>
            <a:ext cx="2764632" cy="1458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Communication</a:t>
            </a:r>
          </a:p>
          <a:p>
            <a:pPr algn="ctr"/>
            <a:r>
              <a:rPr lang="fr-FR" dirty="0"/>
              <a:t>Media</a:t>
            </a:r>
          </a:p>
          <a:p>
            <a:pPr algn="ctr"/>
            <a:r>
              <a:rPr lang="fr-FR" dirty="0"/>
              <a:t>N1 (</a:t>
            </a:r>
            <a:r>
              <a:rPr lang="fr-FR" dirty="0" err="1"/>
              <a:t>School</a:t>
            </a:r>
            <a:r>
              <a:rPr lang="fr-FR" dirty="0"/>
              <a:t>)</a:t>
            </a:r>
          </a:p>
        </p:txBody>
      </p:sp>
      <p:sp>
        <p:nvSpPr>
          <p:cNvPr id="9" name="Ellipse 8"/>
          <p:cNvSpPr/>
          <p:nvPr/>
        </p:nvSpPr>
        <p:spPr>
          <a:xfrm>
            <a:off x="6983923" y="1772817"/>
            <a:ext cx="3072517" cy="1778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Ms ISEM</a:t>
            </a:r>
          </a:p>
          <a:p>
            <a:pPr algn="ctr"/>
            <a:r>
              <a:rPr lang="fr-FR" dirty="0"/>
              <a:t>(N1 France</a:t>
            </a:r>
          </a:p>
          <a:p>
            <a:pPr algn="ctr"/>
            <a:r>
              <a:rPr lang="fr-FR" dirty="0"/>
              <a:t>Top 10 World)</a:t>
            </a:r>
          </a:p>
          <a:p>
            <a:pPr algn="ctr"/>
            <a:r>
              <a:rPr lang="fr-FR" dirty="0" err="1"/>
              <a:t>Msc</a:t>
            </a:r>
            <a:r>
              <a:rPr lang="fr-FR" dirty="0"/>
              <a:t> Marketing</a:t>
            </a:r>
          </a:p>
          <a:p>
            <a:pPr algn="ctr"/>
            <a:r>
              <a:rPr lang="fr-FR" dirty="0" err="1"/>
              <a:t>Summer</a:t>
            </a:r>
            <a:r>
              <a:rPr lang="fr-FR" dirty="0"/>
              <a:t> </a:t>
            </a:r>
            <a:r>
              <a:rPr lang="fr-FR" dirty="0" err="1"/>
              <a:t>School</a:t>
            </a:r>
            <a:endParaRPr lang="fr-FR" dirty="0"/>
          </a:p>
          <a:p>
            <a:pPr algn="ctr"/>
            <a:r>
              <a:rPr lang="fr-FR" dirty="0"/>
              <a:t>PGE (ESC)</a:t>
            </a:r>
          </a:p>
        </p:txBody>
      </p:sp>
      <p:sp>
        <p:nvSpPr>
          <p:cNvPr id="10" name="Ellipse 9"/>
          <p:cNvSpPr/>
          <p:nvPr/>
        </p:nvSpPr>
        <p:spPr>
          <a:xfrm>
            <a:off x="7253953" y="3974838"/>
            <a:ext cx="2586463" cy="1974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Networks</a:t>
            </a:r>
          </a:p>
          <a:p>
            <a:pPr algn="ctr"/>
            <a:r>
              <a:rPr lang="fr-FR" dirty="0" err="1"/>
              <a:t>Alumni</a:t>
            </a:r>
            <a:endParaRPr lang="fr-FR" dirty="0"/>
          </a:p>
          <a:p>
            <a:pPr algn="ctr"/>
            <a:r>
              <a:rPr lang="fr-FR" dirty="0" err="1"/>
              <a:t>Companies</a:t>
            </a:r>
            <a:endParaRPr lang="fr-FR" dirty="0"/>
          </a:p>
          <a:p>
            <a:pPr algn="ctr"/>
            <a:r>
              <a:rPr lang="fr-FR" dirty="0"/>
              <a:t>Institutions</a:t>
            </a:r>
          </a:p>
          <a:p>
            <a:pPr algn="ctr"/>
            <a:r>
              <a:rPr lang="fr-FR" dirty="0" err="1"/>
              <a:t>Academic</a:t>
            </a:r>
            <a:endParaRPr lang="fr-FR" dirty="0"/>
          </a:p>
          <a:p>
            <a:pPr algn="ctr"/>
            <a:r>
              <a:rPr lang="fr-FR" dirty="0"/>
              <a:t>(Project)</a:t>
            </a:r>
          </a:p>
        </p:txBody>
      </p:sp>
      <p:cxnSp>
        <p:nvCxnSpPr>
          <p:cNvPr id="11" name="Connecteur droit avec flèche 10"/>
          <p:cNvCxnSpPr>
            <a:cxnSpLocks/>
            <a:stCxn id="6" idx="2"/>
            <a:endCxn id="7" idx="6"/>
          </p:cNvCxnSpPr>
          <p:nvPr/>
        </p:nvCxnSpPr>
        <p:spPr>
          <a:xfrm flipH="1" flipV="1">
            <a:off x="4013593" y="2897795"/>
            <a:ext cx="864097" cy="351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cxnSpLocks/>
            <a:stCxn id="6" idx="2"/>
            <a:endCxn id="8" idx="7"/>
          </p:cNvCxnSpPr>
          <p:nvPr/>
        </p:nvCxnSpPr>
        <p:spPr>
          <a:xfrm flipH="1">
            <a:off x="4135282" y="3248981"/>
            <a:ext cx="742408" cy="1077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cxnSpLocks/>
            <a:stCxn id="6" idx="6"/>
            <a:endCxn id="9" idx="2"/>
          </p:cNvCxnSpPr>
          <p:nvPr/>
        </p:nvCxnSpPr>
        <p:spPr>
          <a:xfrm flipV="1">
            <a:off x="6362855" y="2661974"/>
            <a:ext cx="621068" cy="587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cxnSpLocks/>
            <a:stCxn id="6" idx="6"/>
            <a:endCxn id="10" idx="2"/>
          </p:cNvCxnSpPr>
          <p:nvPr/>
        </p:nvCxnSpPr>
        <p:spPr>
          <a:xfrm>
            <a:off x="6362855" y="3248981"/>
            <a:ext cx="891098" cy="1713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2783632" y="874608"/>
            <a:ext cx="6552728" cy="523220"/>
          </a:xfrm>
          <a:prstGeom prst="rect">
            <a:avLst/>
          </a:prstGeom>
          <a:noFill/>
        </p:spPr>
        <p:txBody>
          <a:bodyPr wrap="square" rtlCol="0">
            <a:spAutoFit/>
          </a:bodyPr>
          <a:lstStyle/>
          <a:p>
            <a:pPr algn="ctr"/>
            <a:r>
              <a:rPr lang="fr-FR" sz="2800" b="1" dirty="0" err="1">
                <a:solidFill>
                  <a:srgbClr val="FF0000"/>
                </a:solidFill>
              </a:rPr>
              <a:t>Resources</a:t>
            </a:r>
            <a:r>
              <a:rPr lang="fr-FR" sz="2800" b="1" dirty="0">
                <a:solidFill>
                  <a:srgbClr val="FF0000"/>
                </a:solidFill>
              </a:rPr>
              <a:t> &amp; </a:t>
            </a:r>
            <a:r>
              <a:rPr lang="fr-FR" sz="2800" b="1" dirty="0" err="1">
                <a:solidFill>
                  <a:srgbClr val="FF0000"/>
                </a:solidFill>
              </a:rPr>
              <a:t>Competencies</a:t>
            </a:r>
            <a:r>
              <a:rPr lang="fr-FR" sz="2800" b="1" dirty="0">
                <a:solidFill>
                  <a:srgbClr val="FF0000"/>
                </a:solidFill>
              </a:rPr>
              <a:t> ? </a:t>
            </a:r>
          </a:p>
        </p:txBody>
      </p:sp>
      <p:sp>
        <p:nvSpPr>
          <p:cNvPr id="16" name="ZoneTexte 15"/>
          <p:cNvSpPr txBox="1"/>
          <p:nvPr/>
        </p:nvSpPr>
        <p:spPr>
          <a:xfrm>
            <a:off x="2620689" y="5688901"/>
            <a:ext cx="6552728" cy="523220"/>
          </a:xfrm>
          <a:prstGeom prst="rect">
            <a:avLst/>
          </a:prstGeom>
          <a:noFill/>
        </p:spPr>
        <p:txBody>
          <a:bodyPr wrap="square" rtlCol="0">
            <a:spAutoFit/>
          </a:bodyPr>
          <a:lstStyle/>
          <a:p>
            <a:pPr algn="ctr"/>
            <a:r>
              <a:rPr lang="fr-FR" sz="2800" b="1" dirty="0">
                <a:solidFill>
                  <a:srgbClr val="FF0000"/>
                </a:solidFill>
              </a:rPr>
              <a:t>Business Model ? </a:t>
            </a:r>
          </a:p>
        </p:txBody>
      </p:sp>
    </p:spTree>
    <p:extLst>
      <p:ext uri="{BB962C8B-B14F-4D97-AF65-F5344CB8AC3E}">
        <p14:creationId xmlns:p14="http://schemas.microsoft.com/office/powerpoint/2010/main" val="29477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924800" y="838200"/>
            <a:ext cx="3657600" cy="646584"/>
          </a:xfrm>
          <a:prstGeom prst="rect">
            <a:avLst/>
          </a:prstGeom>
        </p:spPr>
        <p:txBody>
          <a:bodyPr anchor="b">
            <a:normAutofit/>
          </a:bodyPr>
          <a:lstStyle/>
          <a:p>
            <a:r>
              <a:rPr lang="fr-FR" b="1" dirty="0"/>
              <a:t>My job for </a:t>
            </a:r>
            <a:r>
              <a:rPr lang="fr-FR" b="1" dirty="0" err="1"/>
              <a:t>you</a:t>
            </a:r>
            <a:r>
              <a:rPr lang="fr-FR" b="1" dirty="0"/>
              <a:t> </a:t>
            </a:r>
          </a:p>
        </p:txBody>
      </p:sp>
      <p:graphicFrame>
        <p:nvGraphicFramePr>
          <p:cNvPr id="6" name="Espace réservé du contenu 2">
            <a:extLst>
              <a:ext uri="{FF2B5EF4-FFF2-40B4-BE49-F238E27FC236}">
                <a16:creationId xmlns:a16="http://schemas.microsoft.com/office/drawing/2014/main" id="{E2641DB1-109C-4B86-BA95-CA1131E7FCA1}"/>
              </a:ext>
            </a:extLst>
          </p:cNvPr>
          <p:cNvGraphicFramePr>
            <a:graphicFrameLocks noGrp="1"/>
          </p:cNvGraphicFramePr>
          <p:nvPr>
            <p:ph idx="1"/>
            <p:extLst>
              <p:ext uri="{D42A27DB-BD31-4B8C-83A1-F6EECF244321}">
                <p14:modId xmlns:p14="http://schemas.microsoft.com/office/powerpoint/2010/main" val="3597446982"/>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p:cNvSpPr txBox="1"/>
          <p:nvPr/>
        </p:nvSpPr>
        <p:spPr>
          <a:xfrm>
            <a:off x="20588" y="692696"/>
            <a:ext cx="7128792" cy="2895600"/>
          </a:xfrm>
          <a:prstGeom prst="rect">
            <a:avLst/>
          </a:prstGeom>
        </p:spPr>
        <p:txBody>
          <a:bodyPr rtlCol="0">
            <a:normAutofit/>
          </a:bodyPr>
          <a:lstStyle/>
          <a:p>
            <a:pPr>
              <a:spcAft>
                <a:spcPts val="600"/>
              </a:spcAft>
            </a:pPr>
            <a:r>
              <a:rPr lang="fr-FR" sz="2400" b="1" dirty="0" err="1"/>
              <a:t>Resources</a:t>
            </a:r>
            <a:r>
              <a:rPr lang="fr-FR" sz="2400" b="1" dirty="0"/>
              <a:t> &amp; </a:t>
            </a:r>
            <a:r>
              <a:rPr lang="fr-FR" sz="2400" b="1" dirty="0" err="1"/>
              <a:t>Competencies</a:t>
            </a:r>
            <a:r>
              <a:rPr lang="fr-FR" sz="2400" b="1" dirty="0"/>
              <a:t> = Assets? </a:t>
            </a:r>
          </a:p>
        </p:txBody>
      </p:sp>
      <p:pic>
        <p:nvPicPr>
          <p:cNvPr id="9" name="Image 8">
            <a:extLst>
              <a:ext uri="{FF2B5EF4-FFF2-40B4-BE49-F238E27FC236}">
                <a16:creationId xmlns:a16="http://schemas.microsoft.com/office/drawing/2014/main" id="{3AB7A520-BD7A-406A-9F97-A60E3AC39E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336" y="1630518"/>
            <a:ext cx="4665893" cy="3499420"/>
          </a:xfrm>
          <a:prstGeom prst="rect">
            <a:avLst/>
          </a:prstGeom>
          <a:ln>
            <a:noFill/>
          </a:ln>
          <a:effectLst>
            <a:softEdge rad="112500"/>
          </a:effectLst>
        </p:spPr>
      </p:pic>
    </p:spTree>
    <p:extLst>
      <p:ext uri="{BB962C8B-B14F-4D97-AF65-F5344CB8AC3E}">
        <p14:creationId xmlns:p14="http://schemas.microsoft.com/office/powerpoint/2010/main" val="286349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315820"/>
            <a:ext cx="4113517" cy="613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1984" y="2276872"/>
            <a:ext cx="5626834" cy="375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5639272" y="332656"/>
            <a:ext cx="6552728" cy="1815882"/>
          </a:xfrm>
          <a:prstGeom prst="rect">
            <a:avLst/>
          </a:prstGeom>
          <a:noFill/>
        </p:spPr>
        <p:txBody>
          <a:bodyPr wrap="square" rtlCol="0">
            <a:spAutoFit/>
          </a:bodyPr>
          <a:lstStyle/>
          <a:p>
            <a:pPr algn="ctr"/>
            <a:r>
              <a:rPr lang="fr-FR" sz="2800" b="1" dirty="0" err="1">
                <a:solidFill>
                  <a:srgbClr val="FF0000"/>
                </a:solidFill>
              </a:rPr>
              <a:t>Resources</a:t>
            </a:r>
            <a:r>
              <a:rPr lang="fr-FR" sz="2800" b="1" dirty="0">
                <a:solidFill>
                  <a:srgbClr val="FF0000"/>
                </a:solidFill>
              </a:rPr>
              <a:t> &amp; </a:t>
            </a:r>
            <a:r>
              <a:rPr lang="fr-FR" sz="2800" b="1" dirty="0" err="1">
                <a:solidFill>
                  <a:srgbClr val="FF0000"/>
                </a:solidFill>
              </a:rPr>
              <a:t>Competencies</a:t>
            </a:r>
            <a:r>
              <a:rPr lang="fr-FR" sz="2800" b="1" dirty="0">
                <a:solidFill>
                  <a:srgbClr val="FF0000"/>
                </a:solidFill>
              </a:rPr>
              <a:t> :</a:t>
            </a:r>
          </a:p>
          <a:p>
            <a:pPr algn="ctr"/>
            <a:r>
              <a:rPr lang="fr-FR" sz="2800" b="1" dirty="0">
                <a:solidFill>
                  <a:srgbClr val="FF0000"/>
                </a:solidFill>
              </a:rPr>
              <a:t> Value Proposition ?</a:t>
            </a:r>
          </a:p>
          <a:p>
            <a:pPr algn="ctr"/>
            <a:r>
              <a:rPr lang="fr-FR" sz="2800" b="1" dirty="0">
                <a:solidFill>
                  <a:srgbClr val="FF0000"/>
                </a:solidFill>
              </a:rPr>
              <a:t>Value </a:t>
            </a:r>
            <a:r>
              <a:rPr lang="fr-FR" sz="2800" b="1" dirty="0" err="1">
                <a:solidFill>
                  <a:srgbClr val="FF0000"/>
                </a:solidFill>
              </a:rPr>
              <a:t>Creation</a:t>
            </a:r>
            <a:r>
              <a:rPr lang="fr-FR" sz="2800" b="1" dirty="0">
                <a:solidFill>
                  <a:srgbClr val="FF0000"/>
                </a:solidFill>
              </a:rPr>
              <a:t> ? </a:t>
            </a:r>
          </a:p>
          <a:p>
            <a:pPr algn="ctr"/>
            <a:r>
              <a:rPr lang="fr-FR" sz="2800" b="1" dirty="0">
                <a:solidFill>
                  <a:srgbClr val="FF0000"/>
                </a:solidFill>
              </a:rPr>
              <a:t>Value </a:t>
            </a:r>
            <a:r>
              <a:rPr lang="fr-FR" sz="2800" b="1" dirty="0" err="1">
                <a:solidFill>
                  <a:srgbClr val="FF0000"/>
                </a:solidFill>
              </a:rPr>
              <a:t>Capturing</a:t>
            </a:r>
            <a:r>
              <a:rPr lang="fr-FR" sz="2800" b="1" dirty="0">
                <a:solidFill>
                  <a:srgbClr val="FF0000"/>
                </a:solidFill>
              </a:rPr>
              <a:t> ?  </a:t>
            </a:r>
          </a:p>
        </p:txBody>
      </p:sp>
    </p:spTree>
    <p:extLst>
      <p:ext uri="{BB962C8B-B14F-4D97-AF65-F5344CB8AC3E}">
        <p14:creationId xmlns:p14="http://schemas.microsoft.com/office/powerpoint/2010/main" val="11152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907" y="473422"/>
            <a:ext cx="6172200" cy="857250"/>
          </a:xfrm>
        </p:spPr>
        <p:txBody>
          <a:bodyPr>
            <a:normAutofit fontScale="90000"/>
          </a:bodyPr>
          <a:lstStyle/>
          <a:p>
            <a:pPr algn="ctr"/>
            <a:r>
              <a:rPr altLang="fr-FR" sz="4950" b="1" dirty="0"/>
              <a:t>SPORTAIMENT</a:t>
            </a:r>
            <a:r>
              <a:rPr lang="fr-FR" altLang="fr-FR" sz="4950" b="1" dirty="0"/>
              <a:t> BUSINESS</a:t>
            </a:r>
            <a:endParaRPr altLang="fr-FR" sz="4950" b="1" dirty="0"/>
          </a:p>
        </p:txBody>
      </p:sp>
      <p:sp>
        <p:nvSpPr>
          <p:cNvPr id="113667" name="Rectangle 3"/>
          <p:cNvSpPr>
            <a:spLocks noGrp="1" noChangeArrowheads="1"/>
          </p:cNvSpPr>
          <p:nvPr>
            <p:ph idx="1"/>
          </p:nvPr>
        </p:nvSpPr>
        <p:spPr>
          <a:xfrm>
            <a:off x="162531" y="1731764"/>
            <a:ext cx="3236119" cy="3394472"/>
          </a:xfrm>
        </p:spPr>
        <p:txBody>
          <a:bodyPr/>
          <a:lstStyle/>
          <a:p>
            <a:pPr marL="0" indent="0" algn="ctr">
              <a:lnSpc>
                <a:spcPct val="80000"/>
              </a:lnSpc>
              <a:buNone/>
              <a:defRPr/>
            </a:pPr>
            <a:r>
              <a:rPr sz="4050" b="1" dirty="0"/>
              <a:t>PLACE </a:t>
            </a:r>
          </a:p>
          <a:p>
            <a:pPr marL="0" indent="0" algn="ctr">
              <a:lnSpc>
                <a:spcPct val="80000"/>
              </a:lnSpc>
              <a:buNone/>
              <a:defRPr/>
            </a:pPr>
            <a:r>
              <a:rPr sz="4050" b="1" dirty="0"/>
              <a:t>&amp; </a:t>
            </a:r>
          </a:p>
          <a:p>
            <a:pPr marL="0" indent="0" algn="ctr">
              <a:lnSpc>
                <a:spcPct val="80000"/>
              </a:lnSpc>
              <a:buNone/>
              <a:defRPr/>
            </a:pPr>
            <a:r>
              <a:rPr sz="4050" b="1" dirty="0"/>
              <a:t>MOMENT</a:t>
            </a:r>
          </a:p>
          <a:p>
            <a:pPr>
              <a:lnSpc>
                <a:spcPct val="80000"/>
              </a:lnSpc>
              <a:buFont typeface="Wingdings" pitchFamily="2" charset="2"/>
              <a:buChar char="q"/>
              <a:defRPr/>
            </a:pPr>
            <a:endParaRPr dirty="0"/>
          </a:p>
          <a:p>
            <a:pPr>
              <a:lnSpc>
                <a:spcPct val="80000"/>
              </a:lnSpc>
              <a:buFont typeface="Wingdings" pitchFamily="2" charset="2"/>
              <a:buChar char="q"/>
              <a:defRPr/>
            </a:pPr>
            <a:endParaRPr dirty="0"/>
          </a:p>
          <a:p>
            <a:pPr>
              <a:lnSpc>
                <a:spcPct val="80000"/>
              </a:lnSpc>
              <a:defRPr/>
            </a:pPr>
            <a:endParaRPr dirty="0"/>
          </a:p>
        </p:txBody>
      </p:sp>
      <p:sp>
        <p:nvSpPr>
          <p:cNvPr id="2" name="Rectangle 1"/>
          <p:cNvSpPr/>
          <p:nvPr/>
        </p:nvSpPr>
        <p:spPr>
          <a:xfrm>
            <a:off x="2836405" y="2132856"/>
            <a:ext cx="1107739" cy="715581"/>
          </a:xfrm>
          <a:prstGeom prst="rect">
            <a:avLst/>
          </a:prstGeom>
          <a:noFill/>
        </p:spPr>
        <p:txBody>
          <a:bodyPr wrap="none">
            <a:spAutoFit/>
          </a:bodyPr>
          <a:lstStyle/>
          <a:p>
            <a:pPr algn="ctr">
              <a:defRPr/>
            </a:pPr>
            <a:r>
              <a:rPr lang="fr-FR" sz="4050" b="1" dirty="0">
                <a:ln w="9525">
                  <a:solidFill>
                    <a:schemeClr val="bg1"/>
                  </a:solidFill>
                  <a:prstDash val="solid"/>
                </a:ln>
                <a:effectLst>
                  <a:outerShdw blurRad="12700" dist="38100" dir="2700000" algn="tl" rotWithShape="0">
                    <a:schemeClr val="bg1">
                      <a:lumMod val="50000"/>
                    </a:schemeClr>
                  </a:outerShdw>
                </a:effectLst>
              </a:rPr>
              <a:t>FOR</a:t>
            </a:r>
          </a:p>
        </p:txBody>
      </p:sp>
      <p:sp>
        <p:nvSpPr>
          <p:cNvPr id="5" name="Rectangle 3"/>
          <p:cNvSpPr txBox="1">
            <a:spLocks noChangeArrowheads="1"/>
          </p:cNvSpPr>
          <p:nvPr/>
        </p:nvSpPr>
        <p:spPr bwMode="auto">
          <a:xfrm>
            <a:off x="3227639" y="2265347"/>
            <a:ext cx="3237309"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solidFill>
                  <a:schemeClr val="tx1"/>
                </a:solidFill>
                <a:latin typeface="+mn-lt"/>
                <a:ea typeface="+mn-ea"/>
                <a:cs typeface="+mn-cs"/>
              </a:defRPr>
            </a:defPPr>
            <a:lvl1pPr marL="342900" indent="-342900" algn="l" rtl="0" eaLnBrk="0" fontAlgn="base" hangingPunct="0">
              <a:spcBef>
                <a:spcPct val="20000"/>
              </a:spcBef>
              <a:spcAft>
                <a:spcPct val="0"/>
              </a:spcAft>
              <a:buChar char="•"/>
              <a:defRPr lang="fr-FR" sz="2800">
                <a:solidFill>
                  <a:schemeClr val="tx1"/>
                </a:solidFill>
                <a:latin typeface="+mn-lt"/>
              </a:defRPr>
            </a:lvl1pPr>
            <a:lvl2pPr marL="742950" indent="-285750" algn="l" rtl="0" eaLnBrk="0" fontAlgn="base" hangingPunct="0">
              <a:spcBef>
                <a:spcPct val="20000"/>
              </a:spcBef>
              <a:spcAft>
                <a:spcPct val="0"/>
              </a:spcAft>
              <a:buChar char="–"/>
              <a:defRPr lang="fr-FR" sz="2400">
                <a:solidFill>
                  <a:schemeClr val="tx1"/>
                </a:solidFill>
                <a:latin typeface="+mn-lt"/>
              </a:defRPr>
            </a:lvl2pPr>
            <a:lvl3pPr marL="1143000" indent="-228600" algn="l" rtl="0" eaLnBrk="0" fontAlgn="base" hangingPunct="0">
              <a:spcBef>
                <a:spcPct val="20000"/>
              </a:spcBef>
              <a:spcAft>
                <a:spcPct val="0"/>
              </a:spcAft>
              <a:buChar char="•"/>
              <a:defRPr lang="fr-FR" sz="2400">
                <a:solidFill>
                  <a:schemeClr val="tx1"/>
                </a:solidFill>
                <a:latin typeface="+mn-lt"/>
              </a:defRPr>
            </a:lvl3pPr>
            <a:lvl4pPr marL="1600200" indent="-228600" algn="l" rtl="0" eaLnBrk="0" fontAlgn="base" hangingPunct="0">
              <a:spcBef>
                <a:spcPct val="20000"/>
              </a:spcBef>
              <a:spcAft>
                <a:spcPct val="0"/>
              </a:spcAft>
              <a:buChar char="–"/>
              <a:defRPr lang="fr-FR" sz="2000">
                <a:solidFill>
                  <a:schemeClr val="tx1"/>
                </a:solidFill>
                <a:latin typeface="+mn-lt"/>
              </a:defRPr>
            </a:lvl4pPr>
            <a:lvl5pPr marL="2057400" indent="-228600" algn="l" rtl="0" eaLnBrk="0" fontAlgn="base" hangingPunct="0">
              <a:spcBef>
                <a:spcPct val="20000"/>
              </a:spcBef>
              <a:spcAft>
                <a:spcPct val="0"/>
              </a:spcAft>
              <a:buChar char="»"/>
              <a:defRPr lang="fr-FR" sz="2000">
                <a:solidFill>
                  <a:schemeClr val="tx1"/>
                </a:solidFill>
                <a:latin typeface="+mn-lt"/>
              </a:defRPr>
            </a:lvl5pPr>
            <a:lvl6pPr marL="2514600" indent="-228600">
              <a:buChar char="•"/>
              <a:defRPr lang="fr-FR" sz="2000"/>
            </a:lvl6pPr>
            <a:lvl7pPr marL="2971800" indent="-228600">
              <a:buChar char="•"/>
              <a:defRPr lang="fr-FR" sz="2000"/>
            </a:lvl7pPr>
            <a:lvl8pPr marL="3429000" indent="-228600">
              <a:buChar char="•"/>
              <a:defRPr lang="fr-FR" sz="2000"/>
            </a:lvl8pPr>
            <a:lvl9pPr marL="3886200" indent="-228600">
              <a:buChar char="•"/>
              <a:defRPr lang="fr-FR" sz="2000"/>
            </a:lvl9pPr>
          </a:lstStyle>
          <a:p>
            <a:pPr marL="0" indent="0" algn="ctr">
              <a:lnSpc>
                <a:spcPct val="80000"/>
              </a:lnSpc>
              <a:buNone/>
              <a:defRPr/>
            </a:pPr>
            <a:r>
              <a:rPr sz="4050" b="1" kern="0" dirty="0">
                <a:solidFill>
                  <a:srgbClr val="FF0000"/>
                </a:solidFill>
                <a:latin typeface="Arial Black" panose="020B0A04020102020204" pitchFamily="34" charset="0"/>
              </a:rPr>
              <a:t>FANS</a:t>
            </a:r>
          </a:p>
          <a:p>
            <a:pPr>
              <a:lnSpc>
                <a:spcPct val="80000"/>
              </a:lnSpc>
              <a:buFont typeface="Wingdings" pitchFamily="2" charset="2"/>
              <a:buChar char="q"/>
              <a:defRPr/>
            </a:pPr>
            <a:endParaRPr sz="1500" kern="0" dirty="0"/>
          </a:p>
          <a:p>
            <a:pPr>
              <a:lnSpc>
                <a:spcPct val="80000"/>
              </a:lnSpc>
              <a:buFont typeface="Wingdings" pitchFamily="2" charset="2"/>
              <a:buChar char="q"/>
              <a:defRPr/>
            </a:pPr>
            <a:endParaRPr sz="1500" kern="0" dirty="0"/>
          </a:p>
          <a:p>
            <a:pPr>
              <a:lnSpc>
                <a:spcPct val="80000"/>
              </a:lnSpc>
              <a:defRPr/>
            </a:pPr>
            <a:endParaRPr sz="1500" kern="0" dirty="0"/>
          </a:p>
        </p:txBody>
      </p:sp>
      <p:sp>
        <p:nvSpPr>
          <p:cNvPr id="6" name="ZoneTexte 5"/>
          <p:cNvSpPr txBox="1"/>
          <p:nvPr/>
        </p:nvSpPr>
        <p:spPr>
          <a:xfrm>
            <a:off x="-87780" y="4586992"/>
            <a:ext cx="6552728" cy="523220"/>
          </a:xfrm>
          <a:prstGeom prst="rect">
            <a:avLst/>
          </a:prstGeom>
          <a:noFill/>
        </p:spPr>
        <p:txBody>
          <a:bodyPr wrap="square" rtlCol="0">
            <a:spAutoFit/>
          </a:bodyPr>
          <a:lstStyle/>
          <a:p>
            <a:pPr algn="ctr"/>
            <a:r>
              <a:rPr lang="fr-FR" sz="2800" b="1" dirty="0" err="1">
                <a:solidFill>
                  <a:srgbClr val="FF0000"/>
                </a:solidFill>
              </a:rPr>
              <a:t>Resources</a:t>
            </a:r>
            <a:r>
              <a:rPr lang="fr-FR" sz="2800" b="1" dirty="0">
                <a:solidFill>
                  <a:srgbClr val="FF0000"/>
                </a:solidFill>
              </a:rPr>
              <a:t> &amp; </a:t>
            </a:r>
            <a:r>
              <a:rPr lang="fr-FR" sz="2800" b="1" dirty="0" err="1">
                <a:solidFill>
                  <a:srgbClr val="FF0000"/>
                </a:solidFill>
              </a:rPr>
              <a:t>Competencies</a:t>
            </a:r>
            <a:r>
              <a:rPr lang="fr-FR" sz="2800" b="1" dirty="0">
                <a:solidFill>
                  <a:srgbClr val="FF0000"/>
                </a:solidFill>
              </a:rPr>
              <a:t> ? </a:t>
            </a:r>
          </a:p>
        </p:txBody>
      </p:sp>
      <p:pic>
        <p:nvPicPr>
          <p:cNvPr id="4" name="Image 3" descr="Une image contenant personne, extérieur, homme, jeu&#10;&#10;Description générée automatiquement">
            <a:extLst>
              <a:ext uri="{FF2B5EF4-FFF2-40B4-BE49-F238E27FC236}">
                <a16:creationId xmlns:a16="http://schemas.microsoft.com/office/drawing/2014/main" id="{79DE9188-FDB8-4D3E-8FBE-9522A9D22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679" y="1787482"/>
            <a:ext cx="5567645" cy="4639704"/>
          </a:xfrm>
          <a:prstGeom prst="rect">
            <a:avLst/>
          </a:prstGeom>
          <a:ln>
            <a:noFill/>
          </a:ln>
          <a:effectLst>
            <a:softEdge rad="112500"/>
          </a:effectLst>
        </p:spPr>
      </p:pic>
      <p:sp>
        <p:nvSpPr>
          <p:cNvPr id="3" name="Rectangle 2">
            <a:extLst>
              <a:ext uri="{FF2B5EF4-FFF2-40B4-BE49-F238E27FC236}">
                <a16:creationId xmlns:a16="http://schemas.microsoft.com/office/drawing/2014/main" id="{F7D68C9C-AA65-4722-A7D6-10F878DBAB61}"/>
              </a:ext>
            </a:extLst>
          </p:cNvPr>
          <p:cNvSpPr/>
          <p:nvPr/>
        </p:nvSpPr>
        <p:spPr>
          <a:xfrm>
            <a:off x="7068427" y="407342"/>
            <a:ext cx="3813736" cy="923330"/>
          </a:xfrm>
          <a:prstGeom prst="rect">
            <a:avLst/>
          </a:prstGeom>
          <a:solidFill>
            <a:schemeClr val="accent2"/>
          </a:solidFill>
          <a:effectLst>
            <a:glow rad="228600">
              <a:schemeClr val="accent2">
                <a:satMod val="175000"/>
                <a:alpha val="40000"/>
              </a:schemeClr>
            </a:glow>
          </a:effectLst>
          <a:scene3d>
            <a:camera prst="orthographicFront"/>
            <a:lightRig rig="threePt" dir="t"/>
          </a:scene3d>
          <a:sp3d>
            <a:bevelT/>
          </a:sp3d>
        </p:spPr>
        <p:txBody>
          <a:bodyPr wrap="none">
            <a:spAutoFit/>
          </a:bodyPr>
          <a:lstStyle/>
          <a:p>
            <a:r>
              <a:rPr lang="fr-FR" sz="5400" dirty="0"/>
              <a:t>AUDIENCIES</a:t>
            </a:r>
          </a:p>
        </p:txBody>
      </p:sp>
      <p:cxnSp>
        <p:nvCxnSpPr>
          <p:cNvPr id="8" name="Connecteur droit avec flèche 7">
            <a:extLst>
              <a:ext uri="{FF2B5EF4-FFF2-40B4-BE49-F238E27FC236}">
                <a16:creationId xmlns:a16="http://schemas.microsoft.com/office/drawing/2014/main" id="{C0F6366F-F302-4A7A-91CC-1A98B9E30D94}"/>
              </a:ext>
            </a:extLst>
          </p:cNvPr>
          <p:cNvCxnSpPr>
            <a:cxnSpLocks/>
          </p:cNvCxnSpPr>
          <p:nvPr/>
        </p:nvCxnSpPr>
        <p:spPr>
          <a:xfrm flipV="1">
            <a:off x="5591944" y="991158"/>
            <a:ext cx="1584176" cy="1258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36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2000"/>
                                        <p:tgtEl>
                                          <p:spTgt spid="113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667">
                                            <p:txEl>
                                              <p:pRg st="0" end="0"/>
                                            </p:txEl>
                                          </p:spTgt>
                                        </p:tgtEl>
                                        <p:attrNameLst>
                                          <p:attrName>style.visibility</p:attrName>
                                        </p:attrNameLst>
                                      </p:cBhvr>
                                      <p:to>
                                        <p:strVal val="visible"/>
                                      </p:to>
                                    </p:set>
                                    <p:animEffect transition="in" filter="fade">
                                      <p:cBhvr>
                                        <p:cTn id="12" dur="2000"/>
                                        <p:tgtEl>
                                          <p:spTgt spid="1136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3667">
                                            <p:txEl>
                                              <p:pRg st="1" end="1"/>
                                            </p:txEl>
                                          </p:spTgt>
                                        </p:tgtEl>
                                        <p:attrNameLst>
                                          <p:attrName>style.visibility</p:attrName>
                                        </p:attrNameLst>
                                      </p:cBhvr>
                                      <p:to>
                                        <p:strVal val="visible"/>
                                      </p:to>
                                    </p:set>
                                    <p:animEffect transition="in" filter="fade">
                                      <p:cBhvr>
                                        <p:cTn id="17" dur="2000"/>
                                        <p:tgtEl>
                                          <p:spTgt spid="11366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667">
                                            <p:txEl>
                                              <p:pRg st="2" end="2"/>
                                            </p:txEl>
                                          </p:spTgt>
                                        </p:tgtEl>
                                        <p:attrNameLst>
                                          <p:attrName>style.visibility</p:attrName>
                                        </p:attrNameLst>
                                      </p:cBhvr>
                                      <p:to>
                                        <p:strVal val="visible"/>
                                      </p:to>
                                    </p:set>
                                    <p:animEffect transition="in" filter="fade">
                                      <p:cBhvr>
                                        <p:cTn id="22" dur="2000"/>
                                        <p:tgtEl>
                                          <p:spTgt spid="1136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P spid="113667" grpId="0" build="p"/>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Mark Cuban: How the Pro Sports Business Differs From all Others | Inc. Magazine">
            <a:hlinkClick r:id="" action="ppaction://media"/>
            <a:extLst>
              <a:ext uri="{FF2B5EF4-FFF2-40B4-BE49-F238E27FC236}">
                <a16:creationId xmlns:a16="http://schemas.microsoft.com/office/drawing/2014/main" id="{B4990372-1A0A-40EC-934F-85642009024C}"/>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4538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6133290" y="260648"/>
            <a:ext cx="6107122"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1500" b="1" i="1" dirty="0">
                <a:latin typeface="Cambria" panose="02040503050406030204" pitchFamily="18" charset="0"/>
                <a:ea typeface="MS Mincho" panose="02020609040205080304" pitchFamily="49" charset="-128"/>
                <a:cs typeface="Times New Roman" panose="02020603050405020304" pitchFamily="18" charset="0"/>
              </a:rPr>
              <a:t>Over the last four decades, sports in North America has evolved from pure competition to business…from game to entertainment.  Although the quality of competition has remained the centerpiece, North American sports culture is primarily motivated by money.</a:t>
            </a:r>
            <a:endParaRPr lang="fr-FR" altLang="fr-FR" sz="15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1500" b="1" i="1" dirty="0">
                <a:latin typeface="Cambria" panose="02040503050406030204" pitchFamily="18" charset="0"/>
                <a:ea typeface="MS Mincho" panose="02020609040205080304" pitchFamily="49" charset="-128"/>
                <a:cs typeface="Times New Roman" panose="02020603050405020304" pitchFamily="18" charset="0"/>
              </a:rPr>
              <a:t> </a:t>
            </a:r>
            <a:endParaRPr lang="fr-FR" altLang="fr-FR" sz="15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1500" b="1" i="1" dirty="0">
                <a:latin typeface="Cambria" panose="02040503050406030204" pitchFamily="18" charset="0"/>
                <a:ea typeface="MS Mincho" panose="02020609040205080304" pitchFamily="49" charset="-128"/>
                <a:cs typeface="Times New Roman" panose="02020603050405020304" pitchFamily="18" charset="0"/>
              </a:rPr>
              <a:t>In France, as in most European countries, the sports culture has historically been driven by the competitions themselves, so consumption trends are not comparable.  That said, there is no question that economic reality is driving French sports organizations to become more professional and oriented to business and profits.</a:t>
            </a:r>
            <a:endParaRPr lang="fr-FR" altLang="fr-FR" sz="15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1500" b="1" i="1" dirty="0">
                <a:latin typeface="Cambria" panose="02040503050406030204" pitchFamily="18" charset="0"/>
                <a:ea typeface="MS Mincho" panose="02020609040205080304" pitchFamily="49" charset="-128"/>
                <a:cs typeface="Times New Roman" panose="02020603050405020304" pitchFamily="18" charset="0"/>
              </a:rPr>
              <a:t> </a:t>
            </a:r>
            <a:endParaRPr lang="fr-FR" altLang="fr-FR" sz="15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1500" b="1" i="1" dirty="0">
                <a:latin typeface="Cambria" panose="02040503050406030204" pitchFamily="18" charset="0"/>
                <a:ea typeface="MS Mincho" panose="02020609040205080304" pitchFamily="49" charset="-128"/>
                <a:cs typeface="Times New Roman" panose="02020603050405020304" pitchFamily="18" charset="0"/>
              </a:rPr>
              <a:t>From the perspective of an American who has extensive experience working with European and French sports organizations, finding the right balance between economics and culture is precisely the right recipe for success.</a:t>
            </a:r>
            <a:endParaRPr lang="fr-FR" altLang="fr-FR" sz="1500" b="1" i="1"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Rectangle 2"/>
          <p:cNvSpPr/>
          <p:nvPr/>
        </p:nvSpPr>
        <p:spPr>
          <a:xfrm>
            <a:off x="-114436" y="260648"/>
            <a:ext cx="6192688" cy="877163"/>
          </a:xfrm>
          <a:prstGeom prst="rect">
            <a:avLst/>
          </a:prstGeom>
        </p:spPr>
        <p:txBody>
          <a:bodyPr wrap="square">
            <a:spAutoFit/>
          </a:bodyPr>
          <a:lstStyle/>
          <a:p>
            <a:pPr algn="ctr">
              <a:defRPr/>
            </a:pPr>
            <a:r>
              <a:rPr lang="en-US" sz="2100" b="1" i="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rPr>
              <a:t>Marshall Glickman</a:t>
            </a:r>
          </a:p>
          <a:p>
            <a:pPr algn="ctr">
              <a:defRPr/>
            </a:pPr>
            <a:endParaRPr lang="fr-FR" sz="1500" b="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endParaRPr>
          </a:p>
          <a:p>
            <a:pPr algn="ctr">
              <a:defRPr/>
            </a:pPr>
            <a:r>
              <a:rPr lang="en-US" sz="1500" b="1" i="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rPr>
              <a:t>CEO EUROLEAGUE , </a:t>
            </a:r>
            <a:r>
              <a:rPr lang="en-US" sz="1500" b="1" dirty="0">
                <a:effectLst>
                  <a:outerShdw blurRad="38100" dist="38100" dir="2700000" algn="tl">
                    <a:srgbClr val="000000">
                      <a:alpha val="43137"/>
                    </a:srgbClr>
                  </a:outerShdw>
                </a:effectLst>
              </a:rPr>
              <a:t>former president of the NBA’s Portland Trail Blazers</a:t>
            </a:r>
            <a:endParaRPr lang="fr-FR" sz="1500" b="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4" name="Image 3" descr="Une image contenant personne, homme, bâtiment, avant&#10;&#10;Description générée automatiquement">
            <a:extLst>
              <a:ext uri="{FF2B5EF4-FFF2-40B4-BE49-F238E27FC236}">
                <a16:creationId xmlns:a16="http://schemas.microsoft.com/office/drawing/2014/main" id="{3FD4816F-72DA-47E5-A178-A60F05375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4072" y="4149080"/>
            <a:ext cx="4261564" cy="22322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6" name="Picture 2" descr="THE BIG INTERVIEW: Marshall Glickman, CEO, G2 Strategic | ALSDI">
            <a:extLst>
              <a:ext uri="{FF2B5EF4-FFF2-40B4-BE49-F238E27FC236}">
                <a16:creationId xmlns:a16="http://schemas.microsoft.com/office/drawing/2014/main" id="{25149C76-7B79-2713-AC11-BD710F585C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77" y="1844824"/>
            <a:ext cx="4968552" cy="33113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01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descr="Super League : «Des clubs disent oui en secret», une supercherie dévoilée !  - Le10sport.com">
            <a:extLst>
              <a:ext uri="{FF2B5EF4-FFF2-40B4-BE49-F238E27FC236}">
                <a16:creationId xmlns:a16="http://schemas.microsoft.com/office/drawing/2014/main" id="{C87C0893-24CE-A3A8-EBE9-6A39C5F066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 r="2" b="2"/>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uropean Super League: Key questions answered as fresh plans for  competition announced | Football News | Sky Sports">
            <a:extLst>
              <a:ext uri="{FF2B5EF4-FFF2-40B4-BE49-F238E27FC236}">
                <a16:creationId xmlns:a16="http://schemas.microsoft.com/office/drawing/2014/main" id="{51B3E34D-DF63-BFC9-F937-B2E05F480C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53"/>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IRECT. Super League: de nouveaux opposants déclarés au projet">
            <a:extLst>
              <a:ext uri="{FF2B5EF4-FFF2-40B4-BE49-F238E27FC236}">
                <a16:creationId xmlns:a16="http://schemas.microsoft.com/office/drawing/2014/main" id="{B1DF8FCC-44FA-719E-4FDF-B8F7FD99AE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 r="2" b="2"/>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e projet de Super League reçoit le feu vert de la Cour de Justice de  l'Union Européenne face à la FIFA et l'UEFA - SportBuzzBusiness.fr">
            <a:extLst>
              <a:ext uri="{FF2B5EF4-FFF2-40B4-BE49-F238E27FC236}">
                <a16:creationId xmlns:a16="http://schemas.microsoft.com/office/drawing/2014/main" id="{CFCBD7FB-BE85-4773-9904-F122E8D5D5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222" r="11637"/>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8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314" name="WordArt 13"/>
          <p:cNvSpPr>
            <a:spLocks noChangeArrowheads="1" noChangeShapeType="1" noTextEdit="1"/>
          </p:cNvSpPr>
          <p:nvPr/>
        </p:nvSpPr>
        <p:spPr bwMode="auto">
          <a:xfrm>
            <a:off x="4799856" y="116632"/>
            <a:ext cx="2299097" cy="295275"/>
          </a:xfrm>
          <a:prstGeom prst="rect">
            <a:avLst/>
          </a:prstGeom>
        </p:spPr>
        <p:txBody>
          <a:bodyPr wrap="none" fromWordArt="1">
            <a:prstTxWarp prst="textPlain">
              <a:avLst>
                <a:gd name="adj" fmla="val 50000"/>
              </a:avLst>
            </a:prstTxWarp>
          </a:bodyPr>
          <a:lstStyle/>
          <a:p>
            <a:pPr algn="ctr"/>
            <a:r>
              <a:rPr lang="fr-FR" sz="2700" kern="10" dirty="0">
                <a:ln w="9525">
                  <a:solidFill>
                    <a:srgbClr val="000000"/>
                  </a:solidFill>
                  <a:round/>
                  <a:headEnd/>
                  <a:tailEnd/>
                </a:ln>
                <a:solidFill>
                  <a:srgbClr val="FFFFFF"/>
                </a:solidFill>
                <a:latin typeface="Arial Black" panose="020B0A04020102020204" pitchFamily="34" charset="0"/>
              </a:rPr>
              <a:t>New Sport Business model ?</a:t>
            </a:r>
          </a:p>
        </p:txBody>
      </p:sp>
      <p:pic>
        <p:nvPicPr>
          <p:cNvPr id="7" name="Image 6" descr="Une image contenant bleu, alimentation, bus, miroir&#10;&#10;Description générée automatiquement">
            <a:extLst>
              <a:ext uri="{FF2B5EF4-FFF2-40B4-BE49-F238E27FC236}">
                <a16:creationId xmlns:a16="http://schemas.microsoft.com/office/drawing/2014/main" id="{07F1FA2D-67DA-4555-92AC-CF1A9FEA52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476672"/>
            <a:ext cx="4608512" cy="2592288"/>
          </a:xfrm>
          <a:prstGeom prst="rect">
            <a:avLst/>
          </a:prstGeom>
          <a:ln>
            <a:noFill/>
          </a:ln>
          <a:effectLst>
            <a:softEdge rad="112500"/>
          </a:effectLst>
        </p:spPr>
      </p:pic>
      <p:pic>
        <p:nvPicPr>
          <p:cNvPr id="9" name="Image 8" descr="Une image contenant dessin&#10;&#10;Description générée automatiquement">
            <a:extLst>
              <a:ext uri="{FF2B5EF4-FFF2-40B4-BE49-F238E27FC236}">
                <a16:creationId xmlns:a16="http://schemas.microsoft.com/office/drawing/2014/main" id="{E3F165BB-9661-487D-8300-4D5805FB5D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501" y="264269"/>
            <a:ext cx="6255931" cy="2304256"/>
          </a:xfrm>
          <a:prstGeom prst="rect">
            <a:avLst/>
          </a:prstGeom>
        </p:spPr>
      </p:pic>
      <p:pic>
        <p:nvPicPr>
          <p:cNvPr id="11" name="Image 10" descr="Une image contenant botte&#10;&#10;Description générée automatiquement">
            <a:extLst>
              <a:ext uri="{FF2B5EF4-FFF2-40B4-BE49-F238E27FC236}">
                <a16:creationId xmlns:a16="http://schemas.microsoft.com/office/drawing/2014/main" id="{9CAEA309-43F6-4AA1-B48A-921EB5349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474" y="2356818"/>
            <a:ext cx="6255931" cy="4477460"/>
          </a:xfrm>
          <a:prstGeom prst="rect">
            <a:avLst/>
          </a:prstGeom>
        </p:spPr>
      </p:pic>
      <p:pic>
        <p:nvPicPr>
          <p:cNvPr id="13" name="Image 12" descr="Une image contenant mètre, périphérique, horloge&#10;&#10;Description générée automatiquement">
            <a:extLst>
              <a:ext uri="{FF2B5EF4-FFF2-40B4-BE49-F238E27FC236}">
                <a16:creationId xmlns:a16="http://schemas.microsoft.com/office/drawing/2014/main" id="{6D4671B4-01C4-4A79-902F-67FA5AB1B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3512" y="3201229"/>
            <a:ext cx="2376264" cy="3611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810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Everything You Need to Know About The Netflix Cup Live Sports Event -  Netflix Tudum">
            <a:extLst>
              <a:ext uri="{FF2B5EF4-FFF2-40B4-BE49-F238E27FC236}">
                <a16:creationId xmlns:a16="http://schemas.microsoft.com/office/drawing/2014/main" id="{EC9C8695-0366-48A3-7217-A294217FB2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10590" y="643466"/>
            <a:ext cx="3760469" cy="5571066"/>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074" name="Picture 2" descr="The Netflix Slam : Netflix diffusera un tournoi de tennis avec un match  d'Alcaraz affrontant Nadal - alloforfait.fr">
            <a:extLst>
              <a:ext uri="{FF2B5EF4-FFF2-40B4-BE49-F238E27FC236}">
                <a16:creationId xmlns:a16="http://schemas.microsoft.com/office/drawing/2014/main" id="{836A6AE0-8B43-047F-F4FE-548473939C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23746" y="643467"/>
            <a:ext cx="375485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37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A30759F-8320-83FD-FEF8-575140FF73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52" y="0"/>
            <a:ext cx="2743200" cy="6858000"/>
          </a:xfrm>
          <a:prstGeom prst="rect">
            <a:avLst/>
          </a:prstGeom>
        </p:spPr>
      </p:pic>
      <p:pic>
        <p:nvPicPr>
          <p:cNvPr id="7" name="Image 6" descr="Une image contenant table&#10;&#10;Description générée automatiquement">
            <a:extLst>
              <a:ext uri="{FF2B5EF4-FFF2-40B4-BE49-F238E27FC236}">
                <a16:creationId xmlns:a16="http://schemas.microsoft.com/office/drawing/2014/main" id="{B22F0125-AFD7-F6B3-5836-0CFAAABD3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816" y="116632"/>
            <a:ext cx="6192688" cy="6378469"/>
          </a:xfrm>
          <a:prstGeom prst="rect">
            <a:avLst/>
          </a:prstGeom>
        </p:spPr>
      </p:pic>
    </p:spTree>
    <p:extLst>
      <p:ext uri="{BB962C8B-B14F-4D97-AF65-F5344CB8AC3E}">
        <p14:creationId xmlns:p14="http://schemas.microsoft.com/office/powerpoint/2010/main" val="142224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Saudi Arabia Introduces New Opportunities in Sports and Athletics - USSBC">
            <a:extLst>
              <a:ext uri="{FF2B5EF4-FFF2-40B4-BE49-F238E27FC236}">
                <a16:creationId xmlns:a16="http://schemas.microsoft.com/office/drawing/2014/main" id="{E5AD843C-9F85-320E-5B0E-899CCB4AE5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06" b="381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24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Saudi Arabia is spending a fortune on sport">
            <a:extLst>
              <a:ext uri="{FF2B5EF4-FFF2-40B4-BE49-F238E27FC236}">
                <a16:creationId xmlns:a16="http://schemas.microsoft.com/office/drawing/2014/main" id="{9AD3F0FB-8753-C99B-AA91-49390B6FB6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81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eddah To Host Next Gen ATP Finals From 2023 | ATP Tour | Tennis">
            <a:extLst>
              <a:ext uri="{FF2B5EF4-FFF2-40B4-BE49-F238E27FC236}">
                <a16:creationId xmlns:a16="http://schemas.microsoft.com/office/drawing/2014/main" id="{5B191A39-B0BE-54E6-DA56-E89D9C7A8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03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672" y="0"/>
            <a:ext cx="5616179" cy="28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dessin&#10;&#10;Description générée automatiquement">
            <a:extLst>
              <a:ext uri="{FF2B5EF4-FFF2-40B4-BE49-F238E27FC236}">
                <a16:creationId xmlns:a16="http://schemas.microsoft.com/office/drawing/2014/main" id="{CB081515-1FF0-4BCB-8391-F7024D2D6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2996952"/>
            <a:ext cx="9241468" cy="3346274"/>
          </a:xfrm>
          <a:prstGeom prst="rect">
            <a:avLst/>
          </a:prstGeom>
        </p:spPr>
      </p:pic>
    </p:spTree>
    <p:extLst>
      <p:ext uri="{BB962C8B-B14F-4D97-AF65-F5344CB8AC3E}">
        <p14:creationId xmlns:p14="http://schemas.microsoft.com/office/powerpoint/2010/main" val="1443159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b="1"/>
              <a:t>Assets Manager : the « road » for EFFICIENCY ?</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5689" r="1" b="1"/>
          <a:stretch/>
        </p:blipFill>
        <p:spPr>
          <a:xfrm>
            <a:off x="640080" y="640080"/>
            <a:ext cx="10911840" cy="4836795"/>
          </a:xfrm>
          <a:prstGeom prst="rect">
            <a:avLst/>
          </a:prstGeom>
          <a:solidFill>
            <a:srgbClr val="FFFFFF">
              <a:shade val="85000"/>
            </a:srgbClr>
          </a:solidFill>
          <a:ln w="19050">
            <a:solidFill>
              <a:schemeClr val="tx1"/>
            </a:solidFill>
            <a:miter lim="800000"/>
          </a:ln>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11264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913" y="1553452"/>
            <a:ext cx="6463492" cy="4926984"/>
          </a:xfrm>
          <a:prstGeom prst="rect">
            <a:avLst/>
          </a:prstGeom>
        </p:spPr>
      </p:pic>
      <p:sp>
        <p:nvSpPr>
          <p:cNvPr id="6" name="Rectangle 5"/>
          <p:cNvSpPr/>
          <p:nvPr/>
        </p:nvSpPr>
        <p:spPr>
          <a:xfrm>
            <a:off x="2351585" y="6165304"/>
            <a:ext cx="2698175" cy="369332"/>
          </a:xfrm>
          <a:prstGeom prst="rect">
            <a:avLst/>
          </a:prstGeom>
        </p:spPr>
        <p:txBody>
          <a:bodyPr wrap="none">
            <a:spAutoFit/>
          </a:bodyPr>
          <a:lstStyle/>
          <a:p>
            <a:r>
              <a:rPr lang="fr-FR" dirty="0" err="1">
                <a:solidFill>
                  <a:srgbClr val="000000"/>
                </a:solidFill>
              </a:rPr>
              <a:t>Reducing</a:t>
            </a:r>
            <a:r>
              <a:rPr lang="fr-FR" dirty="0">
                <a:solidFill>
                  <a:srgbClr val="000000"/>
                </a:solidFill>
              </a:rPr>
              <a:t> </a:t>
            </a:r>
            <a:r>
              <a:rPr lang="fr-FR" dirty="0" err="1">
                <a:solidFill>
                  <a:srgbClr val="000000"/>
                </a:solidFill>
              </a:rPr>
              <a:t>costs</a:t>
            </a:r>
            <a:r>
              <a:rPr lang="fr-FR" dirty="0">
                <a:solidFill>
                  <a:srgbClr val="000000"/>
                </a:solidFill>
              </a:rPr>
              <a:t> of inputs</a:t>
            </a:r>
            <a:endParaRPr lang="fr-FR" dirty="0"/>
          </a:p>
        </p:txBody>
      </p:sp>
      <p:sp>
        <p:nvSpPr>
          <p:cNvPr id="7" name="Rectangle 6"/>
          <p:cNvSpPr/>
          <p:nvPr/>
        </p:nvSpPr>
        <p:spPr>
          <a:xfrm>
            <a:off x="4583833" y="1368786"/>
            <a:ext cx="2719655" cy="369332"/>
          </a:xfrm>
          <a:prstGeom prst="rect">
            <a:avLst/>
          </a:prstGeom>
        </p:spPr>
        <p:txBody>
          <a:bodyPr wrap="none">
            <a:spAutoFit/>
          </a:bodyPr>
          <a:lstStyle/>
          <a:p>
            <a:r>
              <a:rPr lang="fr-FR" dirty="0">
                <a:solidFill>
                  <a:srgbClr val="000000"/>
                </a:solidFill>
              </a:rPr>
              <a:t>The right effort allocation</a:t>
            </a:r>
            <a:endParaRPr lang="fr-FR" dirty="0"/>
          </a:p>
        </p:txBody>
      </p:sp>
      <p:sp>
        <p:nvSpPr>
          <p:cNvPr id="8" name="Rectangle 7"/>
          <p:cNvSpPr/>
          <p:nvPr/>
        </p:nvSpPr>
        <p:spPr>
          <a:xfrm>
            <a:off x="6600056" y="6165304"/>
            <a:ext cx="2182970" cy="369332"/>
          </a:xfrm>
          <a:prstGeom prst="rect">
            <a:avLst/>
          </a:prstGeom>
        </p:spPr>
        <p:txBody>
          <a:bodyPr wrap="none">
            <a:spAutoFit/>
          </a:bodyPr>
          <a:lstStyle/>
          <a:p>
            <a:r>
              <a:rPr lang="fr-FR" dirty="0">
                <a:solidFill>
                  <a:srgbClr val="000000"/>
                </a:solidFill>
              </a:rPr>
              <a:t>To </a:t>
            </a:r>
            <a:r>
              <a:rPr lang="fr-FR" dirty="0" err="1">
                <a:solidFill>
                  <a:srgbClr val="000000"/>
                </a:solidFill>
              </a:rPr>
              <a:t>achieve</a:t>
            </a:r>
            <a:r>
              <a:rPr lang="fr-FR" dirty="0">
                <a:solidFill>
                  <a:srgbClr val="000000"/>
                </a:solidFill>
              </a:rPr>
              <a:t> the goals</a:t>
            </a:r>
            <a:endParaRPr lang="fr-FR" dirty="0"/>
          </a:p>
        </p:txBody>
      </p:sp>
      <p:sp>
        <p:nvSpPr>
          <p:cNvPr id="9" name="Ellipse 8"/>
          <p:cNvSpPr/>
          <p:nvPr/>
        </p:nvSpPr>
        <p:spPr>
          <a:xfrm>
            <a:off x="4223793" y="1143399"/>
            <a:ext cx="3079695" cy="11894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pic>
        <p:nvPicPr>
          <p:cNvPr id="3" name="Image 2" descr="Une image contenant texte, signe, homme, avant&#10;&#10;Description générée automatiquement">
            <a:extLst>
              <a:ext uri="{FF2B5EF4-FFF2-40B4-BE49-F238E27FC236}">
                <a16:creationId xmlns:a16="http://schemas.microsoft.com/office/drawing/2014/main" id="{AEECD196-0051-4F6B-8DFB-E773CFF88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633" y="2624725"/>
            <a:ext cx="1973904" cy="2924944"/>
          </a:xfrm>
          <a:prstGeom prst="rect">
            <a:avLst/>
          </a:prstGeom>
        </p:spPr>
      </p:pic>
      <p:pic>
        <p:nvPicPr>
          <p:cNvPr id="10" name="Image 9">
            <a:extLst>
              <a:ext uri="{FF2B5EF4-FFF2-40B4-BE49-F238E27FC236}">
                <a16:creationId xmlns:a16="http://schemas.microsoft.com/office/drawing/2014/main" id="{0C273650-73C9-4ACD-8136-D6F55EF43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415" y="-419756"/>
            <a:ext cx="2664296" cy="2664296"/>
          </a:xfrm>
          <a:prstGeom prst="rect">
            <a:avLst/>
          </a:prstGeom>
        </p:spPr>
      </p:pic>
      <p:pic>
        <p:nvPicPr>
          <p:cNvPr id="11" name="Image 10">
            <a:extLst>
              <a:ext uri="{FF2B5EF4-FFF2-40B4-BE49-F238E27FC236}">
                <a16:creationId xmlns:a16="http://schemas.microsoft.com/office/drawing/2014/main" id="{23CA628C-85D9-4CE2-98A5-6F1C5AEAA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1185" y="322182"/>
            <a:ext cx="2209374" cy="1651451"/>
          </a:xfrm>
          <a:prstGeom prst="rect">
            <a:avLst/>
          </a:prstGeom>
          <a:ln>
            <a:noFill/>
          </a:ln>
          <a:effectLst>
            <a:outerShdw blurRad="292100" dist="139700" dir="2700000" algn="tl" rotWithShape="0">
              <a:srgbClr val="333333">
                <a:alpha val="65000"/>
              </a:srgbClr>
            </a:outerShdw>
          </a:effectLst>
        </p:spPr>
      </p:pic>
      <p:pic>
        <p:nvPicPr>
          <p:cNvPr id="12" name="Image 11" descr="Une image contenant dessin, drapeau&#10;&#10;Description générée automatiquement">
            <a:extLst>
              <a:ext uri="{FF2B5EF4-FFF2-40B4-BE49-F238E27FC236}">
                <a16:creationId xmlns:a16="http://schemas.microsoft.com/office/drawing/2014/main" id="{D1BCB90F-DB29-47F3-B827-0B6430C359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8865" y="86667"/>
            <a:ext cx="1702493" cy="957180"/>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F8F132E2-2A39-444B-BDF5-DBE9DEDEE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4716" y="3356992"/>
            <a:ext cx="2771686" cy="2332836"/>
          </a:xfrm>
          <a:prstGeom prst="rect">
            <a:avLst/>
          </a:prstGeom>
        </p:spPr>
      </p:pic>
    </p:spTree>
    <p:extLst>
      <p:ext uri="{BB962C8B-B14F-4D97-AF65-F5344CB8AC3E}">
        <p14:creationId xmlns:p14="http://schemas.microsoft.com/office/powerpoint/2010/main" val="3980012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Image 5" descr="Une image contenant sport, jeu, extérieur, boule&#10;&#10;Description générée automatiquement">
            <a:extLst>
              <a:ext uri="{FF2B5EF4-FFF2-40B4-BE49-F238E27FC236}">
                <a16:creationId xmlns:a16="http://schemas.microsoft.com/office/drawing/2014/main" id="{36E844C9-0B66-4E1A-B1AF-CAA9BC209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07" y="3623733"/>
            <a:ext cx="5745905" cy="3232071"/>
          </a:xfrm>
          <a:prstGeom prst="rect">
            <a:avLst/>
          </a:prstGeom>
        </p:spPr>
      </p:pic>
      <p:pic>
        <p:nvPicPr>
          <p:cNvPr id="8" name="Image 7" descr="Une image contenant dessin, assiette&#10;&#10;Description générée automatiquement">
            <a:extLst>
              <a:ext uri="{FF2B5EF4-FFF2-40B4-BE49-F238E27FC236}">
                <a16:creationId xmlns:a16="http://schemas.microsoft.com/office/drawing/2014/main" id="{4ACC30E6-2D98-4138-940B-29423C2EEA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6663" y="0"/>
            <a:ext cx="2359157" cy="3541783"/>
          </a:xfrm>
          <a:prstGeom prst="rect">
            <a:avLst/>
          </a:prstGeom>
        </p:spPr>
      </p:pic>
      <p:pic>
        <p:nvPicPr>
          <p:cNvPr id="10" name="Image 9" descr="Une image contenant signe, herbe, vert, assis&#10;&#10;Description générée automatiquement">
            <a:extLst>
              <a:ext uri="{FF2B5EF4-FFF2-40B4-BE49-F238E27FC236}">
                <a16:creationId xmlns:a16="http://schemas.microsoft.com/office/drawing/2014/main" id="{AAF6996C-233D-4FC5-A0EC-5E5E531E3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024" y="3570529"/>
            <a:ext cx="5853785" cy="3292754"/>
          </a:xfrm>
          <a:prstGeom prst="rect">
            <a:avLst/>
          </a:prstGeom>
        </p:spPr>
      </p:pic>
      <p:pic>
        <p:nvPicPr>
          <p:cNvPr id="2" name="Picture 2" descr="Elsa Jacquemot et Harold Mayot, n°1 mondiaux chez les Juniors – Jeu, Set et  Match">
            <a:extLst>
              <a:ext uri="{FF2B5EF4-FFF2-40B4-BE49-F238E27FC236}">
                <a16:creationId xmlns:a16="http://schemas.microsoft.com/office/drawing/2014/main" id="{C3611F40-1559-453D-A10B-453307CEB7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953" y="188640"/>
            <a:ext cx="4840362" cy="29471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éservez un terrain de tennis au Tennis Club Bocage Plan de Cuques à  Plan-de-Cuques">
            <a:extLst>
              <a:ext uri="{FF2B5EF4-FFF2-40B4-BE49-F238E27FC236}">
                <a16:creationId xmlns:a16="http://schemas.microsoft.com/office/drawing/2014/main" id="{20D89AC3-BBE4-42A4-ACF1-218296FD37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8168" y="548680"/>
            <a:ext cx="4397896" cy="2198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743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The new European Super League: Men’s Competition - A22 Proposal">
            <a:hlinkClick r:id="" action="ppaction://media"/>
            <a:extLst>
              <a:ext uri="{FF2B5EF4-FFF2-40B4-BE49-F238E27FC236}">
                <a16:creationId xmlns:a16="http://schemas.microsoft.com/office/drawing/2014/main" id="{B72FC04F-9B2F-F637-0D4F-1902AAE8A153}"/>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382200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prstGeom prst="rect">
            <a:avLst/>
          </a:prstGeom>
        </p:spPr>
        <p:txBody>
          <a:bodyPr anchor="b">
            <a:normAutofit/>
          </a:bodyPr>
          <a:lstStyle/>
          <a:p>
            <a:r>
              <a:rPr lang="fr-FR" dirty="0"/>
              <a:t>Key questions</a:t>
            </a:r>
          </a:p>
        </p:txBody>
      </p:sp>
      <p:graphicFrame>
        <p:nvGraphicFramePr>
          <p:cNvPr id="13" name="Espace réservé du texte 1">
            <a:extLst>
              <a:ext uri="{FF2B5EF4-FFF2-40B4-BE49-F238E27FC236}">
                <a16:creationId xmlns:a16="http://schemas.microsoft.com/office/drawing/2014/main" id="{19776C4C-D3A5-4242-B49A-1E6277464BDF}"/>
              </a:ext>
            </a:extLst>
          </p:cNvPr>
          <p:cNvGraphicFramePr/>
          <p:nvPr>
            <p:extLst>
              <p:ext uri="{D42A27DB-BD31-4B8C-83A1-F6EECF244321}">
                <p14:modId xmlns:p14="http://schemas.microsoft.com/office/powerpoint/2010/main" val="473347653"/>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descr="Une image contenant dessin, assiette&#10;&#10;Description générée automatiquement">
            <a:extLst>
              <a:ext uri="{FF2B5EF4-FFF2-40B4-BE49-F238E27FC236}">
                <a16:creationId xmlns:a16="http://schemas.microsoft.com/office/drawing/2014/main" id="{BE938A69-BDFF-4F32-B657-CFF6AB84F0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0256" y="3140968"/>
            <a:ext cx="2016224" cy="3026941"/>
          </a:xfrm>
          <a:prstGeom prst="rect">
            <a:avLst/>
          </a:prstGeom>
        </p:spPr>
      </p:pic>
    </p:spTree>
    <p:extLst>
      <p:ext uri="{BB962C8B-B14F-4D97-AF65-F5344CB8AC3E}">
        <p14:creationId xmlns:p14="http://schemas.microsoft.com/office/powerpoint/2010/main" val="371836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3493869" y="-314977"/>
            <a:ext cx="8229600" cy="1143000"/>
          </a:xfrm>
        </p:spPr>
        <p:txBody>
          <a:bodyPr/>
          <a:lstStyle/>
          <a:p>
            <a:r>
              <a:rPr lang="fr-FR" b="1" dirty="0"/>
              <a:t>Strategic triangle model</a:t>
            </a:r>
            <a:endParaRPr lang="fr-FR" dirty="0"/>
          </a:p>
        </p:txBody>
      </p:sp>
      <p:sp>
        <p:nvSpPr>
          <p:cNvPr id="4" name="Ellipse 3"/>
          <p:cNvSpPr/>
          <p:nvPr/>
        </p:nvSpPr>
        <p:spPr>
          <a:xfrm>
            <a:off x="5087888" y="2348880"/>
            <a:ext cx="1656184"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Clubs</a:t>
            </a:r>
          </a:p>
          <a:p>
            <a:pPr algn="ctr"/>
            <a:endParaRPr lang="fr-FR" dirty="0"/>
          </a:p>
          <a:p>
            <a:pPr algn="ctr"/>
            <a:r>
              <a:rPr lang="fr-FR" dirty="0"/>
              <a:t>Resource</a:t>
            </a:r>
          </a:p>
        </p:txBody>
      </p:sp>
      <p:sp>
        <p:nvSpPr>
          <p:cNvPr id="5" name="Ellipse 4"/>
          <p:cNvSpPr/>
          <p:nvPr/>
        </p:nvSpPr>
        <p:spPr>
          <a:xfrm>
            <a:off x="3143671" y="4581128"/>
            <a:ext cx="1813455"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a:p>
            <a:pPr algn="ctr"/>
            <a:r>
              <a:rPr lang="fr-FR" sz="1600" dirty="0"/>
              <a:t>Professional</a:t>
            </a:r>
          </a:p>
          <a:p>
            <a:pPr algn="ctr"/>
            <a:r>
              <a:rPr lang="fr-FR" dirty="0"/>
              <a:t>Tennis</a:t>
            </a:r>
          </a:p>
          <a:p>
            <a:pPr algn="ctr"/>
            <a:r>
              <a:rPr lang="fr-FR" dirty="0" err="1"/>
              <a:t>Players</a:t>
            </a:r>
            <a:endParaRPr lang="fr-FR" dirty="0"/>
          </a:p>
          <a:p>
            <a:pPr algn="ctr"/>
            <a:endParaRPr lang="fr-FR" dirty="0"/>
          </a:p>
          <a:p>
            <a:pPr algn="ctr"/>
            <a:r>
              <a:rPr lang="fr-FR" dirty="0"/>
              <a:t>Resource</a:t>
            </a:r>
          </a:p>
        </p:txBody>
      </p:sp>
      <p:sp>
        <p:nvSpPr>
          <p:cNvPr id="6" name="Ellipse 5"/>
          <p:cNvSpPr/>
          <p:nvPr/>
        </p:nvSpPr>
        <p:spPr>
          <a:xfrm>
            <a:off x="6744072" y="4725144"/>
            <a:ext cx="1656184"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Events</a:t>
            </a:r>
          </a:p>
          <a:p>
            <a:pPr algn="ctr"/>
            <a:endParaRPr lang="fr-FR" dirty="0"/>
          </a:p>
          <a:p>
            <a:pPr algn="ctr"/>
            <a:r>
              <a:rPr lang="fr-FR" dirty="0" err="1"/>
              <a:t>Asset</a:t>
            </a:r>
            <a:endParaRPr lang="fr-FR" dirty="0"/>
          </a:p>
        </p:txBody>
      </p:sp>
      <p:cxnSp>
        <p:nvCxnSpPr>
          <p:cNvPr id="8" name="Connecteur droit avec flèche 7"/>
          <p:cNvCxnSpPr/>
          <p:nvPr/>
        </p:nvCxnSpPr>
        <p:spPr>
          <a:xfrm>
            <a:off x="5915980" y="1700808"/>
            <a:ext cx="0" cy="48245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2567608" y="4365104"/>
            <a:ext cx="669674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569143" y="1032701"/>
            <a:ext cx="2808312" cy="646331"/>
          </a:xfrm>
          <a:prstGeom prst="rect">
            <a:avLst/>
          </a:prstGeom>
          <a:noFill/>
        </p:spPr>
        <p:txBody>
          <a:bodyPr wrap="square" rtlCol="0">
            <a:spAutoFit/>
          </a:bodyPr>
          <a:lstStyle/>
          <a:p>
            <a:pPr algn="ctr"/>
            <a:r>
              <a:rPr lang="fr-FR" dirty="0" err="1"/>
              <a:t>Competencies</a:t>
            </a:r>
            <a:r>
              <a:rPr lang="fr-FR" dirty="0"/>
              <a:t> for non profit </a:t>
            </a:r>
            <a:r>
              <a:rPr lang="fr-FR" dirty="0" err="1"/>
              <a:t>organizations</a:t>
            </a:r>
            <a:endParaRPr lang="fr-FR" dirty="0"/>
          </a:p>
        </p:txBody>
      </p:sp>
      <p:sp>
        <p:nvSpPr>
          <p:cNvPr id="12" name="ZoneTexte 11"/>
          <p:cNvSpPr txBox="1"/>
          <p:nvPr/>
        </p:nvSpPr>
        <p:spPr>
          <a:xfrm>
            <a:off x="1643826" y="3887761"/>
            <a:ext cx="2304256" cy="369332"/>
          </a:xfrm>
          <a:prstGeom prst="rect">
            <a:avLst/>
          </a:prstGeom>
          <a:noFill/>
        </p:spPr>
        <p:txBody>
          <a:bodyPr wrap="square" rtlCol="0">
            <a:spAutoFit/>
          </a:bodyPr>
          <a:lstStyle/>
          <a:p>
            <a:r>
              <a:rPr lang="fr-FR" dirty="0"/>
              <a:t>Sport </a:t>
            </a:r>
            <a:r>
              <a:rPr lang="fr-FR" dirty="0" err="1"/>
              <a:t>Competencies</a:t>
            </a:r>
            <a:endParaRPr lang="fr-FR" dirty="0"/>
          </a:p>
        </p:txBody>
      </p:sp>
      <p:sp>
        <p:nvSpPr>
          <p:cNvPr id="13" name="ZoneTexte 12"/>
          <p:cNvSpPr txBox="1"/>
          <p:nvPr/>
        </p:nvSpPr>
        <p:spPr>
          <a:xfrm>
            <a:off x="7896237" y="3919119"/>
            <a:ext cx="2824863" cy="369332"/>
          </a:xfrm>
          <a:prstGeom prst="rect">
            <a:avLst/>
          </a:prstGeom>
          <a:noFill/>
        </p:spPr>
        <p:txBody>
          <a:bodyPr wrap="square" rtlCol="0">
            <a:spAutoFit/>
          </a:bodyPr>
          <a:lstStyle/>
          <a:p>
            <a:r>
              <a:rPr lang="fr-FR" dirty="0"/>
              <a:t>Business </a:t>
            </a:r>
            <a:r>
              <a:rPr lang="fr-FR" dirty="0" err="1"/>
              <a:t>Competencies</a:t>
            </a:r>
            <a:endParaRPr lang="fr-FR" dirty="0"/>
          </a:p>
        </p:txBody>
      </p:sp>
      <p:sp>
        <p:nvSpPr>
          <p:cNvPr id="14" name="ZoneTexte 13"/>
          <p:cNvSpPr txBox="1"/>
          <p:nvPr/>
        </p:nvSpPr>
        <p:spPr>
          <a:xfrm>
            <a:off x="4468162" y="6448690"/>
            <a:ext cx="3276364" cy="369332"/>
          </a:xfrm>
          <a:prstGeom prst="rect">
            <a:avLst/>
          </a:prstGeom>
          <a:noFill/>
        </p:spPr>
        <p:txBody>
          <a:bodyPr wrap="square" rtlCol="0">
            <a:spAutoFit/>
          </a:bodyPr>
          <a:lstStyle/>
          <a:p>
            <a:r>
              <a:rPr lang="fr-FR" dirty="0"/>
              <a:t>Professional </a:t>
            </a:r>
            <a:r>
              <a:rPr lang="fr-FR" dirty="0" err="1"/>
              <a:t>Competencies</a:t>
            </a:r>
            <a:endParaRPr lang="fr-FR" dirty="0"/>
          </a:p>
        </p:txBody>
      </p:sp>
      <p:cxnSp>
        <p:nvCxnSpPr>
          <p:cNvPr id="16" name="Connecteur droit avec flèche 15"/>
          <p:cNvCxnSpPr>
            <a:stCxn id="6" idx="0"/>
          </p:cNvCxnSpPr>
          <p:nvPr/>
        </p:nvCxnSpPr>
        <p:spPr>
          <a:xfrm flipH="1" flipV="1">
            <a:off x="6744072" y="3501008"/>
            <a:ext cx="828092" cy="1224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cxnSpLocks/>
            <a:stCxn id="4" idx="2"/>
            <a:endCxn id="5" idx="0"/>
          </p:cNvCxnSpPr>
          <p:nvPr/>
        </p:nvCxnSpPr>
        <p:spPr>
          <a:xfrm flipH="1">
            <a:off x="4050399" y="3140968"/>
            <a:ext cx="1037489" cy="1440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stCxn id="6" idx="2"/>
          </p:cNvCxnSpPr>
          <p:nvPr/>
        </p:nvCxnSpPr>
        <p:spPr>
          <a:xfrm flipH="1">
            <a:off x="4853862" y="5517232"/>
            <a:ext cx="18902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4727848" y="5949280"/>
            <a:ext cx="21602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endCxn id="4" idx="3"/>
          </p:cNvCxnSpPr>
          <p:nvPr/>
        </p:nvCxnSpPr>
        <p:spPr>
          <a:xfrm flipV="1">
            <a:off x="4547829" y="3701060"/>
            <a:ext cx="782603" cy="1024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endCxn id="6" idx="1"/>
          </p:cNvCxnSpPr>
          <p:nvPr/>
        </p:nvCxnSpPr>
        <p:spPr>
          <a:xfrm>
            <a:off x="6370773" y="3861049"/>
            <a:ext cx="615842" cy="1096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6901849" y="3666514"/>
            <a:ext cx="1413640" cy="276999"/>
          </a:xfrm>
          <a:prstGeom prst="rect">
            <a:avLst/>
          </a:prstGeom>
          <a:noFill/>
        </p:spPr>
        <p:txBody>
          <a:bodyPr wrap="square" rtlCol="0">
            <a:spAutoFit/>
          </a:bodyPr>
          <a:lstStyle/>
          <a:p>
            <a:r>
              <a:rPr lang="fr-FR" sz="1200" dirty="0"/>
              <a:t>1 $ + </a:t>
            </a:r>
            <a:r>
              <a:rPr lang="fr-FR" sz="1200" dirty="0" err="1"/>
              <a:t>Reputation</a:t>
            </a:r>
            <a:endParaRPr lang="fr-FR" sz="1200" dirty="0"/>
          </a:p>
        </p:txBody>
      </p:sp>
      <p:sp>
        <p:nvSpPr>
          <p:cNvPr id="29" name="ZoneTexte 28"/>
          <p:cNvSpPr txBox="1"/>
          <p:nvPr/>
        </p:nvSpPr>
        <p:spPr>
          <a:xfrm>
            <a:off x="3704224" y="3394739"/>
            <a:ext cx="1390868" cy="276999"/>
          </a:xfrm>
          <a:prstGeom prst="rect">
            <a:avLst/>
          </a:prstGeom>
          <a:noFill/>
        </p:spPr>
        <p:txBody>
          <a:bodyPr wrap="square" rtlCol="0">
            <a:spAutoFit/>
          </a:bodyPr>
          <a:lstStyle/>
          <a:p>
            <a:r>
              <a:rPr lang="fr-FR" sz="1200" dirty="0"/>
              <a:t>2. </a:t>
            </a:r>
            <a:r>
              <a:rPr lang="fr-FR" sz="1200" dirty="0" err="1"/>
              <a:t>reservoir</a:t>
            </a:r>
            <a:endParaRPr lang="fr-FR" sz="1200" dirty="0"/>
          </a:p>
        </p:txBody>
      </p:sp>
      <p:sp>
        <p:nvSpPr>
          <p:cNvPr id="30" name="ZoneTexte 29"/>
          <p:cNvSpPr txBox="1"/>
          <p:nvPr/>
        </p:nvSpPr>
        <p:spPr>
          <a:xfrm>
            <a:off x="5052682" y="5280012"/>
            <a:ext cx="1413640" cy="276999"/>
          </a:xfrm>
          <a:prstGeom prst="rect">
            <a:avLst/>
          </a:prstGeom>
          <a:noFill/>
        </p:spPr>
        <p:txBody>
          <a:bodyPr wrap="square" rtlCol="0">
            <a:spAutoFit/>
          </a:bodyPr>
          <a:lstStyle/>
          <a:p>
            <a:r>
              <a:rPr lang="fr-FR" sz="1200" dirty="0"/>
              <a:t>1 $</a:t>
            </a:r>
          </a:p>
        </p:txBody>
      </p:sp>
      <p:sp>
        <p:nvSpPr>
          <p:cNvPr id="31" name="ZoneTexte 30"/>
          <p:cNvSpPr txBox="1"/>
          <p:nvPr/>
        </p:nvSpPr>
        <p:spPr>
          <a:xfrm>
            <a:off x="4696506" y="5980056"/>
            <a:ext cx="1413640" cy="276999"/>
          </a:xfrm>
          <a:prstGeom prst="rect">
            <a:avLst/>
          </a:prstGeom>
          <a:noFill/>
        </p:spPr>
        <p:txBody>
          <a:bodyPr wrap="square" rtlCol="0">
            <a:spAutoFit/>
          </a:bodyPr>
          <a:lstStyle/>
          <a:p>
            <a:r>
              <a:rPr lang="fr-FR" sz="1200" dirty="0"/>
              <a:t>3 </a:t>
            </a:r>
            <a:r>
              <a:rPr lang="fr-FR" sz="1200" dirty="0" err="1"/>
              <a:t>Reputation</a:t>
            </a:r>
            <a:endParaRPr lang="fr-FR" sz="1200" dirty="0"/>
          </a:p>
        </p:txBody>
      </p:sp>
      <p:sp>
        <p:nvSpPr>
          <p:cNvPr id="32" name="ZoneTexte 31"/>
          <p:cNvSpPr txBox="1"/>
          <p:nvPr/>
        </p:nvSpPr>
        <p:spPr>
          <a:xfrm>
            <a:off x="4696506" y="4486436"/>
            <a:ext cx="1413640" cy="276999"/>
          </a:xfrm>
          <a:prstGeom prst="rect">
            <a:avLst/>
          </a:prstGeom>
          <a:noFill/>
        </p:spPr>
        <p:txBody>
          <a:bodyPr wrap="square" rtlCol="0">
            <a:spAutoFit/>
          </a:bodyPr>
          <a:lstStyle/>
          <a:p>
            <a:r>
              <a:rPr lang="fr-FR" sz="1200" dirty="0"/>
              <a:t>4 </a:t>
            </a:r>
            <a:r>
              <a:rPr lang="fr-FR" sz="1200" dirty="0" err="1"/>
              <a:t>Reputation</a:t>
            </a:r>
            <a:endParaRPr lang="fr-FR" sz="1200" dirty="0"/>
          </a:p>
        </p:txBody>
      </p:sp>
      <p:sp>
        <p:nvSpPr>
          <p:cNvPr id="33" name="ZoneTexte 32"/>
          <p:cNvSpPr txBox="1"/>
          <p:nvPr/>
        </p:nvSpPr>
        <p:spPr>
          <a:xfrm>
            <a:off x="5951207" y="4750057"/>
            <a:ext cx="1413640" cy="276999"/>
          </a:xfrm>
          <a:prstGeom prst="rect">
            <a:avLst/>
          </a:prstGeom>
          <a:noFill/>
        </p:spPr>
        <p:txBody>
          <a:bodyPr wrap="square" rtlCol="0">
            <a:spAutoFit/>
          </a:bodyPr>
          <a:lstStyle/>
          <a:p>
            <a:r>
              <a:rPr lang="fr-FR" sz="1200" dirty="0"/>
              <a:t>5 </a:t>
            </a:r>
            <a:r>
              <a:rPr lang="fr-FR" sz="1200" dirty="0" err="1"/>
              <a:t>Community</a:t>
            </a:r>
            <a:endParaRPr lang="fr-FR" sz="1200" dirty="0"/>
          </a:p>
        </p:txBody>
      </p:sp>
    </p:spTree>
    <p:extLst>
      <p:ext uri="{BB962C8B-B14F-4D97-AF65-F5344CB8AC3E}">
        <p14:creationId xmlns:p14="http://schemas.microsoft.com/office/powerpoint/2010/main" val="687294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835933" y="239358"/>
            <a:ext cx="10972800" cy="1143000"/>
          </a:xfrm>
        </p:spPr>
        <p:txBody>
          <a:bodyPr/>
          <a:lstStyle/>
          <a:p>
            <a:r>
              <a:rPr lang="fr-FR" dirty="0" err="1"/>
              <a:t>Competencie</a:t>
            </a:r>
            <a:r>
              <a:rPr lang="fr-FR" dirty="0"/>
              <a:t> ?</a:t>
            </a:r>
          </a:p>
        </p:txBody>
      </p:sp>
      <p:sp>
        <p:nvSpPr>
          <p:cNvPr id="4" name="Triangle isocèle 3"/>
          <p:cNvSpPr/>
          <p:nvPr/>
        </p:nvSpPr>
        <p:spPr>
          <a:xfrm>
            <a:off x="1019436" y="2590749"/>
            <a:ext cx="3384376" cy="30243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703512" y="1919920"/>
            <a:ext cx="2016224" cy="646331"/>
          </a:xfrm>
          <a:prstGeom prst="rect">
            <a:avLst/>
          </a:prstGeom>
          <a:noFill/>
        </p:spPr>
        <p:txBody>
          <a:bodyPr wrap="square" rtlCol="0">
            <a:spAutoFit/>
          </a:bodyPr>
          <a:lstStyle/>
          <a:p>
            <a:pPr algn="ctr"/>
            <a:r>
              <a:rPr lang="fr-FR" b="1" dirty="0"/>
              <a:t>EXPERIENCE</a:t>
            </a:r>
          </a:p>
          <a:p>
            <a:pPr algn="ctr"/>
            <a:r>
              <a:rPr lang="fr-FR" b="1" dirty="0" err="1"/>
              <a:t>Knowledge</a:t>
            </a:r>
            <a:endParaRPr lang="fr-FR" b="1" dirty="0"/>
          </a:p>
        </p:txBody>
      </p:sp>
      <p:sp>
        <p:nvSpPr>
          <p:cNvPr id="7" name="ZoneTexte 6"/>
          <p:cNvSpPr txBox="1"/>
          <p:nvPr/>
        </p:nvSpPr>
        <p:spPr>
          <a:xfrm>
            <a:off x="-132692" y="5622795"/>
            <a:ext cx="1872208" cy="646331"/>
          </a:xfrm>
          <a:prstGeom prst="rect">
            <a:avLst/>
          </a:prstGeom>
          <a:noFill/>
        </p:spPr>
        <p:txBody>
          <a:bodyPr wrap="square" rtlCol="0">
            <a:spAutoFit/>
          </a:bodyPr>
          <a:lstStyle/>
          <a:p>
            <a:pPr algn="ctr"/>
            <a:r>
              <a:rPr lang="fr-FR" b="1" dirty="0"/>
              <a:t>EXPERTISE</a:t>
            </a:r>
          </a:p>
          <a:p>
            <a:pPr algn="ctr"/>
            <a:r>
              <a:rPr lang="fr-FR" b="1" dirty="0"/>
              <a:t>Know-How</a:t>
            </a:r>
          </a:p>
        </p:txBody>
      </p:sp>
      <p:sp>
        <p:nvSpPr>
          <p:cNvPr id="8" name="ZoneTexte 7"/>
          <p:cNvSpPr txBox="1"/>
          <p:nvPr/>
        </p:nvSpPr>
        <p:spPr>
          <a:xfrm>
            <a:off x="3539716" y="5640240"/>
            <a:ext cx="2268252" cy="923330"/>
          </a:xfrm>
          <a:prstGeom prst="rect">
            <a:avLst/>
          </a:prstGeom>
          <a:noFill/>
        </p:spPr>
        <p:txBody>
          <a:bodyPr wrap="square" rtlCol="0">
            <a:spAutoFit/>
          </a:bodyPr>
          <a:lstStyle/>
          <a:p>
            <a:pPr algn="ctr"/>
            <a:r>
              <a:rPr lang="fr-FR" b="1" dirty="0"/>
              <a:t>TEAM</a:t>
            </a:r>
          </a:p>
          <a:p>
            <a:pPr algn="ctr"/>
            <a:r>
              <a:rPr lang="fr-FR" b="1" dirty="0" err="1"/>
              <a:t>Being</a:t>
            </a:r>
            <a:r>
              <a:rPr lang="fr-FR" b="1" dirty="0"/>
              <a:t> </a:t>
            </a:r>
          </a:p>
          <a:p>
            <a:pPr algn="ctr"/>
            <a:r>
              <a:rPr lang="fr-FR" b="1" dirty="0"/>
              <a:t>(know how to </a:t>
            </a:r>
            <a:r>
              <a:rPr lang="fr-FR" b="1" dirty="0" err="1"/>
              <a:t>be</a:t>
            </a:r>
            <a:r>
              <a:rPr lang="fr-FR" b="1" dirty="0"/>
              <a:t>)</a:t>
            </a:r>
          </a:p>
        </p:txBody>
      </p:sp>
      <p:sp>
        <p:nvSpPr>
          <p:cNvPr id="2" name="Rectangle 1"/>
          <p:cNvSpPr/>
          <p:nvPr/>
        </p:nvSpPr>
        <p:spPr>
          <a:xfrm>
            <a:off x="5879976" y="287324"/>
            <a:ext cx="5832648" cy="1200329"/>
          </a:xfrm>
          <a:prstGeom prst="rect">
            <a:avLst/>
          </a:prstGeom>
          <a:solidFill>
            <a:schemeClr val="bg1"/>
          </a:solidFill>
          <a:scene3d>
            <a:camera prst="perspectiveRelaxedModerately"/>
            <a:lightRig rig="threePt" dir="t"/>
          </a:scene3d>
        </p:spPr>
        <p:txBody>
          <a:bodyPr wrap="square">
            <a:spAutoFit/>
          </a:bodyPr>
          <a:lstStyle/>
          <a:p>
            <a:pPr algn="ctr"/>
            <a:r>
              <a:rPr lang="en-US" dirty="0"/>
              <a:t>Success comes from knowing that you did your best to become the best that you are capable of becoming. John Wooden</a:t>
            </a:r>
            <a:br>
              <a:rPr lang="en-US" dirty="0"/>
            </a:br>
            <a:endParaRPr lang="fr-FR" dirty="0"/>
          </a:p>
        </p:txBody>
      </p:sp>
      <p:pic>
        <p:nvPicPr>
          <p:cNvPr id="9" name="Image 8" descr="Une image contenant signe&#10;&#10;Description générée automatiquement">
            <a:extLst>
              <a:ext uri="{FF2B5EF4-FFF2-40B4-BE49-F238E27FC236}">
                <a16:creationId xmlns:a16="http://schemas.microsoft.com/office/drawing/2014/main" id="{64571E68-D89F-45CE-A3CF-932ADE54C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968" y="1376070"/>
            <a:ext cx="6000765" cy="46939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9406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31912" y="-227302"/>
            <a:ext cx="10972800" cy="1143000"/>
          </a:xfrm>
        </p:spPr>
        <p:txBody>
          <a:bodyPr/>
          <a:lstStyle/>
          <a:p>
            <a:r>
              <a:rPr lang="fr-FR" dirty="0"/>
              <a:t>My </a:t>
            </a:r>
            <a:r>
              <a:rPr lang="fr-FR" dirty="0" err="1"/>
              <a:t>strategy</a:t>
            </a:r>
            <a:r>
              <a:rPr lang="fr-FR" dirty="0"/>
              <a:t> : </a:t>
            </a:r>
            <a:r>
              <a:rPr lang="fr-FR" dirty="0" err="1"/>
              <a:t>creating</a:t>
            </a:r>
            <a:r>
              <a:rPr lang="fr-FR" dirty="0"/>
              <a:t> </a:t>
            </a:r>
            <a:r>
              <a:rPr lang="fr-FR" dirty="0" err="1"/>
              <a:t>my</a:t>
            </a:r>
            <a:r>
              <a:rPr lang="fr-FR" dirty="0"/>
              <a:t> </a:t>
            </a:r>
            <a:r>
              <a:rPr lang="fr-FR" dirty="0" err="1"/>
              <a:t>ecosystem</a:t>
            </a:r>
            <a:r>
              <a:rPr lang="fr-FR" dirty="0"/>
              <a:t> ! </a:t>
            </a:r>
          </a:p>
        </p:txBody>
      </p:sp>
      <p:sp>
        <p:nvSpPr>
          <p:cNvPr id="4" name="Ellipse 3"/>
          <p:cNvSpPr/>
          <p:nvPr/>
        </p:nvSpPr>
        <p:spPr>
          <a:xfrm>
            <a:off x="221536" y="1309684"/>
            <a:ext cx="216024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Teaching</a:t>
            </a:r>
          </a:p>
        </p:txBody>
      </p:sp>
      <p:sp>
        <p:nvSpPr>
          <p:cNvPr id="6" name="Ellipse 5"/>
          <p:cNvSpPr/>
          <p:nvPr/>
        </p:nvSpPr>
        <p:spPr>
          <a:xfrm>
            <a:off x="135176" y="3781866"/>
            <a:ext cx="233296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Applied</a:t>
            </a:r>
            <a:r>
              <a:rPr lang="fr-FR" dirty="0"/>
              <a:t> </a:t>
            </a:r>
            <a:r>
              <a:rPr lang="fr-FR" dirty="0" err="1"/>
              <a:t>Research</a:t>
            </a:r>
            <a:r>
              <a:rPr lang="fr-FR" dirty="0"/>
              <a:t> </a:t>
            </a:r>
          </a:p>
        </p:txBody>
      </p:sp>
      <p:sp>
        <p:nvSpPr>
          <p:cNvPr id="7" name="Ellipse 6"/>
          <p:cNvSpPr/>
          <p:nvPr/>
        </p:nvSpPr>
        <p:spPr>
          <a:xfrm>
            <a:off x="6147528" y="3853874"/>
            <a:ext cx="2314600"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Business</a:t>
            </a:r>
          </a:p>
          <a:p>
            <a:pPr algn="ctr"/>
            <a:r>
              <a:rPr lang="fr-FR" dirty="0"/>
              <a:t>Consulting</a:t>
            </a:r>
          </a:p>
        </p:txBody>
      </p:sp>
      <p:sp>
        <p:nvSpPr>
          <p:cNvPr id="8" name="Ellipse 7"/>
          <p:cNvSpPr/>
          <p:nvPr/>
        </p:nvSpPr>
        <p:spPr>
          <a:xfrm>
            <a:off x="6096000" y="1268760"/>
            <a:ext cx="252028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Media </a:t>
            </a:r>
          </a:p>
          <a:p>
            <a:pPr algn="ctr"/>
            <a:r>
              <a:rPr lang="fr-FR" dirty="0"/>
              <a:t>Communication</a:t>
            </a:r>
          </a:p>
        </p:txBody>
      </p:sp>
      <p:sp>
        <p:nvSpPr>
          <p:cNvPr id="10" name="Ellipse 9"/>
          <p:cNvSpPr/>
          <p:nvPr/>
        </p:nvSpPr>
        <p:spPr>
          <a:xfrm>
            <a:off x="3113763" y="2399006"/>
            <a:ext cx="2376264" cy="137490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Students</a:t>
            </a:r>
            <a:endParaRPr lang="fr-FR" dirty="0"/>
          </a:p>
          <a:p>
            <a:pPr algn="ctr"/>
            <a:r>
              <a:rPr lang="fr-FR" dirty="0" err="1"/>
              <a:t>Alumni</a:t>
            </a:r>
            <a:endParaRPr lang="fr-FR" dirty="0"/>
          </a:p>
          <a:p>
            <a:pPr algn="ctr"/>
            <a:r>
              <a:rPr lang="fr-FR" dirty="0" err="1"/>
              <a:t>Customers</a:t>
            </a:r>
            <a:r>
              <a:rPr lang="fr-FR" dirty="0"/>
              <a:t> </a:t>
            </a:r>
          </a:p>
        </p:txBody>
      </p:sp>
      <p:cxnSp>
        <p:nvCxnSpPr>
          <p:cNvPr id="12" name="Connecteur droit avec flèche 11"/>
          <p:cNvCxnSpPr>
            <a:stCxn id="4" idx="6"/>
            <a:endCxn id="10" idx="1"/>
          </p:cNvCxnSpPr>
          <p:nvPr/>
        </p:nvCxnSpPr>
        <p:spPr>
          <a:xfrm>
            <a:off x="2381777" y="1957756"/>
            <a:ext cx="1079983" cy="642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cxnSpLocks/>
            <a:stCxn id="8" idx="2"/>
            <a:endCxn id="10" idx="7"/>
          </p:cNvCxnSpPr>
          <p:nvPr/>
        </p:nvCxnSpPr>
        <p:spPr>
          <a:xfrm flipH="1">
            <a:off x="5142031" y="1916832"/>
            <a:ext cx="953969" cy="683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6" idx="6"/>
            <a:endCxn id="10" idx="3"/>
          </p:cNvCxnSpPr>
          <p:nvPr/>
        </p:nvCxnSpPr>
        <p:spPr>
          <a:xfrm flipV="1">
            <a:off x="2468137" y="3572560"/>
            <a:ext cx="993623" cy="857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stCxn id="7" idx="2"/>
            <a:endCxn id="10" idx="5"/>
          </p:cNvCxnSpPr>
          <p:nvPr/>
        </p:nvCxnSpPr>
        <p:spPr>
          <a:xfrm flipH="1" flipV="1">
            <a:off x="5142032" y="3572560"/>
            <a:ext cx="1005497" cy="857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a:cxnSpLocks/>
            <a:stCxn id="4" idx="6"/>
            <a:endCxn id="8" idx="2"/>
          </p:cNvCxnSpPr>
          <p:nvPr/>
        </p:nvCxnSpPr>
        <p:spPr>
          <a:xfrm flipV="1">
            <a:off x="2381776" y="1916832"/>
            <a:ext cx="3714224" cy="409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stCxn id="4" idx="4"/>
            <a:endCxn id="6" idx="0"/>
          </p:cNvCxnSpPr>
          <p:nvPr/>
        </p:nvCxnSpPr>
        <p:spPr>
          <a:xfrm>
            <a:off x="1301656" y="2605828"/>
            <a:ext cx="0" cy="11760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a:stCxn id="6" idx="6"/>
            <a:endCxn id="7" idx="2"/>
          </p:cNvCxnSpPr>
          <p:nvPr/>
        </p:nvCxnSpPr>
        <p:spPr>
          <a:xfrm>
            <a:off x="2468136" y="4429938"/>
            <a:ext cx="367939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a:cxnSpLocks/>
            <a:stCxn id="8" idx="4"/>
            <a:endCxn id="7" idx="0"/>
          </p:cNvCxnSpPr>
          <p:nvPr/>
        </p:nvCxnSpPr>
        <p:spPr>
          <a:xfrm flipH="1">
            <a:off x="7304828" y="2564904"/>
            <a:ext cx="51312" cy="128897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9869878A-C324-4BBA-8422-4FA6C16D2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6419" y="620688"/>
            <a:ext cx="3104652" cy="51486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Image 18" descr="Une image contenant personne, intérieur, tenant, homme&#10;&#10;Description générée automatiquement">
            <a:extLst>
              <a:ext uri="{FF2B5EF4-FFF2-40B4-BE49-F238E27FC236}">
                <a16:creationId xmlns:a16="http://schemas.microsoft.com/office/drawing/2014/main" id="{FE3EDBD8-B866-47E4-A198-2767D3A9CB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698" y="5006002"/>
            <a:ext cx="1659636" cy="1645920"/>
          </a:xfrm>
          <a:prstGeom prst="rect">
            <a:avLst/>
          </a:prstGeom>
          <a:ln>
            <a:noFill/>
          </a:ln>
          <a:effectLst>
            <a:outerShdw blurRad="292100" dist="139700" dir="2700000" algn="tl" rotWithShape="0">
              <a:srgbClr val="333333">
                <a:alpha val="65000"/>
              </a:srgbClr>
            </a:outerShdw>
          </a:effectLst>
        </p:spPr>
      </p:pic>
      <p:pic>
        <p:nvPicPr>
          <p:cNvPr id="22" name="Image 21" descr="Une image contenant personne, intérieur, homme, posant&#10;&#10;Description générée automatiquement">
            <a:extLst>
              <a:ext uri="{FF2B5EF4-FFF2-40B4-BE49-F238E27FC236}">
                <a16:creationId xmlns:a16="http://schemas.microsoft.com/office/drawing/2014/main" id="{5278A089-C04E-4A97-BB76-4FD0B63CB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964" y="5006001"/>
            <a:ext cx="1645897" cy="1645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9277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1DA7E912-9D79-4C09-B1D6-C695BAEBF908}"/>
              </a:ext>
            </a:extLst>
          </p:cNvPr>
          <p:cNvPicPr>
            <a:picLocks noChangeAspect="1"/>
          </p:cNvPicPr>
          <p:nvPr/>
        </p:nvPicPr>
        <p:blipFill rotWithShape="1">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190329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Components affected by Spotify's business model innovation | Download  Scientific Diagram">
            <a:extLst>
              <a:ext uri="{FF2B5EF4-FFF2-40B4-BE49-F238E27FC236}">
                <a16:creationId xmlns:a16="http://schemas.microsoft.com/office/drawing/2014/main" id="{C244A041-657E-47D3-A79F-19A652F30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138" y="0"/>
            <a:ext cx="7196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13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1981200" y="-102200"/>
            <a:ext cx="8229600" cy="1143000"/>
          </a:xfrm>
        </p:spPr>
        <p:txBody>
          <a:bodyPr/>
          <a:lstStyle/>
          <a:p>
            <a:pPr algn="ctr"/>
            <a:r>
              <a:rPr lang="fr-FR" b="1" dirty="0"/>
              <a:t>Key </a:t>
            </a:r>
            <a:r>
              <a:rPr lang="fr-FR" b="1" dirty="0" err="1"/>
              <a:t>words</a:t>
            </a:r>
            <a:endParaRPr lang="fr-FR" b="1" dirty="0"/>
          </a:p>
        </p:txBody>
      </p:sp>
      <p:sp>
        <p:nvSpPr>
          <p:cNvPr id="5" name="Rectangle 4"/>
          <p:cNvSpPr/>
          <p:nvPr/>
        </p:nvSpPr>
        <p:spPr>
          <a:xfrm>
            <a:off x="2623297" y="2090375"/>
            <a:ext cx="1960216" cy="923330"/>
          </a:xfrm>
          <a:prstGeom prst="rect">
            <a:avLst/>
          </a:prstGeom>
          <a:no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Sport </a:t>
            </a:r>
          </a:p>
        </p:txBody>
      </p:sp>
      <p:sp>
        <p:nvSpPr>
          <p:cNvPr id="6" name="Rectangle 5"/>
          <p:cNvSpPr/>
          <p:nvPr/>
        </p:nvSpPr>
        <p:spPr>
          <a:xfrm>
            <a:off x="5445859" y="2098883"/>
            <a:ext cx="4617290" cy="923330"/>
          </a:xfrm>
          <a:prstGeom prst="rect">
            <a:avLst/>
          </a:prstGeom>
          <a:no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Events / Clubs </a:t>
            </a:r>
          </a:p>
        </p:txBody>
      </p:sp>
      <p:sp>
        <p:nvSpPr>
          <p:cNvPr id="7" name="Rectangle 6"/>
          <p:cNvSpPr/>
          <p:nvPr/>
        </p:nvSpPr>
        <p:spPr>
          <a:xfrm>
            <a:off x="2249512" y="3022213"/>
            <a:ext cx="3533147" cy="923330"/>
          </a:xfrm>
          <a:prstGeom prst="rect">
            <a:avLst/>
          </a:prstGeom>
          <a:noFill/>
        </p:spPr>
        <p:txBody>
          <a:bodyPr wrap="none" lIns="91440" tIns="45720" rIns="91440" bIns="45720">
            <a:spAutoFit/>
          </a:bodyPr>
          <a:lstStyle/>
          <a:p>
            <a:pPr algn="ctr"/>
            <a:r>
              <a:rPr lang="fr-FR" sz="5400" b="1" dirty="0" err="1">
                <a:ln w="9525">
                  <a:solidFill>
                    <a:schemeClr val="bg1"/>
                  </a:solidFill>
                  <a:prstDash val="solid"/>
                </a:ln>
                <a:effectLst>
                  <a:outerShdw blurRad="12700" dist="38100" dir="2700000" algn="tl" rotWithShape="0">
                    <a:schemeClr val="bg1">
                      <a:lumMod val="50000"/>
                    </a:schemeClr>
                  </a:outerShdw>
                </a:effectLst>
              </a:rPr>
              <a:t>Ecosystem</a:t>
            </a:r>
            <a:r>
              <a:rPr lang="fr-FR" sz="5400" b="1" dirty="0">
                <a:ln w="9525">
                  <a:solidFill>
                    <a:schemeClr val="bg1"/>
                  </a:solidFill>
                  <a:prstDash val="solid"/>
                </a:ln>
                <a:effectLst>
                  <a:outerShdw blurRad="12700" dist="38100" dir="2700000" algn="tl" rotWithShape="0">
                    <a:schemeClr val="bg1">
                      <a:lumMod val="50000"/>
                    </a:schemeClr>
                  </a:outerShdw>
                </a:effectLst>
              </a:rPr>
              <a:t> </a:t>
            </a:r>
          </a:p>
        </p:txBody>
      </p:sp>
      <p:sp>
        <p:nvSpPr>
          <p:cNvPr id="8" name="Rectangle 7"/>
          <p:cNvSpPr/>
          <p:nvPr/>
        </p:nvSpPr>
        <p:spPr>
          <a:xfrm>
            <a:off x="6772796" y="3076666"/>
            <a:ext cx="2301399" cy="923330"/>
          </a:xfrm>
          <a:prstGeom prst="rect">
            <a:avLst/>
          </a:prstGeom>
          <a:noFill/>
        </p:spPr>
        <p:txBody>
          <a:bodyPr wrap="none" lIns="91440" tIns="45720" rIns="91440" bIns="45720">
            <a:spAutoFit/>
          </a:bodyPr>
          <a:lstStyle/>
          <a:p>
            <a:pPr algn="ctr"/>
            <a:r>
              <a:rPr lang="fr-FR" sz="5400" b="1" dirty="0" err="1">
                <a:ln w="9525">
                  <a:solidFill>
                    <a:schemeClr val="bg1"/>
                  </a:solidFill>
                  <a:prstDash val="solid"/>
                </a:ln>
                <a:effectLst>
                  <a:outerShdw blurRad="12700" dist="38100" dir="2700000" algn="tl" rotWithShape="0">
                    <a:schemeClr val="bg1">
                      <a:lumMod val="50000"/>
                    </a:schemeClr>
                  </a:outerShdw>
                </a:effectLst>
              </a:rPr>
              <a:t>Assets</a:t>
            </a:r>
            <a:r>
              <a:rPr lang="fr-FR" sz="5400" b="1" dirty="0">
                <a:ln w="9525">
                  <a:solidFill>
                    <a:schemeClr val="bg1"/>
                  </a:solidFill>
                  <a:prstDash val="solid"/>
                </a:ln>
                <a:effectLst>
                  <a:outerShdw blurRad="12700" dist="38100" dir="2700000" algn="tl" rotWithShape="0">
                    <a:schemeClr val="bg1">
                      <a:lumMod val="50000"/>
                    </a:schemeClr>
                  </a:outerShdw>
                </a:effectLst>
              </a:rPr>
              <a:t> </a:t>
            </a:r>
          </a:p>
        </p:txBody>
      </p:sp>
      <p:sp>
        <p:nvSpPr>
          <p:cNvPr id="9" name="Rectangle 8"/>
          <p:cNvSpPr/>
          <p:nvPr/>
        </p:nvSpPr>
        <p:spPr>
          <a:xfrm>
            <a:off x="2537310" y="5021890"/>
            <a:ext cx="3152979" cy="923330"/>
          </a:xfrm>
          <a:prstGeom prst="rect">
            <a:avLst/>
          </a:prstGeom>
          <a:no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Relations </a:t>
            </a:r>
          </a:p>
        </p:txBody>
      </p:sp>
      <p:sp>
        <p:nvSpPr>
          <p:cNvPr id="10" name="Rectangle 9"/>
          <p:cNvSpPr/>
          <p:nvPr/>
        </p:nvSpPr>
        <p:spPr>
          <a:xfrm>
            <a:off x="1896053" y="4054450"/>
            <a:ext cx="5179623" cy="923330"/>
          </a:xfrm>
          <a:prstGeom prst="rect">
            <a:avLst/>
          </a:prstGeom>
          <a:no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Business Model  </a:t>
            </a:r>
          </a:p>
        </p:txBody>
      </p:sp>
      <p:sp>
        <p:nvSpPr>
          <p:cNvPr id="11" name="Rectangle 10"/>
          <p:cNvSpPr/>
          <p:nvPr/>
        </p:nvSpPr>
        <p:spPr>
          <a:xfrm>
            <a:off x="6489381" y="5011340"/>
            <a:ext cx="3638688" cy="923330"/>
          </a:xfrm>
          <a:prstGeom prst="rect">
            <a:avLst/>
          </a:prstGeom>
          <a:noFill/>
        </p:spPr>
        <p:txBody>
          <a:bodyPr wrap="none" lIns="91440" tIns="45720" rIns="91440" bIns="45720">
            <a:spAutoFit/>
          </a:bodyPr>
          <a:lstStyle/>
          <a:p>
            <a:pPr algn="ctr"/>
            <a:r>
              <a:rPr lang="fr-FR" sz="5400" b="1" dirty="0" err="1">
                <a:ln w="9525">
                  <a:solidFill>
                    <a:schemeClr val="bg1"/>
                  </a:solidFill>
                  <a:prstDash val="solid"/>
                </a:ln>
                <a:effectLst>
                  <a:outerShdw blurRad="12700" dist="38100" dir="2700000" algn="tl" rotWithShape="0">
                    <a:schemeClr val="bg1">
                      <a:lumMod val="50000"/>
                    </a:schemeClr>
                  </a:outerShdw>
                </a:effectLst>
              </a:rPr>
              <a:t>Reputation</a:t>
            </a:r>
            <a:r>
              <a:rPr lang="fr-FR" sz="5400" b="1" dirty="0">
                <a:ln w="9525">
                  <a:solidFill>
                    <a:schemeClr val="bg1"/>
                  </a:solidFill>
                  <a:prstDash val="solid"/>
                </a:ln>
                <a:effectLst>
                  <a:outerShdw blurRad="12700" dist="38100" dir="2700000" algn="tl" rotWithShape="0">
                    <a:schemeClr val="bg1">
                      <a:lumMod val="50000"/>
                    </a:schemeClr>
                  </a:outerShdw>
                </a:effectLst>
              </a:rPr>
              <a:t> </a:t>
            </a:r>
          </a:p>
        </p:txBody>
      </p:sp>
      <p:sp>
        <p:nvSpPr>
          <p:cNvPr id="12" name="Rectangle 11"/>
          <p:cNvSpPr/>
          <p:nvPr/>
        </p:nvSpPr>
        <p:spPr>
          <a:xfrm>
            <a:off x="6574358" y="5934670"/>
            <a:ext cx="2491387" cy="923330"/>
          </a:xfrm>
          <a:prstGeom prst="rect">
            <a:avLst/>
          </a:prstGeom>
          <a:no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Culture </a:t>
            </a:r>
          </a:p>
        </p:txBody>
      </p:sp>
      <p:sp>
        <p:nvSpPr>
          <p:cNvPr id="13" name="Rectangle 12"/>
          <p:cNvSpPr/>
          <p:nvPr/>
        </p:nvSpPr>
        <p:spPr>
          <a:xfrm>
            <a:off x="4674694" y="1187170"/>
            <a:ext cx="2820323" cy="923330"/>
          </a:xfrm>
          <a:prstGeom prst="rect">
            <a:avLst/>
          </a:prstGeom>
          <a:noFill/>
        </p:spPr>
        <p:txBody>
          <a:bodyPr wrap="none" lIns="91440" tIns="45720" rIns="91440" bIns="45720">
            <a:spAutoFit/>
          </a:bodyPr>
          <a:lstStyle/>
          <a:p>
            <a:pPr algn="ctr"/>
            <a:r>
              <a:rPr lang="fr-FR" sz="5400" b="1" dirty="0" err="1">
                <a:ln w="9525">
                  <a:solidFill>
                    <a:schemeClr val="bg1"/>
                  </a:solidFill>
                  <a:prstDash val="solid"/>
                </a:ln>
                <a:effectLst>
                  <a:outerShdw blurRad="12700" dist="38100" dir="2700000" algn="tl" rotWithShape="0">
                    <a:schemeClr val="bg1">
                      <a:lumMod val="50000"/>
                    </a:schemeClr>
                  </a:outerShdw>
                </a:effectLst>
              </a:rPr>
              <a:t>Strategy</a:t>
            </a:r>
            <a:r>
              <a:rPr lang="fr-FR" sz="5400" b="1" dirty="0">
                <a:ln w="9525">
                  <a:solidFill>
                    <a:schemeClr val="bg1"/>
                  </a:solidFill>
                  <a:prstDash val="solid"/>
                </a:ln>
                <a:effectLst>
                  <a:outerShdw blurRad="12700" dist="38100" dir="2700000" algn="tl" rotWithShape="0">
                    <a:schemeClr val="bg1">
                      <a:lumMod val="50000"/>
                    </a:schemeClr>
                  </a:outerShdw>
                </a:effectLst>
              </a:rPr>
              <a:t> </a:t>
            </a:r>
          </a:p>
        </p:txBody>
      </p:sp>
      <p:sp>
        <p:nvSpPr>
          <p:cNvPr id="14" name="Rectangle 13"/>
          <p:cNvSpPr/>
          <p:nvPr/>
        </p:nvSpPr>
        <p:spPr>
          <a:xfrm>
            <a:off x="7394962" y="4071230"/>
            <a:ext cx="3209468" cy="923330"/>
          </a:xfrm>
          <a:prstGeom prst="rect">
            <a:avLst/>
          </a:prstGeom>
          <a:noFill/>
        </p:spPr>
        <p:txBody>
          <a:bodyPr wrap="none" lIns="91440" tIns="45720" rIns="91440" bIns="45720">
            <a:spAutoFit/>
          </a:bodyPr>
          <a:lstStyle/>
          <a:p>
            <a:pPr algn="ctr"/>
            <a:r>
              <a:rPr lang="fr-FR" sz="5400" b="1" dirty="0" err="1">
                <a:ln w="9525">
                  <a:solidFill>
                    <a:schemeClr val="bg1"/>
                  </a:solidFill>
                  <a:prstDash val="solid"/>
                </a:ln>
                <a:effectLst>
                  <a:outerShdw blurRad="12700" dist="38100" dir="2700000" algn="tl" rotWithShape="0">
                    <a:schemeClr val="bg1">
                      <a:lumMod val="50000"/>
                    </a:schemeClr>
                  </a:outerShdw>
                </a:effectLst>
              </a:rPr>
              <a:t>Efficiency</a:t>
            </a:r>
            <a:r>
              <a:rPr lang="fr-FR" sz="5400" b="1" dirty="0">
                <a:ln w="9525">
                  <a:solidFill>
                    <a:schemeClr val="bg1"/>
                  </a:solidFill>
                  <a:prstDash val="solid"/>
                </a:ln>
                <a:effectLst>
                  <a:outerShdw blurRad="12700" dist="38100" dir="2700000" algn="tl" rotWithShape="0">
                    <a:schemeClr val="bg1">
                      <a:lumMod val="50000"/>
                    </a:schemeClr>
                  </a:outerShdw>
                </a:effectLst>
              </a:rPr>
              <a:t> </a:t>
            </a:r>
          </a:p>
        </p:txBody>
      </p:sp>
      <p:sp>
        <p:nvSpPr>
          <p:cNvPr id="15" name="Rectangle 14">
            <a:extLst>
              <a:ext uri="{FF2B5EF4-FFF2-40B4-BE49-F238E27FC236}">
                <a16:creationId xmlns:a16="http://schemas.microsoft.com/office/drawing/2014/main" id="{E6CAD873-4E4E-43ED-9ABE-82A36843D976}"/>
              </a:ext>
            </a:extLst>
          </p:cNvPr>
          <p:cNvSpPr/>
          <p:nvPr/>
        </p:nvSpPr>
        <p:spPr>
          <a:xfrm>
            <a:off x="3931612" y="5877272"/>
            <a:ext cx="1755545" cy="923330"/>
          </a:xfrm>
          <a:prstGeom prst="rect">
            <a:avLst/>
          </a:prstGeom>
          <a:no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Fans </a:t>
            </a:r>
          </a:p>
        </p:txBody>
      </p:sp>
    </p:spTree>
    <p:extLst>
      <p:ext uri="{BB962C8B-B14F-4D97-AF65-F5344CB8AC3E}">
        <p14:creationId xmlns:p14="http://schemas.microsoft.com/office/powerpoint/2010/main" val="1405304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965430" y="629268"/>
            <a:ext cx="6586491" cy="1286160"/>
          </a:xfrm>
        </p:spPr>
        <p:txBody>
          <a:bodyPr anchor="b">
            <a:normAutofit/>
          </a:bodyPr>
          <a:lstStyle/>
          <a:p>
            <a:pPr eaLnBrk="1" hangingPunct="1"/>
            <a:r>
              <a:rPr altLang="fr-FR" dirty="0"/>
              <a:t>Personal </a:t>
            </a:r>
            <a:r>
              <a:rPr altLang="fr-FR" dirty="0" err="1"/>
              <a:t>reflexions</a:t>
            </a:r>
            <a:r>
              <a:rPr altLang="fr-FR" dirty="0"/>
              <a:t>…</a:t>
            </a:r>
          </a:p>
        </p:txBody>
      </p:sp>
      <p:sp>
        <p:nvSpPr>
          <p:cNvPr id="113667" name="Rectangle 3"/>
          <p:cNvSpPr>
            <a:spLocks noGrp="1" noChangeArrowheads="1"/>
          </p:cNvSpPr>
          <p:nvPr>
            <p:ph idx="1"/>
          </p:nvPr>
        </p:nvSpPr>
        <p:spPr>
          <a:xfrm>
            <a:off x="4965431" y="2438400"/>
            <a:ext cx="6586489" cy="3785419"/>
          </a:xfrm>
        </p:spPr>
        <p:txBody>
          <a:bodyPr>
            <a:normAutofit/>
          </a:bodyPr>
          <a:lstStyle/>
          <a:p>
            <a:pPr eaLnBrk="1" hangingPunct="1">
              <a:buFont typeface="Wingdings" panose="05000000000000000000" pitchFamily="2" charset="2"/>
              <a:buChar char="q"/>
            </a:pPr>
            <a:r>
              <a:rPr lang="en-US" altLang="fr-FR" sz="1300" dirty="0"/>
              <a:t>Sport Business = </a:t>
            </a:r>
            <a:r>
              <a:rPr lang="en-US" altLang="fr-FR" sz="1300" b="1" dirty="0">
                <a:solidFill>
                  <a:srgbClr val="FF0000"/>
                </a:solidFill>
              </a:rPr>
              <a:t>SME</a:t>
            </a:r>
            <a:r>
              <a:rPr lang="en-US" altLang="fr-FR" sz="1300" dirty="0"/>
              <a:t> Market</a:t>
            </a:r>
          </a:p>
          <a:p>
            <a:pPr eaLnBrk="1" hangingPunct="1">
              <a:buFont typeface="Wingdings" panose="05000000000000000000" pitchFamily="2" charset="2"/>
              <a:buChar char="q"/>
            </a:pPr>
            <a:endParaRPr lang="en-US" altLang="fr-FR" sz="1300" dirty="0"/>
          </a:p>
          <a:p>
            <a:pPr eaLnBrk="1" hangingPunct="1">
              <a:buFont typeface="Wingdings" panose="05000000000000000000" pitchFamily="2" charset="2"/>
              <a:buChar char="q"/>
            </a:pPr>
            <a:r>
              <a:rPr lang="en-US" altLang="fr-FR" sz="1300" dirty="0"/>
              <a:t>Business comes from </a:t>
            </a:r>
            <a:r>
              <a:rPr lang="en-US" altLang="fr-FR" sz="1300" b="1" dirty="0">
                <a:solidFill>
                  <a:srgbClr val="FF0000"/>
                </a:solidFill>
              </a:rPr>
              <a:t>Media</a:t>
            </a:r>
            <a:r>
              <a:rPr lang="en-US" altLang="fr-FR" sz="1300" dirty="0"/>
              <a:t> for mega event and championships </a:t>
            </a:r>
          </a:p>
          <a:p>
            <a:pPr eaLnBrk="1" hangingPunct="1">
              <a:buFont typeface="Wingdings" panose="05000000000000000000" pitchFamily="2" charset="2"/>
              <a:buChar char="q"/>
            </a:pPr>
            <a:endParaRPr lang="en-US" altLang="fr-FR" sz="1300" dirty="0"/>
          </a:p>
          <a:p>
            <a:pPr eaLnBrk="1" hangingPunct="1">
              <a:buFont typeface="Wingdings" panose="05000000000000000000" pitchFamily="2" charset="2"/>
              <a:buChar char="q"/>
            </a:pPr>
            <a:r>
              <a:rPr lang="en-US" altLang="fr-FR" sz="1300" dirty="0"/>
              <a:t>Stock of resources are often important but competencies not…  </a:t>
            </a:r>
          </a:p>
          <a:p>
            <a:pPr eaLnBrk="1" hangingPunct="1">
              <a:buFont typeface="Wingdings" panose="05000000000000000000" pitchFamily="2" charset="2"/>
              <a:buChar char="q"/>
            </a:pPr>
            <a:endParaRPr lang="en-US" altLang="fr-FR" sz="1300" dirty="0"/>
          </a:p>
          <a:p>
            <a:pPr eaLnBrk="1" hangingPunct="1">
              <a:buFont typeface="Wingdings" panose="05000000000000000000" pitchFamily="2" charset="2"/>
              <a:buChar char="q"/>
            </a:pPr>
            <a:r>
              <a:rPr lang="en-US" altLang="fr-FR" sz="1300" dirty="0"/>
              <a:t>Sport = unique communication platform but we can define it as </a:t>
            </a:r>
            <a:r>
              <a:rPr lang="en-US" altLang="fr-FR" sz="1300" b="1" dirty="0">
                <a:solidFill>
                  <a:srgbClr val="FF0000"/>
                </a:solidFill>
              </a:rPr>
              <a:t>a moment and a place</a:t>
            </a:r>
          </a:p>
          <a:p>
            <a:pPr eaLnBrk="1" hangingPunct="1">
              <a:buFont typeface="Wingdings" panose="05000000000000000000" pitchFamily="2" charset="2"/>
              <a:buChar char="q"/>
            </a:pPr>
            <a:endParaRPr lang="en-US" altLang="fr-FR" sz="1300" dirty="0"/>
          </a:p>
          <a:p>
            <a:pPr eaLnBrk="1" hangingPunct="1">
              <a:buFont typeface="Wingdings" panose="05000000000000000000" pitchFamily="2" charset="2"/>
              <a:buChar char="q"/>
            </a:pPr>
            <a:r>
              <a:rPr lang="en-US" altLang="fr-FR" sz="1300" dirty="0"/>
              <a:t>Unicity in sports = </a:t>
            </a:r>
            <a:r>
              <a:rPr lang="en-US" altLang="fr-FR" sz="1300" b="1" dirty="0">
                <a:solidFill>
                  <a:srgbClr val="FF0000"/>
                </a:solidFill>
              </a:rPr>
              <a:t>Emotion</a:t>
            </a:r>
            <a:r>
              <a:rPr lang="en-US" altLang="fr-FR" sz="1300" dirty="0"/>
              <a:t> as a marketing tool to attract customers and stakeholders</a:t>
            </a:r>
          </a:p>
          <a:p>
            <a:pPr eaLnBrk="1" hangingPunct="1">
              <a:buFont typeface="Wingdings" panose="05000000000000000000" pitchFamily="2" charset="2"/>
              <a:buChar char="q"/>
            </a:pPr>
            <a:endParaRPr lang="en-US" altLang="fr-FR" sz="1300" dirty="0"/>
          </a:p>
          <a:p>
            <a:pPr eaLnBrk="1" hangingPunct="1">
              <a:buFont typeface="Wingdings" panose="05000000000000000000" pitchFamily="2" charset="2"/>
              <a:buChar char="q"/>
            </a:pPr>
            <a:r>
              <a:rPr lang="en-US" altLang="fr-FR" sz="1300" dirty="0"/>
              <a:t>Your Job : </a:t>
            </a:r>
            <a:r>
              <a:rPr lang="en-US" altLang="fr-FR" sz="1300" dirty="0">
                <a:solidFill>
                  <a:srgbClr val="FF0000"/>
                </a:solidFill>
              </a:rPr>
              <a:t>understand the offer </a:t>
            </a:r>
            <a:r>
              <a:rPr lang="en-US" altLang="fr-FR" sz="1300" dirty="0"/>
              <a:t>and  help to sell or market sport event products then be a sport manager</a:t>
            </a:r>
          </a:p>
          <a:p>
            <a:pPr eaLnBrk="1" hangingPunct="1"/>
            <a:endParaRPr lang="en-US" altLang="fr-FR" sz="1300" dirty="0"/>
          </a:p>
        </p:txBody>
      </p:sp>
      <p:pic>
        <p:nvPicPr>
          <p:cNvPr id="3" name="Image 2" descr="Une image contenant extérieur, homme, eau, équitation&#10;&#10;Description générée automatiquement">
            <a:extLst>
              <a:ext uri="{FF2B5EF4-FFF2-40B4-BE49-F238E27FC236}">
                <a16:creationId xmlns:a16="http://schemas.microsoft.com/office/drawing/2014/main" id="{62B196A5-66A9-4280-8F05-4F4453E17414}"/>
              </a:ext>
            </a:extLst>
          </p:cNvPr>
          <p:cNvPicPr>
            <a:picLocks noChangeAspect="1"/>
          </p:cNvPicPr>
          <p:nvPr/>
        </p:nvPicPr>
        <p:blipFill rotWithShape="1">
          <a:blip r:embed="rId2">
            <a:extLst>
              <a:ext uri="{28A0092B-C50C-407E-A947-70E740481C1C}">
                <a14:useLocalDpi xmlns:a14="http://schemas.microsoft.com/office/drawing/2010/main" val="0"/>
              </a:ext>
            </a:extLst>
          </a:blip>
          <a:srcRect t="878" r="1" b="1"/>
          <a:stretch/>
        </p:blipFill>
        <p:spPr>
          <a:xfrm>
            <a:off x="20" y="10"/>
            <a:ext cx="4635571" cy="6857990"/>
          </a:xfrm>
          <a:prstGeom prst="rect">
            <a:avLst/>
          </a:prstGeom>
          <a:effectLst/>
        </p:spPr>
      </p:pic>
      <p:cxnSp>
        <p:nvCxnSpPr>
          <p:cNvPr id="113672" name="Straight Connector 11367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CDBF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2000"/>
                                        <p:tgtEl>
                                          <p:spTgt spid="113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667">
                                            <p:txEl>
                                              <p:pRg st="0" end="0"/>
                                            </p:txEl>
                                          </p:spTgt>
                                        </p:tgtEl>
                                        <p:attrNameLst>
                                          <p:attrName>style.visibility</p:attrName>
                                        </p:attrNameLst>
                                      </p:cBhvr>
                                      <p:to>
                                        <p:strVal val="visible"/>
                                      </p:to>
                                    </p:set>
                                    <p:animEffect transition="in" filter="fade">
                                      <p:cBhvr>
                                        <p:cTn id="12" dur="2000"/>
                                        <p:tgtEl>
                                          <p:spTgt spid="1136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3667">
                                            <p:txEl>
                                              <p:pRg st="2" end="2"/>
                                            </p:txEl>
                                          </p:spTgt>
                                        </p:tgtEl>
                                        <p:attrNameLst>
                                          <p:attrName>style.visibility</p:attrName>
                                        </p:attrNameLst>
                                      </p:cBhvr>
                                      <p:to>
                                        <p:strVal val="visible"/>
                                      </p:to>
                                    </p:set>
                                    <p:animEffect transition="in" filter="fade">
                                      <p:cBhvr>
                                        <p:cTn id="17" dur="2000"/>
                                        <p:tgtEl>
                                          <p:spTgt spid="1136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667">
                                            <p:txEl>
                                              <p:pRg st="4" end="4"/>
                                            </p:txEl>
                                          </p:spTgt>
                                        </p:tgtEl>
                                        <p:attrNameLst>
                                          <p:attrName>style.visibility</p:attrName>
                                        </p:attrNameLst>
                                      </p:cBhvr>
                                      <p:to>
                                        <p:strVal val="visible"/>
                                      </p:to>
                                    </p:set>
                                    <p:animEffect transition="in" filter="fade">
                                      <p:cBhvr>
                                        <p:cTn id="22" dur="2000"/>
                                        <p:tgtEl>
                                          <p:spTgt spid="11366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3667">
                                            <p:txEl>
                                              <p:pRg st="6" end="6"/>
                                            </p:txEl>
                                          </p:spTgt>
                                        </p:tgtEl>
                                        <p:attrNameLst>
                                          <p:attrName>style.visibility</p:attrName>
                                        </p:attrNameLst>
                                      </p:cBhvr>
                                      <p:to>
                                        <p:strVal val="visible"/>
                                      </p:to>
                                    </p:set>
                                    <p:animEffect transition="in" filter="fade">
                                      <p:cBhvr>
                                        <p:cTn id="27" dur="2000"/>
                                        <p:tgtEl>
                                          <p:spTgt spid="11366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3667">
                                            <p:txEl>
                                              <p:pRg st="8" end="8"/>
                                            </p:txEl>
                                          </p:spTgt>
                                        </p:tgtEl>
                                        <p:attrNameLst>
                                          <p:attrName>style.visibility</p:attrName>
                                        </p:attrNameLst>
                                      </p:cBhvr>
                                      <p:to>
                                        <p:strVal val="visible"/>
                                      </p:to>
                                    </p:set>
                                    <p:animEffect transition="in" filter="fade">
                                      <p:cBhvr>
                                        <p:cTn id="32" dur="2000"/>
                                        <p:tgtEl>
                                          <p:spTgt spid="113667">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3667">
                                            <p:txEl>
                                              <p:pRg st="10" end="10"/>
                                            </p:txEl>
                                          </p:spTgt>
                                        </p:tgtEl>
                                        <p:attrNameLst>
                                          <p:attrName>style.visibility</p:attrName>
                                        </p:attrNameLst>
                                      </p:cBhvr>
                                      <p:to>
                                        <p:strVal val="visible"/>
                                      </p:to>
                                    </p:set>
                                    <p:animEffect transition="in" filter="fade">
                                      <p:cBhvr>
                                        <p:cTn id="37" dur="2000"/>
                                        <p:tgtEl>
                                          <p:spTgt spid="11366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P spid="11366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7958785" y="-228600"/>
            <a:ext cx="3657600" cy="2133600"/>
          </a:xfrm>
          <a:prstGeom prst="rect">
            <a:avLst/>
          </a:prstGeom>
        </p:spPr>
        <p:txBody>
          <a:bodyPr anchor="b">
            <a:normAutofit/>
          </a:bodyPr>
          <a:lstStyle/>
          <a:p>
            <a:pPr algn="ctr"/>
            <a:r>
              <a:rPr lang="fr-FR" b="1" dirty="0"/>
              <a:t>B</a:t>
            </a:r>
            <a:r>
              <a:rPr lang="fr-FR" b="1" dirty="0">
                <a:effectLst/>
              </a:rPr>
              <a:t>usiness </a:t>
            </a:r>
            <a:r>
              <a:rPr lang="fr-FR" b="1" dirty="0" err="1"/>
              <a:t>E</a:t>
            </a:r>
            <a:r>
              <a:rPr lang="fr-FR" b="1" dirty="0" err="1">
                <a:effectLst/>
              </a:rPr>
              <a:t>cosystem</a:t>
            </a:r>
            <a:r>
              <a:rPr lang="fr-FR" b="1" dirty="0">
                <a:effectLst/>
              </a:rPr>
              <a:t> (Moore, 1993)</a:t>
            </a:r>
            <a:endParaRPr lang="fr-FR" dirty="0"/>
          </a:p>
        </p:txBody>
      </p:sp>
      <p:sp>
        <p:nvSpPr>
          <p:cNvPr id="2" name="Espace réservé du texte 1"/>
          <p:cNvSpPr>
            <a:spLocks noGrp="1"/>
          </p:cNvSpPr>
          <p:nvPr>
            <p:ph type="body" sz="half" idx="2"/>
          </p:nvPr>
        </p:nvSpPr>
        <p:spPr>
          <a:xfrm>
            <a:off x="7536160" y="2564904"/>
            <a:ext cx="4392488" cy="3454896"/>
          </a:xfrm>
          <a:prstGeom prst="rect">
            <a:avLst/>
          </a:prstGeom>
        </p:spPr>
        <p:txBody>
          <a:bodyPr>
            <a:normAutofit/>
          </a:bodyPr>
          <a:lstStyle/>
          <a:p>
            <a:pPr marL="0" indent="0" algn="ctr">
              <a:buNone/>
            </a:pPr>
            <a:r>
              <a:rPr lang="en-US" sz="1800" dirty="0">
                <a:effectLst/>
              </a:rPr>
              <a:t>“An economic community supported by a foundation of </a:t>
            </a:r>
            <a:r>
              <a:rPr lang="en-US" sz="1800" b="1" dirty="0">
                <a:effectLst/>
              </a:rPr>
              <a:t>interacting</a:t>
            </a:r>
            <a:r>
              <a:rPr lang="en-US" sz="1800" dirty="0">
                <a:effectLst/>
              </a:rPr>
              <a:t> organizations and individuals—the organisms of the business world. The economic community produces goods and services of value to customers, who are themselves members of the ecosystem. The member organisms also include suppliers, lead producers, competitors, and other stakeholders. Over time, they coevolve their capabilities and roles, and tend to align themselves with the directions set by one or more central companies”.</a:t>
            </a:r>
            <a:endParaRPr lang="fr-FR" sz="1800" dirty="0"/>
          </a:p>
        </p:txBody>
      </p:sp>
      <p:pic>
        <p:nvPicPr>
          <p:cNvPr id="5" name="Image 4" descr="Une image contenant pièce&#10;&#10;Description générée automatiquement">
            <a:extLst>
              <a:ext uri="{FF2B5EF4-FFF2-40B4-BE49-F238E27FC236}">
                <a16:creationId xmlns:a16="http://schemas.microsoft.com/office/drawing/2014/main" id="{CF442D30-E7E7-45E6-BCAC-54C0C1C50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85056"/>
            <a:ext cx="6172200" cy="3687889"/>
          </a:xfrm>
          <a:prstGeom prst="rect">
            <a:avLst/>
          </a:prstGeom>
          <a:noFill/>
        </p:spPr>
      </p:pic>
    </p:spTree>
    <p:extLst>
      <p:ext uri="{BB962C8B-B14F-4D97-AF65-F5344CB8AC3E}">
        <p14:creationId xmlns:p14="http://schemas.microsoft.com/office/powerpoint/2010/main" val="3133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981201" y="260351"/>
            <a:ext cx="8435975"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200" b="1" dirty="0">
                <a:solidFill>
                  <a:schemeClr val="bg1"/>
                </a:solidFill>
              </a:rPr>
              <a:t>Club (or franchise) VS sport event</a:t>
            </a:r>
          </a:p>
        </p:txBody>
      </p:sp>
      <p:sp>
        <p:nvSpPr>
          <p:cNvPr id="21507" name="Text Box 3"/>
          <p:cNvSpPr txBox="1">
            <a:spLocks noChangeArrowheads="1"/>
          </p:cNvSpPr>
          <p:nvPr/>
        </p:nvSpPr>
        <p:spPr bwMode="auto">
          <a:xfrm>
            <a:off x="2100263" y="6261557"/>
            <a:ext cx="7559675"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en-US" altLang="fr-FR" sz="2400" b="1">
                <a:latin typeface="Tahoma" panose="020B0604030504040204" pitchFamily="34" charset="0"/>
              </a:rPr>
              <a:t>Professional athletes management and control</a:t>
            </a:r>
          </a:p>
        </p:txBody>
      </p:sp>
      <p:sp>
        <p:nvSpPr>
          <p:cNvPr id="21508" name="Text Box 4"/>
          <p:cNvSpPr txBox="1">
            <a:spLocks noChangeArrowheads="1"/>
          </p:cNvSpPr>
          <p:nvPr/>
        </p:nvSpPr>
        <p:spPr bwMode="auto">
          <a:xfrm>
            <a:off x="479376" y="2962516"/>
            <a:ext cx="4823320" cy="24006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en-US" altLang="fr-FR" sz="2000" b="1" i="1">
                <a:solidFill>
                  <a:schemeClr val="hlink"/>
                </a:solidFill>
                <a:latin typeface="Tahoma" panose="020B0604030504040204" pitchFamily="34" charset="0"/>
              </a:rPr>
              <a:t>Clubs and Franchises :</a:t>
            </a:r>
          </a:p>
          <a:p>
            <a:pPr eaLnBrk="1" hangingPunct="1">
              <a:spcBef>
                <a:spcPct val="50000"/>
              </a:spcBef>
              <a:buFontTx/>
              <a:buChar char="-"/>
            </a:pPr>
            <a:r>
              <a:rPr lang="en-US" altLang="fr-FR" sz="2000" b="1">
                <a:latin typeface="Tahoma" panose="020B0604030504040204" pitchFamily="34" charset="0"/>
              </a:rPr>
              <a:t> Contracts : transactions and salary</a:t>
            </a:r>
          </a:p>
          <a:p>
            <a:pPr eaLnBrk="1" hangingPunct="1">
              <a:spcBef>
                <a:spcPct val="50000"/>
              </a:spcBef>
              <a:buFontTx/>
              <a:buChar char="-"/>
            </a:pPr>
            <a:r>
              <a:rPr lang="en-US" altLang="fr-FR" sz="2000" b="1">
                <a:latin typeface="Tahoma" panose="020B0604030504040204" pitchFamily="34" charset="0"/>
              </a:rPr>
              <a:t> Motivation :  training, selection, financial premiums </a:t>
            </a:r>
          </a:p>
          <a:p>
            <a:pPr eaLnBrk="1" hangingPunct="1">
              <a:spcBef>
                <a:spcPct val="50000"/>
              </a:spcBef>
              <a:buFontTx/>
              <a:buNone/>
            </a:pPr>
            <a:r>
              <a:rPr lang="en-US" altLang="fr-FR" sz="2000" b="1">
                <a:latin typeface="Tahoma" panose="020B0604030504040204" pitchFamily="34" charset="0"/>
                <a:sym typeface="Wingdings" panose="05000000000000000000" pitchFamily="2" charset="2"/>
              </a:rPr>
              <a:t> Athlete = “asset” for the managers</a:t>
            </a:r>
            <a:endParaRPr lang="en-US" altLang="fr-FR" sz="2000" b="1">
              <a:latin typeface="Tahoma" panose="020B0604030504040204" pitchFamily="34" charset="0"/>
            </a:endParaRPr>
          </a:p>
        </p:txBody>
      </p:sp>
      <p:sp>
        <p:nvSpPr>
          <p:cNvPr id="21509" name="Text Box 5"/>
          <p:cNvSpPr txBox="1">
            <a:spLocks noChangeArrowheads="1"/>
          </p:cNvSpPr>
          <p:nvPr/>
        </p:nvSpPr>
        <p:spPr bwMode="auto">
          <a:xfrm>
            <a:off x="6240462" y="2911215"/>
            <a:ext cx="5472162" cy="27084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en-US" altLang="fr-FR" sz="2000" b="1" i="1">
                <a:solidFill>
                  <a:schemeClr val="hlink"/>
                </a:solidFill>
                <a:latin typeface="Tahoma" panose="020B0604030504040204" pitchFamily="34" charset="0"/>
              </a:rPr>
              <a:t>Events :</a:t>
            </a:r>
          </a:p>
          <a:p>
            <a:pPr eaLnBrk="1" hangingPunct="1">
              <a:spcBef>
                <a:spcPct val="50000"/>
              </a:spcBef>
              <a:buFontTx/>
              <a:buChar char="-"/>
            </a:pPr>
            <a:r>
              <a:rPr lang="en-US" altLang="fr-FR" sz="2000" b="1">
                <a:latin typeface="Tahoma" panose="020B0604030504040204" pitchFamily="34" charset="0"/>
              </a:rPr>
              <a:t> Fees (ATP, PGA for instance)</a:t>
            </a:r>
          </a:p>
          <a:p>
            <a:pPr eaLnBrk="1" hangingPunct="1">
              <a:spcBef>
                <a:spcPct val="50000"/>
              </a:spcBef>
              <a:buFontTx/>
              <a:buChar char="-"/>
            </a:pPr>
            <a:r>
              <a:rPr lang="en-US" altLang="fr-FR" sz="2000" b="1">
                <a:latin typeface="Tahoma" panose="020B0604030504040204" pitchFamily="34" charset="0"/>
              </a:rPr>
              <a:t> No control of sport performance by the managers</a:t>
            </a:r>
          </a:p>
          <a:p>
            <a:pPr eaLnBrk="1" hangingPunct="1">
              <a:spcBef>
                <a:spcPct val="50000"/>
              </a:spcBef>
              <a:buFontTx/>
              <a:buNone/>
            </a:pPr>
            <a:r>
              <a:rPr lang="en-US" altLang="fr-FR" sz="2000" b="1">
                <a:latin typeface="Tahoma" panose="020B0604030504040204" pitchFamily="34" charset="0"/>
                <a:sym typeface="Wingdings" panose="05000000000000000000" pitchFamily="2" charset="2"/>
              </a:rPr>
              <a:t> </a:t>
            </a:r>
            <a:r>
              <a:rPr lang="en-US" altLang="fr-FR" sz="2000" b="1">
                <a:latin typeface="Tahoma" panose="020B0604030504040204" pitchFamily="34" charset="0"/>
              </a:rPr>
              <a:t>Dependency of the athletes (calendar for instance) and their professional associations (ATP, PGA, UCI…)</a:t>
            </a:r>
          </a:p>
        </p:txBody>
      </p:sp>
      <p:sp>
        <p:nvSpPr>
          <p:cNvPr id="21512" name="Oval 8"/>
          <p:cNvSpPr>
            <a:spLocks noChangeArrowheads="1"/>
          </p:cNvSpPr>
          <p:nvPr/>
        </p:nvSpPr>
        <p:spPr bwMode="auto">
          <a:xfrm>
            <a:off x="5663952" y="6189326"/>
            <a:ext cx="144463" cy="14446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pic>
        <p:nvPicPr>
          <p:cNvPr id="3" name="Image 2" descr="Une image contenant intérieur, homme, pièce, assis&#10;&#10;Description générée automatiquement">
            <a:extLst>
              <a:ext uri="{FF2B5EF4-FFF2-40B4-BE49-F238E27FC236}">
                <a16:creationId xmlns:a16="http://schemas.microsoft.com/office/drawing/2014/main" id="{E490309E-FAD8-4A89-9006-2B85979FD8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72" y="407466"/>
            <a:ext cx="3431704" cy="1930334"/>
          </a:xfrm>
          <a:prstGeom prst="rect">
            <a:avLst/>
          </a:prstGeom>
        </p:spPr>
      </p:pic>
      <p:pic>
        <p:nvPicPr>
          <p:cNvPr id="5" name="Image 4" descr="Une image contenant homme, personne, raquette, tenant&#10;&#10;Description générée automatiquement">
            <a:extLst>
              <a:ext uri="{FF2B5EF4-FFF2-40B4-BE49-F238E27FC236}">
                <a16:creationId xmlns:a16="http://schemas.microsoft.com/office/drawing/2014/main" id="{BA8EE106-EE0D-4D04-BA58-261EB40B5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280" y="12893"/>
            <a:ext cx="3575720" cy="2520882"/>
          </a:xfrm>
          <a:prstGeom prst="rect">
            <a:avLst/>
          </a:prstGeom>
        </p:spPr>
      </p:pic>
      <p:cxnSp>
        <p:nvCxnSpPr>
          <p:cNvPr id="7" name="Connecteur droit avec flèche 6">
            <a:extLst>
              <a:ext uri="{FF2B5EF4-FFF2-40B4-BE49-F238E27FC236}">
                <a16:creationId xmlns:a16="http://schemas.microsoft.com/office/drawing/2014/main" id="{AB0461E5-30D3-4DBF-8BE7-9E16BC5FB874}"/>
              </a:ext>
            </a:extLst>
          </p:cNvPr>
          <p:cNvCxnSpPr>
            <a:stCxn id="21512" idx="2"/>
            <a:endCxn id="21508" idx="2"/>
          </p:cNvCxnSpPr>
          <p:nvPr/>
        </p:nvCxnSpPr>
        <p:spPr>
          <a:xfrm flipH="1" flipV="1">
            <a:off x="2891036" y="5363173"/>
            <a:ext cx="2772916" cy="898384"/>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Connecteur droit avec flèche 8">
            <a:extLst>
              <a:ext uri="{FF2B5EF4-FFF2-40B4-BE49-F238E27FC236}">
                <a16:creationId xmlns:a16="http://schemas.microsoft.com/office/drawing/2014/main" id="{5E62C5BD-322C-45D2-9DEE-50E550CD071F}"/>
              </a:ext>
            </a:extLst>
          </p:cNvPr>
          <p:cNvCxnSpPr>
            <a:stCxn id="21512" idx="6"/>
            <a:endCxn id="21509" idx="2"/>
          </p:cNvCxnSpPr>
          <p:nvPr/>
        </p:nvCxnSpPr>
        <p:spPr>
          <a:xfrm flipV="1">
            <a:off x="5808415" y="5619649"/>
            <a:ext cx="3168128" cy="641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NBA 10 way-too-early 2021 championship favorites, ranked">
            <a:extLst>
              <a:ext uri="{FF2B5EF4-FFF2-40B4-BE49-F238E27FC236}">
                <a16:creationId xmlns:a16="http://schemas.microsoft.com/office/drawing/2014/main" id="{A5A116C6-014E-4568-9334-D3B2DE0780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9736" y="121963"/>
            <a:ext cx="4440842" cy="2490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E3327FE-C227-5FD9-EE5A-C0B658ECD4E8}"/>
              </a:ext>
            </a:extLst>
          </p:cNvPr>
          <p:cNvSpPr txBox="1"/>
          <p:nvPr/>
        </p:nvSpPr>
        <p:spPr>
          <a:xfrm>
            <a:off x="640080" y="5805264"/>
            <a:ext cx="10911840" cy="640081"/>
          </a:xfrm>
          <a:prstGeom prst="rect">
            <a:avLst/>
          </a:prstGeom>
        </p:spPr>
        <p:txBody>
          <a:bodyPr vert="horz" lIns="91440" tIns="45720" rIns="91440" bIns="45720" rtlCol="0" anchor="ctr">
            <a:normAutofit fontScale="77500" lnSpcReduction="20000"/>
          </a:bodyPr>
          <a:lstStyle/>
          <a:p>
            <a:pPr algn="ctr">
              <a:lnSpc>
                <a:spcPct val="90000"/>
              </a:lnSpc>
              <a:spcBef>
                <a:spcPct val="0"/>
              </a:spcBef>
              <a:spcAft>
                <a:spcPts val="600"/>
              </a:spcAft>
            </a:pPr>
            <a:r>
              <a:rPr lang="en-US" sz="4400" b="1" dirty="0">
                <a:solidFill>
                  <a:schemeClr val="accent4">
                    <a:lumMod val="20000"/>
                    <a:lumOff val="8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rPr>
              <a:t>TIME IS A RESOURCE – TIMING IS A COMPETENCY</a:t>
            </a:r>
          </a:p>
        </p:txBody>
      </p:sp>
      <p:pic>
        <p:nvPicPr>
          <p:cNvPr id="3074" name="Picture 2" descr="David Stern took NBA to new heights">
            <a:extLst>
              <a:ext uri="{FF2B5EF4-FFF2-40B4-BE49-F238E27FC236}">
                <a16:creationId xmlns:a16="http://schemas.microsoft.com/office/drawing/2014/main" id="{7D7EA36B-AA7C-A3A8-BB15-6AC519A571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0492"/>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6938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p:cNvSpPr>
          <p:nvPr>
            <p:ph type="title"/>
          </p:nvPr>
        </p:nvSpPr>
        <p:spPr>
          <a:xfrm>
            <a:off x="4965430" y="629268"/>
            <a:ext cx="6586491" cy="1286160"/>
          </a:xfrm>
          <a:prstGeom prst="rect">
            <a:avLst/>
          </a:prstGeom>
        </p:spPr>
        <p:txBody>
          <a:bodyPr vert="horz" lIns="91440" tIns="45720" rIns="91440" bIns="45720" rtlCol="0" anchor="b">
            <a:normAutofit/>
          </a:bodyPr>
          <a:lstStyle/>
          <a:p>
            <a:r>
              <a:rPr lang="en-US" altLang="fr-FR" sz="4100" b="1"/>
              <a:t>Main “goals” for this seminar !</a:t>
            </a:r>
          </a:p>
        </p:txBody>
      </p:sp>
      <p:pic>
        <p:nvPicPr>
          <p:cNvPr id="3" name="Image 2">
            <a:extLst>
              <a:ext uri="{FF2B5EF4-FFF2-40B4-BE49-F238E27FC236}">
                <a16:creationId xmlns:a16="http://schemas.microsoft.com/office/drawing/2014/main" id="{AC9A0D04-EAA8-48B2-A52C-E655D9158AEC}"/>
              </a:ext>
            </a:extLst>
          </p:cNvPr>
          <p:cNvPicPr>
            <a:picLocks noChangeAspect="1"/>
          </p:cNvPicPr>
          <p:nvPr/>
        </p:nvPicPr>
        <p:blipFill rotWithShape="1">
          <a:blip r:embed="rId3">
            <a:extLst>
              <a:ext uri="{28A0092B-C50C-407E-A947-70E740481C1C}">
                <a14:useLocalDpi xmlns:a14="http://schemas.microsoft.com/office/drawing/2010/main" val="0"/>
              </a:ext>
            </a:extLst>
          </a:blip>
          <a:srcRect r="11061"/>
          <a:stretch/>
        </p:blipFill>
        <p:spPr>
          <a:xfrm>
            <a:off x="20" y="10"/>
            <a:ext cx="4635571" cy="6857990"/>
          </a:xfrm>
          <a:prstGeom prst="rect">
            <a:avLst/>
          </a:prstGeom>
          <a:effectLst/>
        </p:spPr>
      </p:pic>
      <p:cxnSp>
        <p:nvCxnSpPr>
          <p:cNvPr id="24586" name="Straight Connector 2458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6A625"/>
            </a:solidFill>
          </a:ln>
        </p:spPr>
        <p:style>
          <a:lnRef idx="1">
            <a:schemeClr val="accent1"/>
          </a:lnRef>
          <a:fillRef idx="0">
            <a:schemeClr val="accent1"/>
          </a:fillRef>
          <a:effectRef idx="0">
            <a:schemeClr val="accent1"/>
          </a:effectRef>
          <a:fontRef idx="minor">
            <a:schemeClr val="tx1"/>
          </a:fontRef>
        </p:style>
      </p:cxnSp>
      <p:graphicFrame>
        <p:nvGraphicFramePr>
          <p:cNvPr id="24581" name="Rectangle 3">
            <a:extLst>
              <a:ext uri="{FF2B5EF4-FFF2-40B4-BE49-F238E27FC236}">
                <a16:creationId xmlns:a16="http://schemas.microsoft.com/office/drawing/2014/main" id="{A6571F34-C175-4032-901D-33CA1946DCAB}"/>
              </a:ext>
            </a:extLst>
          </p:cNvPr>
          <p:cNvGraphicFramePr>
            <a:graphicFrameLocks noGrp="1"/>
          </p:cNvGraphicFramePr>
          <p:nvPr>
            <p:ph idx="1"/>
            <p:extLst>
              <p:ext uri="{D42A27DB-BD31-4B8C-83A1-F6EECF244321}">
                <p14:modId xmlns:p14="http://schemas.microsoft.com/office/powerpoint/2010/main" val="1970809438"/>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p:cNvSpPr>
          <p:nvPr>
            <p:ph type="title"/>
          </p:nvPr>
        </p:nvSpPr>
        <p:spPr>
          <a:xfrm>
            <a:off x="4965430" y="629268"/>
            <a:ext cx="6586491" cy="1286160"/>
          </a:xfrm>
          <a:prstGeom prst="rect">
            <a:avLst/>
          </a:prstGeom>
        </p:spPr>
        <p:txBody>
          <a:bodyPr vert="horz" lIns="91440" tIns="45720" rIns="91440" bIns="45720" rtlCol="0" anchor="b">
            <a:normAutofit/>
          </a:bodyPr>
          <a:lstStyle/>
          <a:p>
            <a:r>
              <a:rPr lang="en-US" altLang="fr-FR" sz="4400" b="1"/>
              <a:t>Focus on “Event Concept”</a:t>
            </a:r>
          </a:p>
        </p:txBody>
      </p:sp>
      <p:pic>
        <p:nvPicPr>
          <p:cNvPr id="3" name="Image 2" descr="Une image contenant bâtiment, table, afficher, signe&#10;&#10;Description générée automatiquement">
            <a:extLst>
              <a:ext uri="{FF2B5EF4-FFF2-40B4-BE49-F238E27FC236}">
                <a16:creationId xmlns:a16="http://schemas.microsoft.com/office/drawing/2014/main" id="{62393F46-3DB4-4ACB-9515-4461D337C6E5}"/>
              </a:ext>
            </a:extLst>
          </p:cNvPr>
          <p:cNvPicPr>
            <a:picLocks noChangeAspect="1"/>
          </p:cNvPicPr>
          <p:nvPr/>
        </p:nvPicPr>
        <p:blipFill rotWithShape="1">
          <a:blip r:embed="rId2">
            <a:extLst>
              <a:ext uri="{28A0092B-C50C-407E-A947-70E740481C1C}">
                <a14:useLocalDpi xmlns:a14="http://schemas.microsoft.com/office/drawing/2010/main" val="0"/>
              </a:ext>
            </a:extLst>
          </a:blip>
          <a:srcRect l="779" r="3683"/>
          <a:stretch/>
        </p:blipFill>
        <p:spPr>
          <a:xfrm>
            <a:off x="20" y="10"/>
            <a:ext cx="4635571" cy="6857990"/>
          </a:xfrm>
          <a:prstGeom prst="rect">
            <a:avLst/>
          </a:prstGeom>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25610" name="Straight Connector 2560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084C"/>
            </a:solidFill>
          </a:ln>
        </p:spPr>
        <p:style>
          <a:lnRef idx="1">
            <a:schemeClr val="accent1"/>
          </a:lnRef>
          <a:fillRef idx="0">
            <a:schemeClr val="accent1"/>
          </a:fillRef>
          <a:effectRef idx="0">
            <a:schemeClr val="accent1"/>
          </a:effectRef>
          <a:fontRef idx="minor">
            <a:schemeClr val="tx1"/>
          </a:fontRef>
        </p:style>
      </p:cxnSp>
      <p:graphicFrame>
        <p:nvGraphicFramePr>
          <p:cNvPr id="25605" name="Rectangle 3">
            <a:extLst>
              <a:ext uri="{FF2B5EF4-FFF2-40B4-BE49-F238E27FC236}">
                <a16:creationId xmlns:a16="http://schemas.microsoft.com/office/drawing/2014/main" id="{B62B1159-8DDE-42AE-AA64-C21DD164A872}"/>
              </a:ext>
            </a:extLst>
          </p:cNvPr>
          <p:cNvGraphicFramePr/>
          <p:nvPr>
            <p:extLst>
              <p:ext uri="{D42A27DB-BD31-4B8C-83A1-F6EECF244321}">
                <p14:modId xmlns:p14="http://schemas.microsoft.com/office/powerpoint/2010/main" val="2974390554"/>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signe, réfrigérateur&#10;&#10;Description générée automatiquement">
            <a:extLst>
              <a:ext uri="{FF2B5EF4-FFF2-40B4-BE49-F238E27FC236}">
                <a16:creationId xmlns:a16="http://schemas.microsoft.com/office/drawing/2014/main" id="{A9867F1F-3CB6-44C9-A3A8-0CD2819F2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4755"/>
          </a:xfrm>
          <a:prstGeom prst="rect">
            <a:avLst/>
          </a:prstGeom>
        </p:spPr>
      </p:pic>
    </p:spTree>
    <p:extLst>
      <p:ext uri="{BB962C8B-B14F-4D97-AF65-F5344CB8AC3E}">
        <p14:creationId xmlns:p14="http://schemas.microsoft.com/office/powerpoint/2010/main" val="7873130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692696"/>
            <a:ext cx="5544616" cy="5027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 2" descr="Une image contenant capture d’écran&#10;&#10;Description générée automatiquement">
            <a:extLst>
              <a:ext uri="{FF2B5EF4-FFF2-40B4-BE49-F238E27FC236}">
                <a16:creationId xmlns:a16="http://schemas.microsoft.com/office/drawing/2014/main" id="{4AED654F-7FA9-4B78-BEEF-1F503F2E2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76672"/>
            <a:ext cx="5904656" cy="5904656"/>
          </a:xfrm>
          <a:prstGeom prst="rect">
            <a:avLst/>
          </a:prstGeom>
        </p:spPr>
      </p:pic>
    </p:spTree>
    <p:extLst>
      <p:ext uri="{BB962C8B-B14F-4D97-AF65-F5344CB8AC3E}">
        <p14:creationId xmlns:p14="http://schemas.microsoft.com/office/powerpoint/2010/main" val="20671921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402" y="50601"/>
            <a:ext cx="4102361" cy="2306367"/>
          </a:xfrm>
          <a:prstGeom prst="rect">
            <a:avLst/>
          </a:prstGeom>
        </p:spPr>
      </p:pic>
      <p:sp>
        <p:nvSpPr>
          <p:cNvPr id="5" name="ZoneTexte 4"/>
          <p:cNvSpPr txBox="1"/>
          <p:nvPr/>
        </p:nvSpPr>
        <p:spPr>
          <a:xfrm>
            <a:off x="5672919" y="233290"/>
            <a:ext cx="1364776" cy="1269242"/>
          </a:xfrm>
          <a:prstGeom prst="rect">
            <a:avLst/>
          </a:prstGeom>
        </p:spPr>
        <p:txBody>
          <a:bodyPr vert="horz" wrap="square" lIns="91440" tIns="45720" rIns="91440" bIns="45720" rtlCol="0" anchor="ctr">
            <a:noAutofit/>
          </a:bodyPr>
          <a:lstStyle/>
          <a:p>
            <a:pPr algn="l"/>
            <a:r>
              <a:rPr lang="fr-FR" sz="14000" dirty="0"/>
              <a:t>?</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823" y="1209521"/>
            <a:ext cx="3374515" cy="2244052"/>
          </a:xfrm>
          <a:prstGeom prst="ellipse">
            <a:avLst/>
          </a:prstGeom>
          <a:ln>
            <a:noFill/>
          </a:ln>
          <a:effectLst>
            <a:softEdge rad="112500"/>
          </a:effectLst>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4104" y="653662"/>
            <a:ext cx="3374189" cy="22440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2" descr="affiche_Jeux_d_enfants_2002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424" y="3680195"/>
            <a:ext cx="2188492" cy="2970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1198" y="4539730"/>
            <a:ext cx="2409524" cy="18081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3635" y="112914"/>
            <a:ext cx="2244053" cy="2244053"/>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3201" y="3437384"/>
            <a:ext cx="3015106" cy="2006416"/>
          </a:xfrm>
          <a:prstGeom prst="rect">
            <a:avLst/>
          </a:prstGeom>
          <a:ln>
            <a:noFill/>
          </a:ln>
          <a:effectLst>
            <a:outerShdw blurRad="292100" dist="139700" dir="2700000" algn="tl" rotWithShape="0">
              <a:srgbClr val="333333">
                <a:alpha val="65000"/>
              </a:srgbClr>
            </a:outerShdw>
          </a:effectLst>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4099" y="2356968"/>
            <a:ext cx="2617901" cy="2617901"/>
          </a:xfrm>
          <a:prstGeom prst="ellipse">
            <a:avLst/>
          </a:prstGeom>
          <a:ln>
            <a:noFill/>
          </a:ln>
          <a:effectLst>
            <a:softEdge rad="112500"/>
          </a:effectLst>
        </p:spPr>
      </p:pic>
    </p:spTree>
    <p:extLst>
      <p:ext uri="{BB962C8B-B14F-4D97-AF65-F5344CB8AC3E}">
        <p14:creationId xmlns:p14="http://schemas.microsoft.com/office/powerpoint/2010/main" val="335014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w Can ECB Measures Help Governments and Businesses to Face the COVID-19  Crisis and to Recover From It? | HEC Paris">
            <a:extLst>
              <a:ext uri="{FF2B5EF4-FFF2-40B4-BE49-F238E27FC236}">
                <a16:creationId xmlns:a16="http://schemas.microsoft.com/office/drawing/2014/main" id="{8962522C-71A9-41EF-BF52-017A9EA000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63"/>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5836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6" name="Rectangle 2765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8" name="Freeform: Shape 2765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650" name="Rectangle 2"/>
          <p:cNvSpPr>
            <a:spLocks noGrp="1"/>
          </p:cNvSpPr>
          <p:nvPr>
            <p:ph type="title"/>
          </p:nvPr>
        </p:nvSpPr>
        <p:spPr>
          <a:xfrm>
            <a:off x="1137034" y="609597"/>
            <a:ext cx="9392421" cy="1330841"/>
          </a:xfrm>
          <a:prstGeom prst="rect">
            <a:avLst/>
          </a:prstGeom>
        </p:spPr>
        <p:txBody>
          <a:bodyPr vert="horz" lIns="91440" tIns="45720" rIns="91440" bIns="45720" rtlCol="0" anchor="ctr">
            <a:normAutofit/>
          </a:bodyPr>
          <a:lstStyle/>
          <a:p>
            <a:r>
              <a:rPr lang="en-US" altLang="fr-FR" b="1" kern="1200">
                <a:solidFill>
                  <a:schemeClr val="tx1"/>
                </a:solidFill>
                <a:latin typeface="+mj-lt"/>
                <a:ea typeface="+mj-ea"/>
                <a:cs typeface="+mj-cs"/>
              </a:rPr>
              <a:t>But… we need definitions (Covell and al., 2007) </a:t>
            </a:r>
          </a:p>
        </p:txBody>
      </p:sp>
      <p:sp>
        <p:nvSpPr>
          <p:cNvPr id="27651" name="Rectangle 3"/>
          <p:cNvSpPr>
            <a:spLocks noGrp="1"/>
          </p:cNvSpPr>
          <p:nvPr>
            <p:ph sz="half" idx="1"/>
          </p:nvPr>
        </p:nvSpPr>
        <p:spPr>
          <a:xfrm>
            <a:off x="1137034" y="2198362"/>
            <a:ext cx="4958966" cy="3917773"/>
          </a:xfrm>
          <a:prstGeom prst="rect">
            <a:avLst/>
          </a:prstGeom>
        </p:spPr>
        <p:txBody>
          <a:bodyPr vert="horz" lIns="91440" tIns="45720" rIns="91440" bIns="45720" rtlCol="0">
            <a:normAutofit/>
          </a:bodyPr>
          <a:lstStyle/>
          <a:p>
            <a:r>
              <a:rPr lang="en-US" altLang="fr-FR" sz="2000"/>
              <a:t>Organization : « Any group of people working together to achieve a common pupose or goals thant could not be attained by individuals working separately »</a:t>
            </a:r>
          </a:p>
          <a:p>
            <a:endParaRPr lang="en-US" altLang="fr-FR" sz="2000"/>
          </a:p>
          <a:p>
            <a:r>
              <a:rPr lang="en-US" altLang="fr-FR" sz="2000"/>
              <a:t>Management : </a:t>
            </a:r>
          </a:p>
          <a:p>
            <a:pPr lvl="1"/>
            <a:r>
              <a:rPr lang="en-US" altLang="fr-FR" sz="2000"/>
              <a:t>The coordination of human, material, technological, and financial resources needed for the organization ti achieve its goals.</a:t>
            </a:r>
          </a:p>
          <a:p>
            <a:pPr lvl="1"/>
            <a:r>
              <a:rPr lang="en-US" altLang="fr-FR" sz="2000"/>
              <a:t>Responsibility for </a:t>
            </a:r>
            <a:r>
              <a:rPr lang="en-US" altLang="fr-FR" sz="2000" b="1"/>
              <a:t>performance</a:t>
            </a:r>
          </a:p>
        </p:txBody>
      </p:sp>
      <p:pic>
        <p:nvPicPr>
          <p:cNvPr id="3" name="Image 2" descr="Une image contenant dessin, jeu&#10;&#10;Description générée automatiquement">
            <a:extLst>
              <a:ext uri="{FF2B5EF4-FFF2-40B4-BE49-F238E27FC236}">
                <a16:creationId xmlns:a16="http://schemas.microsoft.com/office/drawing/2014/main" id="{70430601-F78D-4648-AB9B-56EE2EC29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367" y="2267182"/>
            <a:ext cx="4788505" cy="3591378"/>
          </a:xfrm>
          <a:prstGeom prst="rect">
            <a:avLst/>
          </a:prstGeom>
          <a:noFill/>
        </p:spPr>
      </p:pic>
      <p:sp>
        <p:nvSpPr>
          <p:cNvPr id="27660" name="Freeform: Shape 2765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2" name="Rectangle 2868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84" name="Freeform: Shape 2868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674" name="Rectangle 2"/>
          <p:cNvSpPr>
            <a:spLocks noGrp="1"/>
          </p:cNvSpPr>
          <p:nvPr>
            <p:ph type="title"/>
          </p:nvPr>
        </p:nvSpPr>
        <p:spPr>
          <a:xfrm>
            <a:off x="1137034" y="609597"/>
            <a:ext cx="9392421" cy="1330841"/>
          </a:xfrm>
          <a:prstGeom prst="rect">
            <a:avLst/>
          </a:prstGeom>
        </p:spPr>
        <p:txBody>
          <a:bodyPr vert="horz" lIns="91440" tIns="45720" rIns="91440" bIns="45720" rtlCol="0" anchor="ctr">
            <a:normAutofit/>
          </a:bodyPr>
          <a:lstStyle/>
          <a:p>
            <a:r>
              <a:rPr lang="en-US" altLang="fr-FR" sz="3700" kern="1200">
                <a:solidFill>
                  <a:schemeClr val="tx1"/>
                </a:solidFill>
                <a:latin typeface="+mj-lt"/>
                <a:ea typeface="+mj-ea"/>
                <a:cs typeface="+mj-cs"/>
              </a:rPr>
              <a:t>But : </a:t>
            </a:r>
            <a:br>
              <a:rPr lang="en-US" altLang="fr-FR" sz="3700" kern="1200">
                <a:solidFill>
                  <a:schemeClr val="tx1"/>
                </a:solidFill>
                <a:latin typeface="+mj-lt"/>
                <a:ea typeface="+mj-ea"/>
                <a:cs typeface="+mj-cs"/>
              </a:rPr>
            </a:br>
            <a:r>
              <a:rPr lang="en-US" altLang="fr-FR" sz="3700" b="1" kern="1200">
                <a:solidFill>
                  <a:schemeClr val="tx1"/>
                </a:solidFill>
                <a:latin typeface="+mj-lt"/>
                <a:ea typeface="+mj-ea"/>
                <a:cs typeface="+mj-cs"/>
              </a:rPr>
              <a:t>what is performance for sports organizations ?</a:t>
            </a:r>
          </a:p>
        </p:txBody>
      </p:sp>
      <p:pic>
        <p:nvPicPr>
          <p:cNvPr id="3" name="Image 2">
            <a:extLst>
              <a:ext uri="{FF2B5EF4-FFF2-40B4-BE49-F238E27FC236}">
                <a16:creationId xmlns:a16="http://schemas.microsoft.com/office/drawing/2014/main" id="{8E9F8098-6B75-4F93-8DE7-C3CDA1F04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0506" y="2184914"/>
            <a:ext cx="2366226" cy="3755915"/>
          </a:xfrm>
          <a:prstGeom prst="rect">
            <a:avLst/>
          </a:prstGeom>
        </p:spPr>
      </p:pic>
      <p:sp>
        <p:nvSpPr>
          <p:cNvPr id="28686" name="Freeform: Shape 2868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8677" name="Rectangle 3">
            <a:extLst>
              <a:ext uri="{FF2B5EF4-FFF2-40B4-BE49-F238E27FC236}">
                <a16:creationId xmlns:a16="http://schemas.microsoft.com/office/drawing/2014/main" id="{F5CCA4FF-3A62-45BB-B586-018AB846294A}"/>
              </a:ext>
            </a:extLst>
          </p:cNvPr>
          <p:cNvGraphicFramePr/>
          <p:nvPr>
            <p:extLst>
              <p:ext uri="{D42A27DB-BD31-4B8C-83A1-F6EECF244321}">
                <p14:modId xmlns:p14="http://schemas.microsoft.com/office/powerpoint/2010/main" val="1677553708"/>
              </p:ext>
            </p:extLst>
          </p:nvPr>
        </p:nvGraphicFramePr>
        <p:xfrm>
          <a:off x="1137034" y="2198362"/>
          <a:ext cx="4958966" cy="3917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p:cNvSpPr>
          <p:nvPr>
            <p:ph type="title"/>
          </p:nvPr>
        </p:nvSpPr>
        <p:spPr>
          <a:xfrm>
            <a:off x="4965430" y="629268"/>
            <a:ext cx="6586491" cy="1286160"/>
          </a:xfrm>
          <a:prstGeom prst="rect">
            <a:avLst/>
          </a:prstGeom>
        </p:spPr>
        <p:txBody>
          <a:bodyPr vert="horz" lIns="91440" tIns="45720" rIns="91440" bIns="45720" rtlCol="0" anchor="b">
            <a:normAutofit/>
          </a:bodyPr>
          <a:lstStyle/>
          <a:p>
            <a:r>
              <a:rPr lang="en-US" altLang="fr-FR" sz="4100"/>
              <a:t>Sport organizations – performance and stakeholders</a:t>
            </a:r>
          </a:p>
        </p:txBody>
      </p:sp>
      <p:pic>
        <p:nvPicPr>
          <p:cNvPr id="3" name="Image 2">
            <a:extLst>
              <a:ext uri="{FF2B5EF4-FFF2-40B4-BE49-F238E27FC236}">
                <a16:creationId xmlns:a16="http://schemas.microsoft.com/office/drawing/2014/main" id="{15159BC7-4E70-40B6-B690-4CCA48BAB3C8}"/>
              </a:ext>
            </a:extLst>
          </p:cNvPr>
          <p:cNvPicPr>
            <a:picLocks noChangeAspect="1"/>
          </p:cNvPicPr>
          <p:nvPr/>
        </p:nvPicPr>
        <p:blipFill rotWithShape="1">
          <a:blip r:embed="rId2">
            <a:extLst>
              <a:ext uri="{28A0092B-C50C-407E-A947-70E740481C1C}">
                <a14:useLocalDpi xmlns:a14="http://schemas.microsoft.com/office/drawing/2010/main" val="0"/>
              </a:ext>
            </a:extLst>
          </a:blip>
          <a:srcRect l="5693" r="6523"/>
          <a:stretch/>
        </p:blipFill>
        <p:spPr>
          <a:xfrm>
            <a:off x="20" y="10"/>
            <a:ext cx="4635571" cy="6857990"/>
          </a:xfrm>
          <a:prstGeom prst="rect">
            <a:avLst/>
          </a:prstGeom>
          <a:effectLst/>
        </p:spPr>
      </p:pic>
      <p:cxnSp>
        <p:nvCxnSpPr>
          <p:cNvPr id="29706" name="Straight Connector 2970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2CAFF"/>
            </a:solidFill>
          </a:ln>
        </p:spPr>
        <p:style>
          <a:lnRef idx="1">
            <a:schemeClr val="accent1"/>
          </a:lnRef>
          <a:fillRef idx="0">
            <a:schemeClr val="accent1"/>
          </a:fillRef>
          <a:effectRef idx="0">
            <a:schemeClr val="accent1"/>
          </a:effectRef>
          <a:fontRef idx="minor">
            <a:schemeClr val="tx1"/>
          </a:fontRef>
        </p:style>
      </p:cxnSp>
      <p:graphicFrame>
        <p:nvGraphicFramePr>
          <p:cNvPr id="29701" name="Rectangle 3">
            <a:extLst>
              <a:ext uri="{FF2B5EF4-FFF2-40B4-BE49-F238E27FC236}">
                <a16:creationId xmlns:a16="http://schemas.microsoft.com/office/drawing/2014/main" id="{815ABDBA-1942-49CC-99BD-3C548F9821B5}"/>
              </a:ext>
            </a:extLst>
          </p:cNvPr>
          <p:cNvGraphicFramePr/>
          <p:nvPr>
            <p:extLst>
              <p:ext uri="{D42A27DB-BD31-4B8C-83A1-F6EECF244321}">
                <p14:modId xmlns:p14="http://schemas.microsoft.com/office/powerpoint/2010/main" val="3680869697"/>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992313" y="1"/>
            <a:ext cx="82296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fr-FR" altLang="fr-FR" sz="3600">
                <a:solidFill>
                  <a:schemeClr val="bg1"/>
                </a:solidFill>
              </a:rPr>
              <a:t>Categorization of events</a:t>
            </a:r>
          </a:p>
        </p:txBody>
      </p:sp>
      <p:sp>
        <p:nvSpPr>
          <p:cNvPr id="32771" name="Line 3"/>
          <p:cNvSpPr>
            <a:spLocks noChangeShapeType="1"/>
          </p:cNvSpPr>
          <p:nvPr/>
        </p:nvSpPr>
        <p:spPr bwMode="auto">
          <a:xfrm>
            <a:off x="2855913" y="2278064"/>
            <a:ext cx="0" cy="36718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2" name="Line 4"/>
          <p:cNvSpPr>
            <a:spLocks noChangeShapeType="1"/>
          </p:cNvSpPr>
          <p:nvPr/>
        </p:nvSpPr>
        <p:spPr bwMode="auto">
          <a:xfrm>
            <a:off x="2855914" y="5949950"/>
            <a:ext cx="66246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3" name="Line 5"/>
          <p:cNvSpPr>
            <a:spLocks noChangeShapeType="1"/>
          </p:cNvSpPr>
          <p:nvPr/>
        </p:nvSpPr>
        <p:spPr bwMode="auto">
          <a:xfrm flipV="1">
            <a:off x="2855914" y="2420938"/>
            <a:ext cx="6192837" cy="35290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4" name="Text Box 6"/>
          <p:cNvSpPr txBox="1">
            <a:spLocks noChangeArrowheads="1"/>
          </p:cNvSpPr>
          <p:nvPr/>
        </p:nvSpPr>
        <p:spPr bwMode="auto">
          <a:xfrm>
            <a:off x="1774826" y="836613"/>
            <a:ext cx="201612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Garamond" panose="02020404030301010803" pitchFamily="18" charset="0"/>
              </a:rPr>
              <a:t>Scale of impacts (attendance, media, profile, infrastructure, costs, benefits)</a:t>
            </a:r>
          </a:p>
        </p:txBody>
      </p:sp>
      <p:sp>
        <p:nvSpPr>
          <p:cNvPr id="32775" name="Text Box 7"/>
          <p:cNvSpPr txBox="1">
            <a:spLocks noChangeArrowheads="1"/>
          </p:cNvSpPr>
          <p:nvPr/>
        </p:nvSpPr>
        <p:spPr bwMode="auto">
          <a:xfrm>
            <a:off x="1919288" y="2349501"/>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fr-FR" altLang="fr-FR" sz="1800" b="1">
                <a:solidFill>
                  <a:schemeClr val="hlink"/>
                </a:solidFill>
                <a:latin typeface="Garamond" panose="02020404030301010803" pitchFamily="18" charset="0"/>
              </a:rPr>
              <a:t>High</a:t>
            </a:r>
          </a:p>
        </p:txBody>
      </p:sp>
      <p:sp>
        <p:nvSpPr>
          <p:cNvPr id="32776" name="Text Box 8"/>
          <p:cNvSpPr txBox="1">
            <a:spLocks noChangeArrowheads="1"/>
          </p:cNvSpPr>
          <p:nvPr/>
        </p:nvSpPr>
        <p:spPr bwMode="auto">
          <a:xfrm>
            <a:off x="1774826" y="5661026"/>
            <a:ext cx="1116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chemeClr val="hlink"/>
                </a:solidFill>
                <a:latin typeface="Garamond" panose="02020404030301010803" pitchFamily="18" charset="0"/>
              </a:rPr>
              <a:t>Low</a:t>
            </a:r>
          </a:p>
        </p:txBody>
      </p:sp>
      <p:sp>
        <p:nvSpPr>
          <p:cNvPr id="32777" name="Text Box 9"/>
          <p:cNvSpPr txBox="1">
            <a:spLocks noChangeArrowheads="1"/>
          </p:cNvSpPr>
          <p:nvPr/>
        </p:nvSpPr>
        <p:spPr bwMode="auto">
          <a:xfrm>
            <a:off x="3287713" y="6021388"/>
            <a:ext cx="12239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chemeClr val="hlink"/>
                </a:solidFill>
                <a:latin typeface="Garamond" panose="02020404030301010803" pitchFamily="18" charset="0"/>
              </a:rPr>
              <a:t>LOCAL</a:t>
            </a:r>
          </a:p>
        </p:txBody>
      </p:sp>
      <p:sp>
        <p:nvSpPr>
          <p:cNvPr id="32778" name="Text Box 10"/>
          <p:cNvSpPr txBox="1">
            <a:spLocks noChangeArrowheads="1"/>
          </p:cNvSpPr>
          <p:nvPr/>
        </p:nvSpPr>
        <p:spPr bwMode="auto">
          <a:xfrm>
            <a:off x="5016501" y="6021388"/>
            <a:ext cx="12239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chemeClr val="hlink"/>
                </a:solidFill>
                <a:latin typeface="Garamond" panose="02020404030301010803" pitchFamily="18" charset="0"/>
              </a:rPr>
              <a:t>MAJOR</a:t>
            </a:r>
          </a:p>
        </p:txBody>
      </p:sp>
      <p:sp>
        <p:nvSpPr>
          <p:cNvPr id="32779" name="Text Box 11"/>
          <p:cNvSpPr txBox="1">
            <a:spLocks noChangeArrowheads="1"/>
          </p:cNvSpPr>
          <p:nvPr/>
        </p:nvSpPr>
        <p:spPr bwMode="auto">
          <a:xfrm>
            <a:off x="6816726" y="6021388"/>
            <a:ext cx="1584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chemeClr val="hlink"/>
                </a:solidFill>
                <a:latin typeface="Garamond" panose="02020404030301010803" pitchFamily="18" charset="0"/>
              </a:rPr>
              <a:t>HALLMARK</a:t>
            </a:r>
          </a:p>
        </p:txBody>
      </p:sp>
      <p:sp>
        <p:nvSpPr>
          <p:cNvPr id="32780" name="Text Box 12"/>
          <p:cNvSpPr txBox="1">
            <a:spLocks noChangeArrowheads="1"/>
          </p:cNvSpPr>
          <p:nvPr/>
        </p:nvSpPr>
        <p:spPr bwMode="auto">
          <a:xfrm>
            <a:off x="8688388" y="6021388"/>
            <a:ext cx="1979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dirty="0">
                <a:solidFill>
                  <a:schemeClr val="hlink"/>
                </a:solidFill>
                <a:latin typeface="Garamond" panose="02020404030301010803" pitchFamily="18" charset="0"/>
              </a:rPr>
              <a:t>MEGA-EVENT</a:t>
            </a:r>
          </a:p>
        </p:txBody>
      </p:sp>
      <p:sp>
        <p:nvSpPr>
          <p:cNvPr id="32781" name="Text Box 13"/>
          <p:cNvSpPr txBox="1">
            <a:spLocks noChangeArrowheads="1"/>
          </p:cNvSpPr>
          <p:nvPr/>
        </p:nvSpPr>
        <p:spPr bwMode="auto">
          <a:xfrm>
            <a:off x="2711451" y="6453188"/>
            <a:ext cx="7345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Garamond" panose="02020404030301010803" pitchFamily="18" charset="0"/>
              </a:rPr>
              <a:t>Category of event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Fuoriclasse | Dialogo con David Teece">
            <a:extLst>
              <a:ext uri="{FF2B5EF4-FFF2-40B4-BE49-F238E27FC236}">
                <a16:creationId xmlns:a16="http://schemas.microsoft.com/office/drawing/2014/main" id="{430A4DC7-2732-4BC8-B0B3-9DFA8A496B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90" b="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70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02" name="Rectangle 33801">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4" name="Rectangle 2"/>
          <p:cNvSpPr>
            <a:spLocks noGrp="1"/>
          </p:cNvSpPr>
          <p:nvPr>
            <p:ph type="title"/>
          </p:nvPr>
        </p:nvSpPr>
        <p:spPr>
          <a:xfrm>
            <a:off x="917275" y="4583953"/>
            <a:ext cx="4685857" cy="1465973"/>
          </a:xfrm>
          <a:prstGeom prst="rect">
            <a:avLst/>
          </a:prstGeom>
        </p:spPr>
        <p:txBody>
          <a:bodyPr vert="horz" lIns="91440" tIns="45720" rIns="91440" bIns="45720" rtlCol="0" anchor="t">
            <a:normAutofit/>
          </a:bodyPr>
          <a:lstStyle/>
          <a:p>
            <a:r>
              <a:rPr lang="en-US" altLang="fr-FR" sz="3700" b="1"/>
              <a:t>Categorization of events</a:t>
            </a:r>
            <a:br>
              <a:rPr lang="en-US" altLang="fr-FR" sz="3700" b="1"/>
            </a:br>
            <a:endParaRPr lang="en-US" altLang="fr-FR" sz="3700" b="1"/>
          </a:p>
        </p:txBody>
      </p:sp>
      <p:pic>
        <p:nvPicPr>
          <p:cNvPr id="3" name="Image 2" descr="Une image contenant extérieur, signe, rouge, noir&#10;&#10;Description générée automatiquement">
            <a:extLst>
              <a:ext uri="{FF2B5EF4-FFF2-40B4-BE49-F238E27FC236}">
                <a16:creationId xmlns:a16="http://schemas.microsoft.com/office/drawing/2014/main" id="{6EC65AA9-25DB-4C70-9143-5EE0C1A74F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858"/>
          <a:stretch/>
        </p:blipFill>
        <p:spPr>
          <a:xfrm>
            <a:off x="20" y="432"/>
            <a:ext cx="12191980" cy="4244759"/>
          </a:xfrm>
          <a:prstGeom prst="rect">
            <a:avLst/>
          </a:prstGeom>
        </p:spPr>
      </p:pic>
      <p:sp>
        <p:nvSpPr>
          <p:cNvPr id="33804" name="Rectangle 33803">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6" name="Rectangle 33805">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3797" name="Rectangle 3">
            <a:extLst>
              <a:ext uri="{FF2B5EF4-FFF2-40B4-BE49-F238E27FC236}">
                <a16:creationId xmlns:a16="http://schemas.microsoft.com/office/drawing/2014/main" id="{1F71F4B4-0143-425F-90D1-B1380468E984}"/>
              </a:ext>
            </a:extLst>
          </p:cNvPr>
          <p:cNvGraphicFramePr/>
          <p:nvPr>
            <p:extLst>
              <p:ext uri="{D42A27DB-BD31-4B8C-83A1-F6EECF244321}">
                <p14:modId xmlns:p14="http://schemas.microsoft.com/office/powerpoint/2010/main" val="534313606"/>
              </p:ext>
            </p:extLst>
          </p:nvPr>
        </p:nvGraphicFramePr>
        <p:xfrm>
          <a:off x="6096000" y="4583953"/>
          <a:ext cx="5638800" cy="1465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32" name="Rectangle 34825">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8" name="Rectangle 2"/>
          <p:cNvSpPr>
            <a:spLocks noGrp="1"/>
          </p:cNvSpPr>
          <p:nvPr>
            <p:ph type="title"/>
          </p:nvPr>
        </p:nvSpPr>
        <p:spPr>
          <a:xfrm>
            <a:off x="917275" y="4583953"/>
            <a:ext cx="4685857" cy="1465973"/>
          </a:xfrm>
          <a:prstGeom prst="rect">
            <a:avLst/>
          </a:prstGeom>
        </p:spPr>
        <p:txBody>
          <a:bodyPr vert="horz" lIns="91440" tIns="45720" rIns="91440" bIns="45720" rtlCol="0" anchor="t">
            <a:normAutofit/>
          </a:bodyPr>
          <a:lstStyle/>
          <a:p>
            <a:r>
              <a:rPr lang="en-US" altLang="fr-FR" sz="4000" b="1"/>
              <a:t>Categorization of events</a:t>
            </a:r>
          </a:p>
        </p:txBody>
      </p:sp>
      <p:pic>
        <p:nvPicPr>
          <p:cNvPr id="3" name="Image 2" descr="Une image contenant alimentation, jeu, tapis&#10;&#10;Description générée automatiquement">
            <a:extLst>
              <a:ext uri="{FF2B5EF4-FFF2-40B4-BE49-F238E27FC236}">
                <a16:creationId xmlns:a16="http://schemas.microsoft.com/office/drawing/2014/main" id="{7CD0DBF7-7FE7-41EF-94F5-58837C77E007}"/>
              </a:ext>
            </a:extLst>
          </p:cNvPr>
          <p:cNvPicPr>
            <a:picLocks noChangeAspect="1"/>
          </p:cNvPicPr>
          <p:nvPr/>
        </p:nvPicPr>
        <p:blipFill rotWithShape="1">
          <a:blip r:embed="rId2">
            <a:extLst>
              <a:ext uri="{28A0092B-C50C-407E-A947-70E740481C1C}">
                <a14:useLocalDpi xmlns:a14="http://schemas.microsoft.com/office/drawing/2010/main" val="0"/>
              </a:ext>
            </a:extLst>
          </a:blip>
          <a:srcRect t="1470" b="9259"/>
          <a:stretch/>
        </p:blipFill>
        <p:spPr>
          <a:xfrm>
            <a:off x="20" y="432"/>
            <a:ext cx="12191980" cy="4244759"/>
          </a:xfrm>
          <a:prstGeom prst="rect">
            <a:avLst/>
          </a:prstGeom>
        </p:spPr>
      </p:pic>
      <p:sp>
        <p:nvSpPr>
          <p:cNvPr id="34833" name="Rectangle 34827">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34" name="Rectangle 34829">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821" name="Rectangle 3">
            <a:extLst>
              <a:ext uri="{FF2B5EF4-FFF2-40B4-BE49-F238E27FC236}">
                <a16:creationId xmlns:a16="http://schemas.microsoft.com/office/drawing/2014/main" id="{BE9BB11F-58BF-4DC8-9B7C-FDE31EFB9D30}"/>
              </a:ext>
            </a:extLst>
          </p:cNvPr>
          <p:cNvGraphicFramePr/>
          <p:nvPr>
            <p:extLst>
              <p:ext uri="{D42A27DB-BD31-4B8C-83A1-F6EECF244321}">
                <p14:modId xmlns:p14="http://schemas.microsoft.com/office/powerpoint/2010/main" val="1226080458"/>
              </p:ext>
            </p:extLst>
          </p:nvPr>
        </p:nvGraphicFramePr>
        <p:xfrm>
          <a:off x="6096000" y="4583953"/>
          <a:ext cx="5638800" cy="1465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774825" y="277814"/>
            <a:ext cx="8713788"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200" b="1" dirty="0">
                <a:solidFill>
                  <a:schemeClr val="bg1"/>
                </a:solidFill>
              </a:rPr>
              <a:t>Managing stakeholders into sport organizations ecosystem</a:t>
            </a:r>
            <a:r>
              <a:rPr lang="en-US" altLang="fr-FR" sz="3200" dirty="0">
                <a:solidFill>
                  <a:schemeClr val="bg1"/>
                </a:solidFill>
              </a:rPr>
              <a:t> </a:t>
            </a:r>
          </a:p>
        </p:txBody>
      </p:sp>
      <p:sp>
        <p:nvSpPr>
          <p:cNvPr id="35843" name="AutoShape 3"/>
          <p:cNvSpPr>
            <a:spLocks noChangeAspect="1" noChangeArrowheads="1"/>
          </p:cNvSpPr>
          <p:nvPr/>
        </p:nvSpPr>
        <p:spPr bwMode="auto">
          <a:xfrm>
            <a:off x="1683336" y="908720"/>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35844" name="Text Box 4"/>
          <p:cNvSpPr txBox="1">
            <a:spLocks noChangeArrowheads="1"/>
          </p:cNvSpPr>
          <p:nvPr/>
        </p:nvSpPr>
        <p:spPr bwMode="auto">
          <a:xfrm>
            <a:off x="2415175" y="1340519"/>
            <a:ext cx="2193925" cy="647700"/>
          </a:xfrm>
          <a:prstGeom prst="rect">
            <a:avLst/>
          </a:prstGeom>
          <a:solidFill>
            <a:srgbClr val="FF3300"/>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solidFill>
                  <a:srgbClr val="000000"/>
                </a:solidFill>
                <a:latin typeface="Verdana" panose="020B0604030504040204" pitchFamily="34" charset="0"/>
              </a:rPr>
              <a:t>Private sponsors</a:t>
            </a:r>
          </a:p>
        </p:txBody>
      </p:sp>
      <p:sp>
        <p:nvSpPr>
          <p:cNvPr id="35845" name="Text Box 5"/>
          <p:cNvSpPr txBox="1">
            <a:spLocks noChangeArrowheads="1"/>
          </p:cNvSpPr>
          <p:nvPr/>
        </p:nvSpPr>
        <p:spPr bwMode="auto">
          <a:xfrm>
            <a:off x="2075449" y="3069306"/>
            <a:ext cx="1985962" cy="647700"/>
          </a:xfrm>
          <a:prstGeom prst="rect">
            <a:avLst/>
          </a:prstGeom>
          <a:solidFill>
            <a:srgbClr val="FF00FF"/>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latin typeface="Verdana" panose="020B0604030504040204" pitchFamily="34" charset="0"/>
              </a:rPr>
              <a:t>Organisation</a:t>
            </a:r>
          </a:p>
        </p:txBody>
      </p:sp>
      <p:sp>
        <p:nvSpPr>
          <p:cNvPr id="35846" name="Text Box 6"/>
          <p:cNvSpPr txBox="1">
            <a:spLocks noChangeArrowheads="1"/>
          </p:cNvSpPr>
          <p:nvPr/>
        </p:nvSpPr>
        <p:spPr bwMode="auto">
          <a:xfrm>
            <a:off x="5158375" y="1340519"/>
            <a:ext cx="2193925" cy="647700"/>
          </a:xfrm>
          <a:prstGeom prst="rect">
            <a:avLst/>
          </a:prstGeom>
          <a:solidFill>
            <a:srgbClr val="CC99FF"/>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solidFill>
                  <a:srgbClr val="000000"/>
                </a:solidFill>
                <a:latin typeface="Verdana" panose="020B0604030504040204" pitchFamily="34" charset="0"/>
              </a:rPr>
              <a:t>Public sponsors</a:t>
            </a:r>
          </a:p>
        </p:txBody>
      </p:sp>
      <p:sp>
        <p:nvSpPr>
          <p:cNvPr id="35847" name="Text Box 7"/>
          <p:cNvSpPr txBox="1">
            <a:spLocks noChangeArrowheads="1"/>
          </p:cNvSpPr>
          <p:nvPr/>
        </p:nvSpPr>
        <p:spPr bwMode="auto">
          <a:xfrm>
            <a:off x="7717425" y="1340519"/>
            <a:ext cx="2560637" cy="647700"/>
          </a:xfrm>
          <a:prstGeom prst="rect">
            <a:avLst/>
          </a:prstGeom>
          <a:solidFill>
            <a:srgbClr val="CC99FF"/>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solidFill>
                  <a:srgbClr val="000000"/>
                </a:solidFill>
                <a:latin typeface="Verdana" panose="020B0604030504040204" pitchFamily="34" charset="0"/>
              </a:rPr>
              <a:t>Sport institutions</a:t>
            </a:r>
          </a:p>
        </p:txBody>
      </p:sp>
      <p:sp>
        <p:nvSpPr>
          <p:cNvPr id="35848" name="Text Box 8"/>
          <p:cNvSpPr txBox="1">
            <a:spLocks noChangeArrowheads="1"/>
          </p:cNvSpPr>
          <p:nvPr/>
        </p:nvSpPr>
        <p:spPr bwMode="auto">
          <a:xfrm>
            <a:off x="5706062" y="4796507"/>
            <a:ext cx="1096963" cy="646113"/>
          </a:xfrm>
          <a:prstGeom prst="rect">
            <a:avLst/>
          </a:prstGeom>
          <a:solidFill>
            <a:srgbClr val="FF3300"/>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solidFill>
                  <a:srgbClr val="000000"/>
                </a:solidFill>
                <a:latin typeface="Verdana" panose="020B0604030504040204" pitchFamily="34" charset="0"/>
              </a:rPr>
              <a:t>Media</a:t>
            </a:r>
          </a:p>
        </p:txBody>
      </p:sp>
      <p:sp>
        <p:nvSpPr>
          <p:cNvPr id="35849" name="Text Box 9"/>
          <p:cNvSpPr txBox="1">
            <a:spLocks noChangeArrowheads="1"/>
          </p:cNvSpPr>
          <p:nvPr/>
        </p:nvSpPr>
        <p:spPr bwMode="auto">
          <a:xfrm>
            <a:off x="7534861" y="4579020"/>
            <a:ext cx="1646238" cy="649287"/>
          </a:xfrm>
          <a:prstGeom prst="rect">
            <a:avLst/>
          </a:prstGeom>
          <a:solidFill>
            <a:srgbClr val="FFFF99"/>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solidFill>
                  <a:srgbClr val="000000"/>
                </a:solidFill>
                <a:latin typeface="Verdana" panose="020B0604030504040204" pitchFamily="34" charset="0"/>
              </a:rPr>
              <a:t>Spectators</a:t>
            </a:r>
          </a:p>
        </p:txBody>
      </p:sp>
      <p:sp>
        <p:nvSpPr>
          <p:cNvPr id="35850" name="Text Box 10"/>
          <p:cNvSpPr txBox="1">
            <a:spLocks noChangeArrowheads="1"/>
          </p:cNvSpPr>
          <p:nvPr/>
        </p:nvSpPr>
        <p:spPr bwMode="auto">
          <a:xfrm>
            <a:off x="8265112" y="3067720"/>
            <a:ext cx="1281113" cy="649287"/>
          </a:xfrm>
          <a:prstGeom prst="rect">
            <a:avLst/>
          </a:prstGeom>
          <a:solidFill>
            <a:srgbClr val="FFFF99"/>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solidFill>
                  <a:srgbClr val="000000"/>
                </a:solidFill>
                <a:latin typeface="Verdana" panose="020B0604030504040204" pitchFamily="34" charset="0"/>
              </a:rPr>
              <a:t>Athletes</a:t>
            </a:r>
          </a:p>
        </p:txBody>
      </p:sp>
      <p:sp>
        <p:nvSpPr>
          <p:cNvPr id="35851" name="Text Box 11"/>
          <p:cNvSpPr txBox="1">
            <a:spLocks noChangeArrowheads="1"/>
          </p:cNvSpPr>
          <p:nvPr/>
        </p:nvSpPr>
        <p:spPr bwMode="auto">
          <a:xfrm>
            <a:off x="3145425" y="4579020"/>
            <a:ext cx="1647825" cy="649287"/>
          </a:xfrm>
          <a:prstGeom prst="rect">
            <a:avLst/>
          </a:prstGeom>
          <a:solidFill>
            <a:srgbClr val="99CC00"/>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en-US" altLang="fr-FR" sz="1800" b="1">
                <a:latin typeface="Tahoma" panose="020B0604030504040204" pitchFamily="34" charset="0"/>
              </a:rPr>
              <a:t>Suppliers</a:t>
            </a:r>
            <a:r>
              <a:rPr lang="en-US" altLang="fr-FR" sz="1800">
                <a:solidFill>
                  <a:schemeClr val="accent1"/>
                </a:solidFill>
                <a:latin typeface="Tahoma" panose="020B0604030504040204" pitchFamily="34" charset="0"/>
              </a:rPr>
              <a:t> </a:t>
            </a:r>
            <a:endParaRPr lang="fr-FR" altLang="fr-FR" sz="1800">
              <a:solidFill>
                <a:schemeClr val="accent1"/>
              </a:solidFill>
              <a:latin typeface="Tahoma" panose="020B0604030504040204" pitchFamily="34" charset="0"/>
            </a:endParaRPr>
          </a:p>
        </p:txBody>
      </p:sp>
      <p:sp>
        <p:nvSpPr>
          <p:cNvPr id="35852" name="Oval 12"/>
          <p:cNvSpPr>
            <a:spLocks noChangeArrowheads="1"/>
          </p:cNvSpPr>
          <p:nvPr/>
        </p:nvSpPr>
        <p:spPr bwMode="auto">
          <a:xfrm>
            <a:off x="5340937" y="2851819"/>
            <a:ext cx="1827213" cy="1079500"/>
          </a:xfrm>
          <a:prstGeom prst="ellipse">
            <a:avLst/>
          </a:prstGeom>
          <a:solidFill>
            <a:srgbClr val="FFCC00"/>
          </a:solidFill>
          <a:ln w="9525">
            <a:solidFill>
              <a:schemeClr val="tx1"/>
            </a:solidFill>
            <a:round/>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en-US" altLang="fr-FR" sz="2000" b="1">
                <a:solidFill>
                  <a:srgbClr val="000000"/>
                </a:solidFill>
                <a:latin typeface="Tahoma" panose="020B0604030504040204" pitchFamily="34" charset="0"/>
              </a:rPr>
              <a:t>Event / Club</a:t>
            </a:r>
          </a:p>
        </p:txBody>
      </p:sp>
      <p:sp>
        <p:nvSpPr>
          <p:cNvPr id="35853" name="Line 13"/>
          <p:cNvSpPr>
            <a:spLocks noChangeShapeType="1"/>
          </p:cNvSpPr>
          <p:nvPr/>
        </p:nvSpPr>
        <p:spPr bwMode="auto">
          <a:xfrm flipV="1">
            <a:off x="4793249" y="3931319"/>
            <a:ext cx="912812"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4" name="Line 14"/>
          <p:cNvSpPr>
            <a:spLocks noChangeShapeType="1"/>
          </p:cNvSpPr>
          <p:nvPr/>
        </p:nvSpPr>
        <p:spPr bwMode="auto">
          <a:xfrm flipV="1">
            <a:off x="6255336" y="3931320"/>
            <a:ext cx="1588"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5" name="Line 15"/>
          <p:cNvSpPr>
            <a:spLocks noChangeShapeType="1"/>
          </p:cNvSpPr>
          <p:nvPr/>
        </p:nvSpPr>
        <p:spPr bwMode="auto">
          <a:xfrm flipH="1" flipV="1">
            <a:off x="6803025" y="3931319"/>
            <a:ext cx="73183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6" name="Line 16"/>
          <p:cNvSpPr>
            <a:spLocks noChangeShapeType="1"/>
          </p:cNvSpPr>
          <p:nvPr/>
        </p:nvSpPr>
        <p:spPr bwMode="auto">
          <a:xfrm flipH="1">
            <a:off x="7168149" y="3285206"/>
            <a:ext cx="10969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7" name="Line 17"/>
          <p:cNvSpPr>
            <a:spLocks noChangeShapeType="1"/>
          </p:cNvSpPr>
          <p:nvPr/>
        </p:nvSpPr>
        <p:spPr bwMode="auto">
          <a:xfrm>
            <a:off x="4061412" y="3285206"/>
            <a:ext cx="12795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8" name="Line 18"/>
          <p:cNvSpPr>
            <a:spLocks noChangeShapeType="1"/>
          </p:cNvSpPr>
          <p:nvPr/>
        </p:nvSpPr>
        <p:spPr bwMode="auto">
          <a:xfrm>
            <a:off x="4609099" y="1988219"/>
            <a:ext cx="9144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9" name="Line 19"/>
          <p:cNvSpPr>
            <a:spLocks noChangeShapeType="1"/>
          </p:cNvSpPr>
          <p:nvPr/>
        </p:nvSpPr>
        <p:spPr bwMode="auto">
          <a:xfrm>
            <a:off x="6255336" y="1988219"/>
            <a:ext cx="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60" name="Line 20"/>
          <p:cNvSpPr>
            <a:spLocks noChangeShapeType="1"/>
          </p:cNvSpPr>
          <p:nvPr/>
        </p:nvSpPr>
        <p:spPr bwMode="auto">
          <a:xfrm flipH="1">
            <a:off x="6803024" y="1988219"/>
            <a:ext cx="9144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p:cNvSpPr>
          <p:nvPr>
            <p:ph type="title"/>
          </p:nvPr>
        </p:nvSpPr>
        <p:spPr>
          <a:xfrm>
            <a:off x="4965430" y="629266"/>
            <a:ext cx="6586491" cy="1676603"/>
          </a:xfrm>
          <a:prstGeom prst="rect">
            <a:avLst/>
          </a:prstGeom>
        </p:spPr>
        <p:txBody>
          <a:bodyPr vert="horz" lIns="91440" tIns="45720" rIns="91440" bIns="45720" rtlCol="0" anchor="ctr">
            <a:normAutofit/>
          </a:bodyPr>
          <a:lstStyle/>
          <a:p>
            <a:br>
              <a:rPr lang="en-US" altLang="fr-FR" sz="2600"/>
            </a:br>
            <a:r>
              <a:rPr lang="en-US" altLang="fr-FR" sz="2600" b="1" i="1"/>
              <a:t>How to control external environment (stakeholders) and how to be independent to perform, to develop and maintain ?</a:t>
            </a:r>
            <a:r>
              <a:rPr lang="en-US" altLang="fr-FR" sz="2600"/>
              <a:t> </a:t>
            </a:r>
          </a:p>
        </p:txBody>
      </p:sp>
      <p:pic>
        <p:nvPicPr>
          <p:cNvPr id="3" name="Image 2" descr="Une image contenant capture d’écran&#10;&#10;Description générée automatiquement">
            <a:extLst>
              <a:ext uri="{FF2B5EF4-FFF2-40B4-BE49-F238E27FC236}">
                <a16:creationId xmlns:a16="http://schemas.microsoft.com/office/drawing/2014/main" id="{20D70FD9-C42B-4DF5-BD27-B30A24DCA92B}"/>
              </a:ext>
            </a:extLst>
          </p:cNvPr>
          <p:cNvPicPr>
            <a:picLocks noChangeAspect="1"/>
          </p:cNvPicPr>
          <p:nvPr/>
        </p:nvPicPr>
        <p:blipFill rotWithShape="1">
          <a:blip r:embed="rId2">
            <a:extLst>
              <a:ext uri="{28A0092B-C50C-407E-A947-70E740481C1C}">
                <a14:useLocalDpi xmlns:a14="http://schemas.microsoft.com/office/drawing/2010/main" val="0"/>
              </a:ext>
            </a:extLst>
          </a:blip>
          <a:srcRect t="1248" r="2" b="2"/>
          <a:stretch/>
        </p:blipFill>
        <p:spPr>
          <a:xfrm>
            <a:off x="20" y="10"/>
            <a:ext cx="4635571" cy="6857990"/>
          </a:xfrm>
          <a:prstGeom prst="rect">
            <a:avLst/>
          </a:prstGeom>
          <a:solidFill>
            <a:srgbClr val="FFFFFF">
              <a:shade val="85000"/>
            </a:srgbClr>
          </a:solidFill>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36869" name="Rectangle 3">
            <a:extLst>
              <a:ext uri="{FF2B5EF4-FFF2-40B4-BE49-F238E27FC236}">
                <a16:creationId xmlns:a16="http://schemas.microsoft.com/office/drawing/2014/main" id="{01FA9369-7847-4927-8146-F9E93DA50939}"/>
              </a:ext>
            </a:extLst>
          </p:cNvPr>
          <p:cNvGraphicFramePr>
            <a:graphicFrameLocks noGrp="1"/>
          </p:cNvGraphicFramePr>
          <p:nvPr>
            <p:ph idx="1"/>
            <p:extLst>
              <p:ext uri="{D42A27DB-BD31-4B8C-83A1-F6EECF244321}">
                <p14:modId xmlns:p14="http://schemas.microsoft.com/office/powerpoint/2010/main" val="3335388781"/>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p:cNvSpPr>
          <p:nvPr>
            <p:ph type="ctrTitle"/>
          </p:nvPr>
        </p:nvSpPr>
        <p:spPr/>
        <p:txBody>
          <a:bodyPr/>
          <a:lstStyle/>
          <a:p>
            <a:r>
              <a:rPr lang="en-US" altLang="fr-FR">
                <a:solidFill>
                  <a:schemeClr val="bg1"/>
                </a:solidFill>
              </a:rPr>
              <a:t>Main Strategic Approaches</a:t>
            </a:r>
            <a:br>
              <a:rPr lang="en-US" altLang="fr-FR">
                <a:solidFill>
                  <a:schemeClr val="bg1"/>
                </a:solidFill>
              </a:rPr>
            </a:br>
            <a:r>
              <a:rPr lang="en-US" altLang="fr-FR" sz="1600">
                <a:solidFill>
                  <a:schemeClr val="bg1"/>
                </a:solidFill>
              </a:rPr>
              <a:t>(Saias &amp; Métais, 2001)</a:t>
            </a:r>
          </a:p>
        </p:txBody>
      </p:sp>
      <p:sp>
        <p:nvSpPr>
          <p:cNvPr id="39939" name="Text Box 3"/>
          <p:cNvSpPr txBox="1">
            <a:spLocks noChangeArrowheads="1"/>
          </p:cNvSpPr>
          <p:nvPr/>
        </p:nvSpPr>
        <p:spPr bwMode="auto">
          <a:xfrm>
            <a:off x="2424113" y="1773238"/>
            <a:ext cx="3382962" cy="406400"/>
          </a:xfrm>
          <a:prstGeom prst="rect">
            <a:avLst/>
          </a:prstGeom>
          <a:solidFill>
            <a:srgbClr val="000000"/>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2000" b="1">
                <a:solidFill>
                  <a:srgbClr val="FFFF00"/>
                </a:solidFill>
                <a:latin typeface="Tahoma" panose="020B0604030504040204" pitchFamily="34" charset="0"/>
              </a:rPr>
              <a:t>POSITIONING</a:t>
            </a:r>
          </a:p>
        </p:txBody>
      </p:sp>
      <p:sp>
        <p:nvSpPr>
          <p:cNvPr id="39940" name="Text Box 4"/>
          <p:cNvSpPr txBox="1">
            <a:spLocks noChangeArrowheads="1"/>
          </p:cNvSpPr>
          <p:nvPr/>
        </p:nvSpPr>
        <p:spPr bwMode="auto">
          <a:xfrm>
            <a:off x="6672263" y="1773238"/>
            <a:ext cx="3382962" cy="406400"/>
          </a:xfrm>
          <a:prstGeom prst="rect">
            <a:avLst/>
          </a:prstGeom>
          <a:solidFill>
            <a:srgbClr val="000000"/>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2000" b="1">
                <a:solidFill>
                  <a:srgbClr val="FFFF00"/>
                </a:solidFill>
                <a:latin typeface="Tahoma" panose="020B0604030504040204" pitchFamily="34" charset="0"/>
              </a:rPr>
              <a:t>MOVEMENT</a:t>
            </a:r>
          </a:p>
        </p:txBody>
      </p:sp>
      <p:sp>
        <p:nvSpPr>
          <p:cNvPr id="39941" name="Text Box 5"/>
          <p:cNvSpPr txBox="1">
            <a:spLocks noChangeArrowheads="1"/>
          </p:cNvSpPr>
          <p:nvPr/>
        </p:nvSpPr>
        <p:spPr bwMode="auto">
          <a:xfrm>
            <a:off x="4008439" y="3284538"/>
            <a:ext cx="1800225"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Tahoma" panose="020B0604030504040204" pitchFamily="34" charset="0"/>
              </a:rPr>
              <a:t>Competitive</a:t>
            </a:r>
          </a:p>
          <a:p>
            <a:pPr algn="ctr" eaLnBrk="1" hangingPunct="1">
              <a:spcBef>
                <a:spcPct val="50000"/>
              </a:spcBef>
              <a:buFontTx/>
              <a:buNone/>
            </a:pPr>
            <a:r>
              <a:rPr lang="fr-FR" altLang="fr-FR" sz="1800" b="1">
                <a:latin typeface="Tahoma" panose="020B0604030504040204" pitchFamily="34" charset="0"/>
              </a:rPr>
              <a:t>Advantage </a:t>
            </a:r>
          </a:p>
          <a:p>
            <a:pPr algn="ctr" eaLnBrk="1" hangingPunct="1">
              <a:spcBef>
                <a:spcPct val="50000"/>
              </a:spcBef>
              <a:buFontTx/>
              <a:buNone/>
            </a:pPr>
            <a:endParaRPr lang="fr-FR" altLang="fr-FR" sz="1800" b="1">
              <a:latin typeface="Tahoma" panose="020B0604030504040204" pitchFamily="34" charset="0"/>
            </a:endParaRPr>
          </a:p>
        </p:txBody>
      </p:sp>
      <p:sp>
        <p:nvSpPr>
          <p:cNvPr id="39942" name="Text Box 6"/>
          <p:cNvSpPr txBox="1">
            <a:spLocks noChangeArrowheads="1"/>
          </p:cNvSpPr>
          <p:nvPr/>
        </p:nvSpPr>
        <p:spPr bwMode="auto">
          <a:xfrm>
            <a:off x="6456363" y="3141664"/>
            <a:ext cx="18732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Tahoma" panose="020B0604030504040204" pitchFamily="34" charset="0"/>
              </a:rPr>
              <a:t>Resource-Based View RBV</a:t>
            </a:r>
          </a:p>
        </p:txBody>
      </p:sp>
      <p:sp>
        <p:nvSpPr>
          <p:cNvPr id="39943" name="Text Box 7"/>
          <p:cNvSpPr txBox="1">
            <a:spLocks noChangeArrowheads="1"/>
          </p:cNvSpPr>
          <p:nvPr/>
        </p:nvSpPr>
        <p:spPr bwMode="auto">
          <a:xfrm>
            <a:off x="8328026" y="3141663"/>
            <a:ext cx="2339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Tahoma" panose="020B0604030504040204" pitchFamily="34" charset="0"/>
              </a:rPr>
              <a:t>Permanent Transformation</a:t>
            </a:r>
          </a:p>
        </p:txBody>
      </p:sp>
      <p:sp>
        <p:nvSpPr>
          <p:cNvPr id="39944" name="Line 8"/>
          <p:cNvSpPr>
            <a:spLocks noChangeShapeType="1"/>
          </p:cNvSpPr>
          <p:nvPr/>
        </p:nvSpPr>
        <p:spPr bwMode="auto">
          <a:xfrm flipH="1">
            <a:off x="3000376" y="2205038"/>
            <a:ext cx="1008063"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45" name="Line 9"/>
          <p:cNvSpPr>
            <a:spLocks noChangeShapeType="1"/>
          </p:cNvSpPr>
          <p:nvPr/>
        </p:nvSpPr>
        <p:spPr bwMode="auto">
          <a:xfrm>
            <a:off x="4008438" y="2205038"/>
            <a:ext cx="863600"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46" name="Line 10"/>
          <p:cNvSpPr>
            <a:spLocks noChangeShapeType="1"/>
          </p:cNvSpPr>
          <p:nvPr/>
        </p:nvSpPr>
        <p:spPr bwMode="auto">
          <a:xfrm flipH="1">
            <a:off x="7464425" y="2205038"/>
            <a:ext cx="86360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47" name="Line 11"/>
          <p:cNvSpPr>
            <a:spLocks noChangeShapeType="1"/>
          </p:cNvSpPr>
          <p:nvPr/>
        </p:nvSpPr>
        <p:spPr bwMode="auto">
          <a:xfrm>
            <a:off x="8328025" y="2205038"/>
            <a:ext cx="1081088"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48" name="Text Box 12"/>
          <p:cNvSpPr txBox="1">
            <a:spLocks noChangeArrowheads="1"/>
          </p:cNvSpPr>
          <p:nvPr/>
        </p:nvSpPr>
        <p:spPr bwMode="auto">
          <a:xfrm>
            <a:off x="2279651" y="4868863"/>
            <a:ext cx="3311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Goudy Stout" pitchFamily="18" charset="0"/>
              </a:rPr>
              <a:t>STRATEGIC « FIT »</a:t>
            </a:r>
          </a:p>
        </p:txBody>
      </p:sp>
      <p:sp>
        <p:nvSpPr>
          <p:cNvPr id="39949" name="Text Box 13"/>
          <p:cNvSpPr txBox="1">
            <a:spLocks noChangeArrowheads="1"/>
          </p:cNvSpPr>
          <p:nvPr/>
        </p:nvSpPr>
        <p:spPr bwMode="auto">
          <a:xfrm>
            <a:off x="6600826" y="4941888"/>
            <a:ext cx="33115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Goudy Stout" pitchFamily="18" charset="0"/>
              </a:rPr>
              <a:t>STRATEGIC</a:t>
            </a:r>
          </a:p>
          <a:p>
            <a:pPr algn="ctr" eaLnBrk="1" hangingPunct="1">
              <a:spcBef>
                <a:spcPct val="50000"/>
              </a:spcBef>
              <a:buFontTx/>
              <a:buNone/>
            </a:pPr>
            <a:r>
              <a:rPr lang="fr-FR" altLang="fr-FR" sz="1800" b="1">
                <a:latin typeface="Goudy Stout" pitchFamily="18" charset="0"/>
              </a:rPr>
              <a:t>« INTENT »</a:t>
            </a:r>
          </a:p>
        </p:txBody>
      </p:sp>
      <p:sp>
        <p:nvSpPr>
          <p:cNvPr id="39950" name="AutoShape 14"/>
          <p:cNvSpPr>
            <a:spLocks/>
          </p:cNvSpPr>
          <p:nvPr/>
        </p:nvSpPr>
        <p:spPr bwMode="auto">
          <a:xfrm rot="5400000">
            <a:off x="3575844" y="2637631"/>
            <a:ext cx="863600" cy="3455988"/>
          </a:xfrm>
          <a:prstGeom prst="rightBrace">
            <a:avLst>
              <a:gd name="adj1" fmla="val 3334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39951" name="AutoShape 15"/>
          <p:cNvSpPr>
            <a:spLocks/>
          </p:cNvSpPr>
          <p:nvPr/>
        </p:nvSpPr>
        <p:spPr bwMode="auto">
          <a:xfrm rot="5400000">
            <a:off x="7752557" y="2709070"/>
            <a:ext cx="863600" cy="3455987"/>
          </a:xfrm>
          <a:prstGeom prst="rightBrace">
            <a:avLst>
              <a:gd name="adj1" fmla="val 3334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39952" name="Text Box 16"/>
          <p:cNvSpPr txBox="1">
            <a:spLocks noChangeArrowheads="1"/>
          </p:cNvSpPr>
          <p:nvPr/>
        </p:nvSpPr>
        <p:spPr bwMode="auto">
          <a:xfrm>
            <a:off x="1847851" y="3213101"/>
            <a:ext cx="180022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Tahoma" panose="020B0604030504040204" pitchFamily="34" charset="0"/>
              </a:rPr>
              <a:t>S.W.O.T</a:t>
            </a:r>
          </a:p>
          <a:p>
            <a:pPr algn="ctr" eaLnBrk="1" hangingPunct="1">
              <a:spcBef>
                <a:spcPct val="50000"/>
              </a:spcBef>
              <a:buFontTx/>
              <a:buNone/>
            </a:pPr>
            <a:r>
              <a:rPr lang="fr-FR" altLang="fr-FR" sz="1800" b="1">
                <a:latin typeface="Tahoma" panose="020B0604030504040204" pitchFamily="34" charset="0"/>
              </a:rPr>
              <a:t>5 Forces</a:t>
            </a:r>
          </a:p>
        </p:txBody>
      </p:sp>
      <p:sp>
        <p:nvSpPr>
          <p:cNvPr id="39953" name="Text Box 17"/>
          <p:cNvSpPr txBox="1">
            <a:spLocks noChangeArrowheads="1"/>
          </p:cNvSpPr>
          <p:nvPr/>
        </p:nvSpPr>
        <p:spPr bwMode="auto">
          <a:xfrm>
            <a:off x="2279651" y="5805488"/>
            <a:ext cx="3095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sz="1800" i="1">
                <a:latin typeface="Arial" panose="020B0604020202020204" pitchFamily="34" charset="0"/>
              </a:rPr>
              <a:t>Michael Porter &amp; Co</a:t>
            </a:r>
          </a:p>
        </p:txBody>
      </p:sp>
      <p:sp>
        <p:nvSpPr>
          <p:cNvPr id="39954" name="Text Box 18"/>
          <p:cNvSpPr txBox="1">
            <a:spLocks noChangeArrowheads="1"/>
          </p:cNvSpPr>
          <p:nvPr/>
        </p:nvSpPr>
        <p:spPr bwMode="auto">
          <a:xfrm>
            <a:off x="6743701" y="5876925"/>
            <a:ext cx="30956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sz="1800" i="1">
                <a:latin typeface="Arial" panose="020B0604020202020204" pitchFamily="34" charset="0"/>
              </a:rPr>
              <a:t>Gary Hamel and C. K Prahalad &amp; Co</a:t>
            </a:r>
          </a:p>
        </p:txBody>
      </p:sp>
      <p:pic>
        <p:nvPicPr>
          <p:cNvPr id="3" name="Image 2" descr="Une image contenant homme, personne, cravate, complet&#10;&#10;Description générée automatiquement">
            <a:extLst>
              <a:ext uri="{FF2B5EF4-FFF2-40B4-BE49-F238E27FC236}">
                <a16:creationId xmlns:a16="http://schemas.microsoft.com/office/drawing/2014/main" id="{3772C9DE-1830-43D2-9B1B-CF4529CE68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1919" y="274763"/>
            <a:ext cx="1173037" cy="1173037"/>
          </a:xfrm>
          <a:prstGeom prst="rect">
            <a:avLst/>
          </a:prstGeom>
        </p:spPr>
      </p:pic>
      <p:pic>
        <p:nvPicPr>
          <p:cNvPr id="5" name="Image 4" descr="Une image contenant homme, personne, complet, intérieur&#10;&#10;Description générée automatiquement">
            <a:extLst>
              <a:ext uri="{FF2B5EF4-FFF2-40B4-BE49-F238E27FC236}">
                <a16:creationId xmlns:a16="http://schemas.microsoft.com/office/drawing/2014/main" id="{A7672E47-E6B3-43C0-B0C8-74AB59CDF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206" y="257236"/>
            <a:ext cx="2271638" cy="1252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p:cNvSpPr>
          <p:nvPr>
            <p:ph type="title"/>
          </p:nvPr>
        </p:nvSpPr>
        <p:spPr>
          <a:xfrm>
            <a:off x="4965430" y="629268"/>
            <a:ext cx="6586491" cy="1286160"/>
          </a:xfrm>
          <a:prstGeom prst="rect">
            <a:avLst/>
          </a:prstGeom>
        </p:spPr>
        <p:txBody>
          <a:bodyPr vert="horz" lIns="91440" tIns="45720" rIns="91440" bIns="45720" rtlCol="0" anchor="b">
            <a:normAutofit/>
          </a:bodyPr>
          <a:lstStyle/>
          <a:p>
            <a:r>
              <a:rPr lang="en-US" altLang="fr-FR" b="1" dirty="0"/>
              <a:t>FIT</a:t>
            </a:r>
          </a:p>
        </p:txBody>
      </p:sp>
      <p:sp>
        <p:nvSpPr>
          <p:cNvPr id="40963" name="Rectangle 3"/>
          <p:cNvSpPr>
            <a:spLocks noGrp="1"/>
          </p:cNvSpPr>
          <p:nvPr>
            <p:ph type="body" idx="1"/>
          </p:nvPr>
        </p:nvSpPr>
        <p:spPr>
          <a:xfrm>
            <a:off x="4965431" y="2438400"/>
            <a:ext cx="6586489" cy="3785419"/>
          </a:xfrm>
          <a:prstGeom prst="rect">
            <a:avLst/>
          </a:prstGeom>
        </p:spPr>
        <p:txBody>
          <a:bodyPr vert="horz" lIns="91440" tIns="45720" rIns="91440" bIns="45720" rtlCol="0">
            <a:normAutofit/>
          </a:bodyPr>
          <a:lstStyle/>
          <a:p>
            <a:r>
              <a:rPr lang="en-US" altLang="fr-FR" sz="2000" b="1"/>
              <a:t>What business are we in ?</a:t>
            </a:r>
          </a:p>
          <a:p>
            <a:endParaRPr lang="en-US" altLang="fr-FR" sz="2000" b="1"/>
          </a:p>
          <a:p>
            <a:r>
              <a:rPr lang="en-US" altLang="fr-FR" sz="2000"/>
              <a:t>S-C-P : Structure Conduct Performance</a:t>
            </a:r>
          </a:p>
          <a:p>
            <a:pPr lvl="1"/>
            <a:r>
              <a:rPr lang="en-US" altLang="fr-FR" sz="2000"/>
              <a:t>The </a:t>
            </a:r>
            <a:r>
              <a:rPr lang="en-US" altLang="fr-FR" sz="2000" b="1"/>
              <a:t>structure of the industry</a:t>
            </a:r>
            <a:r>
              <a:rPr lang="en-US" altLang="fr-FR" sz="2000"/>
              <a:t> will dictate the conduct of firms and thereby their performance (most popular : SWOT or “five-forces” model (Porter, 1979)).</a:t>
            </a:r>
          </a:p>
          <a:p>
            <a:pPr lvl="1"/>
            <a:endParaRPr lang="en-US" altLang="fr-FR" sz="2000"/>
          </a:p>
          <a:p>
            <a:endParaRPr lang="en-US" altLang="fr-FR" sz="2000"/>
          </a:p>
          <a:p>
            <a:r>
              <a:rPr lang="en-US" altLang="fr-FR" sz="2000"/>
              <a:t>The big illustration is the 5 Forces Model (Porter, 1979).</a:t>
            </a:r>
          </a:p>
        </p:txBody>
      </p:sp>
      <p:pic>
        <p:nvPicPr>
          <p:cNvPr id="40965" name="Picture 40964">
            <a:extLst>
              <a:ext uri="{FF2B5EF4-FFF2-40B4-BE49-F238E27FC236}">
                <a16:creationId xmlns:a16="http://schemas.microsoft.com/office/drawing/2014/main" id="{75248712-9621-3201-94F5-A323C730ABAA}"/>
              </a:ext>
            </a:extLst>
          </p:cNvPr>
          <p:cNvPicPr>
            <a:picLocks noChangeAspect="1"/>
          </p:cNvPicPr>
          <p:nvPr/>
        </p:nvPicPr>
        <p:blipFill rotWithShape="1">
          <a:blip r:embed="rId2"/>
          <a:srcRect l="12672" r="39505" b="-1"/>
          <a:stretch/>
        </p:blipFill>
        <p:spPr>
          <a:xfrm>
            <a:off x="20" y="10"/>
            <a:ext cx="4635571" cy="6857990"/>
          </a:xfrm>
          <a:prstGeom prst="rect">
            <a:avLst/>
          </a:prstGeom>
          <a:effectLst/>
        </p:spPr>
      </p:pic>
      <p:cxnSp>
        <p:nvCxnSpPr>
          <p:cNvPr id="40969" name="Straight Connector 4096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F35C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mètre, horloge, signe&#10;&#10;Description générée automatiquement">
            <a:extLst>
              <a:ext uri="{FF2B5EF4-FFF2-40B4-BE49-F238E27FC236}">
                <a16:creationId xmlns:a16="http://schemas.microsoft.com/office/drawing/2014/main" id="{A65A4569-1B7B-4676-8C42-1684B341F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1207" y="643467"/>
            <a:ext cx="6669586" cy="55710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p:cNvSpPr>
          <p:nvPr>
            <p:ph type="title"/>
          </p:nvPr>
        </p:nvSpPr>
        <p:spPr>
          <a:xfrm>
            <a:off x="4965430" y="629266"/>
            <a:ext cx="6586491" cy="1676603"/>
          </a:xfrm>
          <a:prstGeom prst="rect">
            <a:avLst/>
          </a:prstGeom>
        </p:spPr>
        <p:txBody>
          <a:bodyPr>
            <a:normAutofit/>
          </a:bodyPr>
          <a:lstStyle/>
          <a:p>
            <a:r>
              <a:rPr lang="en-US" altLang="fr-FR" sz="5400" b="1"/>
              <a:t>INTENT</a:t>
            </a:r>
          </a:p>
        </p:txBody>
      </p:sp>
      <p:pic>
        <p:nvPicPr>
          <p:cNvPr id="45062" name="Picture 45061">
            <a:extLst>
              <a:ext uri="{FF2B5EF4-FFF2-40B4-BE49-F238E27FC236}">
                <a16:creationId xmlns:a16="http://schemas.microsoft.com/office/drawing/2014/main" id="{10C5191A-0033-632F-EDCC-317A4E592CE4}"/>
              </a:ext>
            </a:extLst>
          </p:cNvPr>
          <p:cNvPicPr>
            <a:picLocks noChangeAspect="1"/>
          </p:cNvPicPr>
          <p:nvPr/>
        </p:nvPicPr>
        <p:blipFill rotWithShape="1">
          <a:blip r:embed="rId2"/>
          <a:srcRect l="32041" r="22840" b="-1"/>
          <a:stretch/>
        </p:blipFill>
        <p:spPr>
          <a:xfrm>
            <a:off x="20" y="10"/>
            <a:ext cx="4635571" cy="6857990"/>
          </a:xfrm>
          <a:prstGeom prst="rect">
            <a:avLst/>
          </a:prstGeom>
          <a:effectLst/>
        </p:spPr>
      </p:pic>
      <p:graphicFrame>
        <p:nvGraphicFramePr>
          <p:cNvPr id="45061" name="Rectangle 3">
            <a:extLst>
              <a:ext uri="{FF2B5EF4-FFF2-40B4-BE49-F238E27FC236}">
                <a16:creationId xmlns:a16="http://schemas.microsoft.com/office/drawing/2014/main" id="{B3B2AB68-A02F-1383-CEF8-1AF7118E0B6A}"/>
              </a:ext>
            </a:extLst>
          </p:cNvPr>
          <p:cNvGraphicFramePr>
            <a:graphicFrameLocks noGrp="1"/>
          </p:cNvGraphicFramePr>
          <p:nvPr>
            <p:ph idx="1"/>
            <p:extLst>
              <p:ext uri="{D42A27DB-BD31-4B8C-83A1-F6EECF244321}">
                <p14:modId xmlns:p14="http://schemas.microsoft.com/office/powerpoint/2010/main" val="1306573345"/>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p:cNvSpPr>
          <p:nvPr>
            <p:ph type="title"/>
          </p:nvPr>
        </p:nvSpPr>
        <p:spPr>
          <a:xfrm>
            <a:off x="4965430" y="629266"/>
            <a:ext cx="6586491" cy="1676603"/>
          </a:xfrm>
          <a:prstGeom prst="rect">
            <a:avLst/>
          </a:prstGeom>
        </p:spPr>
        <p:txBody>
          <a:bodyPr>
            <a:normAutofit/>
          </a:bodyPr>
          <a:lstStyle/>
          <a:p>
            <a:r>
              <a:rPr lang="en-US" altLang="fr-FR" sz="5400" b="1"/>
              <a:t>Concepts definitions</a:t>
            </a:r>
            <a:r>
              <a:rPr lang="en-US" altLang="fr-FR" sz="5400"/>
              <a:t> </a:t>
            </a:r>
          </a:p>
        </p:txBody>
      </p:sp>
      <p:sp>
        <p:nvSpPr>
          <p:cNvPr id="46083" name="Rectangle 3"/>
          <p:cNvSpPr>
            <a:spLocks noGrp="1"/>
          </p:cNvSpPr>
          <p:nvPr>
            <p:ph idx="1"/>
          </p:nvPr>
        </p:nvSpPr>
        <p:spPr>
          <a:xfrm>
            <a:off x="4965431" y="2438400"/>
            <a:ext cx="6586489" cy="3785419"/>
          </a:xfrm>
          <a:prstGeom prst="rect">
            <a:avLst/>
          </a:prstGeom>
        </p:spPr>
        <p:txBody>
          <a:bodyPr>
            <a:normAutofit/>
          </a:bodyPr>
          <a:lstStyle/>
          <a:p>
            <a:pPr>
              <a:buFont typeface="Wingdings" panose="05000000000000000000" pitchFamily="2" charset="2"/>
              <a:buChar char="«"/>
            </a:pPr>
            <a:r>
              <a:rPr lang="en-US" altLang="fr-FR" sz="1100" b="1"/>
              <a:t>Resources :</a:t>
            </a:r>
            <a:r>
              <a:rPr lang="en-US" altLang="fr-FR" sz="1100"/>
              <a:t> stocks of available factors that are owned or controlled by the firm (Amit and Schoemaker, 1993)</a:t>
            </a:r>
          </a:p>
          <a:p>
            <a:pPr>
              <a:buFont typeface="Wingdings" panose="05000000000000000000" pitchFamily="2" charset="2"/>
              <a:buChar char="«"/>
            </a:pPr>
            <a:endParaRPr lang="en-US" altLang="fr-FR" sz="1100"/>
          </a:p>
          <a:p>
            <a:pPr>
              <a:buFont typeface="Wingdings" panose="05000000000000000000" pitchFamily="2" charset="2"/>
              <a:buChar char="«"/>
            </a:pPr>
            <a:r>
              <a:rPr lang="en-US" altLang="fr-FR" sz="1100" b="1"/>
              <a:t>Capabilities :</a:t>
            </a:r>
            <a:r>
              <a:rPr lang="en-US" altLang="fr-FR" sz="1100"/>
              <a:t> a firm’s capacity to deploy resources, usually in combination, using organizational processes, to effect a desired end” (Amit and Schoemaker, 1993)</a:t>
            </a:r>
          </a:p>
          <a:p>
            <a:pPr>
              <a:buFont typeface="Wingdings" panose="05000000000000000000" pitchFamily="2" charset="2"/>
              <a:buChar char="«"/>
            </a:pPr>
            <a:endParaRPr lang="en-US" altLang="fr-FR" sz="1100"/>
          </a:p>
          <a:p>
            <a:pPr>
              <a:buFont typeface="Wingdings" panose="05000000000000000000" pitchFamily="2" charset="2"/>
              <a:buChar char="«"/>
            </a:pPr>
            <a:r>
              <a:rPr lang="en-US" altLang="fr-FR" sz="1100" b="1"/>
              <a:t>Dynamic capabilities :</a:t>
            </a:r>
            <a:r>
              <a:rPr lang="en-US" altLang="fr-FR" sz="1100"/>
              <a:t>  the firm’s ability to integrate, build, and reconfigure internal and external competences to address rapidly changing environments” (David J. Teece, Gary Pisano, and Amy Shuen).</a:t>
            </a:r>
          </a:p>
          <a:p>
            <a:pPr>
              <a:buFont typeface="Wingdings" panose="05000000000000000000" pitchFamily="2" charset="2"/>
              <a:buChar char="«"/>
            </a:pPr>
            <a:endParaRPr lang="en-US" altLang="fr-FR" sz="1100"/>
          </a:p>
          <a:p>
            <a:pPr>
              <a:buFont typeface="Wingdings" panose="05000000000000000000" pitchFamily="2" charset="2"/>
              <a:buChar char="«"/>
            </a:pPr>
            <a:r>
              <a:rPr lang="en-US" altLang="fr-FR" sz="1100"/>
              <a:t>Dynamic capabilities can be distinguished from operational capabilities, which pertain to the current operations of an organization. Dynamic capabilities, by contrast, refer to “the capacity of an organization to purposefully create, extend, or modify its resource base” (Helfat et al., 2007). The basic assumption of the dynamic capabilities framework is that core competencies should be used to modify short-term competitive positions that can be used to build longer-term competitive advantage.</a:t>
            </a:r>
          </a:p>
          <a:p>
            <a:pPr>
              <a:buFont typeface="Wingdings" panose="05000000000000000000" pitchFamily="2" charset="2"/>
              <a:buChar char="«"/>
            </a:pPr>
            <a:r>
              <a:rPr lang="en-US" altLang="fr-FR" sz="1100" b="1"/>
              <a:t>Asset</a:t>
            </a:r>
            <a:r>
              <a:rPr lang="en-US" altLang="fr-FR" sz="1100"/>
              <a:t> = resource + capability</a:t>
            </a:r>
          </a:p>
          <a:p>
            <a:endParaRPr lang="en-US" altLang="fr-FR" sz="1100"/>
          </a:p>
          <a:p>
            <a:endParaRPr lang="en-US" altLang="fr-FR" sz="1100"/>
          </a:p>
        </p:txBody>
      </p:sp>
      <p:pic>
        <p:nvPicPr>
          <p:cNvPr id="2054" name="Picture 6" descr="Amazon.fr - The Theory of the Growth of the Firm - Penrose, Edith, Pitelis,  Christos - Livres">
            <a:extLst>
              <a:ext uri="{FF2B5EF4-FFF2-40B4-BE49-F238E27FC236}">
                <a16:creationId xmlns:a16="http://schemas.microsoft.com/office/drawing/2014/main" id="{AD68A671-4C7A-417C-915C-2B99DF22D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8" r="2" b="2"/>
          <a:stretch/>
        </p:blipFill>
        <p:spPr bwMode="auto">
          <a:xfrm>
            <a:off x="20" y="10"/>
            <a:ext cx="4635571" cy="6857990"/>
          </a:xfrm>
          <a:prstGeom prst="rect">
            <a:avLst/>
          </a:prstGeom>
          <a:solidFill>
            <a:srgbClr val="FFFFFF">
              <a:shade val="85000"/>
            </a:srgbClr>
          </a:solidFill>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94766C-345F-4419-B324-FAA6BF7F4D7D}"/>
              </a:ext>
            </a:extLst>
          </p:cNvPr>
          <p:cNvSpPr>
            <a:spLocks noGrp="1"/>
          </p:cNvSpPr>
          <p:nvPr>
            <p:ph type="title"/>
          </p:nvPr>
        </p:nvSpPr>
        <p:spPr>
          <a:xfrm>
            <a:off x="1066800" y="304800"/>
            <a:ext cx="10058400" cy="533399"/>
          </a:xfrm>
        </p:spPr>
        <p:txBody>
          <a:bodyPr anchor="b">
            <a:normAutofit fontScale="90000"/>
          </a:bodyPr>
          <a:lstStyle/>
          <a:p>
            <a:r>
              <a:rPr lang="fr-FR" dirty="0"/>
              <a:t>ASSET ORCHESTRATION </a:t>
            </a:r>
          </a:p>
        </p:txBody>
      </p:sp>
      <p:sp>
        <p:nvSpPr>
          <p:cNvPr id="3" name="Espace réservé du contenu 2">
            <a:extLst>
              <a:ext uri="{FF2B5EF4-FFF2-40B4-BE49-F238E27FC236}">
                <a16:creationId xmlns:a16="http://schemas.microsoft.com/office/drawing/2014/main" id="{DC88C9A8-052E-481F-8A0E-DFFC1238B727}"/>
              </a:ext>
            </a:extLst>
          </p:cNvPr>
          <p:cNvSpPr>
            <a:spLocks noGrp="1"/>
          </p:cNvSpPr>
          <p:nvPr>
            <p:ph sz="half" idx="1"/>
          </p:nvPr>
        </p:nvSpPr>
        <p:spPr>
          <a:xfrm>
            <a:off x="6278880" y="764704"/>
            <a:ext cx="5505752" cy="5255097"/>
          </a:xfrm>
        </p:spPr>
        <p:txBody>
          <a:bodyPr>
            <a:normAutofit/>
          </a:bodyPr>
          <a:lstStyle/>
          <a:p>
            <a:r>
              <a:rPr lang="en-US" sz="2200" dirty="0"/>
              <a:t>If capabilities are dependent on co-specialized assets, it makes the coordination task of management particularly difficult. </a:t>
            </a:r>
          </a:p>
          <a:p>
            <a:r>
              <a:rPr lang="en-US" sz="2200" dirty="0"/>
              <a:t>Managerial decisions should take the optimal configuration of assets into account. </a:t>
            </a:r>
          </a:p>
          <a:p>
            <a:r>
              <a:rPr lang="en-US" sz="2200" dirty="0"/>
              <a:t>Asset orchestration refers to the managerial search, selection, and configuration of resources and capabilities. </a:t>
            </a:r>
          </a:p>
          <a:p>
            <a:r>
              <a:rPr lang="en-US" sz="2200" dirty="0"/>
              <a:t>The term intends to convey that, in an optimal configuration of assets, the whole is more valuable than the sum of the parts.</a:t>
            </a:r>
            <a:endParaRPr lang="fr-FR" sz="2200" dirty="0"/>
          </a:p>
        </p:txBody>
      </p:sp>
      <p:pic>
        <p:nvPicPr>
          <p:cNvPr id="1026" name="Picture 2" descr="Dynamic Capabilities and Strategic Management - Paperback - David J. Teece  - Oxford University Press">
            <a:extLst>
              <a:ext uri="{FF2B5EF4-FFF2-40B4-BE49-F238E27FC236}">
                <a16:creationId xmlns:a16="http://schemas.microsoft.com/office/drawing/2014/main" id="{4B5F1F01-957C-4104-9281-BCC8A6FC0E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9496" y="1124744"/>
            <a:ext cx="3386930" cy="53128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521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Strategic Sports Event Management - 4th Edition - Guy Masterman - Rou">
            <a:extLst>
              <a:ext uri="{FF2B5EF4-FFF2-40B4-BE49-F238E27FC236}">
                <a16:creationId xmlns:a16="http://schemas.microsoft.com/office/drawing/2014/main" id="{E21A42DA-BB5F-4CC2-ABBD-5F43ACB50E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8545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ell-structured handbook on sport event management with a practice  perspective | idrottsforum.org">
            <a:extLst>
              <a:ext uri="{FF2B5EF4-FFF2-40B4-BE49-F238E27FC236}">
                <a16:creationId xmlns:a16="http://schemas.microsoft.com/office/drawing/2014/main" id="{70E7F7BC-A4BA-4D9D-AC3A-C2191600D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7427" y="0"/>
            <a:ext cx="5112568" cy="71413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C345820-A93C-4C4C-85D8-0B9115DB10D4}"/>
              </a:ext>
            </a:extLst>
          </p:cNvPr>
          <p:cNvSpPr/>
          <p:nvPr/>
        </p:nvSpPr>
        <p:spPr>
          <a:xfrm>
            <a:off x="5854858" y="764704"/>
            <a:ext cx="482284" cy="4708981"/>
          </a:xfrm>
          <a:prstGeom prst="rect">
            <a:avLst/>
          </a:prstGeom>
          <a:noFill/>
        </p:spPr>
        <p:txBody>
          <a:bodyPr wrap="square" lIns="91440" tIns="45720" rIns="91440" bIns="45720">
            <a:spAutoFit/>
          </a:bodyPr>
          <a:lstStyle/>
          <a:p>
            <a:pPr algn="ctr"/>
            <a:r>
              <a:rPr lang="fr-FR" sz="30000" b="1" dirty="0">
                <a:ln w="22225">
                  <a:solidFill>
                    <a:schemeClr val="accent2"/>
                  </a:solidFill>
                  <a:prstDash val="solid"/>
                </a:ln>
                <a:solidFill>
                  <a:schemeClr val="accent2">
                    <a:lumMod val="40000"/>
                    <a:lumOff val="60000"/>
                  </a:schemeClr>
                </a:solidFill>
              </a:rPr>
              <a:t>?</a:t>
            </a:r>
            <a:endParaRPr lang="fr-FR" sz="30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02577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981200" y="277814"/>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2400" b="1" dirty="0"/>
              <a:t>Resource Based-View : VRIO model</a:t>
            </a:r>
            <a:r>
              <a:rPr lang="en-US" altLang="fr-FR" sz="3600" dirty="0"/>
              <a:t> </a:t>
            </a:r>
            <a:r>
              <a:rPr lang="en-US" altLang="fr-FR" sz="2000" dirty="0"/>
              <a:t>(Barney, 1991)</a:t>
            </a:r>
          </a:p>
        </p:txBody>
      </p:sp>
      <p:sp>
        <p:nvSpPr>
          <p:cNvPr id="47107" name="Oval 3"/>
          <p:cNvSpPr>
            <a:spLocks noChangeArrowheads="1"/>
          </p:cNvSpPr>
          <p:nvPr/>
        </p:nvSpPr>
        <p:spPr bwMode="auto">
          <a:xfrm>
            <a:off x="4727576" y="2492376"/>
            <a:ext cx="3529013" cy="2016125"/>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en-US" altLang="fr-FR" sz="2000" dirty="0">
                <a:solidFill>
                  <a:schemeClr val="bg1"/>
                </a:solidFill>
                <a:latin typeface="Tahoma" panose="020B0604030504040204" pitchFamily="34" charset="0"/>
              </a:rPr>
              <a:t>Resources &amp; capacities</a:t>
            </a:r>
          </a:p>
          <a:p>
            <a:pPr algn="ctr" eaLnBrk="1" hangingPunct="1">
              <a:spcBef>
                <a:spcPct val="0"/>
              </a:spcBef>
              <a:buFontTx/>
              <a:buNone/>
            </a:pPr>
            <a:r>
              <a:rPr lang="en-US" altLang="fr-FR" sz="2000" dirty="0">
                <a:solidFill>
                  <a:schemeClr val="bg1"/>
                </a:solidFill>
                <a:latin typeface="Tahoma" panose="020B0604030504040204" pitchFamily="34" charset="0"/>
              </a:rPr>
              <a:t>Lead to</a:t>
            </a:r>
          </a:p>
          <a:p>
            <a:pPr algn="ctr" eaLnBrk="1" hangingPunct="1">
              <a:spcBef>
                <a:spcPct val="0"/>
              </a:spcBef>
              <a:buFontTx/>
              <a:buNone/>
            </a:pPr>
            <a:r>
              <a:rPr lang="en-US" altLang="fr-FR" sz="2000" dirty="0">
                <a:solidFill>
                  <a:schemeClr val="bg1"/>
                </a:solidFill>
                <a:latin typeface="Tahoma" panose="020B0604030504040204" pitchFamily="34" charset="0"/>
              </a:rPr>
              <a:t>Sustained Competitive </a:t>
            </a:r>
          </a:p>
          <a:p>
            <a:pPr algn="ctr" eaLnBrk="1" hangingPunct="1">
              <a:spcBef>
                <a:spcPct val="0"/>
              </a:spcBef>
              <a:buFontTx/>
              <a:buNone/>
            </a:pPr>
            <a:r>
              <a:rPr lang="en-US" altLang="fr-FR" sz="2000" dirty="0">
                <a:solidFill>
                  <a:schemeClr val="bg1"/>
                </a:solidFill>
                <a:latin typeface="Tahoma" panose="020B0604030504040204" pitchFamily="34" charset="0"/>
              </a:rPr>
              <a:t>Advantage</a:t>
            </a:r>
          </a:p>
        </p:txBody>
      </p:sp>
      <p:sp>
        <p:nvSpPr>
          <p:cNvPr id="47108" name="Text Box 4"/>
          <p:cNvSpPr txBox="1">
            <a:spLocks noChangeArrowheads="1"/>
          </p:cNvSpPr>
          <p:nvPr/>
        </p:nvSpPr>
        <p:spPr bwMode="auto">
          <a:xfrm>
            <a:off x="2927351" y="1557339"/>
            <a:ext cx="1584325" cy="528637"/>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b="1" dirty="0">
                <a:solidFill>
                  <a:schemeClr val="hlink"/>
                </a:solidFill>
                <a:highlight>
                  <a:srgbClr val="FFFF00"/>
                </a:highlight>
                <a:latin typeface="Tahoma" panose="020B0604030504040204" pitchFamily="34" charset="0"/>
              </a:rPr>
              <a:t>V</a:t>
            </a:r>
            <a:r>
              <a:rPr lang="en-US" altLang="fr-FR" sz="1800" b="1" dirty="0">
                <a:latin typeface="Tahoma" panose="020B0604030504040204" pitchFamily="34" charset="0"/>
              </a:rPr>
              <a:t>alue</a:t>
            </a:r>
          </a:p>
        </p:txBody>
      </p:sp>
      <p:sp>
        <p:nvSpPr>
          <p:cNvPr id="47109" name="Text Box 5"/>
          <p:cNvSpPr txBox="1">
            <a:spLocks noChangeArrowheads="1"/>
          </p:cNvSpPr>
          <p:nvPr/>
        </p:nvSpPr>
        <p:spPr bwMode="auto">
          <a:xfrm>
            <a:off x="8543926" y="1916114"/>
            <a:ext cx="1584325" cy="528637"/>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b="1" dirty="0">
                <a:solidFill>
                  <a:schemeClr val="hlink"/>
                </a:solidFill>
                <a:highlight>
                  <a:srgbClr val="FFFF00"/>
                </a:highlight>
                <a:latin typeface="Tahoma" panose="020B0604030504040204" pitchFamily="34" charset="0"/>
              </a:rPr>
              <a:t>R</a:t>
            </a:r>
            <a:r>
              <a:rPr lang="en-US" altLang="fr-FR" sz="1800" b="1" dirty="0">
                <a:latin typeface="Tahoma" panose="020B0604030504040204" pitchFamily="34" charset="0"/>
              </a:rPr>
              <a:t>areness</a:t>
            </a:r>
          </a:p>
        </p:txBody>
      </p:sp>
      <p:sp>
        <p:nvSpPr>
          <p:cNvPr id="47110" name="Text Box 6"/>
          <p:cNvSpPr txBox="1">
            <a:spLocks noChangeArrowheads="1"/>
          </p:cNvSpPr>
          <p:nvPr/>
        </p:nvSpPr>
        <p:spPr bwMode="auto">
          <a:xfrm>
            <a:off x="8543926" y="4437064"/>
            <a:ext cx="1800225" cy="528637"/>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b="1" dirty="0">
                <a:solidFill>
                  <a:schemeClr val="hlink"/>
                </a:solidFill>
                <a:highlight>
                  <a:srgbClr val="FFFF00"/>
                </a:highlight>
                <a:latin typeface="Tahoma" panose="020B0604030504040204" pitchFamily="34" charset="0"/>
              </a:rPr>
              <a:t>I</a:t>
            </a:r>
            <a:r>
              <a:rPr lang="en-US" altLang="fr-FR" sz="1800" b="1" dirty="0">
                <a:latin typeface="Tahoma" panose="020B0604030504040204" pitchFamily="34" charset="0"/>
              </a:rPr>
              <a:t>nimitability</a:t>
            </a:r>
          </a:p>
        </p:txBody>
      </p:sp>
      <p:sp>
        <p:nvSpPr>
          <p:cNvPr id="47111" name="Text Box 7"/>
          <p:cNvSpPr txBox="1">
            <a:spLocks noChangeArrowheads="1"/>
          </p:cNvSpPr>
          <p:nvPr/>
        </p:nvSpPr>
        <p:spPr bwMode="auto">
          <a:xfrm>
            <a:off x="4511676" y="5661026"/>
            <a:ext cx="2016125" cy="650875"/>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sz="1800" b="1">
                <a:latin typeface="Tahoma" panose="020B0604030504040204" pitchFamily="34" charset="0"/>
              </a:rPr>
              <a:t>Non-Substitutability</a:t>
            </a:r>
          </a:p>
        </p:txBody>
      </p:sp>
      <p:sp>
        <p:nvSpPr>
          <p:cNvPr id="47112" name="Text Box 8"/>
          <p:cNvSpPr txBox="1">
            <a:spLocks noChangeArrowheads="1"/>
          </p:cNvSpPr>
          <p:nvPr/>
        </p:nvSpPr>
        <p:spPr bwMode="auto">
          <a:xfrm>
            <a:off x="1774826" y="4292600"/>
            <a:ext cx="2232025" cy="528638"/>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b="1" dirty="0">
                <a:solidFill>
                  <a:schemeClr val="hlink"/>
                </a:solidFill>
                <a:highlight>
                  <a:srgbClr val="FFFF00"/>
                </a:highlight>
                <a:latin typeface="Tahoma" panose="020B0604030504040204" pitchFamily="34" charset="0"/>
              </a:rPr>
              <a:t>O</a:t>
            </a:r>
            <a:r>
              <a:rPr lang="en-US" altLang="fr-FR" sz="1800" b="1" dirty="0">
                <a:latin typeface="Tahoma" panose="020B0604030504040204" pitchFamily="34" charset="0"/>
              </a:rPr>
              <a:t>rganization</a:t>
            </a:r>
          </a:p>
        </p:txBody>
      </p:sp>
      <p:sp>
        <p:nvSpPr>
          <p:cNvPr id="47113" name="Line 9"/>
          <p:cNvSpPr>
            <a:spLocks noChangeShapeType="1"/>
          </p:cNvSpPr>
          <p:nvPr/>
        </p:nvSpPr>
        <p:spPr bwMode="auto">
          <a:xfrm>
            <a:off x="4511676" y="2060576"/>
            <a:ext cx="792163"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114" name="Line 10"/>
          <p:cNvSpPr>
            <a:spLocks noChangeShapeType="1"/>
          </p:cNvSpPr>
          <p:nvPr/>
        </p:nvSpPr>
        <p:spPr bwMode="auto">
          <a:xfrm flipH="1">
            <a:off x="7896225" y="2420938"/>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115" name="Line 11"/>
          <p:cNvSpPr>
            <a:spLocks noChangeShapeType="1"/>
          </p:cNvSpPr>
          <p:nvPr/>
        </p:nvSpPr>
        <p:spPr bwMode="auto">
          <a:xfrm flipV="1">
            <a:off x="4008438" y="3860800"/>
            <a:ext cx="8636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116" name="Line 12"/>
          <p:cNvSpPr>
            <a:spLocks noChangeShapeType="1"/>
          </p:cNvSpPr>
          <p:nvPr/>
        </p:nvSpPr>
        <p:spPr bwMode="auto">
          <a:xfrm flipV="1">
            <a:off x="6527800" y="4508501"/>
            <a:ext cx="431800"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117" name="Line 13"/>
          <p:cNvSpPr>
            <a:spLocks noChangeShapeType="1"/>
          </p:cNvSpPr>
          <p:nvPr/>
        </p:nvSpPr>
        <p:spPr bwMode="auto">
          <a:xfrm flipH="1" flipV="1">
            <a:off x="7967664" y="4005263"/>
            <a:ext cx="504825"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Elaborate guide explaining VRIO Analysis and its application">
            <a:extLst>
              <a:ext uri="{FF2B5EF4-FFF2-40B4-BE49-F238E27FC236}">
                <a16:creationId xmlns:a16="http://schemas.microsoft.com/office/drawing/2014/main" id="{340457A4-278D-D32E-5005-AEF5EA9BC5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466088"/>
            <a:ext cx="10905066" cy="39258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2208213" y="549276"/>
            <a:ext cx="7848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nSpc>
                <a:spcPct val="80000"/>
              </a:lnSpc>
              <a:buFontTx/>
              <a:buNone/>
            </a:pPr>
            <a:r>
              <a:rPr lang="en-US" altLang="fr-FR">
                <a:solidFill>
                  <a:schemeClr val="bg1"/>
                </a:solidFill>
              </a:rPr>
              <a:t>Criteria for Sustainable Competitive Advantage and Strategic Implications</a:t>
            </a:r>
          </a:p>
        </p:txBody>
      </p:sp>
      <p:pic>
        <p:nvPicPr>
          <p:cNvPr id="8194" name="Picture 2" descr="VRIO Framework - Seadog Creative">
            <a:extLst>
              <a:ext uri="{FF2B5EF4-FFF2-40B4-BE49-F238E27FC236}">
                <a16:creationId xmlns:a16="http://schemas.microsoft.com/office/drawing/2014/main" id="{2EC41203-2EEF-E598-EAEB-1079FE742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additive="base">
                                        <p:cTn id="7" dur="500" fill="hold"/>
                                        <p:tgtEl>
                                          <p:spTgt spid="64514"/>
                                        </p:tgtEl>
                                        <p:attrNameLst>
                                          <p:attrName>ppt_x</p:attrName>
                                        </p:attrNameLst>
                                      </p:cBhvr>
                                      <p:tavLst>
                                        <p:tav tm="0">
                                          <p:val>
                                            <p:strVal val="1+#ppt_w/2"/>
                                          </p:val>
                                        </p:tav>
                                        <p:tav tm="100000">
                                          <p:val>
                                            <p:strVal val="#ppt_x"/>
                                          </p:val>
                                        </p:tav>
                                      </p:tavLst>
                                    </p:anim>
                                    <p:anim calcmode="lin" valueType="num">
                                      <p:cBhvr additive="base">
                                        <p:cTn id="8" dur="500" fill="hold"/>
                                        <p:tgtEl>
                                          <p:spTgt spid="645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981200" y="277813"/>
            <a:ext cx="82296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600" b="1">
                <a:solidFill>
                  <a:schemeClr val="bg1"/>
                </a:solidFill>
              </a:rPr>
              <a:t>FIT : Soccer metaphor</a:t>
            </a:r>
          </a:p>
        </p:txBody>
      </p:sp>
      <p:pic>
        <p:nvPicPr>
          <p:cNvPr id="50179" name="Picture 3" descr="Sans titre-2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226" y="2708920"/>
            <a:ext cx="20574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tct442p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3891" y="2708920"/>
            <a:ext cx="2290911" cy="252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èche : droite 1">
            <a:extLst>
              <a:ext uri="{FF2B5EF4-FFF2-40B4-BE49-F238E27FC236}">
                <a16:creationId xmlns:a16="http://schemas.microsoft.com/office/drawing/2014/main" id="{7F5DD65B-8C19-4D24-BDFE-E505253EF4EA}"/>
              </a:ext>
            </a:extLst>
          </p:cNvPr>
          <p:cNvSpPr/>
          <p:nvPr/>
        </p:nvSpPr>
        <p:spPr>
          <a:xfrm>
            <a:off x="8607626" y="3722068"/>
            <a:ext cx="836265"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personne, homme, intérieur, assis&#10;&#10;Description générée automatiquement">
            <a:extLst>
              <a:ext uri="{FF2B5EF4-FFF2-40B4-BE49-F238E27FC236}">
                <a16:creationId xmlns:a16="http://schemas.microsoft.com/office/drawing/2014/main" id="{CDFC75D6-5C51-4260-B2D6-A185C3D5F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82" y="2420888"/>
            <a:ext cx="6272697" cy="3528392"/>
          </a:xfrm>
          <a:prstGeom prst="rect">
            <a:avLst/>
          </a:prstGeom>
        </p:spPr>
      </p:pic>
      <p:graphicFrame>
        <p:nvGraphicFramePr>
          <p:cNvPr id="50183" name="Text Box 5">
            <a:extLst>
              <a:ext uri="{FF2B5EF4-FFF2-40B4-BE49-F238E27FC236}">
                <a16:creationId xmlns:a16="http://schemas.microsoft.com/office/drawing/2014/main" id="{61A11E59-F197-3D8A-42F0-641C5A89B2D9}"/>
              </a:ext>
            </a:extLst>
          </p:cNvPr>
          <p:cNvGraphicFramePr/>
          <p:nvPr/>
        </p:nvGraphicFramePr>
        <p:xfrm>
          <a:off x="767408" y="175350"/>
          <a:ext cx="10945216" cy="17543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981200" y="277814"/>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600" b="1">
                <a:solidFill>
                  <a:schemeClr val="bg1"/>
                </a:solidFill>
              </a:rPr>
              <a:t>Intent : Soccer metaphor</a:t>
            </a:r>
          </a:p>
        </p:txBody>
      </p:sp>
      <p:graphicFrame>
        <p:nvGraphicFramePr>
          <p:cNvPr id="51205" name="Object 5"/>
          <p:cNvGraphicFramePr>
            <a:graphicFrameLocks noChangeAspect="1"/>
          </p:cNvGraphicFramePr>
          <p:nvPr>
            <p:extLst>
              <p:ext uri="{D42A27DB-BD31-4B8C-83A1-F6EECF244321}">
                <p14:modId xmlns:p14="http://schemas.microsoft.com/office/powerpoint/2010/main" val="1087188920"/>
              </p:ext>
            </p:extLst>
          </p:nvPr>
        </p:nvGraphicFramePr>
        <p:xfrm>
          <a:off x="9386741" y="11966"/>
          <a:ext cx="2662011" cy="3006615"/>
        </p:xfrm>
        <a:graphic>
          <a:graphicData uri="http://schemas.openxmlformats.org/presentationml/2006/ole">
            <mc:AlternateContent xmlns:mc="http://schemas.openxmlformats.org/markup-compatibility/2006">
              <mc:Choice xmlns:v="urn:schemas-microsoft-com:vml" Requires="v">
                <p:oleObj name="Image" r:id="rId2" imgW="2653968" imgH="2996825" progId="Photoshop.Image.8">
                  <p:embed/>
                </p:oleObj>
              </mc:Choice>
              <mc:Fallback>
                <p:oleObj name="Image" r:id="rId2" imgW="2653968" imgH="2996825" progId="Photoshop.Image.8">
                  <p:embed/>
                  <p:pic>
                    <p:nvPicPr>
                      <p:cNvPr id="51205"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741" y="11966"/>
                        <a:ext cx="2662011" cy="3006615"/>
                      </a:xfrm>
                      <a:prstGeom prst="rect">
                        <a:avLst/>
                      </a:prstGeom>
                      <a:noFill/>
                      <a:ln>
                        <a:noFill/>
                      </a:ln>
                      <a:effectLst/>
                    </p:spPr>
                  </p:pic>
                </p:oleObj>
              </mc:Fallback>
            </mc:AlternateContent>
          </a:graphicData>
        </a:graphic>
      </p:graphicFrame>
      <p:sp>
        <p:nvSpPr>
          <p:cNvPr id="51206" name="Text Box 6"/>
          <p:cNvSpPr txBox="1">
            <a:spLocks noChangeArrowheads="1"/>
          </p:cNvSpPr>
          <p:nvPr/>
        </p:nvSpPr>
        <p:spPr bwMode="auto">
          <a:xfrm>
            <a:off x="191344" y="207953"/>
            <a:ext cx="547211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en-US" altLang="fr-FR" sz="2400" b="1" dirty="0">
                <a:latin typeface="Tahoma" panose="020B0604030504040204" pitchFamily="34" charset="0"/>
              </a:rPr>
              <a:t>The head coach "visionary" (or manager) has </a:t>
            </a:r>
            <a:r>
              <a:rPr lang="en-US" altLang="fr-FR" sz="2400" b="1" dirty="0">
                <a:solidFill>
                  <a:schemeClr val="hlink"/>
                </a:solidFill>
                <a:latin typeface="Tahoma" panose="020B0604030504040204" pitchFamily="34" charset="0"/>
              </a:rPr>
              <a:t>resources (players)</a:t>
            </a:r>
            <a:r>
              <a:rPr lang="en-US" altLang="fr-FR" sz="2400" b="1" dirty="0">
                <a:latin typeface="Tahoma" panose="020B0604030504040204" pitchFamily="34" charset="0"/>
              </a:rPr>
              <a:t> and sets up a strategy (tactical) starting from these </a:t>
            </a:r>
            <a:r>
              <a:rPr lang="en-US" altLang="fr-FR" sz="2400" b="1" dirty="0">
                <a:solidFill>
                  <a:schemeClr val="hlink"/>
                </a:solidFill>
                <a:latin typeface="Tahoma" panose="020B0604030504040204" pitchFamily="34" charset="0"/>
              </a:rPr>
              <a:t>forces and weaknesses</a:t>
            </a:r>
            <a:r>
              <a:rPr lang="en-US" altLang="fr-FR" sz="2400" b="1" dirty="0">
                <a:latin typeface="Tahoma" panose="020B0604030504040204" pitchFamily="34" charset="0"/>
              </a:rPr>
              <a:t> (resources), in order </a:t>
            </a:r>
            <a:r>
              <a:rPr lang="en-US" altLang="fr-FR" sz="2400" b="1" dirty="0">
                <a:solidFill>
                  <a:schemeClr val="hlink"/>
                </a:solidFill>
                <a:latin typeface="Tahoma" panose="020B0604030504040204" pitchFamily="34" charset="0"/>
              </a:rPr>
              <a:t>to face to certain opportunities or threats of the environment</a:t>
            </a:r>
            <a:r>
              <a:rPr lang="en-US" altLang="fr-FR" sz="2400" b="1" dirty="0">
                <a:latin typeface="Tahoma" panose="020B0604030504040204" pitchFamily="34" charset="0"/>
              </a:rPr>
              <a:t> (air play, speed, physical engagement) </a:t>
            </a:r>
          </a:p>
        </p:txBody>
      </p:sp>
      <p:pic>
        <p:nvPicPr>
          <p:cNvPr id="3" name="Image 2" descr="Une image contenant personne, intérieur, homme, téléphone&#10;&#10;Description générée automatiquement">
            <a:extLst>
              <a:ext uri="{FF2B5EF4-FFF2-40B4-BE49-F238E27FC236}">
                <a16:creationId xmlns:a16="http://schemas.microsoft.com/office/drawing/2014/main" id="{0C4896B4-18D8-4699-8424-565493CB9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3668779"/>
            <a:ext cx="3030721" cy="2813925"/>
          </a:xfrm>
          <a:prstGeom prst="rect">
            <a:avLst/>
          </a:prstGeom>
        </p:spPr>
      </p:pic>
      <p:pic>
        <p:nvPicPr>
          <p:cNvPr id="5" name="Image 4" descr="Une image contenant personne, homme, complet, debout&#10;&#10;Description générée automatiquement">
            <a:extLst>
              <a:ext uri="{FF2B5EF4-FFF2-40B4-BE49-F238E27FC236}">
                <a16:creationId xmlns:a16="http://schemas.microsoft.com/office/drawing/2014/main" id="{1CB124F7-AFE2-410E-9913-6A0705E5AE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1704" y="3288284"/>
            <a:ext cx="4817372" cy="3416320"/>
          </a:xfrm>
          <a:prstGeom prst="rect">
            <a:avLst/>
          </a:prstGeom>
        </p:spPr>
      </p:pic>
      <p:pic>
        <p:nvPicPr>
          <p:cNvPr id="7" name="Image 6" descr="Une image contenant capture d’écran, ordinateur&#10;&#10;Description générée automatiquement">
            <a:extLst>
              <a:ext uri="{FF2B5EF4-FFF2-40B4-BE49-F238E27FC236}">
                <a16:creationId xmlns:a16="http://schemas.microsoft.com/office/drawing/2014/main" id="{4C487072-F629-4730-AFFE-DC5956940B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9651" y="11967"/>
            <a:ext cx="3695253" cy="3151186"/>
          </a:xfrm>
          <a:prstGeom prst="rect">
            <a:avLst/>
          </a:prstGeom>
        </p:spPr>
      </p:pic>
      <p:pic>
        <p:nvPicPr>
          <p:cNvPr id="9" name="Image 8" descr="Une image contenant personne, herbe, homme, gens&#10;&#10;Description générée automatiquement">
            <a:extLst>
              <a:ext uri="{FF2B5EF4-FFF2-40B4-BE49-F238E27FC236}">
                <a16:creationId xmlns:a16="http://schemas.microsoft.com/office/drawing/2014/main" id="{B0BC4200-53FA-4212-B786-B102BC95BB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6407" y="3839418"/>
            <a:ext cx="3648785" cy="2202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p:cNvSpPr>
          <p:nvPr>
            <p:ph type="title"/>
          </p:nvPr>
        </p:nvSpPr>
        <p:spPr>
          <a:xfrm>
            <a:off x="7959118" y="332656"/>
            <a:ext cx="3657600" cy="981472"/>
          </a:xfrm>
          <a:prstGeom prst="rect">
            <a:avLst/>
          </a:prstGeom>
        </p:spPr>
        <p:txBody>
          <a:bodyPr vert="horz" lIns="91440" tIns="45720" rIns="91440" bIns="45720" rtlCol="0" anchor="b">
            <a:normAutofit/>
          </a:bodyPr>
          <a:lstStyle/>
          <a:p>
            <a:r>
              <a:rPr lang="fr-FR" altLang="fr-FR" b="1" kern="1200" dirty="0">
                <a:latin typeface="+mj-lt"/>
                <a:ea typeface="+mj-ea"/>
                <a:cs typeface="+mj-cs"/>
              </a:rPr>
              <a:t>So </a:t>
            </a:r>
            <a:r>
              <a:rPr lang="fr-FR" altLang="fr-FR" b="1" kern="1200" dirty="0" err="1">
                <a:latin typeface="+mj-lt"/>
                <a:ea typeface="+mj-ea"/>
                <a:cs typeface="+mj-cs"/>
              </a:rPr>
              <a:t>What</a:t>
            </a:r>
            <a:r>
              <a:rPr lang="fr-FR" altLang="fr-FR" b="1" kern="1200" dirty="0">
                <a:latin typeface="+mj-lt"/>
                <a:ea typeface="+mj-ea"/>
                <a:cs typeface="+mj-cs"/>
              </a:rPr>
              <a:t> ?</a:t>
            </a:r>
          </a:p>
        </p:txBody>
      </p:sp>
      <p:sp>
        <p:nvSpPr>
          <p:cNvPr id="52228" name="Text Box 4"/>
          <p:cNvSpPr txBox="1">
            <a:spLocks noChangeArrowheads="1"/>
          </p:cNvSpPr>
          <p:nvPr/>
        </p:nvSpPr>
        <p:spPr bwMode="auto">
          <a:xfrm>
            <a:off x="7752184" y="1412776"/>
            <a:ext cx="3657600" cy="289560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nSpc>
                <a:spcPct val="90000"/>
              </a:lnSpc>
              <a:spcBef>
                <a:spcPts val="1200"/>
              </a:spcBef>
              <a:buNone/>
            </a:pPr>
            <a:r>
              <a:rPr lang="fr-FR" altLang="fr-FR" sz="2400" kern="1200" dirty="0" err="1">
                <a:latin typeface="+mn-lt"/>
                <a:ea typeface="+mn-ea"/>
                <a:cs typeface="+mn-cs"/>
              </a:rPr>
              <a:t>Managing</a:t>
            </a:r>
            <a:r>
              <a:rPr lang="fr-FR" altLang="fr-FR" sz="2400" kern="1200" dirty="0">
                <a:latin typeface="+mn-lt"/>
                <a:ea typeface="+mn-ea"/>
                <a:cs typeface="+mn-cs"/>
              </a:rPr>
              <a:t> </a:t>
            </a:r>
            <a:r>
              <a:rPr lang="fr-FR" altLang="fr-FR" sz="2400" kern="1200" dirty="0" err="1">
                <a:latin typeface="+mn-lt"/>
                <a:ea typeface="+mn-ea"/>
                <a:cs typeface="+mn-cs"/>
              </a:rPr>
              <a:t>resources</a:t>
            </a:r>
            <a:r>
              <a:rPr lang="fr-FR" altLang="fr-FR" sz="2400" kern="1200" dirty="0">
                <a:latin typeface="+mn-lt"/>
                <a:ea typeface="+mn-ea"/>
                <a:cs typeface="+mn-cs"/>
              </a:rPr>
              <a:t> &amp; </a:t>
            </a:r>
            <a:r>
              <a:rPr lang="fr-FR" altLang="fr-FR" sz="2400" kern="1200" dirty="0" err="1">
                <a:latin typeface="+mn-lt"/>
                <a:ea typeface="+mn-ea"/>
                <a:cs typeface="+mn-cs"/>
              </a:rPr>
              <a:t>capabilities</a:t>
            </a:r>
            <a:r>
              <a:rPr lang="fr-FR" altLang="fr-FR" sz="2400" kern="1200" dirty="0">
                <a:latin typeface="+mn-lt"/>
                <a:ea typeface="+mn-ea"/>
                <a:cs typeface="+mn-cs"/>
              </a:rPr>
              <a:t> = </a:t>
            </a:r>
            <a:r>
              <a:rPr lang="fr-FR" altLang="fr-FR" sz="2400" kern="1200" dirty="0" err="1">
                <a:latin typeface="+mn-lt"/>
                <a:ea typeface="+mn-ea"/>
                <a:cs typeface="+mn-cs"/>
              </a:rPr>
              <a:t>core</a:t>
            </a:r>
            <a:r>
              <a:rPr lang="fr-FR" altLang="fr-FR" sz="2400" kern="1200" dirty="0">
                <a:latin typeface="+mn-lt"/>
                <a:ea typeface="+mn-ea"/>
                <a:cs typeface="+mn-cs"/>
              </a:rPr>
              <a:t> </a:t>
            </a:r>
            <a:r>
              <a:rPr lang="fr-FR" altLang="fr-FR" sz="2400" kern="1200" dirty="0" err="1">
                <a:latin typeface="+mn-lt"/>
                <a:ea typeface="+mn-ea"/>
                <a:cs typeface="+mn-cs"/>
              </a:rPr>
              <a:t>competency</a:t>
            </a:r>
            <a:r>
              <a:rPr lang="fr-FR" altLang="fr-FR" sz="2400" kern="1200" dirty="0">
                <a:latin typeface="+mn-lt"/>
                <a:ea typeface="+mn-ea"/>
                <a:cs typeface="+mn-cs"/>
              </a:rPr>
              <a:t> of a “modern” CEO in sport </a:t>
            </a:r>
            <a:r>
              <a:rPr lang="fr-FR" altLang="fr-FR" sz="2400" kern="1200" dirty="0" err="1">
                <a:latin typeface="+mn-lt"/>
                <a:ea typeface="+mn-ea"/>
                <a:cs typeface="+mn-cs"/>
              </a:rPr>
              <a:t>organizations</a:t>
            </a:r>
            <a:endParaRPr lang="fr-FR" altLang="fr-FR" sz="2400" kern="1200" dirty="0">
              <a:latin typeface="+mn-lt"/>
              <a:ea typeface="+mn-ea"/>
              <a:cs typeface="+mn-cs"/>
            </a:endParaRPr>
          </a:p>
        </p:txBody>
      </p:sp>
      <p:graphicFrame>
        <p:nvGraphicFramePr>
          <p:cNvPr id="52230" name="Rectangle 3">
            <a:extLst>
              <a:ext uri="{FF2B5EF4-FFF2-40B4-BE49-F238E27FC236}">
                <a16:creationId xmlns:a16="http://schemas.microsoft.com/office/drawing/2014/main" id="{178F9DA5-203D-486B-A779-A42588F93168}"/>
              </a:ext>
            </a:extLst>
          </p:cNvPr>
          <p:cNvGraphicFramePr/>
          <p:nvPr>
            <p:extLst>
              <p:ext uri="{D42A27DB-BD31-4B8C-83A1-F6EECF244321}">
                <p14:modId xmlns:p14="http://schemas.microsoft.com/office/powerpoint/2010/main" val="3754959647"/>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 2" descr="Une image contenant personne, homme, intérieur, debout&#10;&#10;Description générée automatiquement">
            <a:extLst>
              <a:ext uri="{FF2B5EF4-FFF2-40B4-BE49-F238E27FC236}">
                <a16:creationId xmlns:a16="http://schemas.microsoft.com/office/drawing/2014/main" id="{B72E07EC-C61A-43E8-9B0F-5551091286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8168" y="3397080"/>
            <a:ext cx="4348340" cy="289559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p:cNvSpPr>
          <p:nvPr>
            <p:ph type="title"/>
          </p:nvPr>
        </p:nvSpPr>
        <p:spPr>
          <a:xfrm>
            <a:off x="4965430" y="629268"/>
            <a:ext cx="6586491" cy="1286160"/>
          </a:xfrm>
          <a:prstGeom prst="rect">
            <a:avLst/>
          </a:prstGeom>
        </p:spPr>
        <p:txBody>
          <a:bodyPr vert="horz" lIns="91440" tIns="45720" rIns="91440" bIns="45720" rtlCol="0" anchor="b">
            <a:normAutofit/>
          </a:bodyPr>
          <a:lstStyle/>
          <a:p>
            <a:r>
              <a:rPr lang="en-US" altLang="fr-FR" sz="4400" b="1"/>
              <a:t>Categorizing resources</a:t>
            </a:r>
          </a:p>
        </p:txBody>
      </p:sp>
      <p:pic>
        <p:nvPicPr>
          <p:cNvPr id="3" name="Image 2" descr="Une image contenant dessin, alimentation, signe&#10;&#10;Description générée automatiquement">
            <a:extLst>
              <a:ext uri="{FF2B5EF4-FFF2-40B4-BE49-F238E27FC236}">
                <a16:creationId xmlns:a16="http://schemas.microsoft.com/office/drawing/2014/main" id="{45ACDD4B-9544-42BD-8272-0B8F5DCFF8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18" r="6898"/>
          <a:stretch/>
        </p:blipFill>
        <p:spPr>
          <a:xfrm>
            <a:off x="20" y="10"/>
            <a:ext cx="4635571" cy="6857990"/>
          </a:xfrm>
          <a:prstGeom prst="rect">
            <a:avLst/>
          </a:prstGeom>
          <a:solidFill>
            <a:srgbClr val="FFFFFF">
              <a:shade val="85000"/>
            </a:srgbClr>
          </a:solidFill>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53261" name="Straight Connector 5326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5735"/>
            </a:solidFill>
          </a:ln>
        </p:spPr>
        <p:style>
          <a:lnRef idx="1">
            <a:schemeClr val="accent1"/>
          </a:lnRef>
          <a:fillRef idx="0">
            <a:schemeClr val="accent1"/>
          </a:fillRef>
          <a:effectRef idx="0">
            <a:schemeClr val="accent1"/>
          </a:effectRef>
          <a:fontRef idx="minor">
            <a:schemeClr val="tx1"/>
          </a:fontRef>
        </p:style>
      </p:cxnSp>
      <p:graphicFrame>
        <p:nvGraphicFramePr>
          <p:cNvPr id="53256" name="Rectangle 3">
            <a:extLst>
              <a:ext uri="{FF2B5EF4-FFF2-40B4-BE49-F238E27FC236}">
                <a16:creationId xmlns:a16="http://schemas.microsoft.com/office/drawing/2014/main" id="{E05DD9FA-0734-48F3-9AF4-31ABE422588A}"/>
              </a:ext>
            </a:extLst>
          </p:cNvPr>
          <p:cNvGraphicFramePr/>
          <p:nvPr>
            <p:extLst>
              <p:ext uri="{D42A27DB-BD31-4B8C-83A1-F6EECF244321}">
                <p14:modId xmlns:p14="http://schemas.microsoft.com/office/powerpoint/2010/main" val="2880930202"/>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981200" y="277813"/>
            <a:ext cx="86868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2400" b="1">
                <a:solidFill>
                  <a:schemeClr val="bg1"/>
                </a:solidFill>
              </a:rPr>
              <a:t>Sport events &amp; clubs : assets identification</a:t>
            </a:r>
          </a:p>
        </p:txBody>
      </p:sp>
      <p:graphicFrame>
        <p:nvGraphicFramePr>
          <p:cNvPr id="71720" name="Group 40"/>
          <p:cNvGraphicFramePr>
            <a:graphicFrameLocks noGrp="1"/>
          </p:cNvGraphicFramePr>
          <p:nvPr/>
        </p:nvGraphicFramePr>
        <p:xfrm>
          <a:off x="1703388" y="1557339"/>
          <a:ext cx="4176712" cy="4706937"/>
        </p:xfrm>
        <a:graphic>
          <a:graphicData uri="http://schemas.openxmlformats.org/drawingml/2006/table">
            <a:tbl>
              <a:tblPr/>
              <a:tblGrid>
                <a:gridCol w="1501775">
                  <a:extLst>
                    <a:ext uri="{9D8B030D-6E8A-4147-A177-3AD203B41FA5}">
                      <a16:colId xmlns:a16="http://schemas.microsoft.com/office/drawing/2014/main" val="20000"/>
                    </a:ext>
                  </a:extLst>
                </a:gridCol>
                <a:gridCol w="2674937">
                  <a:extLst>
                    <a:ext uri="{9D8B030D-6E8A-4147-A177-3AD203B41FA5}">
                      <a16:colId xmlns:a16="http://schemas.microsoft.com/office/drawing/2014/main" val="20001"/>
                    </a:ext>
                  </a:extLst>
                </a:gridCol>
              </a:tblGrid>
              <a:tr h="6666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a:ln>
                            <a:noFill/>
                          </a:ln>
                          <a:solidFill>
                            <a:schemeClr val="tx1"/>
                          </a:solidFill>
                          <a:effectLst/>
                          <a:latin typeface="Corbel" pitchFamily="34" charset="0"/>
                          <a:cs typeface="Arial" charset="0"/>
                        </a:rPr>
                        <a:t>Sport Event &amp; Clubs </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hMerge="1">
                  <a:txBody>
                    <a:bodyPr/>
                    <a:lstStyle/>
                    <a:p>
                      <a:endParaRPr lang="fr-FR"/>
                    </a:p>
                  </a:txBody>
                  <a:tcPr/>
                </a:tc>
                <a:extLst>
                  <a:ext uri="{0D108BD9-81ED-4DB2-BD59-A6C34878D82A}">
                    <a16:rowId xmlns:a16="http://schemas.microsoft.com/office/drawing/2014/main" val="10000"/>
                  </a:ext>
                </a:extLst>
              </a:tr>
              <a:tr h="487289">
                <a:tc rowSpan="5">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chemeClr val="tx1"/>
                        </a:solidFill>
                        <a:effectLst/>
                        <a:latin typeface="Corbel" pitchFamily="34"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chemeClr val="tx1"/>
                        </a:solidFill>
                        <a:effectLst/>
                        <a:latin typeface="Corbel" pitchFamily="34"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chemeClr val="tx1"/>
                        </a:solidFill>
                        <a:effectLst/>
                        <a:latin typeface="Corbel" pitchFamily="34"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chemeClr val="tx1"/>
                        </a:solidFill>
                        <a:effectLst/>
                        <a:latin typeface="Corbel" pitchFamily="34"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orbel" pitchFamily="34" charset="0"/>
                          <a:cs typeface="Arial" charset="0"/>
                        </a:rPr>
                        <a:t>Financial resources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orbel" pitchFamily="34" charset="0"/>
                          <a:cs typeface="Arial" charset="0"/>
                        </a:rPr>
                        <a:t>« Profit centres »</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Corbel" pitchFamily="34" charset="0"/>
                          <a:cs typeface="Arial" charset="0"/>
                        </a:rPr>
                        <a:t>Ticketting</a:t>
                      </a:r>
                      <a:r>
                        <a:rPr kumimoji="0" lang="en-US" sz="1600" b="0" i="0" u="none" strike="noStrike" cap="none" normalizeH="0" baseline="0" dirty="0">
                          <a:ln>
                            <a:noFill/>
                          </a:ln>
                          <a:solidFill>
                            <a:schemeClr val="tx1"/>
                          </a:solidFill>
                          <a:effectLst/>
                          <a:latin typeface="Corbel" pitchFamily="34" charset="0"/>
                          <a:cs typeface="Arial" charset="0"/>
                        </a:rPr>
                        <a:t> </a:t>
                      </a:r>
                      <a:endParaRPr kumimoji="0" lang="fr-FR" sz="1600" b="0" i="0" u="none" strike="noStrike" cap="none" normalizeH="0" baseline="0" dirty="0">
                        <a:ln>
                          <a:noFill/>
                        </a:ln>
                        <a:solidFill>
                          <a:schemeClr val="tx1"/>
                        </a:solidFill>
                        <a:effectLst/>
                        <a:latin typeface="Corbel" pitchFamily="34" charset="0"/>
                        <a:cs typeface="Arial"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1"/>
                  </a:ext>
                </a:extLst>
              </a:tr>
              <a:tr h="917437">
                <a:tc vMerge="1">
                  <a:txBody>
                    <a:bodyPr/>
                    <a:lstStyle/>
                    <a:p>
                      <a:endParaRPr lang="fr-F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err="1">
                          <a:ln>
                            <a:noFill/>
                          </a:ln>
                          <a:solidFill>
                            <a:schemeClr val="tx1"/>
                          </a:solidFill>
                          <a:effectLst/>
                          <a:latin typeface="Corbel" pitchFamily="34" charset="0"/>
                          <a:cs typeface="Arial" charset="0"/>
                        </a:rPr>
                        <a:t>Contracts</a:t>
                      </a:r>
                      <a:r>
                        <a:rPr kumimoji="0" lang="fr-FR" sz="1600" b="1" i="0" u="none" strike="noStrike" cap="none" normalizeH="0" baseline="0" dirty="0">
                          <a:ln>
                            <a:noFill/>
                          </a:ln>
                          <a:solidFill>
                            <a:schemeClr val="tx1"/>
                          </a:solidFill>
                          <a:effectLst/>
                          <a:latin typeface="Corbel" pitchFamily="34" charset="0"/>
                          <a:cs typeface="Arial" charset="0"/>
                        </a:rPr>
                        <a:t> (sponsoring, Public Relations) &amp; </a:t>
                      </a:r>
                      <a:r>
                        <a:rPr kumimoji="0" lang="fr-FR" sz="1600" b="1" i="0" u="none" strike="noStrike" cap="none" normalizeH="0" baseline="0" dirty="0" err="1">
                          <a:ln>
                            <a:noFill/>
                          </a:ln>
                          <a:solidFill>
                            <a:schemeClr val="folHlink"/>
                          </a:solidFill>
                          <a:effectLst/>
                          <a:latin typeface="Corbel" pitchFamily="34" charset="0"/>
                          <a:cs typeface="Arial" charset="0"/>
                        </a:rPr>
                        <a:t>Players</a:t>
                      </a:r>
                      <a:r>
                        <a:rPr kumimoji="0" lang="fr-FR" sz="1600" b="1" i="0" u="none" strike="noStrike" cap="none" normalizeH="0" baseline="0" dirty="0">
                          <a:ln>
                            <a:noFill/>
                          </a:ln>
                          <a:solidFill>
                            <a:schemeClr val="folHlink"/>
                          </a:solidFill>
                          <a:effectLst/>
                          <a:latin typeface="Corbel" pitchFamily="34" charset="0"/>
                          <a:cs typeface="Arial" charset="0"/>
                        </a:rPr>
                        <a:t> (clubs </a:t>
                      </a:r>
                      <a:r>
                        <a:rPr kumimoji="0" lang="fr-FR" sz="1600" b="1" i="0" u="none" strike="noStrike" cap="none" normalizeH="0" baseline="0" dirty="0" err="1">
                          <a:ln>
                            <a:noFill/>
                          </a:ln>
                          <a:solidFill>
                            <a:schemeClr val="folHlink"/>
                          </a:solidFill>
                          <a:effectLst/>
                          <a:latin typeface="Corbel" pitchFamily="34" charset="0"/>
                          <a:cs typeface="Arial" charset="0"/>
                        </a:rPr>
                        <a:t>only</a:t>
                      </a:r>
                      <a:r>
                        <a:rPr kumimoji="0" lang="fr-FR" sz="1600" b="1" i="0" u="none" strike="noStrike" cap="none" normalizeH="0" baseline="0" dirty="0">
                          <a:ln>
                            <a:noFill/>
                          </a:ln>
                          <a:solidFill>
                            <a:schemeClr val="folHlink"/>
                          </a:solidFill>
                          <a:effectLst/>
                          <a:latin typeface="Corbel" pitchFamily="34" charset="0"/>
                          <a:cs typeface="Arial" charset="0"/>
                        </a:rPr>
                        <a:t>)</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2"/>
                  </a:ext>
                </a:extLst>
              </a:tr>
              <a:tr h="431735">
                <a:tc vMerge="1">
                  <a:txBody>
                    <a:bodyPr/>
                    <a:lstStyle/>
                    <a:p>
                      <a:endParaRPr lang="fr-F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Corbel" pitchFamily="34" charset="0"/>
                          <a:cs typeface="Arial" charset="0"/>
                        </a:rPr>
                        <a:t>TV </a:t>
                      </a:r>
                      <a:r>
                        <a:rPr kumimoji="0" lang="fr-FR" sz="1600" b="1" i="0" u="none" strike="noStrike" cap="none" normalizeH="0" baseline="0" dirty="0" err="1">
                          <a:ln>
                            <a:noFill/>
                          </a:ln>
                          <a:solidFill>
                            <a:schemeClr val="tx1"/>
                          </a:solidFill>
                          <a:effectLst/>
                          <a:latin typeface="Corbel" pitchFamily="34" charset="0"/>
                          <a:cs typeface="Arial" charset="0"/>
                        </a:rPr>
                        <a:t>rights</a:t>
                      </a:r>
                      <a:r>
                        <a:rPr kumimoji="0" lang="fr-FR" sz="1600" b="1" i="0" u="none" strike="noStrike" cap="none" normalizeH="0" baseline="0" dirty="0">
                          <a:ln>
                            <a:noFill/>
                          </a:ln>
                          <a:solidFill>
                            <a:schemeClr val="tx1"/>
                          </a:solidFill>
                          <a:effectLst/>
                          <a:latin typeface="Corbel" pitchFamily="34" charset="0"/>
                          <a:cs typeface="Arial" charset="0"/>
                        </a:rPr>
                        <a:t>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3"/>
                  </a:ext>
                </a:extLst>
              </a:tr>
              <a:tr h="335266">
                <a:tc vMerge="1">
                  <a:txBody>
                    <a:bodyPr/>
                    <a:lstStyle/>
                    <a:p>
                      <a:endParaRPr lang="fr-F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Corbel" pitchFamily="34" charset="0"/>
                          <a:cs typeface="Arial" charset="0"/>
                        </a:rPr>
                        <a:t>Merchandising</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4"/>
                  </a:ext>
                </a:extLst>
              </a:tr>
              <a:tr h="795218">
                <a:tc vMerge="1">
                  <a:txBody>
                    <a:bodyPr/>
                    <a:lstStyle/>
                    <a:p>
                      <a:endParaRPr lang="fr-F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Corbel" pitchFamily="34" charset="0"/>
                          <a:cs typeface="Arial" charset="0"/>
                        </a:rPr>
                        <a:t>Institutions (</a:t>
                      </a:r>
                      <a:r>
                        <a:rPr kumimoji="0" lang="en-US" sz="1600" b="1" i="0" u="none" strike="noStrike" cap="none" normalizeH="0" baseline="0" dirty="0">
                          <a:ln>
                            <a:noFill/>
                          </a:ln>
                          <a:solidFill>
                            <a:schemeClr val="tx1"/>
                          </a:solidFill>
                          <a:effectLst/>
                          <a:latin typeface="Corbel" pitchFamily="34" charset="0"/>
                          <a:cs typeface="Arial" charset="0"/>
                        </a:rPr>
                        <a:t>public subsidies</a:t>
                      </a:r>
                      <a:r>
                        <a:rPr kumimoji="0" lang="fr-FR" sz="1600" b="1" i="0" u="none" strike="noStrike" cap="none" normalizeH="0" baseline="0" dirty="0">
                          <a:ln>
                            <a:noFill/>
                          </a:ln>
                          <a:solidFill>
                            <a:schemeClr val="tx1"/>
                          </a:solidFill>
                          <a:effectLst/>
                          <a:latin typeface="Corbel" pitchFamily="34" charset="0"/>
                          <a:cs typeface="Arial" charset="0"/>
                        </a:rPr>
                        <a:t>)</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5"/>
                  </a:ext>
                </a:extLst>
              </a:tr>
              <a:tr h="335266">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chemeClr val="tx1"/>
                        </a:solidFill>
                        <a:effectLst/>
                        <a:latin typeface="Corbel" pitchFamily="34"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orbel" pitchFamily="34" charset="0"/>
                          <a:cs typeface="Arial" charset="0"/>
                        </a:rPr>
                        <a:t>Renown</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orbel" pitchFamily="34" charset="0"/>
                          <a:cs typeface="Arial" charset="0"/>
                        </a:rPr>
                        <a:t>History</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6"/>
                  </a:ext>
                </a:extLst>
              </a:tr>
              <a:tr h="371419">
                <a:tc vMerge="1">
                  <a:txBody>
                    <a:bodyPr/>
                    <a:lstStyle/>
                    <a:p>
                      <a:endParaRPr lang="fr-F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orbel" pitchFamily="34" charset="0"/>
                          <a:cs typeface="Arial" charset="0"/>
                        </a:rPr>
                        <a:t>Sport performance</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7"/>
                  </a:ext>
                </a:extLst>
              </a:tr>
              <a:tr h="366657">
                <a:tc vMerge="1">
                  <a:txBody>
                    <a:bodyPr/>
                    <a:lstStyle/>
                    <a:p>
                      <a:endParaRPr lang="fr-F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Corbel" pitchFamily="34" charset="0"/>
                          <a:cs typeface="Arial" charset="0"/>
                        </a:rPr>
                        <a:t>Affluence, audience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8"/>
                  </a:ext>
                </a:extLst>
              </a:tr>
            </a:tbl>
          </a:graphicData>
        </a:graphic>
      </p:graphicFrame>
      <p:graphicFrame>
        <p:nvGraphicFramePr>
          <p:cNvPr id="71721" name="Group 41"/>
          <p:cNvGraphicFramePr>
            <a:graphicFrameLocks noGrp="1"/>
          </p:cNvGraphicFramePr>
          <p:nvPr/>
        </p:nvGraphicFramePr>
        <p:xfrm>
          <a:off x="7104063" y="1484313"/>
          <a:ext cx="3384550" cy="5040312"/>
        </p:xfrm>
        <a:graphic>
          <a:graphicData uri="http://schemas.openxmlformats.org/drawingml/2006/table">
            <a:tbl>
              <a:tblPr/>
              <a:tblGrid>
                <a:gridCol w="3384550">
                  <a:extLst>
                    <a:ext uri="{9D8B030D-6E8A-4147-A177-3AD203B41FA5}">
                      <a16:colId xmlns:a16="http://schemas.microsoft.com/office/drawing/2014/main" val="20000"/>
                    </a:ext>
                  </a:extLst>
                </a:gridCol>
              </a:tblGrid>
              <a:tr h="7699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a:ln>
                            <a:noFill/>
                          </a:ln>
                          <a:solidFill>
                            <a:schemeClr val="tx1"/>
                          </a:solidFill>
                          <a:effectLst/>
                          <a:latin typeface="Corbel" pitchFamily="34" charset="0"/>
                          <a:cs typeface="Arial" charset="0"/>
                        </a:rPr>
                        <a:t>Assets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0"/>
                  </a:ext>
                </a:extLst>
              </a:tr>
              <a:tr h="4270374">
                <a:tc>
                  <a:txBody>
                    <a:bodyPr/>
                    <a:lstStyle/>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err="1">
                          <a:ln>
                            <a:noFill/>
                          </a:ln>
                          <a:solidFill>
                            <a:schemeClr val="folHlink"/>
                          </a:solidFill>
                          <a:effectLst/>
                          <a:latin typeface="Corbel" pitchFamily="34" charset="0"/>
                          <a:cs typeface="Arial" charset="0"/>
                        </a:rPr>
                        <a:t>Players</a:t>
                      </a:r>
                      <a:r>
                        <a:rPr kumimoji="0" lang="fr-FR" sz="1800" b="1" i="0" u="none" strike="noStrike" cap="none" normalizeH="0" baseline="0" dirty="0">
                          <a:ln>
                            <a:noFill/>
                          </a:ln>
                          <a:solidFill>
                            <a:schemeClr val="folHlink"/>
                          </a:solidFill>
                          <a:effectLst/>
                          <a:latin typeface="Corbel" pitchFamily="34" charset="0"/>
                          <a:cs typeface="Arial" charset="0"/>
                        </a:rPr>
                        <a:t> &amp; coach </a:t>
                      </a:r>
                      <a:r>
                        <a:rPr kumimoji="0" lang="fr-FR" sz="1400" b="1" i="0" u="none" strike="noStrike" cap="none" normalizeH="0" baseline="0" dirty="0">
                          <a:ln>
                            <a:noFill/>
                          </a:ln>
                          <a:solidFill>
                            <a:schemeClr val="folHlink"/>
                          </a:solidFill>
                          <a:effectLst/>
                          <a:latin typeface="Corbel" pitchFamily="34" charset="0"/>
                          <a:cs typeface="Arial" charset="0"/>
                        </a:rPr>
                        <a:t>(clubs </a:t>
                      </a:r>
                      <a:r>
                        <a:rPr kumimoji="0" lang="fr-FR" sz="1400" b="1" i="0" u="none" strike="noStrike" cap="none" normalizeH="0" baseline="0" dirty="0" err="1">
                          <a:ln>
                            <a:noFill/>
                          </a:ln>
                          <a:solidFill>
                            <a:schemeClr val="folHlink"/>
                          </a:solidFill>
                          <a:effectLst/>
                          <a:latin typeface="Corbel" pitchFamily="34" charset="0"/>
                          <a:cs typeface="Arial" charset="0"/>
                        </a:rPr>
                        <a:t>only</a:t>
                      </a:r>
                      <a:r>
                        <a:rPr kumimoji="0" lang="fr-FR" sz="1400" b="1" i="0" u="none" strike="noStrike" cap="none" normalizeH="0" baseline="0" dirty="0">
                          <a:ln>
                            <a:noFill/>
                          </a:ln>
                          <a:solidFill>
                            <a:schemeClr val="folHlink"/>
                          </a:solidFill>
                          <a:effectLst/>
                          <a:latin typeface="Corbel" pitchFamily="34" charset="0"/>
                          <a:cs typeface="Arial" charset="0"/>
                        </a:rPr>
                        <a:t>)</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a:ln>
                            <a:noFill/>
                          </a:ln>
                          <a:solidFill>
                            <a:schemeClr val="tx1"/>
                          </a:solidFill>
                          <a:effectLst/>
                          <a:latin typeface="Corbel" pitchFamily="34" charset="0"/>
                          <a:cs typeface="Arial" charset="0"/>
                        </a:rPr>
                        <a:t>Partnership </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400" b="1" i="0" u="none" strike="noStrike" cap="none" normalizeH="0" baseline="0" dirty="0">
                          <a:ln>
                            <a:noFill/>
                          </a:ln>
                          <a:solidFill>
                            <a:schemeClr val="tx1"/>
                          </a:solidFill>
                          <a:effectLst/>
                          <a:latin typeface="Corbel" pitchFamily="34" charset="0"/>
                          <a:cs typeface="Arial" charset="0"/>
                        </a:rPr>
                        <a:t>(sponsoring, </a:t>
                      </a:r>
                      <a:r>
                        <a:rPr kumimoji="0" lang="fr-FR" sz="1400" b="1" i="0" u="none" strike="noStrike" cap="none" normalizeH="0" baseline="0" dirty="0" err="1">
                          <a:ln>
                            <a:noFill/>
                          </a:ln>
                          <a:solidFill>
                            <a:schemeClr val="tx1"/>
                          </a:solidFill>
                          <a:effectLst/>
                          <a:latin typeface="Corbel" pitchFamily="34" charset="0"/>
                          <a:cs typeface="Arial" charset="0"/>
                        </a:rPr>
                        <a:t>partners</a:t>
                      </a:r>
                      <a:r>
                        <a:rPr kumimoji="0" lang="fr-FR" sz="1400" b="1" i="0" u="none" strike="noStrike" cap="none" normalizeH="0" baseline="0" dirty="0">
                          <a:ln>
                            <a:noFill/>
                          </a:ln>
                          <a:solidFill>
                            <a:schemeClr val="tx1"/>
                          </a:solidFill>
                          <a:effectLst/>
                          <a:latin typeface="Corbel" pitchFamily="34" charset="0"/>
                          <a:cs typeface="Arial" charset="0"/>
                        </a:rPr>
                        <a:t>)</a:t>
                      </a:r>
                      <a:r>
                        <a:rPr kumimoji="0" lang="fr-FR" sz="1800" b="1" i="0" u="none" strike="noStrike" cap="none" normalizeH="0" baseline="0" dirty="0">
                          <a:ln>
                            <a:noFill/>
                          </a:ln>
                          <a:solidFill>
                            <a:schemeClr val="tx1"/>
                          </a:solidFill>
                          <a:effectLst/>
                          <a:latin typeface="Corbel" pitchFamily="34" charset="0"/>
                          <a:cs typeface="Arial" charset="0"/>
                        </a:rPr>
                        <a:t> </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err="1">
                          <a:ln>
                            <a:noFill/>
                          </a:ln>
                          <a:solidFill>
                            <a:schemeClr val="tx1"/>
                          </a:solidFill>
                          <a:effectLst/>
                          <a:latin typeface="Corbel" pitchFamily="34" charset="0"/>
                          <a:cs typeface="Arial" charset="0"/>
                        </a:rPr>
                        <a:t>Reputation</a:t>
                      </a:r>
                      <a:r>
                        <a:rPr kumimoji="0" lang="fr-FR" sz="1800" b="1" i="0" u="none" strike="noStrike" cap="none" normalizeH="0" baseline="0" dirty="0">
                          <a:ln>
                            <a:noFill/>
                          </a:ln>
                          <a:solidFill>
                            <a:schemeClr val="tx1"/>
                          </a:solidFill>
                          <a:effectLst/>
                          <a:latin typeface="Corbel" pitchFamily="34" charset="0"/>
                          <a:cs typeface="Arial" charset="0"/>
                        </a:rPr>
                        <a:t> </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400" b="1" i="0" u="none" strike="noStrike" cap="none" normalizeH="0" baseline="0" dirty="0">
                          <a:ln>
                            <a:noFill/>
                          </a:ln>
                          <a:solidFill>
                            <a:schemeClr val="tx1"/>
                          </a:solidFill>
                          <a:effectLst/>
                          <a:latin typeface="Corbel" pitchFamily="34" charset="0"/>
                          <a:cs typeface="Arial" charset="0"/>
                        </a:rPr>
                        <a:t>(</a:t>
                      </a:r>
                      <a:r>
                        <a:rPr kumimoji="0" lang="fr-FR" sz="1400" b="1" i="0" u="none" strike="noStrike" cap="none" normalizeH="0" baseline="0" dirty="0" err="1">
                          <a:ln>
                            <a:noFill/>
                          </a:ln>
                          <a:solidFill>
                            <a:schemeClr val="tx1"/>
                          </a:solidFill>
                          <a:effectLst/>
                          <a:latin typeface="Corbel" pitchFamily="34" charset="0"/>
                          <a:cs typeface="Arial" charset="0"/>
                        </a:rPr>
                        <a:t>event</a:t>
                      </a:r>
                      <a:r>
                        <a:rPr kumimoji="0" lang="fr-FR" sz="1400" b="1" i="0" u="none" strike="noStrike" cap="none" normalizeH="0" baseline="0" dirty="0">
                          <a:ln>
                            <a:noFill/>
                          </a:ln>
                          <a:solidFill>
                            <a:schemeClr val="tx1"/>
                          </a:solidFill>
                          <a:effectLst/>
                          <a:latin typeface="Corbel" pitchFamily="34" charset="0"/>
                          <a:cs typeface="Arial" charset="0"/>
                        </a:rPr>
                        <a:t>, sport, </a:t>
                      </a:r>
                      <a:r>
                        <a:rPr kumimoji="0" lang="fr-FR" sz="1400" b="1" i="0" u="none" strike="noStrike" cap="none" normalizeH="0" baseline="0" dirty="0" err="1">
                          <a:ln>
                            <a:noFill/>
                          </a:ln>
                          <a:solidFill>
                            <a:schemeClr val="tx1"/>
                          </a:solidFill>
                          <a:effectLst/>
                          <a:latin typeface="Corbel" pitchFamily="34" charset="0"/>
                          <a:cs typeface="Arial" charset="0"/>
                        </a:rPr>
                        <a:t>players</a:t>
                      </a:r>
                      <a:r>
                        <a:rPr kumimoji="0" lang="fr-FR" sz="1400" b="1" i="0" u="none" strike="noStrike" cap="none" normalizeH="0" baseline="0" dirty="0">
                          <a:ln>
                            <a:noFill/>
                          </a:ln>
                          <a:solidFill>
                            <a:schemeClr val="tx1"/>
                          </a:solidFill>
                          <a:effectLst/>
                          <a:latin typeface="Corbel" pitchFamily="34" charset="0"/>
                          <a:cs typeface="Arial" charset="0"/>
                        </a:rPr>
                        <a:t>)</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err="1">
                          <a:ln>
                            <a:noFill/>
                          </a:ln>
                          <a:solidFill>
                            <a:schemeClr val="tx1"/>
                          </a:solidFill>
                          <a:effectLst/>
                          <a:latin typeface="Corbel" pitchFamily="34" charset="0"/>
                          <a:cs typeface="Arial" charset="0"/>
                        </a:rPr>
                        <a:t>Relational</a:t>
                      </a:r>
                      <a:r>
                        <a:rPr kumimoji="0" lang="fr-FR" sz="1800" b="1" i="0" u="none" strike="noStrike" cap="none" normalizeH="0" baseline="0" dirty="0">
                          <a:ln>
                            <a:noFill/>
                          </a:ln>
                          <a:solidFill>
                            <a:schemeClr val="tx1"/>
                          </a:solidFill>
                          <a:effectLst/>
                          <a:latin typeface="Corbel" pitchFamily="34" charset="0"/>
                          <a:cs typeface="Arial" charset="0"/>
                        </a:rPr>
                        <a:t> </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400" b="1" i="0" u="none" strike="noStrike" cap="none" normalizeH="0" baseline="0" dirty="0">
                          <a:ln>
                            <a:noFill/>
                          </a:ln>
                          <a:solidFill>
                            <a:schemeClr val="tx1"/>
                          </a:solidFill>
                          <a:effectLst/>
                          <a:latin typeface="Corbel" pitchFamily="34" charset="0"/>
                          <a:cs typeface="Arial" charset="0"/>
                        </a:rPr>
                        <a:t>(Social capital, </a:t>
                      </a:r>
                      <a:r>
                        <a:rPr kumimoji="0" lang="fr-FR" sz="1400" b="1" i="0" u="none" strike="noStrike" cap="none" normalizeH="0" baseline="0" dirty="0" err="1">
                          <a:ln>
                            <a:noFill/>
                          </a:ln>
                          <a:solidFill>
                            <a:schemeClr val="tx1"/>
                          </a:solidFill>
                          <a:effectLst/>
                          <a:latin typeface="Corbel" pitchFamily="34" charset="0"/>
                          <a:cs typeface="Arial" charset="0"/>
                        </a:rPr>
                        <a:t>relational</a:t>
                      </a:r>
                      <a:r>
                        <a:rPr kumimoji="0" lang="fr-FR" sz="1400" b="1" i="0" u="none" strike="noStrike" cap="none" normalizeH="0" baseline="0" dirty="0">
                          <a:ln>
                            <a:noFill/>
                          </a:ln>
                          <a:solidFill>
                            <a:schemeClr val="tx1"/>
                          </a:solidFill>
                          <a:effectLst/>
                          <a:latin typeface="Corbel" pitchFamily="34" charset="0"/>
                          <a:cs typeface="Arial" charset="0"/>
                        </a:rPr>
                        <a:t> networks, Public Relations)</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a:ln>
                            <a:noFill/>
                          </a:ln>
                          <a:solidFill>
                            <a:schemeClr val="tx1"/>
                          </a:solidFill>
                          <a:effectLst/>
                          <a:latin typeface="Corbel" pitchFamily="34" charset="0"/>
                          <a:cs typeface="Arial" charset="0"/>
                        </a:rPr>
                        <a:t>Physical</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400" b="1" i="0" u="none" strike="noStrike" cap="none" normalizeH="0" baseline="0" dirty="0">
                          <a:ln>
                            <a:noFill/>
                          </a:ln>
                          <a:solidFill>
                            <a:schemeClr val="tx1"/>
                          </a:solidFill>
                          <a:effectLst/>
                          <a:latin typeface="Corbel" pitchFamily="34" charset="0"/>
                          <a:cs typeface="Arial" charset="0"/>
                        </a:rPr>
                        <a:t>(infrastructures, stadium, </a:t>
                      </a:r>
                      <a:r>
                        <a:rPr kumimoji="0" lang="fr-FR" sz="1400" b="1" i="0" u="none" strike="noStrike" cap="none" normalizeH="0" baseline="0" dirty="0" err="1">
                          <a:ln>
                            <a:noFill/>
                          </a:ln>
                          <a:solidFill>
                            <a:schemeClr val="tx1"/>
                          </a:solidFill>
                          <a:effectLst/>
                          <a:latin typeface="Corbel" pitchFamily="34" charset="0"/>
                          <a:cs typeface="Arial" charset="0"/>
                        </a:rPr>
                        <a:t>territory</a:t>
                      </a:r>
                      <a:r>
                        <a:rPr kumimoji="0" lang="fr-FR" sz="1400" b="1" i="0" u="none" strike="noStrike" cap="none" normalizeH="0" baseline="0" dirty="0">
                          <a:ln>
                            <a:noFill/>
                          </a:ln>
                          <a:solidFill>
                            <a:schemeClr val="tx1"/>
                          </a:solidFill>
                          <a:effectLst/>
                          <a:latin typeface="Corbel" pitchFamily="34" charset="0"/>
                          <a:cs typeface="Arial" charset="0"/>
                        </a:rPr>
                        <a:t>)</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err="1">
                          <a:ln>
                            <a:noFill/>
                          </a:ln>
                          <a:solidFill>
                            <a:schemeClr val="tx1"/>
                          </a:solidFill>
                          <a:effectLst/>
                          <a:latin typeface="Corbel" pitchFamily="34" charset="0"/>
                          <a:cs typeface="Arial" charset="0"/>
                        </a:rPr>
                        <a:t>Organizational</a:t>
                      </a:r>
                      <a:r>
                        <a:rPr kumimoji="0" lang="fr-FR" sz="1800" b="1" i="0" u="none" strike="noStrike" cap="none" normalizeH="0" baseline="0" dirty="0">
                          <a:ln>
                            <a:noFill/>
                          </a:ln>
                          <a:solidFill>
                            <a:schemeClr val="tx1"/>
                          </a:solidFill>
                          <a:effectLst/>
                          <a:latin typeface="Corbel" pitchFamily="34" charset="0"/>
                          <a:cs typeface="Arial" charset="0"/>
                        </a:rPr>
                        <a:t> </a:t>
                      </a:r>
                      <a:r>
                        <a:rPr kumimoji="0" lang="fr-FR" sz="1800" b="1" i="0" u="none" strike="noStrike" cap="none" normalizeH="0" baseline="0" dirty="0" err="1">
                          <a:ln>
                            <a:noFill/>
                          </a:ln>
                          <a:solidFill>
                            <a:schemeClr val="tx1"/>
                          </a:solidFill>
                          <a:effectLst/>
                          <a:latin typeface="Corbel" pitchFamily="34" charset="0"/>
                          <a:cs typeface="Arial" charset="0"/>
                        </a:rPr>
                        <a:t>Capabilities</a:t>
                      </a:r>
                      <a:endParaRPr kumimoji="0" lang="fr-FR" sz="1800" b="1" i="0" u="none" strike="noStrike" cap="none" normalizeH="0" baseline="0" dirty="0">
                        <a:ln>
                          <a:noFill/>
                        </a:ln>
                        <a:solidFill>
                          <a:schemeClr val="tx1"/>
                        </a:solidFill>
                        <a:effectLst/>
                        <a:latin typeface="Corbel" pitchFamily="34" charset="0"/>
                        <a:cs typeface="Arial" charset="0"/>
                      </a:endParaRP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a:ln>
                            <a:noFill/>
                          </a:ln>
                          <a:solidFill>
                            <a:schemeClr val="tx1"/>
                          </a:solidFill>
                          <a:effectLst/>
                          <a:latin typeface="Corbel" pitchFamily="34" charset="0"/>
                          <a:cs typeface="Arial" charset="0"/>
                        </a:rPr>
                        <a:t> </a:t>
                      </a:r>
                      <a:r>
                        <a:rPr kumimoji="0" lang="fr-FR" sz="1400" b="1" i="0" u="none" strike="noStrike" cap="none" normalizeH="0" baseline="0" dirty="0">
                          <a:ln>
                            <a:noFill/>
                          </a:ln>
                          <a:solidFill>
                            <a:schemeClr val="tx1"/>
                          </a:solidFill>
                          <a:effectLst/>
                          <a:latin typeface="Corbel" pitchFamily="34" charset="0"/>
                          <a:cs typeface="Arial" charset="0"/>
                        </a:rPr>
                        <a:t>(</a:t>
                      </a:r>
                      <a:r>
                        <a:rPr kumimoji="0" lang="fr-FR" sz="1400" b="1" i="0" u="none" strike="noStrike" cap="none" normalizeH="0" baseline="0" dirty="0" err="1">
                          <a:ln>
                            <a:noFill/>
                          </a:ln>
                          <a:solidFill>
                            <a:schemeClr val="tx1"/>
                          </a:solidFill>
                          <a:effectLst/>
                          <a:latin typeface="Corbel" pitchFamily="34" charset="0"/>
                          <a:cs typeface="Arial" charset="0"/>
                        </a:rPr>
                        <a:t>Core</a:t>
                      </a:r>
                      <a:r>
                        <a:rPr kumimoji="0" lang="fr-FR" sz="1400" b="1" i="0" u="none" strike="noStrike" cap="none" normalizeH="0" baseline="0" dirty="0">
                          <a:ln>
                            <a:noFill/>
                          </a:ln>
                          <a:solidFill>
                            <a:schemeClr val="tx1"/>
                          </a:solidFill>
                          <a:effectLst/>
                          <a:latin typeface="Corbel" pitchFamily="34" charset="0"/>
                          <a:cs typeface="Arial" charset="0"/>
                        </a:rPr>
                        <a:t> </a:t>
                      </a:r>
                      <a:r>
                        <a:rPr kumimoji="0" lang="fr-FR" sz="1400" b="1" i="0" u="none" strike="noStrike" cap="none" normalizeH="0" baseline="0" dirty="0" err="1">
                          <a:ln>
                            <a:noFill/>
                          </a:ln>
                          <a:solidFill>
                            <a:schemeClr val="tx1"/>
                          </a:solidFill>
                          <a:effectLst/>
                          <a:latin typeface="Corbel" pitchFamily="34" charset="0"/>
                          <a:cs typeface="Arial" charset="0"/>
                        </a:rPr>
                        <a:t>competences</a:t>
                      </a:r>
                      <a:r>
                        <a:rPr kumimoji="0" lang="fr-FR" sz="1400" b="1" i="0" u="none" strike="noStrike" cap="none" normalizeH="0" baseline="0" dirty="0">
                          <a:ln>
                            <a:noFill/>
                          </a:ln>
                          <a:solidFill>
                            <a:schemeClr val="tx1"/>
                          </a:solidFill>
                          <a:effectLst/>
                          <a:latin typeface="Corbel" pitchFamily="34" charset="0"/>
                          <a:cs typeface="Arial" charset="0"/>
                        </a:rPr>
                        <a:t>, </a:t>
                      </a:r>
                      <a:r>
                        <a:rPr kumimoji="0" lang="fr-FR" sz="1400" b="1" i="0" u="none" strike="noStrike" cap="none" normalizeH="0" baseline="0" dirty="0" err="1">
                          <a:ln>
                            <a:noFill/>
                          </a:ln>
                          <a:solidFill>
                            <a:schemeClr val="tx1"/>
                          </a:solidFill>
                          <a:effectLst/>
                          <a:latin typeface="Corbel" pitchFamily="34" charset="0"/>
                          <a:cs typeface="Arial" charset="0"/>
                        </a:rPr>
                        <a:t>event</a:t>
                      </a:r>
                      <a:r>
                        <a:rPr kumimoji="0" lang="fr-FR" sz="1400" b="1" i="0" u="none" strike="noStrike" cap="none" normalizeH="0" baseline="0" dirty="0">
                          <a:ln>
                            <a:noFill/>
                          </a:ln>
                          <a:solidFill>
                            <a:schemeClr val="tx1"/>
                          </a:solidFill>
                          <a:effectLst/>
                          <a:latin typeface="Corbel" pitchFamily="34" charset="0"/>
                          <a:cs typeface="Arial" charset="0"/>
                        </a:rPr>
                        <a:t> </a:t>
                      </a:r>
                      <a:r>
                        <a:rPr kumimoji="0" lang="fr-FR" sz="1400" b="1" i="0" u="none" strike="noStrike" cap="none" normalizeH="0" baseline="0" dirty="0" err="1">
                          <a:ln>
                            <a:noFill/>
                          </a:ln>
                          <a:solidFill>
                            <a:schemeClr val="tx1"/>
                          </a:solidFill>
                          <a:effectLst/>
                          <a:latin typeface="Corbel" pitchFamily="34" charset="0"/>
                          <a:cs typeface="Arial" charset="0"/>
                        </a:rPr>
                        <a:t>driven</a:t>
                      </a:r>
                      <a:r>
                        <a:rPr kumimoji="0" lang="fr-FR" sz="1400" b="1" i="0" u="none" strike="noStrike" cap="none" normalizeH="0" baseline="0" dirty="0">
                          <a:ln>
                            <a:noFill/>
                          </a:ln>
                          <a:solidFill>
                            <a:schemeClr val="tx1"/>
                          </a:solidFill>
                          <a:effectLst/>
                          <a:latin typeface="Corbel" pitchFamily="34" charset="0"/>
                          <a:cs typeface="Arial" charset="0"/>
                        </a:rPr>
                        <a:t> know how, </a:t>
                      </a:r>
                      <a:r>
                        <a:rPr kumimoji="0" lang="fr-FR" sz="1400" b="1" i="0" u="none" strike="noStrike" cap="none" normalizeH="0" baseline="0" dirty="0" err="1">
                          <a:ln>
                            <a:noFill/>
                          </a:ln>
                          <a:solidFill>
                            <a:schemeClr val="tx1"/>
                          </a:solidFill>
                          <a:effectLst/>
                          <a:latin typeface="Corbel" pitchFamily="34" charset="0"/>
                          <a:cs typeface="Arial" charset="0"/>
                        </a:rPr>
                        <a:t>project</a:t>
                      </a:r>
                      <a:r>
                        <a:rPr kumimoji="0" lang="fr-FR" sz="1400" b="1" i="0" u="none" strike="noStrike" cap="none" normalizeH="0" baseline="0" dirty="0">
                          <a:ln>
                            <a:noFill/>
                          </a:ln>
                          <a:solidFill>
                            <a:schemeClr val="tx1"/>
                          </a:solidFill>
                          <a:effectLst/>
                          <a:latin typeface="Corbel" pitchFamily="34" charset="0"/>
                          <a:cs typeface="Arial" charset="0"/>
                        </a:rPr>
                        <a:t> management))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1"/>
                  </a:ext>
                </a:extLst>
              </a:tr>
            </a:tbl>
          </a:graphicData>
        </a:graphic>
      </p:graphicFrame>
      <p:sp>
        <p:nvSpPr>
          <p:cNvPr id="71719" name="AutoShape 39"/>
          <p:cNvSpPr>
            <a:spLocks noChangeArrowheads="1"/>
          </p:cNvSpPr>
          <p:nvPr/>
        </p:nvSpPr>
        <p:spPr bwMode="auto">
          <a:xfrm>
            <a:off x="5880100" y="3284538"/>
            <a:ext cx="1225550" cy="16557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7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8" fill="hold" grpId="0" nodeType="clickEffect">
                                  <p:stCondLst>
                                    <p:cond delay="0"/>
                                  </p:stCondLst>
                                  <p:childTnLst>
                                    <p:set>
                                      <p:cBhvr>
                                        <p:cTn id="10" dur="1" fill="hold">
                                          <p:stCondLst>
                                            <p:cond delay="0"/>
                                          </p:stCondLst>
                                        </p:cTn>
                                        <p:tgtEl>
                                          <p:spTgt spid="71719"/>
                                        </p:tgtEl>
                                        <p:attrNameLst>
                                          <p:attrName>style.visibility</p:attrName>
                                        </p:attrNameLst>
                                      </p:cBhvr>
                                      <p:to>
                                        <p:strVal val="visible"/>
                                      </p:to>
                                    </p:set>
                                    <p:anim calcmode="lin" valueType="num">
                                      <p:cBhvr>
                                        <p:cTn id="11" dur="500" fill="hold"/>
                                        <p:tgtEl>
                                          <p:spTgt spid="71719"/>
                                        </p:tgtEl>
                                        <p:attrNameLst>
                                          <p:attrName>ppt_x</p:attrName>
                                        </p:attrNameLst>
                                      </p:cBhvr>
                                      <p:tavLst>
                                        <p:tav tm="0">
                                          <p:val>
                                            <p:strVal val="#ppt_x-#ppt_w/2"/>
                                          </p:val>
                                        </p:tav>
                                        <p:tav tm="100000">
                                          <p:val>
                                            <p:strVal val="#ppt_x"/>
                                          </p:val>
                                        </p:tav>
                                      </p:tavLst>
                                    </p:anim>
                                    <p:anim calcmode="lin" valueType="num">
                                      <p:cBhvr>
                                        <p:cTn id="12" dur="500" fill="hold"/>
                                        <p:tgtEl>
                                          <p:spTgt spid="71719"/>
                                        </p:tgtEl>
                                        <p:attrNameLst>
                                          <p:attrName>ppt_y</p:attrName>
                                        </p:attrNameLst>
                                      </p:cBhvr>
                                      <p:tavLst>
                                        <p:tav tm="0">
                                          <p:val>
                                            <p:strVal val="#ppt_y"/>
                                          </p:val>
                                        </p:tav>
                                        <p:tav tm="100000">
                                          <p:val>
                                            <p:strVal val="#ppt_y"/>
                                          </p:val>
                                        </p:tav>
                                      </p:tavLst>
                                    </p:anim>
                                    <p:anim calcmode="lin" valueType="num">
                                      <p:cBhvr>
                                        <p:cTn id="13" dur="500" fill="hold"/>
                                        <p:tgtEl>
                                          <p:spTgt spid="71719"/>
                                        </p:tgtEl>
                                        <p:attrNameLst>
                                          <p:attrName>ppt_w</p:attrName>
                                        </p:attrNameLst>
                                      </p:cBhvr>
                                      <p:tavLst>
                                        <p:tav tm="0">
                                          <p:val>
                                            <p:fltVal val="0"/>
                                          </p:val>
                                        </p:tav>
                                        <p:tav tm="100000">
                                          <p:val>
                                            <p:strVal val="#ppt_w"/>
                                          </p:val>
                                        </p:tav>
                                      </p:tavLst>
                                    </p:anim>
                                    <p:anim calcmode="lin" valueType="num">
                                      <p:cBhvr>
                                        <p:cTn id="14" dur="500" fill="hold"/>
                                        <p:tgtEl>
                                          <p:spTgt spid="71719"/>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71721"/>
                                        </p:tgtEl>
                                        <p:attrNameLst>
                                          <p:attrName>style.visibility</p:attrName>
                                        </p:attrNameLst>
                                      </p:cBhvr>
                                      <p:to>
                                        <p:strVal val="visible"/>
                                      </p:to>
                                    </p:set>
                                    <p:animEffect transition="in" filter="checkerboard(across)">
                                      <p:cBhvr>
                                        <p:cTn id="19" dur="500"/>
                                        <p:tgtEl>
                                          <p:spTgt spid="71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981200" y="277814"/>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600" b="1">
                <a:solidFill>
                  <a:schemeClr val="bg1"/>
                </a:solidFill>
              </a:rPr>
              <a:t>Partnership (sponsorship) resources</a:t>
            </a:r>
          </a:p>
        </p:txBody>
      </p:sp>
      <p:sp>
        <p:nvSpPr>
          <p:cNvPr id="55299" name="Rectangle 3"/>
          <p:cNvSpPr>
            <a:spLocks noChangeArrowheads="1"/>
          </p:cNvSpPr>
          <p:nvPr/>
        </p:nvSpPr>
        <p:spPr bwMode="auto">
          <a:xfrm>
            <a:off x="409866" y="112301"/>
            <a:ext cx="6840760"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nSpc>
                <a:spcPct val="90000"/>
              </a:lnSpc>
            </a:pPr>
            <a:r>
              <a:rPr lang="en-US" altLang="fr-FR" sz="2000" b="1" dirty="0"/>
              <a:t>Sponsoring : brand image, image transfer, notoriety, visibility, target specificity, TV… </a:t>
            </a:r>
          </a:p>
          <a:p>
            <a:pPr lvl="1">
              <a:lnSpc>
                <a:spcPct val="90000"/>
              </a:lnSpc>
            </a:pPr>
            <a:r>
              <a:rPr lang="en-US" altLang="fr-FR" sz="1800" b="1" dirty="0"/>
              <a:t>Examples : BNP Paribas, Louis Vuitton, </a:t>
            </a:r>
            <a:r>
              <a:rPr lang="en-US" altLang="fr-FR" sz="1800" b="1" dirty="0" err="1"/>
              <a:t>Rollex</a:t>
            </a:r>
            <a:r>
              <a:rPr lang="en-US" altLang="fr-FR" sz="1800" b="1" dirty="0"/>
              <a:t>, Peugeot, </a:t>
            </a:r>
            <a:r>
              <a:rPr lang="en-US" altLang="fr-FR" sz="1800" b="1" dirty="0" err="1"/>
              <a:t>Indesit</a:t>
            </a:r>
            <a:r>
              <a:rPr lang="en-US" altLang="fr-FR" sz="1800" b="1" dirty="0"/>
              <a:t>, Adidas, Nike, </a:t>
            </a:r>
            <a:r>
              <a:rPr lang="en-US" altLang="fr-FR" sz="1800" b="1" dirty="0" err="1"/>
              <a:t>Fedex</a:t>
            </a:r>
            <a:r>
              <a:rPr lang="en-US" altLang="fr-FR" sz="1800" b="1" dirty="0"/>
              <a:t>, Coca-Cola, Philips, Renault, Mercedes…</a:t>
            </a:r>
          </a:p>
          <a:p>
            <a:pPr>
              <a:lnSpc>
                <a:spcPct val="90000"/>
              </a:lnSpc>
            </a:pPr>
            <a:endParaRPr lang="en-US" altLang="fr-FR" sz="2000" b="1" dirty="0"/>
          </a:p>
          <a:p>
            <a:pPr>
              <a:lnSpc>
                <a:spcPct val="90000"/>
              </a:lnSpc>
            </a:pPr>
            <a:r>
              <a:rPr lang="en-US" altLang="fr-FR" sz="2000" b="1" dirty="0"/>
              <a:t>Leverage and activate !  </a:t>
            </a:r>
          </a:p>
        </p:txBody>
      </p:sp>
      <p:sp>
        <p:nvSpPr>
          <p:cNvPr id="55300" name="Rectangle 4"/>
          <p:cNvSpPr>
            <a:spLocks noChangeArrowheads="1"/>
          </p:cNvSpPr>
          <p:nvPr/>
        </p:nvSpPr>
        <p:spPr bwMode="auto">
          <a:xfrm>
            <a:off x="6744072" y="5378861"/>
            <a:ext cx="4895850" cy="1366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dirty="0">
                <a:latin typeface="Arial" panose="020B0604020202020204" pitchFamily="34" charset="0"/>
              </a:rPr>
              <a:t>$ = Commercial </a:t>
            </a:r>
            <a:r>
              <a:rPr lang="fr-FR" altLang="fr-FR" sz="1800" b="1" dirty="0" err="1">
                <a:latin typeface="Arial" panose="020B0604020202020204" pitchFamily="34" charset="0"/>
              </a:rPr>
              <a:t>Sponsorship</a:t>
            </a:r>
            <a:r>
              <a:rPr lang="fr-FR" altLang="fr-FR" sz="1800" b="1" dirty="0">
                <a:latin typeface="Arial" panose="020B0604020202020204" pitchFamily="34" charset="0"/>
              </a:rPr>
              <a:t> </a:t>
            </a:r>
            <a:r>
              <a:rPr lang="fr-FR" altLang="fr-FR" sz="1800" b="1" dirty="0" err="1">
                <a:latin typeface="Arial" panose="020B0604020202020204" pitchFamily="34" charset="0"/>
              </a:rPr>
              <a:t>Contracts</a:t>
            </a:r>
            <a:endParaRPr lang="fr-FR" altLang="fr-FR" sz="1800" b="1" dirty="0">
              <a:latin typeface="Arial" panose="020B0604020202020204" pitchFamily="34" charset="0"/>
            </a:endParaRPr>
          </a:p>
        </p:txBody>
      </p:sp>
      <p:pic>
        <p:nvPicPr>
          <p:cNvPr id="3" name="Image 2" descr="Une image contenant capture d’écran&#10;&#10;Description générée automatiquement">
            <a:extLst>
              <a:ext uri="{FF2B5EF4-FFF2-40B4-BE49-F238E27FC236}">
                <a16:creationId xmlns:a16="http://schemas.microsoft.com/office/drawing/2014/main" id="{DEFF44A2-06D3-4651-B50F-10F9829BD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8208" y="476321"/>
            <a:ext cx="2960174" cy="44358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age 3">
            <a:extLst>
              <a:ext uri="{FF2B5EF4-FFF2-40B4-BE49-F238E27FC236}">
                <a16:creationId xmlns:a16="http://schemas.microsoft.com/office/drawing/2014/main" id="{72CFFA2B-D7AE-D63A-E394-E365A972F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55" y="2209195"/>
            <a:ext cx="4536504" cy="45365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981200" y="277814"/>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600" b="1">
                <a:solidFill>
                  <a:schemeClr val="bg1"/>
                </a:solidFill>
              </a:rPr>
              <a:t>Relational Resources</a:t>
            </a:r>
          </a:p>
        </p:txBody>
      </p:sp>
      <p:sp>
        <p:nvSpPr>
          <p:cNvPr id="56323" name="Rectangle 3"/>
          <p:cNvSpPr>
            <a:spLocks noChangeArrowheads="1"/>
          </p:cNvSpPr>
          <p:nvPr/>
        </p:nvSpPr>
        <p:spPr bwMode="auto">
          <a:xfrm>
            <a:off x="0" y="116632"/>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r>
              <a:rPr lang="en-US" altLang="fr-FR" dirty="0"/>
              <a:t>Event Manager’s Social Capital </a:t>
            </a:r>
          </a:p>
          <a:p>
            <a:endParaRPr lang="en-US" altLang="fr-FR" dirty="0"/>
          </a:p>
          <a:p>
            <a:r>
              <a:rPr lang="en-US" altLang="fr-FR" dirty="0"/>
              <a:t>Relational and business networks !</a:t>
            </a:r>
          </a:p>
        </p:txBody>
      </p:sp>
      <p:sp>
        <p:nvSpPr>
          <p:cNvPr id="56324" name="Rectangle 4"/>
          <p:cNvSpPr>
            <a:spLocks noChangeArrowheads="1"/>
          </p:cNvSpPr>
          <p:nvPr/>
        </p:nvSpPr>
        <p:spPr bwMode="auto">
          <a:xfrm>
            <a:off x="6382453" y="5374530"/>
            <a:ext cx="4895850" cy="1366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dirty="0">
                <a:latin typeface="Arial" panose="020B0604020202020204" pitchFamily="34" charset="0"/>
              </a:rPr>
              <a:t>$ = Public Relations</a:t>
            </a:r>
          </a:p>
        </p:txBody>
      </p:sp>
      <p:pic>
        <p:nvPicPr>
          <p:cNvPr id="3" name="Image 2" descr="Une image contenant texte, journal&#10;&#10;Description générée automatiquement">
            <a:extLst>
              <a:ext uri="{FF2B5EF4-FFF2-40B4-BE49-F238E27FC236}">
                <a16:creationId xmlns:a16="http://schemas.microsoft.com/office/drawing/2014/main" id="{1949D924-5471-446F-84DA-2C6724256C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0136" y="399627"/>
            <a:ext cx="3020484" cy="45307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218" name="Picture 2" descr="Soft power sponsorships: how Qatar uses sport to promote a positive picture  to the outside world | South China Morning Post">
            <a:extLst>
              <a:ext uri="{FF2B5EF4-FFF2-40B4-BE49-F238E27FC236}">
                <a16:creationId xmlns:a16="http://schemas.microsoft.com/office/drawing/2014/main" id="{258BF968-7123-E118-A9AA-9C7D884D58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87" y="2276872"/>
            <a:ext cx="5858516" cy="35010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Rétrospective 3XF">
            <a:hlinkClick r:id="" action="ppaction://media"/>
            <a:extLst>
              <a:ext uri="{FF2B5EF4-FFF2-40B4-BE49-F238E27FC236}">
                <a16:creationId xmlns:a16="http://schemas.microsoft.com/office/drawing/2014/main" id="{31F214B2-EF7E-12B0-2CD0-BE03B3AAEB5B}"/>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367059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981200" y="277814"/>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600" b="1">
                <a:solidFill>
                  <a:schemeClr val="bg1"/>
                </a:solidFill>
              </a:rPr>
              <a:t>Reputational Resources</a:t>
            </a:r>
          </a:p>
        </p:txBody>
      </p:sp>
      <p:sp>
        <p:nvSpPr>
          <p:cNvPr id="57347" name="Rectangle 3"/>
          <p:cNvSpPr>
            <a:spLocks noChangeArrowheads="1"/>
          </p:cNvSpPr>
          <p:nvPr/>
        </p:nvSpPr>
        <p:spPr bwMode="auto">
          <a:xfrm>
            <a:off x="191344" y="227013"/>
            <a:ext cx="8229600" cy="262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r>
              <a:rPr lang="en-US" altLang="fr-FR" dirty="0"/>
              <a:t>Event legend and history : JO, America’s Cup, Le Tour de France, Roland Garros, Wimbledon…</a:t>
            </a:r>
          </a:p>
          <a:p>
            <a:r>
              <a:rPr lang="en-US" altLang="fr-FR" dirty="0"/>
              <a:t>Corporate Reputation</a:t>
            </a:r>
          </a:p>
        </p:txBody>
      </p:sp>
      <p:sp>
        <p:nvSpPr>
          <p:cNvPr id="57348" name="Rectangle 4"/>
          <p:cNvSpPr>
            <a:spLocks noChangeArrowheads="1"/>
          </p:cNvSpPr>
          <p:nvPr/>
        </p:nvSpPr>
        <p:spPr bwMode="auto">
          <a:xfrm>
            <a:off x="5807968" y="5264149"/>
            <a:ext cx="4895850" cy="1366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latin typeface="Arial" panose="020B0604020202020204" pitchFamily="34" charset="0"/>
              </a:rPr>
              <a:t>$ = Media Rights &amp; commercial brands</a:t>
            </a:r>
          </a:p>
        </p:txBody>
      </p:sp>
      <p:pic>
        <p:nvPicPr>
          <p:cNvPr id="3" name="Image 2" descr="Une image contenant noir, assis, ordinateur, moniteur&#10;&#10;Description générée automatiquement">
            <a:extLst>
              <a:ext uri="{FF2B5EF4-FFF2-40B4-BE49-F238E27FC236}">
                <a16:creationId xmlns:a16="http://schemas.microsoft.com/office/drawing/2014/main" id="{58D8319E-552D-49A1-9DCE-687CA1F10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7322" y="332656"/>
            <a:ext cx="3036576" cy="45509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42" name="Picture 2" descr="Season 4 of Drive To Survive coming to Netflix in 2022 | Formula 1®">
            <a:extLst>
              <a:ext uri="{FF2B5EF4-FFF2-40B4-BE49-F238E27FC236}">
                <a16:creationId xmlns:a16="http://schemas.microsoft.com/office/drawing/2014/main" id="{D43E72C3-9E20-C6CA-64BE-FD6A25EFAF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360" y="1885142"/>
            <a:ext cx="5760640" cy="3240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981200" y="277814"/>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200" b="1">
                <a:solidFill>
                  <a:schemeClr val="bg1"/>
                </a:solidFill>
              </a:rPr>
              <a:t>Physical (territorial) Resources</a:t>
            </a:r>
          </a:p>
        </p:txBody>
      </p:sp>
      <p:sp>
        <p:nvSpPr>
          <p:cNvPr id="58371" name="Rectangle 3"/>
          <p:cNvSpPr>
            <a:spLocks noChangeArrowheads="1"/>
          </p:cNvSpPr>
          <p:nvPr/>
        </p:nvSpPr>
        <p:spPr bwMode="auto">
          <a:xfrm>
            <a:off x="119336" y="0"/>
            <a:ext cx="7344816"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r>
              <a:rPr lang="en-US" altLang="fr-FR" sz="2400" dirty="0"/>
              <a:t>Stadium : Wimbledon, Roland Garros, Madison Square Garden… </a:t>
            </a:r>
          </a:p>
          <a:p>
            <a:r>
              <a:rPr lang="en-US" altLang="fr-FR" sz="2400" dirty="0"/>
              <a:t>Territory : Tour de France, F1, Rally &amp; Tennis (Monte Carlo), 24 H Le Mans, Stade Toulousain….</a:t>
            </a:r>
          </a:p>
          <a:p>
            <a:r>
              <a:rPr lang="en-US" altLang="fr-FR" sz="2400" dirty="0"/>
              <a:t> Facilities : training camps and conditions…</a:t>
            </a:r>
          </a:p>
        </p:txBody>
      </p:sp>
      <p:sp>
        <p:nvSpPr>
          <p:cNvPr id="58372" name="Rectangle 4"/>
          <p:cNvSpPr>
            <a:spLocks noChangeArrowheads="1"/>
          </p:cNvSpPr>
          <p:nvPr/>
        </p:nvSpPr>
        <p:spPr bwMode="auto">
          <a:xfrm>
            <a:off x="6456040" y="5203599"/>
            <a:ext cx="4895850" cy="13668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latin typeface="Arial" panose="020B0604020202020204" pitchFamily="34" charset="0"/>
              </a:rPr>
              <a:t>$ = Ticketing and merchandising</a:t>
            </a:r>
          </a:p>
        </p:txBody>
      </p:sp>
      <p:pic>
        <p:nvPicPr>
          <p:cNvPr id="3" name="Image 2" descr="Une image contenant capture d’écran&#10;&#10;Description générée automatiquement">
            <a:extLst>
              <a:ext uri="{FF2B5EF4-FFF2-40B4-BE49-F238E27FC236}">
                <a16:creationId xmlns:a16="http://schemas.microsoft.com/office/drawing/2014/main" id="{2A2F741C-6928-47DE-A923-17D6AE05A6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2144" y="441560"/>
            <a:ext cx="4202474" cy="43204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266" name="Picture 2" descr="6 Best Football Stadiums in the World - Top Fan Experiences">
            <a:extLst>
              <a:ext uri="{FF2B5EF4-FFF2-40B4-BE49-F238E27FC236}">
                <a16:creationId xmlns:a16="http://schemas.microsoft.com/office/drawing/2014/main" id="{105911E0-5E75-DE60-AD41-90BD0EACE9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546" y="2491673"/>
            <a:ext cx="6224014" cy="35010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03" name="Rectangle 5939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Rectangle 2"/>
          <p:cNvSpPr>
            <a:spLocks noChangeArrowheads="1"/>
          </p:cNvSpPr>
          <p:nvPr/>
        </p:nvSpPr>
        <p:spPr bwMode="auto">
          <a:xfrm>
            <a:off x="640080" y="325369"/>
            <a:ext cx="4368602" cy="195684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chorCtr="1">
            <a:norm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nSpc>
                <a:spcPct val="90000"/>
              </a:lnSpc>
              <a:spcBef>
                <a:spcPct val="0"/>
              </a:spcBef>
              <a:spcAft>
                <a:spcPts val="600"/>
              </a:spcAft>
              <a:buNone/>
            </a:pPr>
            <a:r>
              <a:rPr lang="en-US" altLang="fr-FR" sz="4200" b="1">
                <a:latin typeface="+mj-lt"/>
                <a:ea typeface="+mj-ea"/>
                <a:cs typeface="+mj-cs"/>
              </a:rPr>
              <a:t>Dynamic Capabilities and Organization</a:t>
            </a:r>
          </a:p>
        </p:txBody>
      </p:sp>
      <p:sp>
        <p:nvSpPr>
          <p:cNvPr id="5940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5" name="Rectangle 3"/>
          <p:cNvSpPr>
            <a:spLocks noChangeArrowheads="1"/>
          </p:cNvSpPr>
          <p:nvPr/>
        </p:nvSpPr>
        <p:spPr bwMode="auto">
          <a:xfrm>
            <a:off x="640080" y="2872899"/>
            <a:ext cx="4243589" cy="33206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marL="0" indent="-228600">
              <a:lnSpc>
                <a:spcPct val="90000"/>
              </a:lnSpc>
              <a:spcBef>
                <a:spcPts val="1200"/>
              </a:spcBef>
              <a:buFont typeface="Arial" panose="020B0604020202020204" pitchFamily="34" charset="0"/>
              <a:buChar char="•"/>
            </a:pPr>
            <a:r>
              <a:rPr lang="en-US" altLang="fr-FR" sz="2200">
                <a:latin typeface="+mn-lt"/>
              </a:rPr>
              <a:t>Dynamic Capabilities : “processes to integrate, reconfigure, gain and release resources – to match and even create market change” </a:t>
            </a:r>
          </a:p>
          <a:p>
            <a:pPr marL="0" indent="-228600">
              <a:lnSpc>
                <a:spcPct val="90000"/>
              </a:lnSpc>
              <a:spcBef>
                <a:spcPts val="1200"/>
              </a:spcBef>
              <a:buFont typeface="Arial" panose="020B0604020202020204" pitchFamily="34" charset="0"/>
              <a:buChar char="•"/>
            </a:pPr>
            <a:r>
              <a:rPr lang="en-US" altLang="fr-FR" sz="2200">
                <a:latin typeface="+mn-lt"/>
              </a:rPr>
              <a:t>Organizational capabilities : Project Management</a:t>
            </a:r>
          </a:p>
          <a:p>
            <a:pPr marL="0" indent="-228600">
              <a:lnSpc>
                <a:spcPct val="90000"/>
              </a:lnSpc>
              <a:spcBef>
                <a:spcPts val="1200"/>
              </a:spcBef>
              <a:buFont typeface="Arial" panose="020B0604020202020204" pitchFamily="34" charset="0"/>
              <a:buChar char="•"/>
            </a:pPr>
            <a:r>
              <a:rPr lang="en-US" altLang="fr-FR" sz="2200">
                <a:latin typeface="+mn-lt"/>
              </a:rPr>
              <a:t>Most “organizational event” : Tour de France !</a:t>
            </a:r>
          </a:p>
        </p:txBody>
      </p:sp>
      <p:pic>
        <p:nvPicPr>
          <p:cNvPr id="3" name="Image 2" descr="Une image contenant noir, télévision, signe&#10;&#10;Description générée automatiquement">
            <a:extLst>
              <a:ext uri="{FF2B5EF4-FFF2-40B4-BE49-F238E27FC236}">
                <a16:creationId xmlns:a16="http://schemas.microsoft.com/office/drawing/2014/main" id="{01BDB0AE-4B84-4DB5-A39F-06BDF328DF09}"/>
              </a:ext>
            </a:extLst>
          </p:cNvPr>
          <p:cNvPicPr>
            <a:picLocks noChangeAspect="1"/>
          </p:cNvPicPr>
          <p:nvPr/>
        </p:nvPicPr>
        <p:blipFill rotWithShape="1">
          <a:blip r:embed="rId2">
            <a:extLst>
              <a:ext uri="{28A0092B-C50C-407E-A947-70E740481C1C}">
                <a14:useLocalDpi xmlns:a14="http://schemas.microsoft.com/office/drawing/2010/main" val="0"/>
              </a:ext>
            </a:extLst>
          </a:blip>
          <a:srcRect l="14631" r="1014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3359150" y="1"/>
            <a:ext cx="73088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2000" b="1">
                <a:solidFill>
                  <a:schemeClr val="bg1"/>
                </a:solidFill>
              </a:rPr>
              <a:t>RBV first model for a sport organization</a:t>
            </a:r>
          </a:p>
        </p:txBody>
      </p:sp>
      <p:sp>
        <p:nvSpPr>
          <p:cNvPr id="77827" name="Text Box 3"/>
          <p:cNvSpPr txBox="1">
            <a:spLocks noChangeArrowheads="1"/>
          </p:cNvSpPr>
          <p:nvPr/>
        </p:nvSpPr>
        <p:spPr bwMode="auto">
          <a:xfrm>
            <a:off x="3719514" y="2636839"/>
            <a:ext cx="201612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dirty="0" err="1">
                <a:latin typeface="Tahoma" pitchFamily="34" charset="0"/>
                <a:cs typeface="Arial" charset="0"/>
              </a:rPr>
              <a:t>Relational</a:t>
            </a:r>
            <a:r>
              <a:rPr lang="fr-FR" b="1" dirty="0">
                <a:latin typeface="Tahoma" pitchFamily="34" charset="0"/>
                <a:cs typeface="Arial" charset="0"/>
              </a:rPr>
              <a:t> </a:t>
            </a:r>
            <a:r>
              <a:rPr lang="fr-FR" b="1" dirty="0" err="1">
                <a:latin typeface="Tahoma" pitchFamily="34" charset="0"/>
                <a:cs typeface="Arial" charset="0"/>
              </a:rPr>
              <a:t>Resources</a:t>
            </a:r>
            <a:endParaRPr lang="fr-FR" b="1" dirty="0">
              <a:latin typeface="Tahoma" pitchFamily="34" charset="0"/>
              <a:cs typeface="Arial" charset="0"/>
            </a:endParaRPr>
          </a:p>
        </p:txBody>
      </p:sp>
      <p:sp>
        <p:nvSpPr>
          <p:cNvPr id="77828" name="Text Box 4"/>
          <p:cNvSpPr txBox="1">
            <a:spLocks noChangeArrowheads="1"/>
          </p:cNvSpPr>
          <p:nvPr/>
        </p:nvSpPr>
        <p:spPr bwMode="auto">
          <a:xfrm>
            <a:off x="3719514" y="765176"/>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dirty="0">
                <a:latin typeface="Tahoma" pitchFamily="34" charset="0"/>
                <a:cs typeface="Arial" charset="0"/>
              </a:rPr>
              <a:t>Partnership </a:t>
            </a:r>
            <a:r>
              <a:rPr lang="fr-FR" b="1" dirty="0" err="1">
                <a:latin typeface="Tahoma" pitchFamily="34" charset="0"/>
                <a:cs typeface="Arial" charset="0"/>
              </a:rPr>
              <a:t>Resources</a:t>
            </a:r>
            <a:endParaRPr lang="fr-FR" b="1" dirty="0">
              <a:latin typeface="Tahoma" pitchFamily="34" charset="0"/>
              <a:cs typeface="Arial" charset="0"/>
            </a:endParaRPr>
          </a:p>
        </p:txBody>
      </p:sp>
      <p:sp>
        <p:nvSpPr>
          <p:cNvPr id="60421" name="Text Box 5"/>
          <p:cNvSpPr txBox="1">
            <a:spLocks noChangeArrowheads="1"/>
          </p:cNvSpPr>
          <p:nvPr/>
        </p:nvSpPr>
        <p:spPr bwMode="auto">
          <a:xfrm>
            <a:off x="1524001" y="981075"/>
            <a:ext cx="13319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endParaRPr lang="fr-FR" altLang="fr-FR" sz="1800" b="1">
              <a:solidFill>
                <a:schemeClr val="tx2"/>
              </a:solidFill>
              <a:latin typeface="Times New Roman" panose="02020603050405020304" pitchFamily="18" charset="0"/>
            </a:endParaRPr>
          </a:p>
          <a:p>
            <a:pPr algn="ctr" eaLnBrk="1" hangingPunct="1">
              <a:spcBef>
                <a:spcPct val="50000"/>
              </a:spcBef>
              <a:buFontTx/>
              <a:buNone/>
            </a:pPr>
            <a:r>
              <a:rPr lang="fr-FR" altLang="fr-FR" sz="1600" b="1">
                <a:solidFill>
                  <a:schemeClr val="tx2"/>
                </a:solidFill>
                <a:latin typeface="Tahoma" panose="020B0604030504040204" pitchFamily="34" charset="0"/>
              </a:rPr>
              <a:t>Resources </a:t>
            </a:r>
          </a:p>
          <a:p>
            <a:pPr algn="ctr" eaLnBrk="1" hangingPunct="1">
              <a:spcBef>
                <a:spcPct val="50000"/>
              </a:spcBef>
              <a:buFontTx/>
              <a:buNone/>
            </a:pPr>
            <a:endParaRPr lang="fr-FR" altLang="fr-FR" sz="1600" b="1">
              <a:solidFill>
                <a:schemeClr val="tx2"/>
              </a:solidFill>
              <a:latin typeface="Tahoma" panose="020B0604030504040204" pitchFamily="34" charset="0"/>
            </a:endParaRPr>
          </a:p>
          <a:p>
            <a:pPr algn="ctr" eaLnBrk="1" hangingPunct="1">
              <a:spcBef>
                <a:spcPct val="50000"/>
              </a:spcBef>
              <a:buFontTx/>
              <a:buNone/>
            </a:pPr>
            <a:r>
              <a:rPr lang="en-US" altLang="fr-FR" sz="1600" b="1">
                <a:solidFill>
                  <a:schemeClr val="tx2"/>
                </a:solidFill>
                <a:latin typeface="Tahoma" panose="020B0604030504040204" pitchFamily="34" charset="0"/>
              </a:rPr>
              <a:t>portfolio </a:t>
            </a:r>
            <a:endParaRPr lang="fr-FR" altLang="fr-FR" sz="1600" b="1">
              <a:solidFill>
                <a:schemeClr val="tx2"/>
              </a:solidFill>
              <a:latin typeface="Tahoma" panose="020B0604030504040204" pitchFamily="34" charset="0"/>
            </a:endParaRPr>
          </a:p>
        </p:txBody>
      </p:sp>
      <p:sp>
        <p:nvSpPr>
          <p:cNvPr id="60422" name="Text Box 6"/>
          <p:cNvSpPr txBox="1">
            <a:spLocks noChangeArrowheads="1"/>
          </p:cNvSpPr>
          <p:nvPr/>
        </p:nvSpPr>
        <p:spPr bwMode="auto">
          <a:xfrm>
            <a:off x="1524000" y="3657601"/>
            <a:ext cx="2057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fr-FR" altLang="fr-FR" sz="1600" b="1">
                <a:solidFill>
                  <a:schemeClr val="tx2"/>
                </a:solidFill>
                <a:latin typeface="Times New Roman" panose="02020603050405020304" pitchFamily="18" charset="0"/>
              </a:rPr>
              <a:t>Core</a:t>
            </a:r>
          </a:p>
          <a:p>
            <a:pPr eaLnBrk="1" hangingPunct="1">
              <a:spcBef>
                <a:spcPct val="50000"/>
              </a:spcBef>
              <a:buFontTx/>
              <a:buNone/>
            </a:pPr>
            <a:r>
              <a:rPr lang="fr-FR" altLang="fr-FR" sz="1600" b="1">
                <a:solidFill>
                  <a:schemeClr val="tx2"/>
                </a:solidFill>
                <a:latin typeface="Times New Roman" panose="02020603050405020304" pitchFamily="18" charset="0"/>
              </a:rPr>
              <a:t>Competencies,</a:t>
            </a:r>
          </a:p>
          <a:p>
            <a:pPr eaLnBrk="1" hangingPunct="1">
              <a:spcBef>
                <a:spcPct val="50000"/>
              </a:spcBef>
              <a:buFontTx/>
              <a:buNone/>
            </a:pPr>
            <a:r>
              <a:rPr lang="fr-FR" altLang="fr-FR" sz="1600" b="1">
                <a:solidFill>
                  <a:schemeClr val="tx2"/>
                </a:solidFill>
                <a:latin typeface="Times New Roman" panose="02020603050405020304" pitchFamily="18" charset="0"/>
              </a:rPr>
              <a:t>Capabilities</a:t>
            </a:r>
          </a:p>
        </p:txBody>
      </p:sp>
      <p:sp>
        <p:nvSpPr>
          <p:cNvPr id="60423" name="Text Box 7"/>
          <p:cNvSpPr txBox="1">
            <a:spLocks noChangeArrowheads="1"/>
          </p:cNvSpPr>
          <p:nvPr/>
        </p:nvSpPr>
        <p:spPr bwMode="auto">
          <a:xfrm>
            <a:off x="1524000" y="49530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fr-FR" altLang="fr-FR" sz="1800" b="1">
                <a:solidFill>
                  <a:schemeClr val="tx2"/>
                </a:solidFill>
                <a:latin typeface="Times New Roman" panose="02020603050405020304" pitchFamily="18" charset="0"/>
              </a:rPr>
              <a:t>Performance, Sucess</a:t>
            </a:r>
          </a:p>
        </p:txBody>
      </p:sp>
      <p:sp>
        <p:nvSpPr>
          <p:cNvPr id="60424" name="Line 8"/>
          <p:cNvSpPr>
            <a:spLocks noChangeShapeType="1"/>
          </p:cNvSpPr>
          <p:nvPr/>
        </p:nvSpPr>
        <p:spPr bwMode="auto">
          <a:xfrm>
            <a:off x="2971800" y="0"/>
            <a:ext cx="0" cy="6858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425" name="Line 9"/>
          <p:cNvSpPr>
            <a:spLocks noChangeShapeType="1"/>
          </p:cNvSpPr>
          <p:nvPr/>
        </p:nvSpPr>
        <p:spPr bwMode="auto">
          <a:xfrm>
            <a:off x="1524000" y="457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34" name="Oval 10"/>
          <p:cNvSpPr>
            <a:spLocks noChangeArrowheads="1"/>
          </p:cNvSpPr>
          <p:nvPr/>
        </p:nvSpPr>
        <p:spPr bwMode="auto">
          <a:xfrm>
            <a:off x="5016500" y="6381751"/>
            <a:ext cx="2438400" cy="33337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Long Term</a:t>
            </a:r>
          </a:p>
        </p:txBody>
      </p:sp>
      <p:sp>
        <p:nvSpPr>
          <p:cNvPr id="77835" name="Oval 11"/>
          <p:cNvSpPr>
            <a:spLocks noChangeArrowheads="1"/>
          </p:cNvSpPr>
          <p:nvPr/>
        </p:nvSpPr>
        <p:spPr bwMode="auto">
          <a:xfrm>
            <a:off x="4730750" y="5000625"/>
            <a:ext cx="2819400" cy="5334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dirty="0">
                <a:latin typeface="Arial" charset="0"/>
                <a:cs typeface="Arial" charset="0"/>
              </a:rPr>
              <a:t>Sport </a:t>
            </a:r>
            <a:r>
              <a:rPr lang="fr-FR" b="1" dirty="0" err="1">
                <a:latin typeface="Arial" charset="0"/>
                <a:cs typeface="Arial" charset="0"/>
              </a:rPr>
              <a:t>Success</a:t>
            </a:r>
            <a:endParaRPr lang="fr-FR" b="1" dirty="0">
              <a:latin typeface="Arial" charset="0"/>
              <a:cs typeface="Arial" charset="0"/>
            </a:endParaRPr>
          </a:p>
        </p:txBody>
      </p:sp>
      <p:sp>
        <p:nvSpPr>
          <p:cNvPr id="77836" name="Oval 12"/>
          <p:cNvSpPr>
            <a:spLocks noChangeArrowheads="1"/>
          </p:cNvSpPr>
          <p:nvPr/>
        </p:nvSpPr>
        <p:spPr bwMode="auto">
          <a:xfrm>
            <a:off x="4727575" y="3716338"/>
            <a:ext cx="3168650" cy="8382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Organizational team, </a:t>
            </a:r>
          </a:p>
          <a:p>
            <a:pPr algn="ctr" eaLnBrk="1" hangingPunct="1">
              <a:defRPr/>
            </a:pPr>
            <a:r>
              <a:rPr lang="fr-FR" b="1">
                <a:latin typeface="Arial" charset="0"/>
                <a:cs typeface="Arial" charset="0"/>
              </a:rPr>
              <a:t>Managers</a:t>
            </a:r>
          </a:p>
        </p:txBody>
      </p:sp>
      <p:sp>
        <p:nvSpPr>
          <p:cNvPr id="60429" name="Line 13"/>
          <p:cNvSpPr>
            <a:spLocks noChangeShapeType="1"/>
          </p:cNvSpPr>
          <p:nvPr/>
        </p:nvSpPr>
        <p:spPr bwMode="auto">
          <a:xfrm flipV="1">
            <a:off x="1524000" y="3644900"/>
            <a:ext cx="8388350" cy="1270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430" name="Line 14"/>
          <p:cNvSpPr>
            <a:spLocks noChangeShapeType="1"/>
          </p:cNvSpPr>
          <p:nvPr/>
        </p:nvSpPr>
        <p:spPr bwMode="auto">
          <a:xfrm>
            <a:off x="1524000" y="4724400"/>
            <a:ext cx="83883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39" name="Text Box 15"/>
          <p:cNvSpPr txBox="1">
            <a:spLocks noChangeArrowheads="1"/>
          </p:cNvSpPr>
          <p:nvPr/>
        </p:nvSpPr>
        <p:spPr bwMode="auto">
          <a:xfrm>
            <a:off x="9912351" y="1125538"/>
            <a:ext cx="379413" cy="3606800"/>
          </a:xfrm>
          <a:prstGeom prst="rect">
            <a:avLst/>
          </a:prstGeom>
          <a:gradFill rotWithShape="1">
            <a:gsLst>
              <a:gs pos="0">
                <a:schemeClr val="bg2"/>
              </a:gs>
              <a:gs pos="50000">
                <a:schemeClr val="bg2">
                  <a:gamma/>
                  <a:shade val="46275"/>
                  <a:invGamma/>
                </a:schemeClr>
              </a:gs>
              <a:gs pos="100000">
                <a:schemeClr val="bg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sz="2000" b="1">
                <a:latin typeface="Times New Roman" pitchFamily="18" charset="0"/>
                <a:cs typeface="Arial" charset="0"/>
              </a:rPr>
              <a:t>PROPERTIES</a:t>
            </a:r>
          </a:p>
          <a:p>
            <a:pPr algn="ctr" eaLnBrk="1" hangingPunct="1">
              <a:spcBef>
                <a:spcPct val="50000"/>
              </a:spcBef>
              <a:defRPr/>
            </a:pPr>
            <a:r>
              <a:rPr lang="fr-FR" sz="2000" b="1">
                <a:latin typeface="Times New Roman" pitchFamily="18" charset="0"/>
                <a:cs typeface="Arial" charset="0"/>
              </a:rPr>
              <a:t>?</a:t>
            </a:r>
          </a:p>
        </p:txBody>
      </p:sp>
      <p:sp>
        <p:nvSpPr>
          <p:cNvPr id="77840" name="Rectangle 16"/>
          <p:cNvSpPr>
            <a:spLocks noChangeArrowheads="1"/>
          </p:cNvSpPr>
          <p:nvPr/>
        </p:nvSpPr>
        <p:spPr bwMode="auto">
          <a:xfrm>
            <a:off x="3124200" y="609601"/>
            <a:ext cx="6356350" cy="27479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77841" name="Oval 17"/>
          <p:cNvSpPr>
            <a:spLocks noChangeArrowheads="1"/>
          </p:cNvSpPr>
          <p:nvPr/>
        </p:nvSpPr>
        <p:spPr bwMode="auto">
          <a:xfrm>
            <a:off x="3214688" y="5564189"/>
            <a:ext cx="1985962" cy="72072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Financial Sucess</a:t>
            </a:r>
          </a:p>
        </p:txBody>
      </p:sp>
      <p:sp>
        <p:nvSpPr>
          <p:cNvPr id="77842" name="Oval 18"/>
          <p:cNvSpPr>
            <a:spLocks noChangeArrowheads="1"/>
          </p:cNvSpPr>
          <p:nvPr/>
        </p:nvSpPr>
        <p:spPr bwMode="auto">
          <a:xfrm>
            <a:off x="7145338" y="5564188"/>
            <a:ext cx="1871662" cy="6477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dirty="0">
                <a:latin typeface="Arial" charset="0"/>
                <a:cs typeface="Arial" charset="0"/>
              </a:rPr>
              <a:t>Public </a:t>
            </a:r>
            <a:r>
              <a:rPr lang="fr-FR" b="1" dirty="0" err="1">
                <a:latin typeface="Arial" charset="0"/>
                <a:cs typeface="Arial" charset="0"/>
              </a:rPr>
              <a:t>Sucess</a:t>
            </a:r>
            <a:endParaRPr lang="fr-FR" b="1" dirty="0">
              <a:latin typeface="Arial" charset="0"/>
              <a:cs typeface="Arial" charset="0"/>
            </a:endParaRPr>
          </a:p>
        </p:txBody>
      </p:sp>
      <p:sp>
        <p:nvSpPr>
          <p:cNvPr id="77843" name="Line 19"/>
          <p:cNvSpPr>
            <a:spLocks noChangeShapeType="1"/>
          </p:cNvSpPr>
          <p:nvPr/>
        </p:nvSpPr>
        <p:spPr bwMode="auto">
          <a:xfrm>
            <a:off x="4584701" y="6310314"/>
            <a:ext cx="473075" cy="192087"/>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4" name="Line 20"/>
          <p:cNvSpPr>
            <a:spLocks noChangeShapeType="1"/>
          </p:cNvSpPr>
          <p:nvPr/>
        </p:nvSpPr>
        <p:spPr bwMode="auto">
          <a:xfrm flipH="1">
            <a:off x="7392989" y="6310313"/>
            <a:ext cx="503237" cy="21590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5" name="Line 21"/>
          <p:cNvSpPr>
            <a:spLocks noChangeShapeType="1"/>
          </p:cNvSpPr>
          <p:nvPr/>
        </p:nvSpPr>
        <p:spPr bwMode="auto">
          <a:xfrm>
            <a:off x="5200650" y="5924550"/>
            <a:ext cx="1944688" cy="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6" name="Line 22"/>
          <p:cNvSpPr>
            <a:spLocks noChangeShapeType="1"/>
          </p:cNvSpPr>
          <p:nvPr/>
        </p:nvSpPr>
        <p:spPr bwMode="auto">
          <a:xfrm>
            <a:off x="9912350" y="31416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7" name="Line 23"/>
          <p:cNvSpPr>
            <a:spLocks noChangeShapeType="1"/>
          </p:cNvSpPr>
          <p:nvPr/>
        </p:nvSpPr>
        <p:spPr bwMode="auto">
          <a:xfrm flipH="1" flipV="1">
            <a:off x="9480550" y="2349501"/>
            <a:ext cx="431800" cy="35877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8" name="Line 24"/>
          <p:cNvSpPr>
            <a:spLocks noChangeShapeType="1"/>
          </p:cNvSpPr>
          <p:nvPr/>
        </p:nvSpPr>
        <p:spPr bwMode="auto">
          <a:xfrm flipH="1">
            <a:off x="7896226" y="3716339"/>
            <a:ext cx="2016125" cy="28892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9" name="Text Box 25"/>
          <p:cNvSpPr txBox="1">
            <a:spLocks noChangeArrowheads="1"/>
          </p:cNvSpPr>
          <p:nvPr/>
        </p:nvSpPr>
        <p:spPr bwMode="auto">
          <a:xfrm>
            <a:off x="6959601" y="765176"/>
            <a:ext cx="1997075" cy="650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latin typeface="Tahoma" panose="020B0604030504040204" pitchFamily="34" charset="0"/>
              </a:rPr>
              <a:t>Reputational</a:t>
            </a:r>
          </a:p>
          <a:p>
            <a:pPr algn="ctr" eaLnBrk="1" hangingPunct="1">
              <a:spcBef>
                <a:spcPct val="0"/>
              </a:spcBef>
              <a:buFontTx/>
              <a:buNone/>
            </a:pPr>
            <a:r>
              <a:rPr lang="fr-FR" altLang="fr-FR" sz="1800" b="1">
                <a:latin typeface="Tahoma" panose="020B0604030504040204" pitchFamily="34" charset="0"/>
              </a:rPr>
              <a:t>Resources</a:t>
            </a:r>
          </a:p>
        </p:txBody>
      </p:sp>
      <p:sp>
        <p:nvSpPr>
          <p:cNvPr id="77850" name="Text Box 26"/>
          <p:cNvSpPr txBox="1">
            <a:spLocks noChangeArrowheads="1"/>
          </p:cNvSpPr>
          <p:nvPr/>
        </p:nvSpPr>
        <p:spPr bwMode="auto">
          <a:xfrm>
            <a:off x="6888164" y="2636839"/>
            <a:ext cx="2016125" cy="650875"/>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dirty="0">
                <a:latin typeface="Tahoma" panose="020B0604030504040204" pitchFamily="34" charset="0"/>
              </a:rPr>
              <a:t>Physical     </a:t>
            </a:r>
            <a:r>
              <a:rPr lang="fr-FR" altLang="fr-FR" sz="1800" b="1" dirty="0" err="1">
                <a:latin typeface="Tahoma" panose="020B0604030504040204" pitchFamily="34" charset="0"/>
              </a:rPr>
              <a:t>Resources</a:t>
            </a:r>
            <a:endParaRPr lang="fr-FR" altLang="fr-FR" sz="1800" b="1" dirty="0">
              <a:latin typeface="Tahoma" panose="020B0604030504040204" pitchFamily="34" charset="0"/>
            </a:endParaRPr>
          </a:p>
        </p:txBody>
      </p:sp>
      <p:sp>
        <p:nvSpPr>
          <p:cNvPr id="77851" name="Line 27"/>
          <p:cNvSpPr>
            <a:spLocks noChangeShapeType="1"/>
          </p:cNvSpPr>
          <p:nvPr/>
        </p:nvSpPr>
        <p:spPr bwMode="auto">
          <a:xfrm>
            <a:off x="4727575"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2" name="Line 28"/>
          <p:cNvSpPr>
            <a:spLocks noChangeShapeType="1"/>
          </p:cNvSpPr>
          <p:nvPr/>
        </p:nvSpPr>
        <p:spPr bwMode="auto">
          <a:xfrm>
            <a:off x="7967663"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3" name="Line 29"/>
          <p:cNvSpPr>
            <a:spLocks noChangeShapeType="1"/>
          </p:cNvSpPr>
          <p:nvPr/>
        </p:nvSpPr>
        <p:spPr bwMode="auto">
          <a:xfrm>
            <a:off x="5735639" y="2924175"/>
            <a:ext cx="1152525"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4" name="Line 30"/>
          <p:cNvSpPr>
            <a:spLocks noChangeShapeType="1"/>
          </p:cNvSpPr>
          <p:nvPr/>
        </p:nvSpPr>
        <p:spPr bwMode="auto">
          <a:xfrm>
            <a:off x="5735638" y="1052513"/>
            <a:ext cx="1223962"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5" name="Rectangle 31"/>
          <p:cNvSpPr>
            <a:spLocks noChangeArrowheads="1"/>
          </p:cNvSpPr>
          <p:nvPr/>
        </p:nvSpPr>
        <p:spPr bwMode="auto">
          <a:xfrm>
            <a:off x="3143251" y="4941889"/>
            <a:ext cx="6048375" cy="136683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77856" name="Line 32"/>
          <p:cNvSpPr>
            <a:spLocks noChangeShapeType="1"/>
          </p:cNvSpPr>
          <p:nvPr/>
        </p:nvSpPr>
        <p:spPr bwMode="auto">
          <a:xfrm>
            <a:off x="6240463" y="4581526"/>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7" name="Line 33"/>
          <p:cNvSpPr>
            <a:spLocks noChangeShapeType="1"/>
          </p:cNvSpPr>
          <p:nvPr/>
        </p:nvSpPr>
        <p:spPr bwMode="auto">
          <a:xfrm>
            <a:off x="6240463" y="3357564"/>
            <a:ext cx="0" cy="35877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8" name="Line 34"/>
          <p:cNvSpPr>
            <a:spLocks noChangeShapeType="1"/>
          </p:cNvSpPr>
          <p:nvPr/>
        </p:nvSpPr>
        <p:spPr bwMode="auto">
          <a:xfrm flipV="1">
            <a:off x="4295776" y="5300663"/>
            <a:ext cx="504825"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9" name="Line 35"/>
          <p:cNvSpPr>
            <a:spLocks noChangeShapeType="1"/>
          </p:cNvSpPr>
          <p:nvPr/>
        </p:nvSpPr>
        <p:spPr bwMode="auto">
          <a:xfrm>
            <a:off x="7535863" y="5300663"/>
            <a:ext cx="576262"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454" name="Text Box 38"/>
          <p:cNvSpPr txBox="1">
            <a:spLocks noChangeArrowheads="1"/>
          </p:cNvSpPr>
          <p:nvPr/>
        </p:nvSpPr>
        <p:spPr bwMode="auto">
          <a:xfrm>
            <a:off x="1524000" y="1"/>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sz="1800" b="1">
                <a:latin typeface="Tahoma" panose="020B0604030504040204" pitchFamily="34" charset="0"/>
              </a:rPr>
              <a:t>Concepts</a:t>
            </a:r>
          </a:p>
        </p:txBody>
      </p:sp>
      <p:sp>
        <p:nvSpPr>
          <p:cNvPr id="77863" name="Text Box 39"/>
          <p:cNvSpPr txBox="1">
            <a:spLocks noChangeArrowheads="1"/>
          </p:cNvSpPr>
          <p:nvPr/>
        </p:nvSpPr>
        <p:spPr bwMode="auto">
          <a:xfrm>
            <a:off x="5448301" y="1700214"/>
            <a:ext cx="1871663"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dirty="0" err="1">
                <a:latin typeface="Tahoma" pitchFamily="34" charset="0"/>
                <a:cs typeface="Arial" charset="0"/>
              </a:rPr>
              <a:t>Players</a:t>
            </a:r>
            <a:endParaRPr lang="fr-FR" b="1" dirty="0">
              <a:latin typeface="Tahoma" pitchFamily="34" charset="0"/>
              <a:cs typeface="Arial" charset="0"/>
            </a:endParaRPr>
          </a:p>
          <a:p>
            <a:pPr algn="ctr" eaLnBrk="1" hangingPunct="1">
              <a:defRPr/>
            </a:pPr>
            <a:r>
              <a:rPr lang="fr-FR" b="1" dirty="0">
                <a:latin typeface="Tahoma" pitchFamily="34" charset="0"/>
                <a:cs typeface="Arial" charset="0"/>
              </a:rPr>
              <a:t>Coach </a:t>
            </a:r>
            <a:r>
              <a:rPr lang="fr-FR" sz="1200" b="1" dirty="0">
                <a:latin typeface="Tahoma" pitchFamily="34" charset="0"/>
                <a:cs typeface="Arial" charset="0"/>
              </a:rPr>
              <a:t>(club </a:t>
            </a:r>
            <a:r>
              <a:rPr lang="fr-FR" sz="1200" b="1" dirty="0" err="1">
                <a:latin typeface="Tahoma" pitchFamily="34" charset="0"/>
                <a:cs typeface="Arial" charset="0"/>
              </a:rPr>
              <a:t>only</a:t>
            </a:r>
            <a:r>
              <a:rPr lang="fr-FR" sz="1200" b="1" dirty="0">
                <a:latin typeface="Tahoma" pitchFamily="34" charset="0"/>
                <a:cs typeface="Arial" charset="0"/>
              </a:rPr>
              <a:t>)</a:t>
            </a:r>
          </a:p>
        </p:txBody>
      </p:sp>
      <p:sp>
        <p:nvSpPr>
          <p:cNvPr id="60456" name="Line 40"/>
          <p:cNvSpPr>
            <a:spLocks noChangeShapeType="1"/>
          </p:cNvSpPr>
          <p:nvPr/>
        </p:nvSpPr>
        <p:spPr bwMode="auto">
          <a:xfrm flipV="1">
            <a:off x="5735638" y="1412876"/>
            <a:ext cx="1223962" cy="1223963"/>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457" name="Line 41"/>
          <p:cNvSpPr>
            <a:spLocks noChangeShapeType="1"/>
          </p:cNvSpPr>
          <p:nvPr/>
        </p:nvSpPr>
        <p:spPr bwMode="auto">
          <a:xfrm>
            <a:off x="5735639" y="1412876"/>
            <a:ext cx="1152525" cy="1152525"/>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8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8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8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8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8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8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8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854"/>
                                        </p:tgtEl>
                                        <p:attrNameLst>
                                          <p:attrName>style.visibility</p:attrName>
                                        </p:attrNameLst>
                                      </p:cBhvr>
                                      <p:to>
                                        <p:strVal val="visible"/>
                                      </p:to>
                                    </p:set>
                                  </p:childTnLst>
                                </p:cTn>
                              </p:par>
                            </p:childTnLst>
                          </p:cTn>
                        </p:par>
                        <p:par>
                          <p:cTn id="23" fill="hold" nodeType="afterGroup">
                            <p:stCondLst>
                              <p:cond delay="0"/>
                            </p:stCondLst>
                            <p:childTnLst>
                              <p:par>
                                <p:cTn id="24" presetID="17" presetClass="entr" presetSubtype="1" fill="hold" grpId="0" nodeType="afterEffect">
                                  <p:stCondLst>
                                    <p:cond delay="0"/>
                                  </p:stCondLst>
                                  <p:childTnLst>
                                    <p:set>
                                      <p:cBhvr>
                                        <p:cTn id="25" dur="1" fill="hold">
                                          <p:stCondLst>
                                            <p:cond delay="0"/>
                                          </p:stCondLst>
                                        </p:cTn>
                                        <p:tgtEl>
                                          <p:spTgt spid="77857"/>
                                        </p:tgtEl>
                                        <p:attrNameLst>
                                          <p:attrName>style.visibility</p:attrName>
                                        </p:attrNameLst>
                                      </p:cBhvr>
                                      <p:to>
                                        <p:strVal val="visible"/>
                                      </p:to>
                                    </p:set>
                                    <p:anim calcmode="lin" valueType="num">
                                      <p:cBhvr>
                                        <p:cTn id="26" dur="500" fill="hold"/>
                                        <p:tgtEl>
                                          <p:spTgt spid="77857"/>
                                        </p:tgtEl>
                                        <p:attrNameLst>
                                          <p:attrName>ppt_x</p:attrName>
                                        </p:attrNameLst>
                                      </p:cBhvr>
                                      <p:tavLst>
                                        <p:tav tm="0">
                                          <p:val>
                                            <p:strVal val="#ppt_x"/>
                                          </p:val>
                                        </p:tav>
                                        <p:tav tm="100000">
                                          <p:val>
                                            <p:strVal val="#ppt_x"/>
                                          </p:val>
                                        </p:tav>
                                      </p:tavLst>
                                    </p:anim>
                                    <p:anim calcmode="lin" valueType="num">
                                      <p:cBhvr>
                                        <p:cTn id="27" dur="500" fill="hold"/>
                                        <p:tgtEl>
                                          <p:spTgt spid="77857"/>
                                        </p:tgtEl>
                                        <p:attrNameLst>
                                          <p:attrName>ppt_y</p:attrName>
                                        </p:attrNameLst>
                                      </p:cBhvr>
                                      <p:tavLst>
                                        <p:tav tm="0">
                                          <p:val>
                                            <p:strVal val="#ppt_y-#ppt_h/2"/>
                                          </p:val>
                                        </p:tav>
                                        <p:tav tm="100000">
                                          <p:val>
                                            <p:strVal val="#ppt_y"/>
                                          </p:val>
                                        </p:tav>
                                      </p:tavLst>
                                    </p:anim>
                                    <p:anim calcmode="lin" valueType="num">
                                      <p:cBhvr>
                                        <p:cTn id="28" dur="500" fill="hold"/>
                                        <p:tgtEl>
                                          <p:spTgt spid="77857"/>
                                        </p:tgtEl>
                                        <p:attrNameLst>
                                          <p:attrName>ppt_w</p:attrName>
                                        </p:attrNameLst>
                                      </p:cBhvr>
                                      <p:tavLst>
                                        <p:tav tm="0">
                                          <p:val>
                                            <p:strVal val="#ppt_w"/>
                                          </p:val>
                                        </p:tav>
                                        <p:tav tm="100000">
                                          <p:val>
                                            <p:strVal val="#ppt_w"/>
                                          </p:val>
                                        </p:tav>
                                      </p:tavLst>
                                    </p:anim>
                                    <p:anim calcmode="lin" valueType="num">
                                      <p:cBhvr>
                                        <p:cTn id="29" dur="500" fill="hold"/>
                                        <p:tgtEl>
                                          <p:spTgt spid="77857"/>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783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7839"/>
                                        </p:tgtEl>
                                        <p:attrNameLst>
                                          <p:attrName>style.visibility</p:attrName>
                                        </p:attrNameLst>
                                      </p:cBhvr>
                                      <p:to>
                                        <p:strVal val="visible"/>
                                      </p:to>
                                    </p:set>
                                  </p:childTnLst>
                                </p:cTn>
                              </p:par>
                            </p:childTnLst>
                          </p:cTn>
                        </p:par>
                        <p:par>
                          <p:cTn id="38" fill="hold" nodeType="afterGroup">
                            <p:stCondLst>
                              <p:cond delay="0"/>
                            </p:stCondLst>
                            <p:childTnLst>
                              <p:par>
                                <p:cTn id="39" presetID="17" presetClass="entr" presetSubtype="2" fill="hold" grpId="0" nodeType="afterEffect">
                                  <p:stCondLst>
                                    <p:cond delay="0"/>
                                  </p:stCondLst>
                                  <p:childTnLst>
                                    <p:set>
                                      <p:cBhvr>
                                        <p:cTn id="40" dur="1" fill="hold">
                                          <p:stCondLst>
                                            <p:cond delay="0"/>
                                          </p:stCondLst>
                                        </p:cTn>
                                        <p:tgtEl>
                                          <p:spTgt spid="77846"/>
                                        </p:tgtEl>
                                        <p:attrNameLst>
                                          <p:attrName>style.visibility</p:attrName>
                                        </p:attrNameLst>
                                      </p:cBhvr>
                                      <p:to>
                                        <p:strVal val="visible"/>
                                      </p:to>
                                    </p:set>
                                    <p:anim calcmode="lin" valueType="num">
                                      <p:cBhvr>
                                        <p:cTn id="41" dur="500" fill="hold"/>
                                        <p:tgtEl>
                                          <p:spTgt spid="77846"/>
                                        </p:tgtEl>
                                        <p:attrNameLst>
                                          <p:attrName>ppt_x</p:attrName>
                                        </p:attrNameLst>
                                      </p:cBhvr>
                                      <p:tavLst>
                                        <p:tav tm="0">
                                          <p:val>
                                            <p:strVal val="#ppt_x+#ppt_w/2"/>
                                          </p:val>
                                        </p:tav>
                                        <p:tav tm="100000">
                                          <p:val>
                                            <p:strVal val="#ppt_x"/>
                                          </p:val>
                                        </p:tav>
                                      </p:tavLst>
                                    </p:anim>
                                    <p:anim calcmode="lin" valueType="num">
                                      <p:cBhvr>
                                        <p:cTn id="42" dur="500" fill="hold"/>
                                        <p:tgtEl>
                                          <p:spTgt spid="77846"/>
                                        </p:tgtEl>
                                        <p:attrNameLst>
                                          <p:attrName>ppt_y</p:attrName>
                                        </p:attrNameLst>
                                      </p:cBhvr>
                                      <p:tavLst>
                                        <p:tav tm="0">
                                          <p:val>
                                            <p:strVal val="#ppt_y"/>
                                          </p:val>
                                        </p:tav>
                                        <p:tav tm="100000">
                                          <p:val>
                                            <p:strVal val="#ppt_y"/>
                                          </p:val>
                                        </p:tav>
                                      </p:tavLst>
                                    </p:anim>
                                    <p:anim calcmode="lin" valueType="num">
                                      <p:cBhvr>
                                        <p:cTn id="43" dur="500" fill="hold"/>
                                        <p:tgtEl>
                                          <p:spTgt spid="77846"/>
                                        </p:tgtEl>
                                        <p:attrNameLst>
                                          <p:attrName>ppt_w</p:attrName>
                                        </p:attrNameLst>
                                      </p:cBhvr>
                                      <p:tavLst>
                                        <p:tav tm="0">
                                          <p:val>
                                            <p:fltVal val="0"/>
                                          </p:val>
                                        </p:tav>
                                        <p:tav tm="100000">
                                          <p:val>
                                            <p:strVal val="#ppt_w"/>
                                          </p:val>
                                        </p:tav>
                                      </p:tavLst>
                                    </p:anim>
                                    <p:anim calcmode="lin" valueType="num">
                                      <p:cBhvr>
                                        <p:cTn id="44" dur="500" fill="hold"/>
                                        <p:tgtEl>
                                          <p:spTgt spid="77846"/>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2" fill="hold" grpId="0" nodeType="clickEffect">
                                  <p:stCondLst>
                                    <p:cond delay="0"/>
                                  </p:stCondLst>
                                  <p:childTnLst>
                                    <p:set>
                                      <p:cBhvr>
                                        <p:cTn id="48" dur="1" fill="hold">
                                          <p:stCondLst>
                                            <p:cond delay="0"/>
                                          </p:stCondLst>
                                        </p:cTn>
                                        <p:tgtEl>
                                          <p:spTgt spid="77847"/>
                                        </p:tgtEl>
                                        <p:attrNameLst>
                                          <p:attrName>style.visibility</p:attrName>
                                        </p:attrNameLst>
                                      </p:cBhvr>
                                      <p:to>
                                        <p:strVal val="visible"/>
                                      </p:to>
                                    </p:set>
                                    <p:anim calcmode="lin" valueType="num">
                                      <p:cBhvr>
                                        <p:cTn id="49" dur="500" fill="hold"/>
                                        <p:tgtEl>
                                          <p:spTgt spid="77847"/>
                                        </p:tgtEl>
                                        <p:attrNameLst>
                                          <p:attrName>ppt_x</p:attrName>
                                        </p:attrNameLst>
                                      </p:cBhvr>
                                      <p:tavLst>
                                        <p:tav tm="0">
                                          <p:val>
                                            <p:strVal val="#ppt_x+#ppt_w/2"/>
                                          </p:val>
                                        </p:tav>
                                        <p:tav tm="100000">
                                          <p:val>
                                            <p:strVal val="#ppt_x"/>
                                          </p:val>
                                        </p:tav>
                                      </p:tavLst>
                                    </p:anim>
                                    <p:anim calcmode="lin" valueType="num">
                                      <p:cBhvr>
                                        <p:cTn id="50" dur="500" fill="hold"/>
                                        <p:tgtEl>
                                          <p:spTgt spid="77847"/>
                                        </p:tgtEl>
                                        <p:attrNameLst>
                                          <p:attrName>ppt_y</p:attrName>
                                        </p:attrNameLst>
                                      </p:cBhvr>
                                      <p:tavLst>
                                        <p:tav tm="0">
                                          <p:val>
                                            <p:strVal val="#ppt_y"/>
                                          </p:val>
                                        </p:tav>
                                        <p:tav tm="100000">
                                          <p:val>
                                            <p:strVal val="#ppt_y"/>
                                          </p:val>
                                        </p:tav>
                                      </p:tavLst>
                                    </p:anim>
                                    <p:anim calcmode="lin" valueType="num">
                                      <p:cBhvr>
                                        <p:cTn id="51" dur="500" fill="hold"/>
                                        <p:tgtEl>
                                          <p:spTgt spid="77847"/>
                                        </p:tgtEl>
                                        <p:attrNameLst>
                                          <p:attrName>ppt_w</p:attrName>
                                        </p:attrNameLst>
                                      </p:cBhvr>
                                      <p:tavLst>
                                        <p:tav tm="0">
                                          <p:val>
                                            <p:fltVal val="0"/>
                                          </p:val>
                                        </p:tav>
                                        <p:tav tm="100000">
                                          <p:val>
                                            <p:strVal val="#ppt_w"/>
                                          </p:val>
                                        </p:tav>
                                      </p:tavLst>
                                    </p:anim>
                                    <p:anim calcmode="lin" valueType="num">
                                      <p:cBhvr>
                                        <p:cTn id="52" dur="500" fill="hold"/>
                                        <p:tgtEl>
                                          <p:spTgt spid="77847"/>
                                        </p:tgtEl>
                                        <p:attrNameLst>
                                          <p:attrName>ppt_h</p:attrName>
                                        </p:attrNameLst>
                                      </p:cBhvr>
                                      <p:tavLst>
                                        <p:tav tm="0">
                                          <p:val>
                                            <p:strVal val="#ppt_h"/>
                                          </p:val>
                                        </p:tav>
                                        <p:tav tm="100000">
                                          <p:val>
                                            <p:strVal val="#ppt_h"/>
                                          </p:val>
                                        </p:tav>
                                      </p:tavLst>
                                    </p:anim>
                                  </p:childTnLst>
                                </p:cTn>
                              </p:par>
                            </p:childTnLst>
                          </p:cTn>
                        </p:par>
                        <p:par>
                          <p:cTn id="53" fill="hold" nodeType="afterGroup">
                            <p:stCondLst>
                              <p:cond delay="500"/>
                            </p:stCondLst>
                            <p:childTnLst>
                              <p:par>
                                <p:cTn id="54" presetID="17" presetClass="entr" presetSubtype="2" fill="hold" grpId="0" nodeType="afterEffect">
                                  <p:stCondLst>
                                    <p:cond delay="0"/>
                                  </p:stCondLst>
                                  <p:childTnLst>
                                    <p:set>
                                      <p:cBhvr>
                                        <p:cTn id="55" dur="1" fill="hold">
                                          <p:stCondLst>
                                            <p:cond delay="0"/>
                                          </p:stCondLst>
                                        </p:cTn>
                                        <p:tgtEl>
                                          <p:spTgt spid="77848"/>
                                        </p:tgtEl>
                                        <p:attrNameLst>
                                          <p:attrName>style.visibility</p:attrName>
                                        </p:attrNameLst>
                                      </p:cBhvr>
                                      <p:to>
                                        <p:strVal val="visible"/>
                                      </p:to>
                                    </p:set>
                                    <p:anim calcmode="lin" valueType="num">
                                      <p:cBhvr>
                                        <p:cTn id="56" dur="500" fill="hold"/>
                                        <p:tgtEl>
                                          <p:spTgt spid="77848"/>
                                        </p:tgtEl>
                                        <p:attrNameLst>
                                          <p:attrName>ppt_x</p:attrName>
                                        </p:attrNameLst>
                                      </p:cBhvr>
                                      <p:tavLst>
                                        <p:tav tm="0">
                                          <p:val>
                                            <p:strVal val="#ppt_x+#ppt_w/2"/>
                                          </p:val>
                                        </p:tav>
                                        <p:tav tm="100000">
                                          <p:val>
                                            <p:strVal val="#ppt_x"/>
                                          </p:val>
                                        </p:tav>
                                      </p:tavLst>
                                    </p:anim>
                                    <p:anim calcmode="lin" valueType="num">
                                      <p:cBhvr>
                                        <p:cTn id="57" dur="500" fill="hold"/>
                                        <p:tgtEl>
                                          <p:spTgt spid="77848"/>
                                        </p:tgtEl>
                                        <p:attrNameLst>
                                          <p:attrName>ppt_y</p:attrName>
                                        </p:attrNameLst>
                                      </p:cBhvr>
                                      <p:tavLst>
                                        <p:tav tm="0">
                                          <p:val>
                                            <p:strVal val="#ppt_y"/>
                                          </p:val>
                                        </p:tav>
                                        <p:tav tm="100000">
                                          <p:val>
                                            <p:strVal val="#ppt_y"/>
                                          </p:val>
                                        </p:tav>
                                      </p:tavLst>
                                    </p:anim>
                                    <p:anim calcmode="lin" valueType="num">
                                      <p:cBhvr>
                                        <p:cTn id="58" dur="500" fill="hold"/>
                                        <p:tgtEl>
                                          <p:spTgt spid="77848"/>
                                        </p:tgtEl>
                                        <p:attrNameLst>
                                          <p:attrName>ppt_w</p:attrName>
                                        </p:attrNameLst>
                                      </p:cBhvr>
                                      <p:tavLst>
                                        <p:tav tm="0">
                                          <p:val>
                                            <p:fltVal val="0"/>
                                          </p:val>
                                        </p:tav>
                                        <p:tav tm="100000">
                                          <p:val>
                                            <p:strVal val="#ppt_w"/>
                                          </p:val>
                                        </p:tav>
                                      </p:tavLst>
                                    </p:anim>
                                    <p:anim calcmode="lin" valueType="num">
                                      <p:cBhvr>
                                        <p:cTn id="59" dur="500" fill="hold"/>
                                        <p:tgtEl>
                                          <p:spTgt spid="77848"/>
                                        </p:tgtEl>
                                        <p:attrNameLst>
                                          <p:attrName>ppt_h</p:attrName>
                                        </p:attrNameLst>
                                      </p:cBhvr>
                                      <p:tavLst>
                                        <p:tav tm="0">
                                          <p:val>
                                            <p:strVal val="#ppt_h"/>
                                          </p:val>
                                        </p:tav>
                                        <p:tav tm="100000">
                                          <p:val>
                                            <p:strVal val="#ppt_h"/>
                                          </p:val>
                                        </p:tav>
                                      </p:tavLst>
                                    </p:anim>
                                  </p:childTnLst>
                                </p:cTn>
                              </p:par>
                            </p:childTnLst>
                          </p:cTn>
                        </p:par>
                        <p:par>
                          <p:cTn id="60" fill="hold" nodeType="afterGroup">
                            <p:stCondLst>
                              <p:cond delay="1000"/>
                            </p:stCondLst>
                            <p:childTnLst>
                              <p:par>
                                <p:cTn id="61" presetID="17" presetClass="entr" presetSubtype="1" fill="hold" grpId="0" nodeType="afterEffect">
                                  <p:stCondLst>
                                    <p:cond delay="0"/>
                                  </p:stCondLst>
                                  <p:childTnLst>
                                    <p:set>
                                      <p:cBhvr>
                                        <p:cTn id="62" dur="1" fill="hold">
                                          <p:stCondLst>
                                            <p:cond delay="0"/>
                                          </p:stCondLst>
                                        </p:cTn>
                                        <p:tgtEl>
                                          <p:spTgt spid="77856"/>
                                        </p:tgtEl>
                                        <p:attrNameLst>
                                          <p:attrName>style.visibility</p:attrName>
                                        </p:attrNameLst>
                                      </p:cBhvr>
                                      <p:to>
                                        <p:strVal val="visible"/>
                                      </p:to>
                                    </p:set>
                                    <p:anim calcmode="lin" valueType="num">
                                      <p:cBhvr>
                                        <p:cTn id="63" dur="500" fill="hold"/>
                                        <p:tgtEl>
                                          <p:spTgt spid="77856"/>
                                        </p:tgtEl>
                                        <p:attrNameLst>
                                          <p:attrName>ppt_x</p:attrName>
                                        </p:attrNameLst>
                                      </p:cBhvr>
                                      <p:tavLst>
                                        <p:tav tm="0">
                                          <p:val>
                                            <p:strVal val="#ppt_x"/>
                                          </p:val>
                                        </p:tav>
                                        <p:tav tm="100000">
                                          <p:val>
                                            <p:strVal val="#ppt_x"/>
                                          </p:val>
                                        </p:tav>
                                      </p:tavLst>
                                    </p:anim>
                                    <p:anim calcmode="lin" valueType="num">
                                      <p:cBhvr>
                                        <p:cTn id="64" dur="500" fill="hold"/>
                                        <p:tgtEl>
                                          <p:spTgt spid="77856"/>
                                        </p:tgtEl>
                                        <p:attrNameLst>
                                          <p:attrName>ppt_y</p:attrName>
                                        </p:attrNameLst>
                                      </p:cBhvr>
                                      <p:tavLst>
                                        <p:tav tm="0">
                                          <p:val>
                                            <p:strVal val="#ppt_y-#ppt_h/2"/>
                                          </p:val>
                                        </p:tav>
                                        <p:tav tm="100000">
                                          <p:val>
                                            <p:strVal val="#ppt_y"/>
                                          </p:val>
                                        </p:tav>
                                      </p:tavLst>
                                    </p:anim>
                                    <p:anim calcmode="lin" valueType="num">
                                      <p:cBhvr>
                                        <p:cTn id="65" dur="500" fill="hold"/>
                                        <p:tgtEl>
                                          <p:spTgt spid="77856"/>
                                        </p:tgtEl>
                                        <p:attrNameLst>
                                          <p:attrName>ppt_w</p:attrName>
                                        </p:attrNameLst>
                                      </p:cBhvr>
                                      <p:tavLst>
                                        <p:tav tm="0">
                                          <p:val>
                                            <p:strVal val="#ppt_w"/>
                                          </p:val>
                                        </p:tav>
                                        <p:tav tm="100000">
                                          <p:val>
                                            <p:strVal val="#ppt_w"/>
                                          </p:val>
                                        </p:tav>
                                      </p:tavLst>
                                    </p:anim>
                                    <p:anim calcmode="lin" valueType="num">
                                      <p:cBhvr>
                                        <p:cTn id="66" dur="500" fill="hold"/>
                                        <p:tgtEl>
                                          <p:spTgt spid="77856"/>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8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78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78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78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78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785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7859"/>
                                        </p:tgtEl>
                                        <p:attrNameLst>
                                          <p:attrName>style.visibility</p:attrName>
                                        </p:attrNameLst>
                                      </p:cBhvr>
                                      <p:to>
                                        <p:strVal val="visible"/>
                                      </p:to>
                                    </p:set>
                                  </p:childTnLst>
                                </p:cTn>
                              </p:par>
                            </p:childTnLst>
                          </p:cTn>
                        </p:par>
                        <p:par>
                          <p:cTn id="83" fill="hold" nodeType="afterGroup">
                            <p:stCondLst>
                              <p:cond delay="0"/>
                            </p:stCondLst>
                            <p:childTnLst>
                              <p:par>
                                <p:cTn id="84" presetID="17" presetClass="entr" presetSubtype="1" fill="hold" grpId="0" nodeType="afterEffect">
                                  <p:stCondLst>
                                    <p:cond delay="0"/>
                                  </p:stCondLst>
                                  <p:childTnLst>
                                    <p:set>
                                      <p:cBhvr>
                                        <p:cTn id="85" dur="1" fill="hold">
                                          <p:stCondLst>
                                            <p:cond delay="0"/>
                                          </p:stCondLst>
                                        </p:cTn>
                                        <p:tgtEl>
                                          <p:spTgt spid="77843"/>
                                        </p:tgtEl>
                                        <p:attrNameLst>
                                          <p:attrName>style.visibility</p:attrName>
                                        </p:attrNameLst>
                                      </p:cBhvr>
                                      <p:to>
                                        <p:strVal val="visible"/>
                                      </p:to>
                                    </p:set>
                                    <p:anim calcmode="lin" valueType="num">
                                      <p:cBhvr>
                                        <p:cTn id="86" dur="500" fill="hold"/>
                                        <p:tgtEl>
                                          <p:spTgt spid="77843"/>
                                        </p:tgtEl>
                                        <p:attrNameLst>
                                          <p:attrName>ppt_x</p:attrName>
                                        </p:attrNameLst>
                                      </p:cBhvr>
                                      <p:tavLst>
                                        <p:tav tm="0">
                                          <p:val>
                                            <p:strVal val="#ppt_x"/>
                                          </p:val>
                                        </p:tav>
                                        <p:tav tm="100000">
                                          <p:val>
                                            <p:strVal val="#ppt_x"/>
                                          </p:val>
                                        </p:tav>
                                      </p:tavLst>
                                    </p:anim>
                                    <p:anim calcmode="lin" valueType="num">
                                      <p:cBhvr>
                                        <p:cTn id="87" dur="500" fill="hold"/>
                                        <p:tgtEl>
                                          <p:spTgt spid="77843"/>
                                        </p:tgtEl>
                                        <p:attrNameLst>
                                          <p:attrName>ppt_y</p:attrName>
                                        </p:attrNameLst>
                                      </p:cBhvr>
                                      <p:tavLst>
                                        <p:tav tm="0">
                                          <p:val>
                                            <p:strVal val="#ppt_y-#ppt_h/2"/>
                                          </p:val>
                                        </p:tav>
                                        <p:tav tm="100000">
                                          <p:val>
                                            <p:strVal val="#ppt_y"/>
                                          </p:val>
                                        </p:tav>
                                      </p:tavLst>
                                    </p:anim>
                                    <p:anim calcmode="lin" valueType="num">
                                      <p:cBhvr>
                                        <p:cTn id="88" dur="500" fill="hold"/>
                                        <p:tgtEl>
                                          <p:spTgt spid="77843"/>
                                        </p:tgtEl>
                                        <p:attrNameLst>
                                          <p:attrName>ppt_w</p:attrName>
                                        </p:attrNameLst>
                                      </p:cBhvr>
                                      <p:tavLst>
                                        <p:tav tm="0">
                                          <p:val>
                                            <p:strVal val="#ppt_w"/>
                                          </p:val>
                                        </p:tav>
                                        <p:tav tm="100000">
                                          <p:val>
                                            <p:strVal val="#ppt_w"/>
                                          </p:val>
                                        </p:tav>
                                      </p:tavLst>
                                    </p:anim>
                                    <p:anim calcmode="lin" valueType="num">
                                      <p:cBhvr>
                                        <p:cTn id="89" dur="500" fill="hold"/>
                                        <p:tgtEl>
                                          <p:spTgt spid="77843"/>
                                        </p:tgtEl>
                                        <p:attrNameLst>
                                          <p:attrName>ppt_h</p:attrName>
                                        </p:attrNameLst>
                                      </p:cBhvr>
                                      <p:tavLst>
                                        <p:tav tm="0">
                                          <p:val>
                                            <p:fltVal val="0"/>
                                          </p:val>
                                        </p:tav>
                                        <p:tav tm="100000">
                                          <p:val>
                                            <p:strVal val="#ppt_h"/>
                                          </p:val>
                                        </p:tav>
                                      </p:tavLst>
                                    </p:anim>
                                  </p:childTnLst>
                                </p:cTn>
                              </p:par>
                            </p:childTnLst>
                          </p:cTn>
                        </p:par>
                        <p:par>
                          <p:cTn id="90" fill="hold" nodeType="afterGroup">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77844"/>
                                        </p:tgtEl>
                                        <p:attrNameLst>
                                          <p:attrName>style.visibility</p:attrName>
                                        </p:attrNameLst>
                                      </p:cBhvr>
                                      <p:to>
                                        <p:strVal val="visible"/>
                                      </p:to>
                                    </p:set>
                                    <p:anim calcmode="lin" valueType="num">
                                      <p:cBhvr>
                                        <p:cTn id="93" dur="500" fill="hold"/>
                                        <p:tgtEl>
                                          <p:spTgt spid="77844"/>
                                        </p:tgtEl>
                                        <p:attrNameLst>
                                          <p:attrName>ppt_x</p:attrName>
                                        </p:attrNameLst>
                                      </p:cBhvr>
                                      <p:tavLst>
                                        <p:tav tm="0">
                                          <p:val>
                                            <p:strVal val="#ppt_x"/>
                                          </p:val>
                                        </p:tav>
                                        <p:tav tm="100000">
                                          <p:val>
                                            <p:strVal val="#ppt_x"/>
                                          </p:val>
                                        </p:tav>
                                      </p:tavLst>
                                    </p:anim>
                                    <p:anim calcmode="lin" valueType="num">
                                      <p:cBhvr>
                                        <p:cTn id="94" dur="500" fill="hold"/>
                                        <p:tgtEl>
                                          <p:spTgt spid="77844"/>
                                        </p:tgtEl>
                                        <p:attrNameLst>
                                          <p:attrName>ppt_y</p:attrName>
                                        </p:attrNameLst>
                                      </p:cBhvr>
                                      <p:tavLst>
                                        <p:tav tm="0">
                                          <p:val>
                                            <p:strVal val="#ppt_y-#ppt_h/2"/>
                                          </p:val>
                                        </p:tav>
                                        <p:tav tm="100000">
                                          <p:val>
                                            <p:strVal val="#ppt_y"/>
                                          </p:val>
                                        </p:tav>
                                      </p:tavLst>
                                    </p:anim>
                                    <p:anim calcmode="lin" valueType="num">
                                      <p:cBhvr>
                                        <p:cTn id="95" dur="500" fill="hold"/>
                                        <p:tgtEl>
                                          <p:spTgt spid="77844"/>
                                        </p:tgtEl>
                                        <p:attrNameLst>
                                          <p:attrName>ppt_w</p:attrName>
                                        </p:attrNameLst>
                                      </p:cBhvr>
                                      <p:tavLst>
                                        <p:tav tm="0">
                                          <p:val>
                                            <p:strVal val="#ppt_w"/>
                                          </p:val>
                                        </p:tav>
                                        <p:tav tm="100000">
                                          <p:val>
                                            <p:strVal val="#ppt_w"/>
                                          </p:val>
                                        </p:tav>
                                      </p:tavLst>
                                    </p:anim>
                                    <p:anim calcmode="lin" valueType="num">
                                      <p:cBhvr>
                                        <p:cTn id="96" dur="500" fill="hold"/>
                                        <p:tgtEl>
                                          <p:spTgt spid="77844"/>
                                        </p:tgtEl>
                                        <p:attrNameLst>
                                          <p:attrName>ppt_h</p:attrName>
                                        </p:attrNameLst>
                                      </p:cBhvr>
                                      <p:tavLst>
                                        <p:tav tm="0">
                                          <p:val>
                                            <p:fltVal val="0"/>
                                          </p:val>
                                        </p:tav>
                                        <p:tav tm="100000">
                                          <p:val>
                                            <p:strVal val="#ppt_h"/>
                                          </p:val>
                                        </p:tav>
                                      </p:tavLst>
                                    </p:anim>
                                  </p:childTnLst>
                                </p:cTn>
                              </p:par>
                            </p:childTnLst>
                          </p:cTn>
                        </p:par>
                        <p:par>
                          <p:cTn id="97" fill="hold" nodeType="afterGroup">
                            <p:stCondLst>
                              <p:cond delay="1000"/>
                            </p:stCondLst>
                            <p:childTnLst>
                              <p:par>
                                <p:cTn id="98" presetID="17" presetClass="entr" presetSubtype="1" fill="hold" grpId="0" nodeType="afterEffect">
                                  <p:stCondLst>
                                    <p:cond delay="0"/>
                                  </p:stCondLst>
                                  <p:childTnLst>
                                    <p:set>
                                      <p:cBhvr>
                                        <p:cTn id="99" dur="1" fill="hold">
                                          <p:stCondLst>
                                            <p:cond delay="0"/>
                                          </p:stCondLst>
                                        </p:cTn>
                                        <p:tgtEl>
                                          <p:spTgt spid="77834"/>
                                        </p:tgtEl>
                                        <p:attrNameLst>
                                          <p:attrName>style.visibility</p:attrName>
                                        </p:attrNameLst>
                                      </p:cBhvr>
                                      <p:to>
                                        <p:strVal val="visible"/>
                                      </p:to>
                                    </p:set>
                                    <p:anim calcmode="lin" valueType="num">
                                      <p:cBhvr>
                                        <p:cTn id="100" dur="500" fill="hold"/>
                                        <p:tgtEl>
                                          <p:spTgt spid="77834"/>
                                        </p:tgtEl>
                                        <p:attrNameLst>
                                          <p:attrName>ppt_x</p:attrName>
                                        </p:attrNameLst>
                                      </p:cBhvr>
                                      <p:tavLst>
                                        <p:tav tm="0">
                                          <p:val>
                                            <p:strVal val="#ppt_x"/>
                                          </p:val>
                                        </p:tav>
                                        <p:tav tm="100000">
                                          <p:val>
                                            <p:strVal val="#ppt_x"/>
                                          </p:val>
                                        </p:tav>
                                      </p:tavLst>
                                    </p:anim>
                                    <p:anim calcmode="lin" valueType="num">
                                      <p:cBhvr>
                                        <p:cTn id="101" dur="500" fill="hold"/>
                                        <p:tgtEl>
                                          <p:spTgt spid="77834"/>
                                        </p:tgtEl>
                                        <p:attrNameLst>
                                          <p:attrName>ppt_y</p:attrName>
                                        </p:attrNameLst>
                                      </p:cBhvr>
                                      <p:tavLst>
                                        <p:tav tm="0">
                                          <p:val>
                                            <p:strVal val="#ppt_y-#ppt_h/2"/>
                                          </p:val>
                                        </p:tav>
                                        <p:tav tm="100000">
                                          <p:val>
                                            <p:strVal val="#ppt_y"/>
                                          </p:val>
                                        </p:tav>
                                      </p:tavLst>
                                    </p:anim>
                                    <p:anim calcmode="lin" valueType="num">
                                      <p:cBhvr>
                                        <p:cTn id="102" dur="500" fill="hold"/>
                                        <p:tgtEl>
                                          <p:spTgt spid="77834"/>
                                        </p:tgtEl>
                                        <p:attrNameLst>
                                          <p:attrName>ppt_w</p:attrName>
                                        </p:attrNameLst>
                                      </p:cBhvr>
                                      <p:tavLst>
                                        <p:tav tm="0">
                                          <p:val>
                                            <p:strVal val="#ppt_w"/>
                                          </p:val>
                                        </p:tav>
                                        <p:tav tm="100000">
                                          <p:val>
                                            <p:strVal val="#ppt_w"/>
                                          </p:val>
                                        </p:tav>
                                      </p:tavLst>
                                    </p:anim>
                                    <p:anim calcmode="lin" valueType="num">
                                      <p:cBhvr>
                                        <p:cTn id="103" dur="500" fill="hold"/>
                                        <p:tgtEl>
                                          <p:spTgt spid="77834"/>
                                        </p:tgtEl>
                                        <p:attrNameLst>
                                          <p:attrName>ppt_h</p:attrName>
                                        </p:attrNameLst>
                                      </p:cBhvr>
                                      <p:tavLst>
                                        <p:tav tm="0">
                                          <p:val>
                                            <p:fltVal val="0"/>
                                          </p:val>
                                        </p:tav>
                                        <p:tav tm="100000">
                                          <p:val>
                                            <p:strVal val="#ppt_h"/>
                                          </p:val>
                                        </p:tav>
                                      </p:tavLst>
                                    </p:anim>
                                  </p:childTnLst>
                                </p:cTn>
                              </p:par>
                              <p:par>
                                <p:cTn id="104" presetID="1" presetClass="entr" presetSubtype="0" fill="hold" grpId="0" nodeType="withEffect">
                                  <p:stCondLst>
                                    <p:cond delay="0"/>
                                  </p:stCondLst>
                                  <p:childTnLst>
                                    <p:set>
                                      <p:cBhvr>
                                        <p:cTn id="105" dur="1" fill="hold">
                                          <p:stCondLst>
                                            <p:cond delay="0"/>
                                          </p:stCondLst>
                                        </p:cTn>
                                        <p:tgtEl>
                                          <p:spTgt spid="77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nimBg="1"/>
      <p:bldP spid="77828" grpId="0" animBg="1"/>
      <p:bldP spid="77834" grpId="0" animBg="1"/>
      <p:bldP spid="77835" grpId="0" animBg="1"/>
      <p:bldP spid="77836" grpId="0" animBg="1"/>
      <p:bldP spid="77839" grpId="0" animBg="1"/>
      <p:bldP spid="77840" grpId="0" animBg="1"/>
      <p:bldP spid="77841" grpId="0" animBg="1"/>
      <p:bldP spid="77842" grpId="0" animBg="1"/>
      <p:bldP spid="77843" grpId="0" animBg="1"/>
      <p:bldP spid="77844" grpId="0" animBg="1"/>
      <p:bldP spid="77845" grpId="0" animBg="1"/>
      <p:bldP spid="77846" grpId="0" animBg="1"/>
      <p:bldP spid="77847" grpId="0" animBg="1"/>
      <p:bldP spid="77848" grpId="0" animBg="1"/>
      <p:bldP spid="77849" grpId="0" animBg="1"/>
      <p:bldP spid="77850" grpId="0" animBg="1"/>
      <p:bldP spid="77851" grpId="0" animBg="1"/>
      <p:bldP spid="77852" grpId="0" animBg="1"/>
      <p:bldP spid="77853" grpId="0" animBg="1"/>
      <p:bldP spid="77854" grpId="0" animBg="1"/>
      <p:bldP spid="77855" grpId="0" animBg="1"/>
      <p:bldP spid="77856" grpId="0" animBg="1"/>
      <p:bldP spid="77857" grpId="0" animBg="1"/>
      <p:bldP spid="77858" grpId="0" animBg="1"/>
      <p:bldP spid="77859" grpId="0" animBg="1"/>
      <p:bldP spid="77863"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4367213"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a:latin typeface="Arial" panose="020B0604020202020204" pitchFamily="34" charset="0"/>
              </a:rPr>
              <a:t>Reputation</a:t>
            </a:r>
          </a:p>
        </p:txBody>
      </p:sp>
      <p:sp>
        <p:nvSpPr>
          <p:cNvPr id="67587" name="Rectangle 3"/>
          <p:cNvSpPr>
            <a:spLocks noChangeArrowheads="1"/>
          </p:cNvSpPr>
          <p:nvPr/>
        </p:nvSpPr>
        <p:spPr bwMode="auto">
          <a:xfrm>
            <a:off x="8904288" y="69215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a:latin typeface="Arial" panose="020B0604020202020204" pitchFamily="34" charset="0"/>
              </a:rPr>
              <a:t>Partnership – </a:t>
            </a:r>
          </a:p>
          <a:p>
            <a:pPr algn="ctr" eaLnBrk="1" hangingPunct="1">
              <a:spcBef>
                <a:spcPct val="0"/>
              </a:spcBef>
              <a:buFontTx/>
              <a:buNone/>
            </a:pPr>
            <a:r>
              <a:rPr lang="fr-FR" altLang="fr-FR" sz="1200" b="1">
                <a:latin typeface="Arial" panose="020B0604020202020204" pitchFamily="34" charset="0"/>
              </a:rPr>
              <a:t>Sponsorship</a:t>
            </a:r>
          </a:p>
          <a:p>
            <a:pPr algn="ctr" eaLnBrk="1" hangingPunct="1">
              <a:spcBef>
                <a:spcPct val="0"/>
              </a:spcBef>
              <a:buFontTx/>
              <a:buNone/>
            </a:pPr>
            <a:endParaRPr lang="fr-FR" altLang="fr-FR" sz="1200" b="1">
              <a:latin typeface="Arial" panose="020B0604020202020204" pitchFamily="34" charset="0"/>
            </a:endParaRPr>
          </a:p>
          <a:p>
            <a:pPr algn="ctr" eaLnBrk="1" hangingPunct="1">
              <a:spcBef>
                <a:spcPct val="0"/>
              </a:spcBef>
              <a:buFontTx/>
              <a:buNone/>
            </a:pPr>
            <a:r>
              <a:rPr lang="fr-FR" altLang="fr-FR" sz="1000" b="1">
                <a:latin typeface="Arial" panose="020B0604020202020204" pitchFamily="34" charset="0"/>
              </a:rPr>
              <a:t>Privates - Public – Media</a:t>
            </a:r>
          </a:p>
        </p:txBody>
      </p:sp>
      <p:sp>
        <p:nvSpPr>
          <p:cNvPr id="67588" name="Rectangle 4"/>
          <p:cNvSpPr>
            <a:spLocks noChangeArrowheads="1"/>
          </p:cNvSpPr>
          <p:nvPr/>
        </p:nvSpPr>
        <p:spPr bwMode="auto">
          <a:xfrm>
            <a:off x="8904288"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a:latin typeface="Arial" panose="020B0604020202020204" pitchFamily="34" charset="0"/>
              </a:rPr>
              <a:t>Commercial Brand</a:t>
            </a:r>
          </a:p>
          <a:p>
            <a:pPr algn="ctr" eaLnBrk="1" hangingPunct="1">
              <a:spcBef>
                <a:spcPct val="0"/>
              </a:spcBef>
              <a:buFontTx/>
              <a:buNone/>
            </a:pPr>
            <a:endParaRPr lang="fr-FR" altLang="fr-FR" sz="1200" b="1">
              <a:latin typeface="Arial" panose="020B0604020202020204" pitchFamily="34" charset="0"/>
            </a:endParaRPr>
          </a:p>
          <a:p>
            <a:pPr algn="ctr" eaLnBrk="1" hangingPunct="1">
              <a:spcBef>
                <a:spcPct val="0"/>
              </a:spcBef>
              <a:buFontTx/>
              <a:buNone/>
            </a:pPr>
            <a:r>
              <a:rPr lang="fr-FR" altLang="fr-FR" sz="1000" b="1">
                <a:latin typeface="Arial" panose="020B0604020202020204" pitchFamily="34" charset="0"/>
              </a:rPr>
              <a:t>Merchandising</a:t>
            </a:r>
          </a:p>
        </p:txBody>
      </p:sp>
      <p:sp>
        <p:nvSpPr>
          <p:cNvPr id="67589" name="Rectangle 5"/>
          <p:cNvSpPr>
            <a:spLocks noChangeArrowheads="1"/>
          </p:cNvSpPr>
          <p:nvPr/>
        </p:nvSpPr>
        <p:spPr bwMode="auto">
          <a:xfrm>
            <a:off x="8975725" y="47244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a:latin typeface="Arial" panose="020B0604020202020204" pitchFamily="34" charset="0"/>
              </a:rPr>
              <a:t>Social networks &amp;</a:t>
            </a:r>
          </a:p>
          <a:p>
            <a:pPr algn="ctr" eaLnBrk="1" hangingPunct="1">
              <a:spcBef>
                <a:spcPct val="0"/>
              </a:spcBef>
              <a:buFontTx/>
              <a:buNone/>
            </a:pPr>
            <a:r>
              <a:rPr lang="fr-FR" altLang="fr-FR" sz="1200" b="1">
                <a:latin typeface="Arial" panose="020B0604020202020204" pitchFamily="34" charset="0"/>
              </a:rPr>
              <a:t>capital</a:t>
            </a:r>
          </a:p>
          <a:p>
            <a:pPr algn="ctr" eaLnBrk="1" hangingPunct="1">
              <a:spcBef>
                <a:spcPct val="0"/>
              </a:spcBef>
              <a:buFontTx/>
              <a:buNone/>
            </a:pPr>
            <a:endParaRPr lang="fr-FR" altLang="fr-FR" sz="1000" b="1">
              <a:latin typeface="Arial" panose="020B0604020202020204" pitchFamily="34" charset="0"/>
            </a:endParaRPr>
          </a:p>
          <a:p>
            <a:pPr algn="ctr" eaLnBrk="1" hangingPunct="1">
              <a:spcBef>
                <a:spcPct val="0"/>
              </a:spcBef>
              <a:buFontTx/>
              <a:buNone/>
            </a:pPr>
            <a:r>
              <a:rPr lang="fr-FR" altLang="fr-FR" sz="1000" b="1">
                <a:latin typeface="Arial" panose="020B0604020202020204" pitchFamily="34" charset="0"/>
              </a:rPr>
              <a:t>Public Relations</a:t>
            </a:r>
          </a:p>
        </p:txBody>
      </p:sp>
      <p:sp>
        <p:nvSpPr>
          <p:cNvPr id="67590" name="Rectangle 6"/>
          <p:cNvSpPr>
            <a:spLocks noChangeArrowheads="1"/>
          </p:cNvSpPr>
          <p:nvPr/>
        </p:nvSpPr>
        <p:spPr bwMode="auto">
          <a:xfrm>
            <a:off x="6600825"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a:latin typeface="Arial" panose="020B0604020202020204" pitchFamily="34" charset="0"/>
              </a:rPr>
              <a:t>Stadium</a:t>
            </a:r>
          </a:p>
          <a:p>
            <a:pPr algn="ctr" eaLnBrk="1" hangingPunct="1">
              <a:spcBef>
                <a:spcPct val="0"/>
              </a:spcBef>
              <a:buFontTx/>
              <a:buNone/>
            </a:pPr>
            <a:endParaRPr lang="fr-FR" altLang="fr-FR" sz="1200" b="1">
              <a:latin typeface="Arial" panose="020B0604020202020204" pitchFamily="34" charset="0"/>
            </a:endParaRPr>
          </a:p>
          <a:p>
            <a:pPr algn="ctr" eaLnBrk="1" hangingPunct="1">
              <a:spcBef>
                <a:spcPct val="0"/>
              </a:spcBef>
              <a:buFontTx/>
              <a:buNone/>
            </a:pPr>
            <a:r>
              <a:rPr lang="fr-FR" altLang="fr-FR" sz="1000" b="1">
                <a:latin typeface="Arial" panose="020B0604020202020204" pitchFamily="34" charset="0"/>
              </a:rPr>
              <a:t>Ticketing</a:t>
            </a:r>
          </a:p>
        </p:txBody>
      </p:sp>
      <p:sp>
        <p:nvSpPr>
          <p:cNvPr id="67591" name="Line 7"/>
          <p:cNvSpPr>
            <a:spLocks noChangeShapeType="1"/>
          </p:cNvSpPr>
          <p:nvPr/>
        </p:nvSpPr>
        <p:spPr bwMode="auto">
          <a:xfrm>
            <a:off x="3503613" y="306863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2" name="Line 8"/>
          <p:cNvSpPr>
            <a:spLocks noChangeShapeType="1"/>
          </p:cNvSpPr>
          <p:nvPr/>
        </p:nvSpPr>
        <p:spPr bwMode="auto">
          <a:xfrm flipH="1">
            <a:off x="3432175" y="3429000"/>
            <a:ext cx="9350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3" name="Line 9"/>
          <p:cNvSpPr>
            <a:spLocks noChangeShapeType="1"/>
          </p:cNvSpPr>
          <p:nvPr/>
        </p:nvSpPr>
        <p:spPr bwMode="auto">
          <a:xfrm>
            <a:off x="5880101" y="2997200"/>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4" name="Line 10"/>
          <p:cNvSpPr>
            <a:spLocks noChangeShapeType="1"/>
          </p:cNvSpPr>
          <p:nvPr/>
        </p:nvSpPr>
        <p:spPr bwMode="auto">
          <a:xfrm flipH="1">
            <a:off x="5880101" y="3357563"/>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5" name="Line 11"/>
          <p:cNvSpPr>
            <a:spLocks noChangeShapeType="1"/>
          </p:cNvSpPr>
          <p:nvPr/>
        </p:nvSpPr>
        <p:spPr bwMode="auto">
          <a:xfrm>
            <a:off x="8112126" y="3141663"/>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6" name="Line 12"/>
          <p:cNvSpPr>
            <a:spLocks noChangeShapeType="1"/>
          </p:cNvSpPr>
          <p:nvPr/>
        </p:nvSpPr>
        <p:spPr bwMode="auto">
          <a:xfrm flipV="1">
            <a:off x="8112126" y="1557338"/>
            <a:ext cx="792163"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7" name="Line 13"/>
          <p:cNvSpPr>
            <a:spLocks noChangeShapeType="1"/>
          </p:cNvSpPr>
          <p:nvPr/>
        </p:nvSpPr>
        <p:spPr bwMode="auto">
          <a:xfrm>
            <a:off x="8112125" y="3644900"/>
            <a:ext cx="863600"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8" name="Line 14"/>
          <p:cNvSpPr>
            <a:spLocks noChangeShapeType="1"/>
          </p:cNvSpPr>
          <p:nvPr/>
        </p:nvSpPr>
        <p:spPr bwMode="auto">
          <a:xfrm flipH="1">
            <a:off x="5664200" y="1125538"/>
            <a:ext cx="32400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9" name="Line 15"/>
          <p:cNvSpPr>
            <a:spLocks noChangeShapeType="1"/>
          </p:cNvSpPr>
          <p:nvPr/>
        </p:nvSpPr>
        <p:spPr bwMode="auto">
          <a:xfrm flipH="1">
            <a:off x="5303839" y="4797425"/>
            <a:ext cx="36718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0" name="Line 16"/>
          <p:cNvSpPr>
            <a:spLocks noChangeShapeType="1"/>
          </p:cNvSpPr>
          <p:nvPr/>
        </p:nvSpPr>
        <p:spPr bwMode="auto">
          <a:xfrm>
            <a:off x="9191625" y="364490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1" name="Line 17"/>
          <p:cNvSpPr>
            <a:spLocks noChangeShapeType="1"/>
          </p:cNvSpPr>
          <p:nvPr/>
        </p:nvSpPr>
        <p:spPr bwMode="auto">
          <a:xfrm flipH="1">
            <a:off x="5519739" y="3933825"/>
            <a:ext cx="36718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2" name="Line 18"/>
          <p:cNvSpPr>
            <a:spLocks noChangeShapeType="1"/>
          </p:cNvSpPr>
          <p:nvPr/>
        </p:nvSpPr>
        <p:spPr bwMode="auto">
          <a:xfrm flipV="1">
            <a:off x="5519738" y="3644901"/>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3" name="Line 19"/>
          <p:cNvSpPr>
            <a:spLocks noChangeShapeType="1"/>
          </p:cNvSpPr>
          <p:nvPr/>
        </p:nvSpPr>
        <p:spPr bwMode="auto">
          <a:xfrm flipV="1">
            <a:off x="5303838" y="3644901"/>
            <a:ext cx="0"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4" name="Line 20"/>
          <p:cNvSpPr>
            <a:spLocks noChangeShapeType="1"/>
          </p:cNvSpPr>
          <p:nvPr/>
        </p:nvSpPr>
        <p:spPr bwMode="auto">
          <a:xfrm>
            <a:off x="5664200" y="1125538"/>
            <a:ext cx="0" cy="16557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5" name="Line 21"/>
          <p:cNvSpPr>
            <a:spLocks noChangeShapeType="1"/>
          </p:cNvSpPr>
          <p:nvPr/>
        </p:nvSpPr>
        <p:spPr bwMode="auto">
          <a:xfrm>
            <a:off x="6167438" y="0"/>
            <a:ext cx="0" cy="685800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6" name="Line 22"/>
          <p:cNvSpPr>
            <a:spLocks noChangeShapeType="1"/>
          </p:cNvSpPr>
          <p:nvPr/>
        </p:nvSpPr>
        <p:spPr bwMode="auto">
          <a:xfrm>
            <a:off x="4008438" y="0"/>
            <a:ext cx="0" cy="685800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7" name="Text Box 23"/>
          <p:cNvSpPr txBox="1">
            <a:spLocks noChangeArrowheads="1"/>
          </p:cNvSpPr>
          <p:nvPr/>
        </p:nvSpPr>
        <p:spPr bwMode="auto">
          <a:xfrm>
            <a:off x="1847851" y="0"/>
            <a:ext cx="1800225"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b="1" i="1">
                <a:solidFill>
                  <a:schemeClr val="bg1"/>
                </a:solidFill>
                <a:latin typeface="Arial" panose="020B0604020202020204" pitchFamily="34" charset="0"/>
              </a:rPr>
              <a:t>Athletes as suppliers for the   « show content »</a:t>
            </a:r>
          </a:p>
          <a:p>
            <a:pPr algn="ctr" eaLnBrk="1" hangingPunct="1">
              <a:spcBef>
                <a:spcPct val="50000"/>
              </a:spcBef>
              <a:buFontTx/>
              <a:buNone/>
            </a:pPr>
            <a:endParaRPr lang="fr-FR" altLang="fr-FR" sz="1400" b="1" i="1">
              <a:solidFill>
                <a:schemeClr val="bg1"/>
              </a:solidFill>
              <a:latin typeface="Arial" panose="020B0604020202020204" pitchFamily="34" charset="0"/>
            </a:endParaRPr>
          </a:p>
        </p:txBody>
      </p:sp>
      <p:sp>
        <p:nvSpPr>
          <p:cNvPr id="67608" name="Text Box 24"/>
          <p:cNvSpPr txBox="1">
            <a:spLocks noChangeArrowheads="1"/>
          </p:cNvSpPr>
          <p:nvPr/>
        </p:nvSpPr>
        <p:spPr bwMode="auto">
          <a:xfrm>
            <a:off x="4295776" y="0"/>
            <a:ext cx="1584325"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b="1" i="1">
                <a:solidFill>
                  <a:schemeClr val="bg1"/>
                </a:solidFill>
                <a:latin typeface="Arial" panose="020B0604020202020204" pitchFamily="34" charset="0"/>
              </a:rPr>
              <a:t>Key synergistic  resources « Heart »</a:t>
            </a:r>
          </a:p>
        </p:txBody>
      </p:sp>
      <p:sp>
        <p:nvSpPr>
          <p:cNvPr id="67609" name="Text Box 25"/>
          <p:cNvSpPr txBox="1">
            <a:spLocks noChangeArrowheads="1"/>
          </p:cNvSpPr>
          <p:nvPr/>
        </p:nvSpPr>
        <p:spPr bwMode="auto">
          <a:xfrm>
            <a:off x="6383339" y="0"/>
            <a:ext cx="1584325"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b="1" i="1">
                <a:solidFill>
                  <a:schemeClr val="bg1"/>
                </a:solidFill>
                <a:latin typeface="Arial" panose="020B0604020202020204" pitchFamily="34" charset="0"/>
              </a:rPr>
              <a:t>Deployment</a:t>
            </a:r>
            <a:r>
              <a:rPr lang="fr-FR" altLang="fr-FR" sz="1400" b="1" i="1">
                <a:latin typeface="Arial" panose="020B0604020202020204" pitchFamily="34" charset="0"/>
              </a:rPr>
              <a:t> </a:t>
            </a:r>
            <a:r>
              <a:rPr lang="fr-FR" altLang="fr-FR" sz="1400" b="1" i="1">
                <a:solidFill>
                  <a:schemeClr val="bg1"/>
                </a:solidFill>
                <a:latin typeface="Arial" panose="020B0604020202020204" pitchFamily="34" charset="0"/>
              </a:rPr>
              <a:t>resources  « Lung »</a:t>
            </a:r>
          </a:p>
        </p:txBody>
      </p:sp>
      <p:sp>
        <p:nvSpPr>
          <p:cNvPr id="67610" name="Text Box 26"/>
          <p:cNvSpPr txBox="1">
            <a:spLocks noChangeArrowheads="1"/>
          </p:cNvSpPr>
          <p:nvPr/>
        </p:nvSpPr>
        <p:spPr bwMode="auto">
          <a:xfrm>
            <a:off x="8832851" y="1"/>
            <a:ext cx="1584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b="1" i="1">
                <a:solidFill>
                  <a:schemeClr val="bg1"/>
                </a:solidFill>
                <a:latin typeface="Arial" panose="020B0604020202020204" pitchFamily="34" charset="0"/>
              </a:rPr>
              <a:t>Market-based resources</a:t>
            </a:r>
          </a:p>
        </p:txBody>
      </p:sp>
      <p:sp>
        <p:nvSpPr>
          <p:cNvPr id="67611" name="Text Box 27"/>
          <p:cNvSpPr txBox="1">
            <a:spLocks noChangeArrowheads="1"/>
          </p:cNvSpPr>
          <p:nvPr/>
        </p:nvSpPr>
        <p:spPr bwMode="auto">
          <a:xfrm>
            <a:off x="6096001" y="6092825"/>
            <a:ext cx="33115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i="1">
                <a:latin typeface="Arial" panose="020B0604020202020204" pitchFamily="34" charset="0"/>
              </a:rPr>
              <a:t>Commercial resources linked to products &amp; services and profit centers</a:t>
            </a:r>
          </a:p>
        </p:txBody>
      </p:sp>
      <p:sp>
        <p:nvSpPr>
          <p:cNvPr id="67612" name="Text Box 28"/>
          <p:cNvSpPr txBox="1">
            <a:spLocks noChangeArrowheads="1"/>
          </p:cNvSpPr>
          <p:nvPr/>
        </p:nvSpPr>
        <p:spPr bwMode="auto">
          <a:xfrm>
            <a:off x="4079875" y="5734050"/>
            <a:ext cx="19446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i="1">
                <a:latin typeface="Arial" panose="020B0604020202020204" pitchFamily="34" charset="0"/>
              </a:rPr>
              <a:t>Intangible Resources « Event expressiveness » </a:t>
            </a:r>
          </a:p>
        </p:txBody>
      </p:sp>
      <p:sp>
        <p:nvSpPr>
          <p:cNvPr id="67613" name="Text Box 29"/>
          <p:cNvSpPr txBox="1">
            <a:spLocks noChangeArrowheads="1"/>
          </p:cNvSpPr>
          <p:nvPr/>
        </p:nvSpPr>
        <p:spPr bwMode="auto">
          <a:xfrm>
            <a:off x="1992314" y="3860800"/>
            <a:ext cx="180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i="1">
                <a:latin typeface="Arial" panose="020B0604020202020204" pitchFamily="34" charset="0"/>
              </a:rPr>
              <a:t>Hedonism</a:t>
            </a:r>
          </a:p>
        </p:txBody>
      </p:sp>
      <p:sp>
        <p:nvSpPr>
          <p:cNvPr id="67614" name="Oval 30"/>
          <p:cNvSpPr>
            <a:spLocks noChangeArrowheads="1"/>
          </p:cNvSpPr>
          <p:nvPr/>
        </p:nvSpPr>
        <p:spPr bwMode="auto">
          <a:xfrm>
            <a:off x="2135188" y="1773239"/>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i="1">
                <a:latin typeface="Arial" panose="020B0604020202020204" pitchFamily="34" charset="0"/>
              </a:rPr>
              <a:t>Sport </a:t>
            </a:r>
          </a:p>
          <a:p>
            <a:pPr algn="ctr" eaLnBrk="1" hangingPunct="1">
              <a:spcBef>
                <a:spcPct val="0"/>
              </a:spcBef>
              <a:buFontTx/>
              <a:buNone/>
            </a:pPr>
            <a:r>
              <a:rPr lang="fr-FR" altLang="fr-FR" sz="1200" b="1" i="1">
                <a:latin typeface="Arial" panose="020B0604020202020204" pitchFamily="34" charset="0"/>
              </a:rPr>
              <a:t>Management</a:t>
            </a:r>
          </a:p>
        </p:txBody>
      </p:sp>
      <p:sp>
        <p:nvSpPr>
          <p:cNvPr id="67615" name="Oval 31"/>
          <p:cNvSpPr>
            <a:spLocks noChangeArrowheads="1"/>
          </p:cNvSpPr>
          <p:nvPr/>
        </p:nvSpPr>
        <p:spPr bwMode="auto">
          <a:xfrm>
            <a:off x="4224338" y="1773239"/>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i="1">
                <a:latin typeface="Arial" panose="020B0604020202020204" pitchFamily="34" charset="0"/>
              </a:rPr>
              <a:t>Communication</a:t>
            </a:r>
          </a:p>
        </p:txBody>
      </p:sp>
      <p:sp>
        <p:nvSpPr>
          <p:cNvPr id="67616" name="Line 32"/>
          <p:cNvSpPr>
            <a:spLocks noChangeShapeType="1"/>
          </p:cNvSpPr>
          <p:nvPr/>
        </p:nvSpPr>
        <p:spPr bwMode="auto">
          <a:xfrm>
            <a:off x="4872038" y="2492376"/>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17" name="Line 33"/>
          <p:cNvSpPr>
            <a:spLocks noChangeShapeType="1"/>
          </p:cNvSpPr>
          <p:nvPr/>
        </p:nvSpPr>
        <p:spPr bwMode="auto">
          <a:xfrm>
            <a:off x="2782888" y="2492376"/>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18" name="Oval 34"/>
          <p:cNvSpPr>
            <a:spLocks noChangeArrowheads="1"/>
          </p:cNvSpPr>
          <p:nvPr/>
        </p:nvSpPr>
        <p:spPr bwMode="auto">
          <a:xfrm>
            <a:off x="8975725" y="1700214"/>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i="1">
                <a:latin typeface="Arial" panose="020B0604020202020204" pitchFamily="34" charset="0"/>
              </a:rPr>
              <a:t>Activation</a:t>
            </a:r>
          </a:p>
          <a:p>
            <a:pPr algn="ctr" eaLnBrk="1" hangingPunct="1">
              <a:spcBef>
                <a:spcPct val="0"/>
              </a:spcBef>
              <a:buFontTx/>
              <a:buNone/>
            </a:pPr>
            <a:r>
              <a:rPr lang="fr-FR" altLang="fr-FR" sz="1200" b="1" i="1">
                <a:latin typeface="Arial" panose="020B0604020202020204" pitchFamily="34" charset="0"/>
              </a:rPr>
              <a:t>CRM</a:t>
            </a:r>
          </a:p>
          <a:p>
            <a:pPr algn="ctr" eaLnBrk="1" hangingPunct="1">
              <a:spcBef>
                <a:spcPct val="0"/>
              </a:spcBef>
              <a:buFontTx/>
              <a:buNone/>
            </a:pPr>
            <a:r>
              <a:rPr lang="fr-FR" altLang="fr-FR" sz="1200" b="1" i="1">
                <a:latin typeface="Arial" panose="020B0604020202020204" pitchFamily="34" charset="0"/>
              </a:rPr>
              <a:t>Negociation</a:t>
            </a:r>
          </a:p>
        </p:txBody>
      </p:sp>
      <p:sp>
        <p:nvSpPr>
          <p:cNvPr id="67619" name="Oval 35"/>
          <p:cNvSpPr>
            <a:spLocks noChangeArrowheads="1"/>
          </p:cNvSpPr>
          <p:nvPr/>
        </p:nvSpPr>
        <p:spPr bwMode="auto">
          <a:xfrm>
            <a:off x="9191625" y="5876925"/>
            <a:ext cx="1295400" cy="719138"/>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i="1">
                <a:latin typeface="Arial" panose="020B0604020202020204" pitchFamily="34" charset="0"/>
              </a:rPr>
              <a:t>CRM </a:t>
            </a:r>
          </a:p>
          <a:p>
            <a:pPr algn="ctr" eaLnBrk="1" hangingPunct="1">
              <a:spcBef>
                <a:spcPct val="0"/>
              </a:spcBef>
              <a:buFontTx/>
              <a:buNone/>
            </a:pPr>
            <a:r>
              <a:rPr lang="fr-FR" altLang="fr-FR" sz="1200" b="1" i="1">
                <a:latin typeface="Arial" panose="020B0604020202020204" pitchFamily="34" charset="0"/>
              </a:rPr>
              <a:t>BtoB Networks</a:t>
            </a:r>
          </a:p>
        </p:txBody>
      </p:sp>
      <p:sp>
        <p:nvSpPr>
          <p:cNvPr id="67620" name="Oval 36"/>
          <p:cNvSpPr>
            <a:spLocks noChangeArrowheads="1"/>
          </p:cNvSpPr>
          <p:nvPr/>
        </p:nvSpPr>
        <p:spPr bwMode="auto">
          <a:xfrm>
            <a:off x="9120188" y="3860800"/>
            <a:ext cx="1295400" cy="719138"/>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i="1">
                <a:latin typeface="Arial" panose="020B0604020202020204" pitchFamily="34" charset="0"/>
              </a:rPr>
              <a:t>Brand </a:t>
            </a:r>
          </a:p>
          <a:p>
            <a:pPr algn="ctr" eaLnBrk="1" hangingPunct="1">
              <a:spcBef>
                <a:spcPct val="0"/>
              </a:spcBef>
              <a:buFontTx/>
              <a:buNone/>
            </a:pPr>
            <a:r>
              <a:rPr lang="fr-FR" altLang="fr-FR" sz="1200" b="1" i="1">
                <a:latin typeface="Arial" panose="020B0604020202020204" pitchFamily="34" charset="0"/>
              </a:rPr>
              <a:t>Management</a:t>
            </a:r>
          </a:p>
          <a:p>
            <a:pPr algn="ctr" eaLnBrk="1" hangingPunct="1">
              <a:spcBef>
                <a:spcPct val="0"/>
              </a:spcBef>
              <a:buFontTx/>
              <a:buNone/>
            </a:pPr>
            <a:r>
              <a:rPr lang="fr-FR" altLang="fr-FR" sz="1200" b="1" i="1">
                <a:latin typeface="Arial" panose="020B0604020202020204" pitchFamily="34" charset="0"/>
              </a:rPr>
              <a:t>Co-branding</a:t>
            </a:r>
          </a:p>
        </p:txBody>
      </p:sp>
      <p:sp>
        <p:nvSpPr>
          <p:cNvPr id="67621" name="Oval 37"/>
          <p:cNvSpPr>
            <a:spLocks noChangeArrowheads="1"/>
          </p:cNvSpPr>
          <p:nvPr/>
        </p:nvSpPr>
        <p:spPr bwMode="auto">
          <a:xfrm>
            <a:off x="6456364" y="1773238"/>
            <a:ext cx="1800225" cy="7921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i="1">
                <a:latin typeface="Arial" panose="020B0604020202020204" pitchFamily="34" charset="0"/>
              </a:rPr>
              <a:t>Hospitality</a:t>
            </a:r>
          </a:p>
          <a:p>
            <a:pPr algn="ctr" eaLnBrk="1" hangingPunct="1">
              <a:spcBef>
                <a:spcPct val="0"/>
              </a:spcBef>
              <a:buFontTx/>
              <a:buNone/>
            </a:pPr>
            <a:r>
              <a:rPr lang="fr-FR" altLang="fr-FR" sz="1200" b="1" i="1">
                <a:latin typeface="Arial" panose="020B0604020202020204" pitchFamily="34" charset="0"/>
              </a:rPr>
              <a:t>management</a:t>
            </a:r>
          </a:p>
          <a:p>
            <a:pPr algn="ctr" eaLnBrk="1" hangingPunct="1">
              <a:spcBef>
                <a:spcPct val="0"/>
              </a:spcBef>
              <a:buFontTx/>
              <a:buNone/>
            </a:pPr>
            <a:r>
              <a:rPr lang="fr-FR" altLang="fr-FR" sz="1200" b="1" i="1">
                <a:latin typeface="Arial" panose="020B0604020202020204" pitchFamily="34" charset="0"/>
              </a:rPr>
              <a:t>CRM </a:t>
            </a:r>
          </a:p>
        </p:txBody>
      </p:sp>
      <p:sp>
        <p:nvSpPr>
          <p:cNvPr id="67622" name="Line 38"/>
          <p:cNvSpPr>
            <a:spLocks noChangeShapeType="1"/>
          </p:cNvSpPr>
          <p:nvPr/>
        </p:nvSpPr>
        <p:spPr bwMode="auto">
          <a:xfrm>
            <a:off x="1524000" y="5373688"/>
            <a:ext cx="24844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23" name="Line 39"/>
          <p:cNvSpPr>
            <a:spLocks noChangeShapeType="1"/>
          </p:cNvSpPr>
          <p:nvPr/>
        </p:nvSpPr>
        <p:spPr bwMode="auto">
          <a:xfrm>
            <a:off x="4008438" y="5373688"/>
            <a:ext cx="0" cy="14843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24" name="Rectangle 40"/>
          <p:cNvSpPr>
            <a:spLocks noChangeArrowheads="1"/>
          </p:cNvSpPr>
          <p:nvPr/>
        </p:nvSpPr>
        <p:spPr bwMode="auto">
          <a:xfrm>
            <a:off x="1631950" y="5589589"/>
            <a:ext cx="431800" cy="2873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67625" name="Oval 41"/>
          <p:cNvSpPr>
            <a:spLocks noChangeArrowheads="1"/>
          </p:cNvSpPr>
          <p:nvPr/>
        </p:nvSpPr>
        <p:spPr bwMode="auto">
          <a:xfrm>
            <a:off x="1631951" y="6165851"/>
            <a:ext cx="504825" cy="358775"/>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67626" name="Text Box 42"/>
          <p:cNvSpPr txBox="1">
            <a:spLocks noChangeArrowheads="1"/>
          </p:cNvSpPr>
          <p:nvPr/>
        </p:nvSpPr>
        <p:spPr bwMode="auto">
          <a:xfrm>
            <a:off x="2495551" y="5589588"/>
            <a:ext cx="1152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fr-FR" altLang="fr-FR" sz="1400">
                <a:latin typeface="Arial" panose="020B0604020202020204" pitchFamily="34" charset="0"/>
              </a:rPr>
              <a:t>Resources</a:t>
            </a:r>
          </a:p>
        </p:txBody>
      </p:sp>
      <p:sp>
        <p:nvSpPr>
          <p:cNvPr id="67627" name="Text Box 43"/>
          <p:cNvSpPr txBox="1">
            <a:spLocks noChangeArrowheads="1"/>
          </p:cNvSpPr>
          <p:nvPr/>
        </p:nvSpPr>
        <p:spPr bwMode="auto">
          <a:xfrm>
            <a:off x="2495551" y="6165850"/>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fr-FR" altLang="fr-FR" sz="1400">
                <a:latin typeface="Arial" panose="020B0604020202020204" pitchFamily="34" charset="0"/>
              </a:rPr>
              <a:t>Competencies</a:t>
            </a:r>
          </a:p>
        </p:txBody>
      </p:sp>
      <p:sp>
        <p:nvSpPr>
          <p:cNvPr id="67628" name="AutoShape 44"/>
          <p:cNvSpPr>
            <a:spLocks noChangeArrowheads="1"/>
          </p:cNvSpPr>
          <p:nvPr/>
        </p:nvSpPr>
        <p:spPr bwMode="auto">
          <a:xfrm>
            <a:off x="1992313" y="2781300"/>
            <a:ext cx="1655762" cy="863600"/>
          </a:xfrm>
          <a:prstGeom prst="hexagon">
            <a:avLst>
              <a:gd name="adj" fmla="val 47932"/>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endParaRPr lang="fr-FR" altLang="fr-FR" sz="1400" b="1">
              <a:latin typeface="Arial" panose="020B0604020202020204" pitchFamily="34" charset="0"/>
            </a:endParaRPr>
          </a:p>
          <a:p>
            <a:pPr algn="ctr" eaLnBrk="1" hangingPunct="1">
              <a:spcBef>
                <a:spcPct val="0"/>
              </a:spcBef>
              <a:buFontTx/>
              <a:buNone/>
            </a:pPr>
            <a:r>
              <a:rPr lang="fr-FR" altLang="fr-FR" sz="1400" b="1">
                <a:latin typeface="Arial" panose="020B0604020202020204" pitchFamily="34" charset="0"/>
              </a:rPr>
              <a:t>Sport </a:t>
            </a:r>
          </a:p>
          <a:p>
            <a:pPr algn="ctr" eaLnBrk="1" hangingPunct="1">
              <a:spcBef>
                <a:spcPct val="0"/>
              </a:spcBef>
              <a:buFontTx/>
              <a:buNone/>
            </a:pPr>
            <a:r>
              <a:rPr lang="fr-FR" altLang="fr-FR" sz="1400" b="1">
                <a:latin typeface="Arial" panose="020B0604020202020204" pitchFamily="34" charset="0"/>
              </a:rPr>
              <a:t>Performances</a:t>
            </a:r>
          </a:p>
          <a:p>
            <a:pPr algn="ctr" eaLnBrk="1" hangingPunct="1">
              <a:spcBef>
                <a:spcPct val="0"/>
              </a:spcBef>
              <a:buFontTx/>
              <a:buNone/>
            </a:pPr>
            <a:endParaRPr lang="fr-FR" altLang="fr-FR" sz="1400">
              <a:latin typeface="Arial" panose="020B0604020202020204" pitchFamily="34" charset="0"/>
            </a:endParaRPr>
          </a:p>
        </p:txBody>
      </p:sp>
      <p:sp>
        <p:nvSpPr>
          <p:cNvPr id="67629" name="Line 45"/>
          <p:cNvSpPr>
            <a:spLocks noChangeShapeType="1"/>
          </p:cNvSpPr>
          <p:nvPr/>
        </p:nvSpPr>
        <p:spPr bwMode="auto">
          <a:xfrm flipV="1">
            <a:off x="9840913" y="5589589"/>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30" name="Line 46"/>
          <p:cNvSpPr>
            <a:spLocks noChangeShapeType="1"/>
          </p:cNvSpPr>
          <p:nvPr/>
        </p:nvSpPr>
        <p:spPr bwMode="auto">
          <a:xfrm flipV="1">
            <a:off x="9767888" y="3644900"/>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31" name="Line 47"/>
          <p:cNvSpPr>
            <a:spLocks noChangeShapeType="1"/>
          </p:cNvSpPr>
          <p:nvPr/>
        </p:nvSpPr>
        <p:spPr bwMode="auto">
          <a:xfrm flipV="1">
            <a:off x="9625013" y="1557339"/>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32" name="Text Box 48"/>
          <p:cNvSpPr txBox="1">
            <a:spLocks noChangeArrowheads="1"/>
          </p:cNvSpPr>
          <p:nvPr/>
        </p:nvSpPr>
        <p:spPr bwMode="auto">
          <a:xfrm>
            <a:off x="2566989"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2400">
                <a:solidFill>
                  <a:schemeClr val="bg1"/>
                </a:solidFill>
                <a:latin typeface="Arial" panose="020B0604020202020204" pitchFamily="34" charset="0"/>
                <a:sym typeface="Wingdings" panose="05000000000000000000" pitchFamily="2" charset="2"/>
              </a:rPr>
              <a:t></a:t>
            </a:r>
          </a:p>
        </p:txBody>
      </p:sp>
      <p:sp>
        <p:nvSpPr>
          <p:cNvPr id="67633" name="Text Box 49"/>
          <p:cNvSpPr txBox="1">
            <a:spLocks noChangeArrowheads="1"/>
          </p:cNvSpPr>
          <p:nvPr/>
        </p:nvSpPr>
        <p:spPr bwMode="auto">
          <a:xfrm>
            <a:off x="6888164"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2400">
                <a:solidFill>
                  <a:schemeClr val="bg1"/>
                </a:solidFill>
                <a:latin typeface="Arial" panose="020B0604020202020204" pitchFamily="34" charset="0"/>
                <a:sym typeface="Wingdings" panose="05000000000000000000" pitchFamily="2" charset="2"/>
              </a:rPr>
              <a:t></a:t>
            </a:r>
          </a:p>
        </p:txBody>
      </p:sp>
      <p:sp>
        <p:nvSpPr>
          <p:cNvPr id="67634" name="Text Box 50"/>
          <p:cNvSpPr txBox="1">
            <a:spLocks noChangeArrowheads="1"/>
          </p:cNvSpPr>
          <p:nvPr/>
        </p:nvSpPr>
        <p:spPr bwMode="auto">
          <a:xfrm>
            <a:off x="4872039"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2400">
                <a:solidFill>
                  <a:schemeClr val="bg1"/>
                </a:solidFill>
                <a:latin typeface="Arial" panose="020B0604020202020204" pitchFamily="34" charset="0"/>
                <a:sym typeface="Wingdings" panose="05000000000000000000" pitchFamily="2" charset="2"/>
              </a:rPr>
              <a:t></a:t>
            </a:r>
          </a:p>
        </p:txBody>
      </p:sp>
      <p:sp>
        <p:nvSpPr>
          <p:cNvPr id="67635" name="Text Box 51"/>
          <p:cNvSpPr txBox="1">
            <a:spLocks noChangeArrowheads="1"/>
          </p:cNvSpPr>
          <p:nvPr/>
        </p:nvSpPr>
        <p:spPr bwMode="auto">
          <a:xfrm>
            <a:off x="9336089" y="33337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2400">
                <a:solidFill>
                  <a:schemeClr val="bg1"/>
                </a:solidFill>
                <a:latin typeface="Arial" panose="020B0604020202020204" pitchFamily="34" charset="0"/>
                <a:sym typeface="Wingdings" panose="05000000000000000000" pitchFamily="2" charset="2"/>
              </a:rPr>
              <a:t></a:t>
            </a:r>
          </a:p>
        </p:txBody>
      </p:sp>
      <p:sp>
        <p:nvSpPr>
          <p:cNvPr id="67636" name="Line 52"/>
          <p:cNvSpPr>
            <a:spLocks noChangeShapeType="1"/>
          </p:cNvSpPr>
          <p:nvPr/>
        </p:nvSpPr>
        <p:spPr bwMode="auto">
          <a:xfrm>
            <a:off x="7319963" y="2565400"/>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objet, homme, intérieur, table&#10;&#10;Description générée automatiquement">
            <a:extLst>
              <a:ext uri="{FF2B5EF4-FFF2-40B4-BE49-F238E27FC236}">
                <a16:creationId xmlns:a16="http://schemas.microsoft.com/office/drawing/2014/main" id="{8938A574-FFC7-4A67-BAD0-2DA2A11FDB14}"/>
              </a:ext>
            </a:extLst>
          </p:cNvPr>
          <p:cNvPicPr>
            <a:picLocks noChangeAspect="1"/>
          </p:cNvPicPr>
          <p:nvPr/>
        </p:nvPicPr>
        <p:blipFill rotWithShape="1">
          <a:blip r:embed="rId2">
            <a:extLst>
              <a:ext uri="{28A0092B-C50C-407E-A947-70E740481C1C}">
                <a14:useLocalDpi xmlns:a14="http://schemas.microsoft.com/office/drawing/2010/main" val="0"/>
              </a:ext>
            </a:extLst>
          </a:blip>
          <a:srcRect r="5315" b="-1"/>
          <a:stretch/>
        </p:blipFill>
        <p:spPr>
          <a:xfrm>
            <a:off x="20" y="1282"/>
            <a:ext cx="12191980" cy="6856718"/>
          </a:xfrm>
          <a:prstGeom prst="rect">
            <a:avLst/>
          </a:prstGeom>
        </p:spPr>
      </p:pic>
    </p:spTree>
    <p:extLst>
      <p:ext uri="{BB962C8B-B14F-4D97-AF65-F5344CB8AC3E}">
        <p14:creationId xmlns:p14="http://schemas.microsoft.com/office/powerpoint/2010/main" val="2691781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3334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2"/>
          <p:cNvSpPr>
            <a:spLocks noGrp="1"/>
          </p:cNvSpPr>
          <p:nvPr>
            <p:ph type="title"/>
          </p:nvPr>
        </p:nvSpPr>
        <p:spPr>
          <a:xfrm>
            <a:off x="5069940" y="365124"/>
            <a:ext cx="6172200" cy="1828800"/>
          </a:xfrm>
          <a:prstGeom prst="rect">
            <a:avLst/>
          </a:prstGeom>
        </p:spPr>
        <p:txBody>
          <a:bodyPr vert="horz" lIns="91440" tIns="45720" rIns="91440" bIns="45720" rtlCol="0" anchor="ctr">
            <a:normAutofit/>
          </a:bodyPr>
          <a:lstStyle/>
          <a:p>
            <a:r>
              <a:rPr lang="en-US" sz="4400"/>
              <a:t>Seminar Program</a:t>
            </a:r>
          </a:p>
        </p:txBody>
      </p:sp>
      <p:pic>
        <p:nvPicPr>
          <p:cNvPr id="3" name="Image 2">
            <a:extLst>
              <a:ext uri="{FF2B5EF4-FFF2-40B4-BE49-F238E27FC236}">
                <a16:creationId xmlns:a16="http://schemas.microsoft.com/office/drawing/2014/main" id="{06F332C8-C6DE-4D33-B1C6-8AAA2405EC5F}"/>
              </a:ext>
            </a:extLst>
          </p:cNvPr>
          <p:cNvPicPr>
            <a:picLocks noChangeAspect="1"/>
          </p:cNvPicPr>
          <p:nvPr/>
        </p:nvPicPr>
        <p:blipFill rotWithShape="1">
          <a:blip r:embed="rId3">
            <a:extLst>
              <a:ext uri="{28A0092B-C50C-407E-A947-70E740481C1C}">
                <a14:useLocalDpi xmlns:a14="http://schemas.microsoft.com/office/drawing/2010/main" val="0"/>
              </a:ext>
            </a:extLst>
          </a:blip>
          <a:srcRect t="9096" r="2" b="2"/>
          <a:stretch/>
        </p:blipFill>
        <p:spPr>
          <a:xfrm>
            <a:off x="20" y="10"/>
            <a:ext cx="4639713" cy="6857990"/>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7" name="Espace réservé du texte 1">
            <a:extLst>
              <a:ext uri="{FF2B5EF4-FFF2-40B4-BE49-F238E27FC236}">
                <a16:creationId xmlns:a16="http://schemas.microsoft.com/office/drawing/2014/main" id="{F4DE4566-2DA8-4094-B5DC-A0269814D5B2}"/>
              </a:ext>
            </a:extLst>
          </p:cNvPr>
          <p:cNvGraphicFramePr/>
          <p:nvPr>
            <p:extLst>
              <p:ext uri="{D42A27DB-BD31-4B8C-83A1-F6EECF244321}">
                <p14:modId xmlns:p14="http://schemas.microsoft.com/office/powerpoint/2010/main" val="3933500552"/>
              </p:ext>
            </p:extLst>
          </p:nvPr>
        </p:nvGraphicFramePr>
        <p:xfrm>
          <a:off x="5069940" y="2322576"/>
          <a:ext cx="6172200" cy="3858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987834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asketball">
      <a:dk1>
        <a:sysClr val="windowText" lastClr="000000"/>
      </a:dk1>
      <a:lt1>
        <a:sysClr val="window" lastClr="FFFFFF"/>
      </a:lt1>
      <a:dk2>
        <a:srgbClr val="51270B"/>
      </a:dk2>
      <a:lt2>
        <a:srgbClr val="CAAF92"/>
      </a:lt2>
      <a:accent1>
        <a:srgbClr val="8C061E"/>
      </a:accent1>
      <a:accent2>
        <a:srgbClr val="CD0205"/>
      </a:accent2>
      <a:accent3>
        <a:srgbClr val="D05002"/>
      </a:accent3>
      <a:accent4>
        <a:srgbClr val="052A5E"/>
      </a:accent4>
      <a:accent5>
        <a:srgbClr val="1A559C"/>
      </a:accent5>
      <a:accent6>
        <a:srgbClr val="156645"/>
      </a:accent6>
      <a:hlink>
        <a:srgbClr val="D05002"/>
      </a:hlink>
      <a:folHlink>
        <a:srgbClr val="808080"/>
      </a:folHlink>
    </a:clrScheme>
    <a:fontScheme name="Impact - Franklin Gothic Medium">
      <a:majorFont>
        <a:latin typeface="Impact"/>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asketball">
      <a:dk1>
        <a:sysClr val="windowText" lastClr="000000"/>
      </a:dk1>
      <a:lt1>
        <a:sysClr val="window" lastClr="FFFFFF"/>
      </a:lt1>
      <a:dk2>
        <a:srgbClr val="51270B"/>
      </a:dk2>
      <a:lt2>
        <a:srgbClr val="CAAF92"/>
      </a:lt2>
      <a:accent1>
        <a:srgbClr val="8C061E"/>
      </a:accent1>
      <a:accent2>
        <a:srgbClr val="CD0205"/>
      </a:accent2>
      <a:accent3>
        <a:srgbClr val="D05002"/>
      </a:accent3>
      <a:accent4>
        <a:srgbClr val="052A5E"/>
      </a:accent4>
      <a:accent5>
        <a:srgbClr val="1A559C"/>
      </a:accent5>
      <a:accent6>
        <a:srgbClr val="156645"/>
      </a:accent6>
      <a:hlink>
        <a:srgbClr val="D05002"/>
      </a:hlink>
      <a:folHlink>
        <a:srgbClr val="808080"/>
      </a:folHlink>
    </a:clrScheme>
    <a:fontScheme name="Impact - Franklin Gothic Medium">
      <a:majorFont>
        <a:latin typeface="Impact"/>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E42578-9CD4-4AFF-AA5E-F33052F6B6A6}">
  <ds:schemaRefs>
    <ds:schemaRef ds:uri="http://schemas.microsoft.com/sharepoint/v3/contenttype/forms"/>
  </ds:schemaRefs>
</ds:datastoreItem>
</file>

<file path=customXml/itemProps2.xml><?xml version="1.0" encoding="utf-8"?>
<ds:datastoreItem xmlns:ds="http://schemas.openxmlformats.org/officeDocument/2006/customXml" ds:itemID="{91DDEFBA-1D7E-4587-9763-EBF5A6740E9A}">
  <ds:schemaRefs>
    <ds:schemaRef ds:uri="40262f94-9f35-4ac3-9a90-690165a166b7"/>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 ds:uri="http://purl.org/dc/terms/"/>
    <ds:schemaRef ds:uri="a4f35948-e619-41b3-aa29-22878b09cfd2"/>
    <ds:schemaRef ds:uri="http://schemas.openxmlformats.org/package/2006/metadata/core-properties"/>
    <ds:schemaRef ds:uri="http://schemas.microsoft.com/office/infopath/2007/PartnerControls"/>
  </ds:schemaRefs>
</ds:datastoreItem>
</file>

<file path=customXml/itemProps3.xml><?xml version="1.0" encoding="utf-8"?>
<ds:datastoreItem xmlns:ds="http://schemas.openxmlformats.org/officeDocument/2006/customXml" ds:itemID="{5D30E8E9-C5F6-40D8-943C-DA5B4196A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2648</Words>
  <Application>Microsoft Office PowerPoint</Application>
  <PresentationFormat>Grand écran</PresentationFormat>
  <Paragraphs>428</Paragraphs>
  <Slides>97</Slides>
  <Notes>3</Notes>
  <HiddenSlides>0</HiddenSlides>
  <MMClips>6</MMClips>
  <ScaleCrop>false</ScaleCrop>
  <HeadingPairs>
    <vt:vector size="8" baseType="variant">
      <vt:variant>
        <vt:lpstr>Polices utilisées</vt:lpstr>
      </vt:variant>
      <vt:variant>
        <vt:i4>14</vt:i4>
      </vt:variant>
      <vt:variant>
        <vt:lpstr>Thème</vt:lpstr>
      </vt:variant>
      <vt:variant>
        <vt:i4>1</vt:i4>
      </vt:variant>
      <vt:variant>
        <vt:lpstr>Serveurs OLE incorporés</vt:lpstr>
      </vt:variant>
      <vt:variant>
        <vt:i4>1</vt:i4>
      </vt:variant>
      <vt:variant>
        <vt:lpstr>Titres des diapositives</vt:lpstr>
      </vt:variant>
      <vt:variant>
        <vt:i4>97</vt:i4>
      </vt:variant>
    </vt:vector>
  </HeadingPairs>
  <TitlesOfParts>
    <vt:vector size="113" baseType="lpstr">
      <vt:lpstr>Aharoni</vt:lpstr>
      <vt:lpstr>Arial</vt:lpstr>
      <vt:lpstr>Arial Black</vt:lpstr>
      <vt:lpstr>Calibri</vt:lpstr>
      <vt:lpstr>Calibri Light</vt:lpstr>
      <vt:lpstr>Cambria</vt:lpstr>
      <vt:lpstr>Corbel</vt:lpstr>
      <vt:lpstr>Franklin Gothic Medium</vt:lpstr>
      <vt:lpstr>Garamond</vt:lpstr>
      <vt:lpstr>Goudy Stout</vt:lpstr>
      <vt:lpstr>Tahoma</vt:lpstr>
      <vt:lpstr>Times New Roman</vt:lpstr>
      <vt:lpstr>Verdana</vt:lpstr>
      <vt:lpstr>Wingdings</vt:lpstr>
      <vt:lpstr>Thème Office</vt:lpstr>
      <vt:lpstr>Image</vt:lpstr>
      <vt:lpstr>Strategic Sport Business Management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What is strategy ? </vt:lpstr>
      <vt:lpstr>Présentation PowerPoint</vt:lpstr>
      <vt:lpstr>Kedge Business School &amp; Sport Business : strategy ?</vt:lpstr>
      <vt:lpstr>My job for you </vt:lpstr>
      <vt:lpstr>Présentation PowerPoint</vt:lpstr>
      <vt:lpstr>SPORTAIMENT BUSINESS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Assets Manager : the « road » for EFFICIENCY ?</vt:lpstr>
      <vt:lpstr>Présentation PowerPoint</vt:lpstr>
      <vt:lpstr>Présentation PowerPoint</vt:lpstr>
      <vt:lpstr>Key questions</vt:lpstr>
      <vt:lpstr>Strategic triangle model</vt:lpstr>
      <vt:lpstr>Competencie ?</vt:lpstr>
      <vt:lpstr>My strategy : creating my ecosystem ! </vt:lpstr>
      <vt:lpstr>Présentation PowerPoint</vt:lpstr>
      <vt:lpstr>Présentation PowerPoint</vt:lpstr>
      <vt:lpstr>Key words</vt:lpstr>
      <vt:lpstr>Personal reflexions…</vt:lpstr>
      <vt:lpstr>Business Ecosystem (Moore, 1993)</vt:lpstr>
      <vt:lpstr>Présentation PowerPoint</vt:lpstr>
      <vt:lpstr>Main “goals” for this seminar !</vt:lpstr>
      <vt:lpstr>Focus on “Event Concept”</vt:lpstr>
      <vt:lpstr>Présentation PowerPoint</vt:lpstr>
      <vt:lpstr>Présentation PowerPoint</vt:lpstr>
      <vt:lpstr>Présentation PowerPoint</vt:lpstr>
      <vt:lpstr>Présentation PowerPoint</vt:lpstr>
      <vt:lpstr>But… we need definitions (Covell and al., 2007) </vt:lpstr>
      <vt:lpstr>But :  what is performance for sports organizations ?</vt:lpstr>
      <vt:lpstr>Sport organizations – performance and stakeholders</vt:lpstr>
      <vt:lpstr>Présentation PowerPoint</vt:lpstr>
      <vt:lpstr>Categorization of events </vt:lpstr>
      <vt:lpstr>Categorization of events</vt:lpstr>
      <vt:lpstr>Présentation PowerPoint</vt:lpstr>
      <vt:lpstr> How to control external environment (stakeholders) and how to be independent to perform, to develop and maintain ? </vt:lpstr>
      <vt:lpstr>Main Strategic Approaches (Saias &amp; Métais, 2001)</vt:lpstr>
      <vt:lpstr>FIT</vt:lpstr>
      <vt:lpstr>Présentation PowerPoint</vt:lpstr>
      <vt:lpstr>INTENT</vt:lpstr>
      <vt:lpstr>Concepts definitions </vt:lpstr>
      <vt:lpstr>ASSET ORCHESTRATION </vt:lpstr>
      <vt:lpstr>Présentation PowerPoint</vt:lpstr>
      <vt:lpstr>Présentation PowerPoint</vt:lpstr>
      <vt:lpstr>Présentation PowerPoint</vt:lpstr>
      <vt:lpstr>Présentation PowerPoint</vt:lpstr>
      <vt:lpstr>Présentation PowerPoint</vt:lpstr>
      <vt:lpstr>So What ?</vt:lpstr>
      <vt:lpstr>Categorizing resources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Seminar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Sport Business Management</dc:title>
  <dc:creator>Lionel Maltese</dc:creator>
  <cp:lastModifiedBy>Lionel Maltese</cp:lastModifiedBy>
  <cp:revision>22</cp:revision>
  <dcterms:created xsi:type="dcterms:W3CDTF">2020-12-28T15:16:24Z</dcterms:created>
  <dcterms:modified xsi:type="dcterms:W3CDTF">2023-12-26T13:56:32Z</dcterms:modified>
</cp:coreProperties>
</file>