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 id="2147483692" r:id="rId7"/>
    <p:sldMasterId id="2147483706" r:id="rId8"/>
  </p:sldMasterIdLst>
  <p:sldIdLst>
    <p:sldId id="256" r:id="rId9"/>
    <p:sldId id="698" r:id="rId10"/>
    <p:sldId id="742" r:id="rId11"/>
    <p:sldId id="699" r:id="rId12"/>
    <p:sldId id="321" r:id="rId13"/>
    <p:sldId id="322" r:id="rId14"/>
    <p:sldId id="324" r:id="rId15"/>
    <p:sldId id="325" r:id="rId16"/>
    <p:sldId id="326" r:id="rId17"/>
    <p:sldId id="327" r:id="rId18"/>
    <p:sldId id="328" r:id="rId19"/>
    <p:sldId id="329" r:id="rId20"/>
    <p:sldId id="330" r:id="rId21"/>
    <p:sldId id="445" r:id="rId22"/>
    <p:sldId id="373" r:id="rId23"/>
    <p:sldId id="384" r:id="rId24"/>
    <p:sldId id="385" r:id="rId25"/>
    <p:sldId id="386" r:id="rId26"/>
    <p:sldId id="387" r:id="rId27"/>
    <p:sldId id="424" r:id="rId28"/>
    <p:sldId id="446" r:id="rId29"/>
    <p:sldId id="713" r:id="rId30"/>
    <p:sldId id="744" r:id="rId31"/>
    <p:sldId id="427" r:id="rId32"/>
    <p:sldId id="429" r:id="rId33"/>
    <p:sldId id="700" r:id="rId34"/>
    <p:sldId id="745" r:id="rId35"/>
    <p:sldId id="334" r:id="rId36"/>
    <p:sldId id="335" r:id="rId37"/>
    <p:sldId id="746" r:id="rId38"/>
    <p:sldId id="747" r:id="rId39"/>
    <p:sldId id="701" r:id="rId40"/>
    <p:sldId id="696" r:id="rId41"/>
    <p:sldId id="337" r:id="rId42"/>
    <p:sldId id="338" r:id="rId43"/>
    <p:sldId id="339" r:id="rId44"/>
    <p:sldId id="716" r:id="rId45"/>
    <p:sldId id="343" r:id="rId46"/>
    <p:sldId id="358" r:id="rId47"/>
    <p:sldId id="401" r:id="rId48"/>
    <p:sldId id="359" r:id="rId49"/>
    <p:sldId id="360" r:id="rId50"/>
    <p:sldId id="357" r:id="rId51"/>
    <p:sldId id="345" r:id="rId52"/>
    <p:sldId id="350" r:id="rId53"/>
    <p:sldId id="346" r:id="rId54"/>
    <p:sldId id="347" r:id="rId55"/>
    <p:sldId id="361" r:id="rId56"/>
    <p:sldId id="748" r:id="rId57"/>
    <p:sldId id="710" r:id="rId58"/>
    <p:sldId id="697" r:id="rId59"/>
    <p:sldId id="717" r:id="rId60"/>
    <p:sldId id="708" r:id="rId61"/>
    <p:sldId id="362" r:id="rId62"/>
    <p:sldId id="364" r:id="rId63"/>
    <p:sldId id="374" r:id="rId64"/>
    <p:sldId id="390" r:id="rId65"/>
    <p:sldId id="391" r:id="rId66"/>
    <p:sldId id="394" r:id="rId67"/>
    <p:sldId id="395" r:id="rId68"/>
    <p:sldId id="402" r:id="rId69"/>
    <p:sldId id="403" r:id="rId70"/>
    <p:sldId id="430" r:id="rId71"/>
    <p:sldId id="432" r:id="rId72"/>
    <p:sldId id="434" r:id="rId73"/>
    <p:sldId id="439" r:id="rId74"/>
    <p:sldId id="440" r:id="rId75"/>
    <p:sldId id="441" r:id="rId76"/>
    <p:sldId id="442" r:id="rId77"/>
    <p:sldId id="443" r:id="rId78"/>
    <p:sldId id="447" r:id="rId79"/>
    <p:sldId id="709" r:id="rId80"/>
    <p:sldId id="743" r:id="rId81"/>
    <p:sldId id="749" r:id="rId82"/>
    <p:sldId id="752" r:id="rId83"/>
    <p:sldId id="257" r:id="rId84"/>
    <p:sldId id="264" r:id="rId85"/>
    <p:sldId id="265" r:id="rId86"/>
    <p:sldId id="727" r:id="rId87"/>
    <p:sldId id="267" r:id="rId88"/>
    <p:sldId id="268" r:id="rId89"/>
    <p:sldId id="753" r:id="rId90"/>
    <p:sldId id="754" r:id="rId91"/>
    <p:sldId id="269" r:id="rId92"/>
    <p:sldId id="449" r:id="rId93"/>
    <p:sldId id="450" r:id="rId94"/>
    <p:sldId id="367" r:id="rId95"/>
    <p:sldId id="369" r:id="rId96"/>
    <p:sldId id="408" r:id="rId97"/>
    <p:sldId id="413" r:id="rId98"/>
    <p:sldId id="414" r:id="rId99"/>
    <p:sldId id="415" r:id="rId100"/>
    <p:sldId id="426" r:id="rId101"/>
    <p:sldId id="416" r:id="rId102"/>
    <p:sldId id="352" r:id="rId103"/>
    <p:sldId id="451" r:id="rId104"/>
    <p:sldId id="452" r:id="rId105"/>
    <p:sldId id="755" r:id="rId106"/>
    <p:sldId id="756" r:id="rId107"/>
    <p:sldId id="382" r:id="rId108"/>
    <p:sldId id="453" r:id="rId109"/>
    <p:sldId id="454" r:id="rId110"/>
    <p:sldId id="705" r:id="rId111"/>
    <p:sldId id="370" r:id="rId112"/>
    <p:sldId id="455" r:id="rId113"/>
    <p:sldId id="456" r:id="rId114"/>
    <p:sldId id="457" r:id="rId115"/>
    <p:sldId id="458" r:id="rId116"/>
    <p:sldId id="459" r:id="rId117"/>
    <p:sldId id="331" r:id="rId118"/>
    <p:sldId id="332" r:id="rId119"/>
    <p:sldId id="460" r:id="rId120"/>
    <p:sldId id="461" r:id="rId121"/>
    <p:sldId id="342" r:id="rId122"/>
    <p:sldId id="462" r:id="rId123"/>
    <p:sldId id="463" r:id="rId124"/>
    <p:sldId id="464" r:id="rId125"/>
    <p:sldId id="465" r:id="rId126"/>
    <p:sldId id="466" r:id="rId127"/>
    <p:sldId id="375" r:id="rId128"/>
    <p:sldId id="376" r:id="rId129"/>
    <p:sldId id="377" r:id="rId130"/>
    <p:sldId id="378" r:id="rId131"/>
    <p:sldId id="379" r:id="rId132"/>
    <p:sldId id="380" r:id="rId133"/>
    <p:sldId id="381" r:id="rId134"/>
    <p:sldId id="418" r:id="rId135"/>
    <p:sldId id="419" r:id="rId136"/>
    <p:sldId id="420" r:id="rId137"/>
    <p:sldId id="421" r:id="rId138"/>
    <p:sldId id="436" r:id="rId139"/>
    <p:sldId id="437" r:id="rId140"/>
    <p:sldId id="438" r:id="rId141"/>
    <p:sldId id="444" r:id="rId142"/>
    <p:sldId id="467" r:id="rId143"/>
    <p:sldId id="714" r:id="rId144"/>
    <p:sldId id="715" r:id="rId145"/>
    <p:sldId id="741" r:id="rId146"/>
    <p:sldId id="757" r:id="rId147"/>
    <p:sldId id="371" r:id="rId148"/>
    <p:sldId id="760" r:id="rId149"/>
    <p:sldId id="348" r:id="rId150"/>
    <p:sldId id="694" r:id="rId151"/>
    <p:sldId id="712" r:id="rId152"/>
    <p:sldId id="738" r:id="rId153"/>
    <p:sldId id="759" r:id="rId154"/>
    <p:sldId id="383" r:id="rId155"/>
    <p:sldId id="400" r:id="rId15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108" d="100"/>
          <a:sy n="108" d="100"/>
        </p:scale>
        <p:origin x="96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theme" Target="theme/theme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tableStyles" Target="tableStyles.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Dépenses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7F2-4C54-A6B1-A8ED4BB0F9A8}"/>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37F2-4C54-A6B1-A8ED4BB0F9A8}"/>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7F2-4C54-A6B1-A8ED4BB0F9A8}"/>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37F2-4C54-A6B1-A8ED4BB0F9A8}"/>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37F2-4C54-A6B1-A8ED4BB0F9A8}"/>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37F2-4C54-A6B1-A8ED4BB0F9A8}"/>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37F2-4C54-A6B1-A8ED4BB0F9A8}"/>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37F2-4C54-A6B1-A8ED4BB0F9A8}"/>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37F2-4C54-A6B1-A8ED4BB0F9A8}"/>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37F2-4C54-A6B1-A8ED4BB0F9A8}"/>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EF01-4E63-B5C8-351FFADC0D3D}"/>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37F2-4C54-A6B1-A8ED4BB0F9A8}"/>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Employees</a:t>
                    </a:r>
                  </a:p>
                  <a:p>
                    <a:pPr>
                      <a:defRPr>
                        <a:solidFill>
                          <a:schemeClr val="accent1"/>
                        </a:solidFill>
                      </a:defRPr>
                    </a:pPr>
                    <a:r>
                      <a:rPr lang="en-US" baseline="0" dirty="0"/>
                      <a:t>PO
</a:t>
                    </a:r>
                    <a:fld id="{7E3D0A29-9092-40EE-A8A0-DC857F5FD4EC}"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7F2-4C54-A6B1-A8ED4BB0F9A8}"/>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baseline="0" dirty="0"/>
                      <a:t>Employees not inside PO
</a:t>
                    </a:r>
                    <a:fld id="{DD027F6D-DCD2-48E5-A912-CC027AA67A8F}" type="PERCENTAGE">
                      <a:rPr lang="en-US" baseline="0" dirty="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7F2-4C54-A6B1-A8ED4BB0F9A8}"/>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IT</a:t>
                    </a:r>
                  </a:p>
                  <a:p>
                    <a:pPr>
                      <a:defRPr>
                        <a:solidFill>
                          <a:schemeClr val="accent1"/>
                        </a:solidFill>
                      </a:defRPr>
                    </a:pPr>
                    <a:r>
                      <a:rPr lang="en-US" baseline="0" dirty="0"/>
                      <a:t>Broadcasting
</a:t>
                    </a:r>
                    <a:fld id="{C6DF7629-B4A3-4D1F-9A07-655540371B82}"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7F2-4C54-A6B1-A8ED4BB0F9A8}"/>
                </c:ext>
              </c:extLst>
            </c:dLbl>
            <c:dLbl>
              <c:idx val="4"/>
              <c:layout>
                <c:manualLayout>
                  <c:x val="4.3929781875657603E-3"/>
                  <c:y val="-2.406738868832743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Communication</a:t>
                    </a:r>
                    <a:r>
                      <a:rPr lang="en-US" baseline="0" dirty="0"/>
                      <a:t>
</a:t>
                    </a:r>
                    <a:fld id="{942AF71C-4D36-4A49-98C6-999B0775B302}"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22473392640860276"/>
                      <c:h val="0.16592068299323987"/>
                    </c:manualLayout>
                  </c15:layout>
                  <c15:dlblFieldTable/>
                  <c15:showDataLabelsRange val="0"/>
                </c:ext>
                <c:ext xmlns:c16="http://schemas.microsoft.com/office/drawing/2014/chart" uri="{C3380CC4-5D6E-409C-BE32-E72D297353CC}">
                  <c16:uniqueId val="{00000007-37F2-4C54-A6B1-A8ED4BB0F9A8}"/>
                </c:ext>
              </c:extLst>
            </c:dLbl>
            <c:dLbl>
              <c:idx val="5"/>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baseline="0" dirty="0"/>
                      <a:t>Facilities
</a:t>
                    </a:r>
                    <a:fld id="{1BDC50EF-F192-4024-8EC3-061271503C0A}"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7F2-4C54-A6B1-A8ED4BB0F9A8}"/>
                </c:ext>
              </c:extLst>
            </c:dLbl>
            <c:dLbl>
              <c:idx val="6"/>
              <c:layout>
                <c:manualLayout>
                  <c:x val="8.236836950839703E-3"/>
                  <c:y val="1.68471720818291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Security</a:t>
                    </a:r>
                  </a:p>
                  <a:p>
                    <a:pPr>
                      <a:defRPr>
                        <a:solidFill>
                          <a:schemeClr val="accent1"/>
                        </a:solidFill>
                      </a:defRPr>
                    </a:pPr>
                    <a:r>
                      <a:rPr lang="en-US" dirty="0"/>
                      <a:t>Cleaning</a:t>
                    </a:r>
                  </a:p>
                  <a:p>
                    <a:pPr>
                      <a:defRPr>
                        <a:solidFill>
                          <a:schemeClr val="accent1"/>
                        </a:solidFill>
                      </a:defRPr>
                    </a:pPr>
                    <a:fld id="{A8836B59-D206-43B5-950C-6FE687941759}" type="PERCENTAGE">
                      <a:rPr lang="en-US" baseline="0" smtClean="0"/>
                      <a:pPr>
                        <a:defRPr>
                          <a:solidFill>
                            <a:schemeClr val="accent1"/>
                          </a:solidFill>
                        </a:defRPr>
                      </a:pPr>
                      <a:t>[POURCENTAGE]</a:t>
                    </a:fld>
                    <a:endParaRPr lang="fr-F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7F2-4C54-A6B1-A8ED4BB0F9A8}"/>
                </c:ext>
              </c:extLst>
            </c:dLbl>
            <c:dLbl>
              <c:idx val="7"/>
              <c:layout>
                <c:manualLayout>
                  <c:x val="-5.9305220917568853E-2"/>
                  <c:y val="-4.8134644957421584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err="1"/>
                      <a:t>Cathering</a:t>
                    </a:r>
                    <a:r>
                      <a:rPr lang="en-US" baseline="0" dirty="0"/>
                      <a:t>
</a:t>
                    </a:r>
                    <a:fld id="{7B184D56-6E59-4C90-BD05-E357973C67A9}"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18967795137732874"/>
                      <c:h val="0.11382268918986525"/>
                    </c:manualLayout>
                  </c15:layout>
                  <c15:dlblFieldTable/>
                  <c15:showDataLabelsRange val="0"/>
                </c:ext>
                <c:ext xmlns:c16="http://schemas.microsoft.com/office/drawing/2014/chart" uri="{C3380CC4-5D6E-409C-BE32-E72D297353CC}">
                  <c16:uniqueId val="{0000000A-37F2-4C54-A6B1-A8ED4BB0F9A8}"/>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B-37F2-4C54-A6B1-A8ED4BB0F9A8}"/>
                </c:ext>
              </c:extLst>
            </c:dLbl>
            <c:dLbl>
              <c:idx val="9"/>
              <c:layout>
                <c:manualLayout>
                  <c:x val="0.12223859488606256"/>
                  <c:y val="-4.3503584113855596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r>
                      <a:rPr lang="en-US" dirty="0"/>
                      <a:t>Operations</a:t>
                    </a:r>
                    <a:r>
                      <a:rPr lang="en-US" baseline="0" dirty="0"/>
                      <a:t>
</a:t>
                    </a:r>
                    <a:fld id="{57209792-21FE-49E1-9430-A1B6D2776F20}"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32264617163093506"/>
                      <c:h val="0.1342204618007003"/>
                    </c:manualLayout>
                  </c15:layout>
                  <c15:dlblFieldTable/>
                  <c15:showDataLabelsRange val="0"/>
                </c:ext>
                <c:ext xmlns:c16="http://schemas.microsoft.com/office/drawing/2014/chart" uri="{C3380CC4-5D6E-409C-BE32-E72D297353CC}">
                  <c16:uniqueId val="{00000002-37F2-4C54-A6B1-A8ED4BB0F9A8}"/>
                </c:ext>
              </c:extLst>
            </c:dLbl>
            <c:dLbl>
              <c:idx val="10"/>
              <c:layout>
                <c:manualLayout>
                  <c:x val="9.3235805724796186E-2"/>
                  <c:y val="-4.0593156902318621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baseline="0" dirty="0"/>
                      <a:t>Taxes
</a:t>
                    </a:r>
                    <a:fld id="{244AB789-B145-49E3-B511-8DC6ECEA236B}" type="PERCENTAGE">
                      <a:rPr lang="en-US" baseline="0" dirty="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EF01-4E63-B5C8-351FFADC0D3D}"/>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Feuil1!$A$2:$A$12</c:f>
              <c:strCache>
                <c:ptCount val="11"/>
                <c:pt idx="0">
                  <c:v>Players</c:v>
                </c:pt>
                <c:pt idx="1">
                  <c:v>Personnel PO</c:v>
                </c:pt>
                <c:pt idx="2">
                  <c:v>Personnel hors PO</c:v>
                </c:pt>
                <c:pt idx="3">
                  <c:v>Production IT Medias</c:v>
                </c:pt>
                <c:pt idx="4">
                  <c:v>Comunication Hors Medias / Presse</c:v>
                </c:pt>
                <c:pt idx="5">
                  <c:v>Facilités</c:v>
                </c:pt>
                <c:pt idx="6">
                  <c:v>Securite Nettoyage</c:v>
                </c:pt>
                <c:pt idx="7">
                  <c:v>Restaurations </c:v>
                </c:pt>
                <c:pt idx="8">
                  <c:v>Admisnistratif</c:v>
                </c:pt>
                <c:pt idx="9">
                  <c:v>Fonctionnement PO</c:v>
                </c:pt>
                <c:pt idx="10">
                  <c:v>Taxes Emprunts</c:v>
                </c:pt>
              </c:strCache>
            </c:strRef>
          </c:cat>
          <c:val>
            <c:numRef>
              <c:f>Feuil1!$B$2:$B$12</c:f>
              <c:numCache>
                <c:formatCode>General</c:formatCode>
                <c:ptCount val="11"/>
                <c:pt idx="0">
                  <c:v>744</c:v>
                </c:pt>
                <c:pt idx="1">
                  <c:v>1100</c:v>
                </c:pt>
                <c:pt idx="2">
                  <c:v>321</c:v>
                </c:pt>
                <c:pt idx="3">
                  <c:v>205</c:v>
                </c:pt>
                <c:pt idx="4">
                  <c:v>95</c:v>
                </c:pt>
                <c:pt idx="5">
                  <c:v>891</c:v>
                </c:pt>
                <c:pt idx="6">
                  <c:v>136</c:v>
                </c:pt>
                <c:pt idx="7">
                  <c:v>219</c:v>
                </c:pt>
                <c:pt idx="8">
                  <c:v>125</c:v>
                </c:pt>
                <c:pt idx="9">
                  <c:v>115</c:v>
                </c:pt>
                <c:pt idx="10">
                  <c:v>132</c:v>
                </c:pt>
              </c:numCache>
            </c:numRef>
          </c:val>
          <c:extLst>
            <c:ext xmlns:c16="http://schemas.microsoft.com/office/drawing/2014/chart" uri="{C3380CC4-5D6E-409C-BE32-E72D297353CC}">
              <c16:uniqueId val="{00000000-37F2-4C54-A6B1-A8ED4BB0F9A8}"/>
            </c:ext>
          </c:extLst>
        </c:ser>
        <c:ser>
          <c:idx val="1"/>
          <c:order val="1"/>
          <c:tx>
            <c:strRef>
              <c:f>Feuil1!$C$1</c:f>
              <c:strCache>
                <c:ptCount val="1"/>
                <c:pt idx="0">
                  <c:v>Colonne1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37F2-4C54-A6B1-A8ED4BB0F9A8}"/>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37F2-4C54-A6B1-A8ED4BB0F9A8}"/>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37F2-4C54-A6B1-A8ED4BB0F9A8}"/>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37F2-4C54-A6B1-A8ED4BB0F9A8}"/>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37F2-4C54-A6B1-A8ED4BB0F9A8}"/>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37F2-4C54-A6B1-A8ED4BB0F9A8}"/>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37F2-4C54-A6B1-A8ED4BB0F9A8}"/>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37F2-4C54-A6B1-A8ED4BB0F9A8}"/>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37F2-4C54-A6B1-A8ED4BB0F9A8}"/>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37F2-4C54-A6B1-A8ED4BB0F9A8}"/>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6-37F2-4C54-A6B1-A8ED4BB0F9A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C-37F2-4C54-A6B1-A8ED4BB0F9A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D-37F2-4C54-A6B1-A8ED4BB0F9A8}"/>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E-37F2-4C54-A6B1-A8ED4BB0F9A8}"/>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F-37F2-4C54-A6B1-A8ED4BB0F9A8}"/>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0-37F2-4C54-A6B1-A8ED4BB0F9A8}"/>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1-37F2-4C54-A6B1-A8ED4BB0F9A8}"/>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2-37F2-4C54-A6B1-A8ED4BB0F9A8}"/>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3-37F2-4C54-A6B1-A8ED4BB0F9A8}"/>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4-37F2-4C54-A6B1-A8ED4BB0F9A8}"/>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5-37F2-4C54-A6B1-A8ED4BB0F9A8}"/>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6-37F2-4C54-A6B1-A8ED4BB0F9A8}"/>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Feuil1!$A$2:$A$12</c:f>
              <c:strCache>
                <c:ptCount val="11"/>
                <c:pt idx="0">
                  <c:v>Players</c:v>
                </c:pt>
                <c:pt idx="1">
                  <c:v>Personnel PO</c:v>
                </c:pt>
                <c:pt idx="2">
                  <c:v>Personnel hors PO</c:v>
                </c:pt>
                <c:pt idx="3">
                  <c:v>Production IT Medias</c:v>
                </c:pt>
                <c:pt idx="4">
                  <c:v>Comunication Hors Medias / Presse</c:v>
                </c:pt>
                <c:pt idx="5">
                  <c:v>Facilités</c:v>
                </c:pt>
                <c:pt idx="6">
                  <c:v>Securite Nettoyage</c:v>
                </c:pt>
                <c:pt idx="7">
                  <c:v>Restaurations </c:v>
                </c:pt>
                <c:pt idx="8">
                  <c:v>Admisnistratif</c:v>
                </c:pt>
                <c:pt idx="9">
                  <c:v>Fonctionnement PO</c:v>
                </c:pt>
                <c:pt idx="10">
                  <c:v>Taxes Emprunts</c:v>
                </c:pt>
              </c:strCache>
            </c:strRef>
          </c:cat>
          <c:val>
            <c:numRef>
              <c:f>Feuil1!$C$2:$C$12</c:f>
              <c:numCache>
                <c:formatCode>General</c:formatCode>
                <c:ptCount val="11"/>
              </c:numCache>
            </c:numRef>
          </c:val>
          <c:extLst>
            <c:ext xmlns:c16="http://schemas.microsoft.com/office/drawing/2014/chart" uri="{C3380CC4-5D6E-409C-BE32-E72D297353CC}">
              <c16:uniqueId val="{00000001-37F2-4C54-A6B1-A8ED4BB0F9A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Recettes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B8AD-4CE9-9D4E-C8E5E4537B2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8AD-4CE9-9D4E-C8E5E4537B2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B8AD-4CE9-9D4E-C8E5E4537B23}"/>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8AD-4CE9-9D4E-C8E5E4537B23}"/>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B8AD-4CE9-9D4E-C8E5E4537B23}"/>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Partnership</a:t>
                    </a:r>
                    <a:r>
                      <a:rPr lang="en-US" baseline="0" dirty="0"/>
                      <a:t>
</a:t>
                    </a:r>
                    <a:fld id="{5ECAAC3E-5748-40C6-A6EA-D1B8F7EAEE3A}" type="PERCENTAGE">
                      <a:rPr lang="en-US" baseline="0"/>
                      <a:pPr>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8AD-4CE9-9D4E-C8E5E4537B23}"/>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err="1"/>
                      <a:t>Ticketting</a:t>
                    </a:r>
                    <a:r>
                      <a:rPr lang="en-US" baseline="0" dirty="0"/>
                      <a:t>
</a:t>
                    </a:r>
                    <a:fld id="{3E206ABC-4760-48EC-B4EA-657A734FCEE0}"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8AD-4CE9-9D4E-C8E5E4537B23}"/>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Hospitality</a:t>
                    </a:r>
                  </a:p>
                  <a:p>
                    <a:pPr>
                      <a:defRPr>
                        <a:solidFill>
                          <a:schemeClr val="accent1"/>
                        </a:solidFill>
                      </a:defRPr>
                    </a:pPr>
                    <a:r>
                      <a:rPr lang="en-US" baseline="0" dirty="0"/>
                      <a:t>PR
</a:t>
                    </a:r>
                    <a:fld id="{757C170F-A092-42A6-9680-8B9AECC9E8D3}"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8AD-4CE9-9D4E-C8E5E4537B23}"/>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baseline="0" dirty="0"/>
                      <a:t>TV &amp; Betting</a:t>
                    </a:r>
                  </a:p>
                  <a:p>
                    <a:pPr>
                      <a:defRPr>
                        <a:solidFill>
                          <a:schemeClr val="accent1"/>
                        </a:solidFill>
                      </a:defRPr>
                    </a:pPr>
                    <a:r>
                      <a:rPr lang="en-US" baseline="0" dirty="0"/>
                      <a:t>Rights
</a:t>
                    </a:r>
                    <a:fld id="{AD3B6FC0-D60A-44B1-9A79-329E15438455}"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8AD-4CE9-9D4E-C8E5E4537B23}"/>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6-B8AD-4CE9-9D4E-C8E5E4537B23}"/>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Partenariat</c:v>
                </c:pt>
                <c:pt idx="1">
                  <c:v>Billetterie</c:v>
                </c:pt>
                <c:pt idx="2">
                  <c:v>RP</c:v>
                </c:pt>
                <c:pt idx="3">
                  <c:v>Droits TV Paris</c:v>
                </c:pt>
                <c:pt idx="4">
                  <c:v>ATP Bonus</c:v>
                </c:pt>
              </c:strCache>
            </c:strRef>
          </c:cat>
          <c:val>
            <c:numRef>
              <c:f>Feuil1!$B$2:$B$6</c:f>
              <c:numCache>
                <c:formatCode>General</c:formatCode>
                <c:ptCount val="5"/>
                <c:pt idx="0">
                  <c:v>2753</c:v>
                </c:pt>
                <c:pt idx="1">
                  <c:v>672</c:v>
                </c:pt>
                <c:pt idx="2">
                  <c:v>714</c:v>
                </c:pt>
                <c:pt idx="3">
                  <c:v>875</c:v>
                </c:pt>
                <c:pt idx="4">
                  <c:v>60</c:v>
                </c:pt>
              </c:numCache>
            </c:numRef>
          </c:val>
          <c:extLst>
            <c:ext xmlns:c16="http://schemas.microsoft.com/office/drawing/2014/chart" uri="{C3380CC4-5D6E-409C-BE32-E72D297353CC}">
              <c16:uniqueId val="{00000000-B8AD-4CE9-9D4E-C8E5E4537B23}"/>
            </c:ext>
          </c:extLst>
        </c:ser>
        <c:ser>
          <c:idx val="1"/>
          <c:order val="1"/>
          <c:tx>
            <c:strRef>
              <c:f>Feuil1!$C$1</c:f>
              <c:strCache>
                <c:ptCount val="1"/>
                <c:pt idx="0">
                  <c:v>Colonne1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8AD-4CE9-9D4E-C8E5E4537B2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B8AD-4CE9-9D4E-C8E5E4537B2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B8AD-4CE9-9D4E-C8E5E4537B23}"/>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B8AD-4CE9-9D4E-C8E5E4537B23}"/>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B8AD-4CE9-9D4E-C8E5E4537B23}"/>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7-B8AD-4CE9-9D4E-C8E5E4537B23}"/>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8-B8AD-4CE9-9D4E-C8E5E4537B23}"/>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9-B8AD-4CE9-9D4E-C8E5E4537B23}"/>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A-B8AD-4CE9-9D4E-C8E5E4537B23}"/>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B-B8AD-4CE9-9D4E-C8E5E4537B23}"/>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Partenariat</c:v>
                </c:pt>
                <c:pt idx="1">
                  <c:v>Billetterie</c:v>
                </c:pt>
                <c:pt idx="2">
                  <c:v>RP</c:v>
                </c:pt>
                <c:pt idx="3">
                  <c:v>Droits TV Paris</c:v>
                </c:pt>
                <c:pt idx="4">
                  <c:v>ATP Bonus</c:v>
                </c:pt>
              </c:strCache>
            </c:strRef>
          </c:cat>
          <c:val>
            <c:numRef>
              <c:f>Feuil1!$C$2:$C$6</c:f>
              <c:numCache>
                <c:formatCode>General</c:formatCode>
                <c:ptCount val="5"/>
              </c:numCache>
            </c:numRef>
          </c:val>
          <c:extLst>
            <c:ext xmlns:c16="http://schemas.microsoft.com/office/drawing/2014/chart" uri="{C3380CC4-5D6E-409C-BE32-E72D297353CC}">
              <c16:uniqueId val="{00000001-B8AD-4CE9-9D4E-C8E5E4537B23}"/>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diagrams/_rels/data7.xml.rels><?xml version="1.0" encoding="UTF-8" standalone="yes"?>
<Relationships xmlns="http://schemas.openxmlformats.org/package/2006/relationships"><Relationship Id="rId8" Type="http://schemas.openxmlformats.org/officeDocument/2006/relationships/image" Target="../media/image216.svg"/><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image" Target="../media/image210.svg"/><Relationship Id="rId1" Type="http://schemas.openxmlformats.org/officeDocument/2006/relationships/image" Target="../media/image209.png"/><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16.svg"/><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image" Target="../media/image210.svg"/><Relationship Id="rId1" Type="http://schemas.openxmlformats.org/officeDocument/2006/relationships/image" Target="../media/image209.png"/><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C4EE63-B8CE-47F8-AEF6-DD0F23CE646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C87EE4A-98A1-40BE-94FD-669E71D9F818}">
      <dgm:prSet/>
      <dgm:spPr/>
      <dgm:t>
        <a:bodyPr/>
        <a:lstStyle/>
        <a:p>
          <a:r>
            <a:rPr lang="en-US"/>
            <a:t>Date : April – Outdoor (clay)</a:t>
          </a:r>
        </a:p>
      </dgm:t>
    </dgm:pt>
    <dgm:pt modelId="{D721FD96-F8C0-46B3-BF31-E254D80DFE9E}" type="parTrans" cxnId="{E086DCBA-A2CB-4872-9742-96B419DC2EB0}">
      <dgm:prSet/>
      <dgm:spPr/>
      <dgm:t>
        <a:bodyPr/>
        <a:lstStyle/>
        <a:p>
          <a:endParaRPr lang="en-US"/>
        </a:p>
      </dgm:t>
    </dgm:pt>
    <dgm:pt modelId="{D0722F8F-712F-494B-9BF2-EE8754700881}" type="sibTrans" cxnId="{E086DCBA-A2CB-4872-9742-96B419DC2EB0}">
      <dgm:prSet/>
      <dgm:spPr/>
      <dgm:t>
        <a:bodyPr/>
        <a:lstStyle/>
        <a:p>
          <a:endParaRPr lang="en-US"/>
        </a:p>
      </dgm:t>
    </dgm:pt>
    <dgm:pt modelId="{9B832C62-5F25-439A-A5C8-7E877678D075}">
      <dgm:prSet/>
      <dgm:spPr/>
      <dgm:t>
        <a:bodyPr/>
        <a:lstStyle/>
        <a:p>
          <a:r>
            <a:rPr lang="en-US" dirty="0"/>
            <a:t>Tournament direction : ex ATP </a:t>
          </a:r>
          <a:r>
            <a:rPr lang="en-US" dirty="0" err="1"/>
            <a:t>french</a:t>
          </a:r>
          <a:r>
            <a:rPr lang="en-US" dirty="0"/>
            <a:t> players (Pascal </a:t>
          </a:r>
          <a:r>
            <a:rPr lang="en-US" dirty="0" err="1"/>
            <a:t>Portes</a:t>
          </a:r>
          <a:r>
            <a:rPr lang="en-US" dirty="0"/>
            <a:t> and Dominique Bedel)</a:t>
          </a:r>
        </a:p>
      </dgm:t>
    </dgm:pt>
    <dgm:pt modelId="{22DC17A4-D43F-40AD-AC13-00DA2DA61A3D}" type="parTrans" cxnId="{F4240971-A49A-4736-95F9-6DCCE99517CF}">
      <dgm:prSet/>
      <dgm:spPr/>
      <dgm:t>
        <a:bodyPr/>
        <a:lstStyle/>
        <a:p>
          <a:endParaRPr lang="en-US"/>
        </a:p>
      </dgm:t>
    </dgm:pt>
    <dgm:pt modelId="{54DE1438-384B-439A-8EAC-9CBB97BF2B1A}" type="sibTrans" cxnId="{F4240971-A49A-4736-95F9-6DCCE99517CF}">
      <dgm:prSet/>
      <dgm:spPr/>
      <dgm:t>
        <a:bodyPr/>
        <a:lstStyle/>
        <a:p>
          <a:endParaRPr lang="en-US"/>
        </a:p>
      </dgm:t>
    </dgm:pt>
    <dgm:pt modelId="{7EE3C7E7-2609-4AD9-8C6C-27EC01279FD3}">
      <dgm:prSet/>
      <dgm:spPr/>
      <dgm:t>
        <a:bodyPr/>
        <a:lstStyle/>
        <a:p>
          <a:r>
            <a:rPr lang="en-US"/>
            <a:t>Ambush with Monte Carlo Tournament (TMS) : important sport success (Sampras, Courrier, Bruguera…)</a:t>
          </a:r>
        </a:p>
      </dgm:t>
    </dgm:pt>
    <dgm:pt modelId="{7281AE32-4672-4A31-A94A-1FEE8A3A55B2}" type="parTrans" cxnId="{ED383DAB-437D-479E-9131-85FF78933FE7}">
      <dgm:prSet/>
      <dgm:spPr/>
      <dgm:t>
        <a:bodyPr/>
        <a:lstStyle/>
        <a:p>
          <a:endParaRPr lang="en-US"/>
        </a:p>
      </dgm:t>
    </dgm:pt>
    <dgm:pt modelId="{721EE5BF-02A4-4EBF-A887-4599FEE2503B}" type="sibTrans" cxnId="{ED383DAB-437D-479E-9131-85FF78933FE7}">
      <dgm:prSet/>
      <dgm:spPr/>
      <dgm:t>
        <a:bodyPr/>
        <a:lstStyle/>
        <a:p>
          <a:endParaRPr lang="en-US"/>
        </a:p>
      </dgm:t>
    </dgm:pt>
    <dgm:pt modelId="{6657B29B-6C03-4576-B669-1E70DF21D0F7}">
      <dgm:prSet/>
      <dgm:spPr/>
      <dgm:t>
        <a:bodyPr/>
        <a:lstStyle/>
        <a:p>
          <a:r>
            <a:rPr lang="en-US"/>
            <a:t>Creation of this event for Philips </a:t>
          </a:r>
        </a:p>
      </dgm:t>
    </dgm:pt>
    <dgm:pt modelId="{C2361D96-587A-49F2-9269-7131FEF6B6C0}" type="parTrans" cxnId="{AC86EBAB-601F-4C7C-8305-4FDDF0673031}">
      <dgm:prSet/>
      <dgm:spPr/>
      <dgm:t>
        <a:bodyPr/>
        <a:lstStyle/>
        <a:p>
          <a:endParaRPr lang="en-US"/>
        </a:p>
      </dgm:t>
    </dgm:pt>
    <dgm:pt modelId="{53110347-F7C8-4B03-9670-9D14155672C9}" type="sibTrans" cxnId="{AC86EBAB-601F-4C7C-8305-4FDDF0673031}">
      <dgm:prSet/>
      <dgm:spPr/>
      <dgm:t>
        <a:bodyPr/>
        <a:lstStyle/>
        <a:p>
          <a:endParaRPr lang="en-US"/>
        </a:p>
      </dgm:t>
    </dgm:pt>
    <dgm:pt modelId="{44BD816C-D115-4E97-A406-C2E102D7115C}">
      <dgm:prSet/>
      <dgm:spPr/>
      <dgm:t>
        <a:bodyPr/>
        <a:lstStyle/>
        <a:p>
          <a:r>
            <a:rPr lang="en-US"/>
            <a:t>Resources allocations </a:t>
          </a:r>
          <a:r>
            <a:rPr lang="en-US">
              <a:sym typeface="Wingdings" panose="05000000000000000000" pitchFamily="2" charset="2"/>
            </a:rPr>
            <a:t></a:t>
          </a:r>
          <a:r>
            <a:rPr lang="en-US"/>
            <a:t> Focus on Philips demand</a:t>
          </a:r>
        </a:p>
      </dgm:t>
    </dgm:pt>
    <dgm:pt modelId="{504ADEEC-A458-4F80-AEA3-D5D3178927ED}" type="parTrans" cxnId="{39CD7023-CA00-4CBC-B0D6-3F392E569EBF}">
      <dgm:prSet/>
      <dgm:spPr/>
      <dgm:t>
        <a:bodyPr/>
        <a:lstStyle/>
        <a:p>
          <a:endParaRPr lang="en-US"/>
        </a:p>
      </dgm:t>
    </dgm:pt>
    <dgm:pt modelId="{5FED2743-F42A-453F-87B2-56C8B0FD8A6E}" type="sibTrans" cxnId="{39CD7023-CA00-4CBC-B0D6-3F392E569EBF}">
      <dgm:prSet/>
      <dgm:spPr/>
      <dgm:t>
        <a:bodyPr/>
        <a:lstStyle/>
        <a:p>
          <a:endParaRPr lang="en-US"/>
        </a:p>
      </dgm:t>
    </dgm:pt>
    <dgm:pt modelId="{0E07D658-6926-440F-B6E3-9F0E941AF1F9}">
      <dgm:prSet/>
      <dgm:spPr/>
      <dgm:t>
        <a:bodyPr/>
        <a:lstStyle/>
        <a:p>
          <a:r>
            <a:rPr lang="en-US"/>
            <a:t>Long term Vision ?</a:t>
          </a:r>
        </a:p>
      </dgm:t>
    </dgm:pt>
    <dgm:pt modelId="{824AA1BA-BF99-4302-86CB-95B19415A42D}" type="parTrans" cxnId="{0051C68C-3996-4903-A15B-1FDB2B495759}">
      <dgm:prSet/>
      <dgm:spPr/>
      <dgm:t>
        <a:bodyPr/>
        <a:lstStyle/>
        <a:p>
          <a:endParaRPr lang="en-US"/>
        </a:p>
      </dgm:t>
    </dgm:pt>
    <dgm:pt modelId="{2B1A7C60-88FA-4E09-99F6-2A0AF8EDB585}" type="sibTrans" cxnId="{0051C68C-3996-4903-A15B-1FDB2B495759}">
      <dgm:prSet/>
      <dgm:spPr/>
      <dgm:t>
        <a:bodyPr/>
        <a:lstStyle/>
        <a:p>
          <a:endParaRPr lang="en-US"/>
        </a:p>
      </dgm:t>
    </dgm:pt>
    <dgm:pt modelId="{C7F5B172-8239-4840-A6C8-7C083799F9FB}" type="pres">
      <dgm:prSet presAssocID="{D3C4EE63-B8CE-47F8-AEF6-DD0F23CE6464}" presName="root" presStyleCnt="0">
        <dgm:presLayoutVars>
          <dgm:dir/>
          <dgm:resizeHandles val="exact"/>
        </dgm:presLayoutVars>
      </dgm:prSet>
      <dgm:spPr/>
    </dgm:pt>
    <dgm:pt modelId="{E2A1453C-7545-4F51-82B8-F6157EA4BAFD}" type="pres">
      <dgm:prSet presAssocID="{7C87EE4A-98A1-40BE-94FD-669E71D9F818}" presName="compNode" presStyleCnt="0"/>
      <dgm:spPr/>
    </dgm:pt>
    <dgm:pt modelId="{6CA8F075-463A-4800-889B-ADBEEAAD473E}" type="pres">
      <dgm:prSet presAssocID="{7C87EE4A-98A1-40BE-94FD-669E71D9F818}" presName="bgRect" presStyleLbl="bgShp" presStyleIdx="0" presStyleCnt="6"/>
      <dgm:spPr/>
    </dgm:pt>
    <dgm:pt modelId="{DD3839F8-A8CB-45F2-BA26-7CA0EC936D27}" type="pres">
      <dgm:prSet presAssocID="{7C87EE4A-98A1-40BE-94FD-669E71D9F81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nglasses"/>
        </a:ext>
      </dgm:extLst>
    </dgm:pt>
    <dgm:pt modelId="{1D4C714D-17B8-4501-B2CA-0CE4E92F4272}" type="pres">
      <dgm:prSet presAssocID="{7C87EE4A-98A1-40BE-94FD-669E71D9F818}" presName="spaceRect" presStyleCnt="0"/>
      <dgm:spPr/>
    </dgm:pt>
    <dgm:pt modelId="{B13E6689-A5DD-4CEA-AC12-3385E746758D}" type="pres">
      <dgm:prSet presAssocID="{7C87EE4A-98A1-40BE-94FD-669E71D9F818}" presName="parTx" presStyleLbl="revTx" presStyleIdx="0" presStyleCnt="6">
        <dgm:presLayoutVars>
          <dgm:chMax val="0"/>
          <dgm:chPref val="0"/>
        </dgm:presLayoutVars>
      </dgm:prSet>
      <dgm:spPr/>
    </dgm:pt>
    <dgm:pt modelId="{EA6CE399-0D64-4CC3-83B3-376CE01C6218}" type="pres">
      <dgm:prSet presAssocID="{D0722F8F-712F-494B-9BF2-EE8754700881}" presName="sibTrans" presStyleCnt="0"/>
      <dgm:spPr/>
    </dgm:pt>
    <dgm:pt modelId="{845268FB-1E31-4778-B9DC-2686A9A6FFFC}" type="pres">
      <dgm:prSet presAssocID="{9B832C62-5F25-439A-A5C8-7E877678D075}" presName="compNode" presStyleCnt="0"/>
      <dgm:spPr/>
    </dgm:pt>
    <dgm:pt modelId="{27928B52-7AD1-4B7A-A09F-F4BDB8545ED1}" type="pres">
      <dgm:prSet presAssocID="{9B832C62-5F25-439A-A5C8-7E877678D075}" presName="bgRect" presStyleLbl="bgShp" presStyleIdx="1" presStyleCnt="6"/>
      <dgm:spPr/>
    </dgm:pt>
    <dgm:pt modelId="{9C496EDB-3087-403D-A46A-500EF9376D20}" type="pres">
      <dgm:prSet presAssocID="{9B832C62-5F25-439A-A5C8-7E877678D07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ptain"/>
        </a:ext>
      </dgm:extLst>
    </dgm:pt>
    <dgm:pt modelId="{71E5A55D-CF00-457F-A086-6780613F1F9F}" type="pres">
      <dgm:prSet presAssocID="{9B832C62-5F25-439A-A5C8-7E877678D075}" presName="spaceRect" presStyleCnt="0"/>
      <dgm:spPr/>
    </dgm:pt>
    <dgm:pt modelId="{ACDD3944-83E8-44F9-B1B8-C02C43C3B6B0}" type="pres">
      <dgm:prSet presAssocID="{9B832C62-5F25-439A-A5C8-7E877678D075}" presName="parTx" presStyleLbl="revTx" presStyleIdx="1" presStyleCnt="6">
        <dgm:presLayoutVars>
          <dgm:chMax val="0"/>
          <dgm:chPref val="0"/>
        </dgm:presLayoutVars>
      </dgm:prSet>
      <dgm:spPr/>
    </dgm:pt>
    <dgm:pt modelId="{F857FA4B-A939-4468-A99A-FB5460E97880}" type="pres">
      <dgm:prSet presAssocID="{54DE1438-384B-439A-8EAC-9CBB97BF2B1A}" presName="sibTrans" presStyleCnt="0"/>
      <dgm:spPr/>
    </dgm:pt>
    <dgm:pt modelId="{35D7C47A-F1A8-4843-B26C-38D01784B1B8}" type="pres">
      <dgm:prSet presAssocID="{7EE3C7E7-2609-4AD9-8C6C-27EC01279FD3}" presName="compNode" presStyleCnt="0"/>
      <dgm:spPr/>
    </dgm:pt>
    <dgm:pt modelId="{D0494D55-ED60-4DFC-B1F4-0CEFC24A2C59}" type="pres">
      <dgm:prSet presAssocID="{7EE3C7E7-2609-4AD9-8C6C-27EC01279FD3}" presName="bgRect" presStyleLbl="bgShp" presStyleIdx="2" presStyleCnt="6"/>
      <dgm:spPr/>
    </dgm:pt>
    <dgm:pt modelId="{0F2989B7-21B4-4D35-BD51-EFBC3271E15B}" type="pres">
      <dgm:prSet presAssocID="{7EE3C7E7-2609-4AD9-8C6C-27EC01279FD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5AC8BB55-4E30-4FC8-BD39-1BF5ACE306D8}" type="pres">
      <dgm:prSet presAssocID="{7EE3C7E7-2609-4AD9-8C6C-27EC01279FD3}" presName="spaceRect" presStyleCnt="0"/>
      <dgm:spPr/>
    </dgm:pt>
    <dgm:pt modelId="{0908BFB5-B9F8-4110-84DC-CD18F7FF9341}" type="pres">
      <dgm:prSet presAssocID="{7EE3C7E7-2609-4AD9-8C6C-27EC01279FD3}" presName="parTx" presStyleLbl="revTx" presStyleIdx="2" presStyleCnt="6">
        <dgm:presLayoutVars>
          <dgm:chMax val="0"/>
          <dgm:chPref val="0"/>
        </dgm:presLayoutVars>
      </dgm:prSet>
      <dgm:spPr/>
    </dgm:pt>
    <dgm:pt modelId="{958EA480-E971-4734-8202-E46790AD83AE}" type="pres">
      <dgm:prSet presAssocID="{721EE5BF-02A4-4EBF-A887-4599FEE2503B}" presName="sibTrans" presStyleCnt="0"/>
      <dgm:spPr/>
    </dgm:pt>
    <dgm:pt modelId="{A3FC85CC-3412-4E80-9075-F9098CA4FFEE}" type="pres">
      <dgm:prSet presAssocID="{6657B29B-6C03-4576-B669-1E70DF21D0F7}" presName="compNode" presStyleCnt="0"/>
      <dgm:spPr/>
    </dgm:pt>
    <dgm:pt modelId="{F32A8778-2FCE-4B80-89EE-CD04C1B495C2}" type="pres">
      <dgm:prSet presAssocID="{6657B29B-6C03-4576-B669-1E70DF21D0F7}" presName="bgRect" presStyleLbl="bgShp" presStyleIdx="3" presStyleCnt="6"/>
      <dgm:spPr/>
    </dgm:pt>
    <dgm:pt modelId="{5BA4542B-2C49-44F1-AA08-A948E8732F9B}" type="pres">
      <dgm:prSet presAssocID="{6657B29B-6C03-4576-B669-1E70DF21D0F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lotMachine"/>
        </a:ext>
      </dgm:extLst>
    </dgm:pt>
    <dgm:pt modelId="{530079E7-ADB6-4044-B641-495EE3093FD8}" type="pres">
      <dgm:prSet presAssocID="{6657B29B-6C03-4576-B669-1E70DF21D0F7}" presName="spaceRect" presStyleCnt="0"/>
      <dgm:spPr/>
    </dgm:pt>
    <dgm:pt modelId="{60ECD30D-E884-40EF-836E-767D0972B7A2}" type="pres">
      <dgm:prSet presAssocID="{6657B29B-6C03-4576-B669-1E70DF21D0F7}" presName="parTx" presStyleLbl="revTx" presStyleIdx="3" presStyleCnt="6">
        <dgm:presLayoutVars>
          <dgm:chMax val="0"/>
          <dgm:chPref val="0"/>
        </dgm:presLayoutVars>
      </dgm:prSet>
      <dgm:spPr/>
    </dgm:pt>
    <dgm:pt modelId="{E45DA132-F447-42AB-B20A-9504BBD5B72A}" type="pres">
      <dgm:prSet presAssocID="{53110347-F7C8-4B03-9670-9D14155672C9}" presName="sibTrans" presStyleCnt="0"/>
      <dgm:spPr/>
    </dgm:pt>
    <dgm:pt modelId="{548ED6BC-8B31-410F-98C2-C0AC7FD8AC83}" type="pres">
      <dgm:prSet presAssocID="{44BD816C-D115-4E97-A406-C2E102D7115C}" presName="compNode" presStyleCnt="0"/>
      <dgm:spPr/>
    </dgm:pt>
    <dgm:pt modelId="{0D9845FA-16F2-41B1-B02F-69ADF02891B8}" type="pres">
      <dgm:prSet presAssocID="{44BD816C-D115-4E97-A406-C2E102D7115C}" presName="bgRect" presStyleLbl="bgShp" presStyleIdx="4" presStyleCnt="6"/>
      <dgm:spPr/>
    </dgm:pt>
    <dgm:pt modelId="{17069CF5-F347-43E7-978D-00FE41C89B5B}" type="pres">
      <dgm:prSet presAssocID="{44BD816C-D115-4E97-A406-C2E102D7115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DB541355-6A58-48D3-B3C1-CF30750BD0AA}" type="pres">
      <dgm:prSet presAssocID="{44BD816C-D115-4E97-A406-C2E102D7115C}" presName="spaceRect" presStyleCnt="0"/>
      <dgm:spPr/>
    </dgm:pt>
    <dgm:pt modelId="{800D86DB-9FD4-467A-A121-DDC80EF7D949}" type="pres">
      <dgm:prSet presAssocID="{44BD816C-D115-4E97-A406-C2E102D7115C}" presName="parTx" presStyleLbl="revTx" presStyleIdx="4" presStyleCnt="6">
        <dgm:presLayoutVars>
          <dgm:chMax val="0"/>
          <dgm:chPref val="0"/>
        </dgm:presLayoutVars>
      </dgm:prSet>
      <dgm:spPr/>
    </dgm:pt>
    <dgm:pt modelId="{E1C69FCB-7906-47FF-AF95-582DA62F1625}" type="pres">
      <dgm:prSet presAssocID="{5FED2743-F42A-453F-87B2-56C8B0FD8A6E}" presName="sibTrans" presStyleCnt="0"/>
      <dgm:spPr/>
    </dgm:pt>
    <dgm:pt modelId="{A27537A9-FFE3-4227-A2B0-A670408B068B}" type="pres">
      <dgm:prSet presAssocID="{0E07D658-6926-440F-B6E3-9F0E941AF1F9}" presName="compNode" presStyleCnt="0"/>
      <dgm:spPr/>
    </dgm:pt>
    <dgm:pt modelId="{7AABB806-3C47-47F6-BD70-64CFCCBF24D3}" type="pres">
      <dgm:prSet presAssocID="{0E07D658-6926-440F-B6E3-9F0E941AF1F9}" presName="bgRect" presStyleLbl="bgShp" presStyleIdx="5" presStyleCnt="6"/>
      <dgm:spPr/>
    </dgm:pt>
    <dgm:pt modelId="{DE0D7AD1-3F1B-4F5A-8058-E03E0B886E16}" type="pres">
      <dgm:prSet presAssocID="{0E07D658-6926-440F-B6E3-9F0E941AF1F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lasses"/>
        </a:ext>
      </dgm:extLst>
    </dgm:pt>
    <dgm:pt modelId="{D17498DB-626D-4E86-BE89-0C8E7C50A3AE}" type="pres">
      <dgm:prSet presAssocID="{0E07D658-6926-440F-B6E3-9F0E941AF1F9}" presName="spaceRect" presStyleCnt="0"/>
      <dgm:spPr/>
    </dgm:pt>
    <dgm:pt modelId="{3F43F974-EF11-4DA6-8DB1-05962102A4FE}" type="pres">
      <dgm:prSet presAssocID="{0E07D658-6926-440F-B6E3-9F0E941AF1F9}" presName="parTx" presStyleLbl="revTx" presStyleIdx="5" presStyleCnt="6">
        <dgm:presLayoutVars>
          <dgm:chMax val="0"/>
          <dgm:chPref val="0"/>
        </dgm:presLayoutVars>
      </dgm:prSet>
      <dgm:spPr/>
    </dgm:pt>
  </dgm:ptLst>
  <dgm:cxnLst>
    <dgm:cxn modelId="{39CD7023-CA00-4CBC-B0D6-3F392E569EBF}" srcId="{D3C4EE63-B8CE-47F8-AEF6-DD0F23CE6464}" destId="{44BD816C-D115-4E97-A406-C2E102D7115C}" srcOrd="4" destOrd="0" parTransId="{504ADEEC-A458-4F80-AEA3-D5D3178927ED}" sibTransId="{5FED2743-F42A-453F-87B2-56C8B0FD8A6E}"/>
    <dgm:cxn modelId="{0329523E-ACF3-44AF-80AE-A60F3F5BE0EF}" type="presOf" srcId="{7EE3C7E7-2609-4AD9-8C6C-27EC01279FD3}" destId="{0908BFB5-B9F8-4110-84DC-CD18F7FF9341}" srcOrd="0" destOrd="0" presId="urn:microsoft.com/office/officeart/2018/2/layout/IconVerticalSolidList"/>
    <dgm:cxn modelId="{8EE52464-C34E-4809-990E-ACC6C577AB42}" type="presOf" srcId="{D3C4EE63-B8CE-47F8-AEF6-DD0F23CE6464}" destId="{C7F5B172-8239-4840-A6C8-7C083799F9FB}" srcOrd="0" destOrd="0" presId="urn:microsoft.com/office/officeart/2018/2/layout/IconVerticalSolidList"/>
    <dgm:cxn modelId="{29F7C367-C19A-4983-9CDB-A49B330C572F}" type="presOf" srcId="{7C87EE4A-98A1-40BE-94FD-669E71D9F818}" destId="{B13E6689-A5DD-4CEA-AC12-3385E746758D}" srcOrd="0" destOrd="0" presId="urn:microsoft.com/office/officeart/2018/2/layout/IconVerticalSolidList"/>
    <dgm:cxn modelId="{F4240971-A49A-4736-95F9-6DCCE99517CF}" srcId="{D3C4EE63-B8CE-47F8-AEF6-DD0F23CE6464}" destId="{9B832C62-5F25-439A-A5C8-7E877678D075}" srcOrd="1" destOrd="0" parTransId="{22DC17A4-D43F-40AD-AC13-00DA2DA61A3D}" sibTransId="{54DE1438-384B-439A-8EAC-9CBB97BF2B1A}"/>
    <dgm:cxn modelId="{7B469458-B4A6-45A8-A023-10E6CC155ED2}" type="presOf" srcId="{6657B29B-6C03-4576-B669-1E70DF21D0F7}" destId="{60ECD30D-E884-40EF-836E-767D0972B7A2}" srcOrd="0" destOrd="0" presId="urn:microsoft.com/office/officeart/2018/2/layout/IconVerticalSolidList"/>
    <dgm:cxn modelId="{0051C68C-3996-4903-A15B-1FDB2B495759}" srcId="{D3C4EE63-B8CE-47F8-AEF6-DD0F23CE6464}" destId="{0E07D658-6926-440F-B6E3-9F0E941AF1F9}" srcOrd="5" destOrd="0" parTransId="{824AA1BA-BF99-4302-86CB-95B19415A42D}" sibTransId="{2B1A7C60-88FA-4E09-99F6-2A0AF8EDB585}"/>
    <dgm:cxn modelId="{6BA00B90-118B-4DA1-8949-73715A618756}" type="presOf" srcId="{44BD816C-D115-4E97-A406-C2E102D7115C}" destId="{800D86DB-9FD4-467A-A121-DDC80EF7D949}" srcOrd="0" destOrd="0" presId="urn:microsoft.com/office/officeart/2018/2/layout/IconVerticalSolidList"/>
    <dgm:cxn modelId="{ED383DAB-437D-479E-9131-85FF78933FE7}" srcId="{D3C4EE63-B8CE-47F8-AEF6-DD0F23CE6464}" destId="{7EE3C7E7-2609-4AD9-8C6C-27EC01279FD3}" srcOrd="2" destOrd="0" parTransId="{7281AE32-4672-4A31-A94A-1FEE8A3A55B2}" sibTransId="{721EE5BF-02A4-4EBF-A887-4599FEE2503B}"/>
    <dgm:cxn modelId="{AC86EBAB-601F-4C7C-8305-4FDDF0673031}" srcId="{D3C4EE63-B8CE-47F8-AEF6-DD0F23CE6464}" destId="{6657B29B-6C03-4576-B669-1E70DF21D0F7}" srcOrd="3" destOrd="0" parTransId="{C2361D96-587A-49F2-9269-7131FEF6B6C0}" sibTransId="{53110347-F7C8-4B03-9670-9D14155672C9}"/>
    <dgm:cxn modelId="{4FE109B7-A8F8-4972-B6F9-77394369BA9D}" type="presOf" srcId="{0E07D658-6926-440F-B6E3-9F0E941AF1F9}" destId="{3F43F974-EF11-4DA6-8DB1-05962102A4FE}" srcOrd="0" destOrd="0" presId="urn:microsoft.com/office/officeart/2018/2/layout/IconVerticalSolidList"/>
    <dgm:cxn modelId="{6E2756B9-EABB-4D9A-A78E-7F943EE2D14F}" type="presOf" srcId="{9B832C62-5F25-439A-A5C8-7E877678D075}" destId="{ACDD3944-83E8-44F9-B1B8-C02C43C3B6B0}" srcOrd="0" destOrd="0" presId="urn:microsoft.com/office/officeart/2018/2/layout/IconVerticalSolidList"/>
    <dgm:cxn modelId="{E086DCBA-A2CB-4872-9742-96B419DC2EB0}" srcId="{D3C4EE63-B8CE-47F8-AEF6-DD0F23CE6464}" destId="{7C87EE4A-98A1-40BE-94FD-669E71D9F818}" srcOrd="0" destOrd="0" parTransId="{D721FD96-F8C0-46B3-BF31-E254D80DFE9E}" sibTransId="{D0722F8F-712F-494B-9BF2-EE8754700881}"/>
    <dgm:cxn modelId="{A6E25833-8017-4F57-9269-5DE61A3CD346}" type="presParOf" srcId="{C7F5B172-8239-4840-A6C8-7C083799F9FB}" destId="{E2A1453C-7545-4F51-82B8-F6157EA4BAFD}" srcOrd="0" destOrd="0" presId="urn:microsoft.com/office/officeart/2018/2/layout/IconVerticalSolidList"/>
    <dgm:cxn modelId="{6D48B3BE-FA71-4A5B-8812-08B7C1446330}" type="presParOf" srcId="{E2A1453C-7545-4F51-82B8-F6157EA4BAFD}" destId="{6CA8F075-463A-4800-889B-ADBEEAAD473E}" srcOrd="0" destOrd="0" presId="urn:microsoft.com/office/officeart/2018/2/layout/IconVerticalSolidList"/>
    <dgm:cxn modelId="{434205E2-A79D-4B7D-87FC-A691665505EE}" type="presParOf" srcId="{E2A1453C-7545-4F51-82B8-F6157EA4BAFD}" destId="{DD3839F8-A8CB-45F2-BA26-7CA0EC936D27}" srcOrd="1" destOrd="0" presId="urn:microsoft.com/office/officeart/2018/2/layout/IconVerticalSolidList"/>
    <dgm:cxn modelId="{3CB6B420-1F0D-475F-8A7C-9E783CD489D3}" type="presParOf" srcId="{E2A1453C-7545-4F51-82B8-F6157EA4BAFD}" destId="{1D4C714D-17B8-4501-B2CA-0CE4E92F4272}" srcOrd="2" destOrd="0" presId="urn:microsoft.com/office/officeart/2018/2/layout/IconVerticalSolidList"/>
    <dgm:cxn modelId="{4E83027E-B07C-4DFB-AA79-65DFBEBB2AA3}" type="presParOf" srcId="{E2A1453C-7545-4F51-82B8-F6157EA4BAFD}" destId="{B13E6689-A5DD-4CEA-AC12-3385E746758D}" srcOrd="3" destOrd="0" presId="urn:microsoft.com/office/officeart/2018/2/layout/IconVerticalSolidList"/>
    <dgm:cxn modelId="{35DF72C9-773F-42A3-BC02-8A7BF3C10421}" type="presParOf" srcId="{C7F5B172-8239-4840-A6C8-7C083799F9FB}" destId="{EA6CE399-0D64-4CC3-83B3-376CE01C6218}" srcOrd="1" destOrd="0" presId="urn:microsoft.com/office/officeart/2018/2/layout/IconVerticalSolidList"/>
    <dgm:cxn modelId="{C23C070B-C53C-4F5C-8490-BE594BC2C82D}" type="presParOf" srcId="{C7F5B172-8239-4840-A6C8-7C083799F9FB}" destId="{845268FB-1E31-4778-B9DC-2686A9A6FFFC}" srcOrd="2" destOrd="0" presId="urn:microsoft.com/office/officeart/2018/2/layout/IconVerticalSolidList"/>
    <dgm:cxn modelId="{926F7FC7-6F63-4F52-BFCE-36BE11629690}" type="presParOf" srcId="{845268FB-1E31-4778-B9DC-2686A9A6FFFC}" destId="{27928B52-7AD1-4B7A-A09F-F4BDB8545ED1}" srcOrd="0" destOrd="0" presId="urn:microsoft.com/office/officeart/2018/2/layout/IconVerticalSolidList"/>
    <dgm:cxn modelId="{B51FD421-1A8F-4CA6-955B-5038CBEB5405}" type="presParOf" srcId="{845268FB-1E31-4778-B9DC-2686A9A6FFFC}" destId="{9C496EDB-3087-403D-A46A-500EF9376D20}" srcOrd="1" destOrd="0" presId="urn:microsoft.com/office/officeart/2018/2/layout/IconVerticalSolidList"/>
    <dgm:cxn modelId="{5698CEB0-CD48-4BC8-AA46-BC486813C8C1}" type="presParOf" srcId="{845268FB-1E31-4778-B9DC-2686A9A6FFFC}" destId="{71E5A55D-CF00-457F-A086-6780613F1F9F}" srcOrd="2" destOrd="0" presId="urn:microsoft.com/office/officeart/2018/2/layout/IconVerticalSolidList"/>
    <dgm:cxn modelId="{01113888-32BC-4E52-BE48-B1B535E434B6}" type="presParOf" srcId="{845268FB-1E31-4778-B9DC-2686A9A6FFFC}" destId="{ACDD3944-83E8-44F9-B1B8-C02C43C3B6B0}" srcOrd="3" destOrd="0" presId="urn:microsoft.com/office/officeart/2018/2/layout/IconVerticalSolidList"/>
    <dgm:cxn modelId="{545C56EE-B968-4CFE-A383-AED85DF3B40E}" type="presParOf" srcId="{C7F5B172-8239-4840-A6C8-7C083799F9FB}" destId="{F857FA4B-A939-4468-A99A-FB5460E97880}" srcOrd="3" destOrd="0" presId="urn:microsoft.com/office/officeart/2018/2/layout/IconVerticalSolidList"/>
    <dgm:cxn modelId="{766601E2-7776-4AFE-95FC-8A13B9574DFB}" type="presParOf" srcId="{C7F5B172-8239-4840-A6C8-7C083799F9FB}" destId="{35D7C47A-F1A8-4843-B26C-38D01784B1B8}" srcOrd="4" destOrd="0" presId="urn:microsoft.com/office/officeart/2018/2/layout/IconVerticalSolidList"/>
    <dgm:cxn modelId="{C1447631-8326-410D-82E5-DFEB89CE09BE}" type="presParOf" srcId="{35D7C47A-F1A8-4843-B26C-38D01784B1B8}" destId="{D0494D55-ED60-4DFC-B1F4-0CEFC24A2C59}" srcOrd="0" destOrd="0" presId="urn:microsoft.com/office/officeart/2018/2/layout/IconVerticalSolidList"/>
    <dgm:cxn modelId="{EFCA97FE-7580-46A9-8E15-D88FF78AB330}" type="presParOf" srcId="{35D7C47A-F1A8-4843-B26C-38D01784B1B8}" destId="{0F2989B7-21B4-4D35-BD51-EFBC3271E15B}" srcOrd="1" destOrd="0" presId="urn:microsoft.com/office/officeart/2018/2/layout/IconVerticalSolidList"/>
    <dgm:cxn modelId="{9F18B0AF-5938-4C88-812A-61F2B7ED55CD}" type="presParOf" srcId="{35D7C47A-F1A8-4843-B26C-38D01784B1B8}" destId="{5AC8BB55-4E30-4FC8-BD39-1BF5ACE306D8}" srcOrd="2" destOrd="0" presId="urn:microsoft.com/office/officeart/2018/2/layout/IconVerticalSolidList"/>
    <dgm:cxn modelId="{97F2CB15-CE66-4D2E-9B7B-815A0EBC5618}" type="presParOf" srcId="{35D7C47A-F1A8-4843-B26C-38D01784B1B8}" destId="{0908BFB5-B9F8-4110-84DC-CD18F7FF9341}" srcOrd="3" destOrd="0" presId="urn:microsoft.com/office/officeart/2018/2/layout/IconVerticalSolidList"/>
    <dgm:cxn modelId="{25CB50CD-5042-43D3-B94A-61A907A3D564}" type="presParOf" srcId="{C7F5B172-8239-4840-A6C8-7C083799F9FB}" destId="{958EA480-E971-4734-8202-E46790AD83AE}" srcOrd="5" destOrd="0" presId="urn:microsoft.com/office/officeart/2018/2/layout/IconVerticalSolidList"/>
    <dgm:cxn modelId="{ABFFAD24-F35B-4C24-B742-D6ED5FADD97E}" type="presParOf" srcId="{C7F5B172-8239-4840-A6C8-7C083799F9FB}" destId="{A3FC85CC-3412-4E80-9075-F9098CA4FFEE}" srcOrd="6" destOrd="0" presId="urn:microsoft.com/office/officeart/2018/2/layout/IconVerticalSolidList"/>
    <dgm:cxn modelId="{AE6A9306-19A1-4377-96F7-8DF48DF48520}" type="presParOf" srcId="{A3FC85CC-3412-4E80-9075-F9098CA4FFEE}" destId="{F32A8778-2FCE-4B80-89EE-CD04C1B495C2}" srcOrd="0" destOrd="0" presId="urn:microsoft.com/office/officeart/2018/2/layout/IconVerticalSolidList"/>
    <dgm:cxn modelId="{1841531C-4674-46B8-9D5E-9293B6CE38C2}" type="presParOf" srcId="{A3FC85CC-3412-4E80-9075-F9098CA4FFEE}" destId="{5BA4542B-2C49-44F1-AA08-A948E8732F9B}" srcOrd="1" destOrd="0" presId="urn:microsoft.com/office/officeart/2018/2/layout/IconVerticalSolidList"/>
    <dgm:cxn modelId="{58F3FAF4-B6EB-4420-8CAE-4F7FD8F59144}" type="presParOf" srcId="{A3FC85CC-3412-4E80-9075-F9098CA4FFEE}" destId="{530079E7-ADB6-4044-B641-495EE3093FD8}" srcOrd="2" destOrd="0" presId="urn:microsoft.com/office/officeart/2018/2/layout/IconVerticalSolidList"/>
    <dgm:cxn modelId="{26CCA242-81EE-46C0-A30B-D62E3A33602D}" type="presParOf" srcId="{A3FC85CC-3412-4E80-9075-F9098CA4FFEE}" destId="{60ECD30D-E884-40EF-836E-767D0972B7A2}" srcOrd="3" destOrd="0" presId="urn:microsoft.com/office/officeart/2018/2/layout/IconVerticalSolidList"/>
    <dgm:cxn modelId="{3EB117A4-6BB1-45F8-B2DB-9416671D2FD6}" type="presParOf" srcId="{C7F5B172-8239-4840-A6C8-7C083799F9FB}" destId="{E45DA132-F447-42AB-B20A-9504BBD5B72A}" srcOrd="7" destOrd="0" presId="urn:microsoft.com/office/officeart/2018/2/layout/IconVerticalSolidList"/>
    <dgm:cxn modelId="{34C535BF-6ED4-4120-800C-17A2B7C74C4C}" type="presParOf" srcId="{C7F5B172-8239-4840-A6C8-7C083799F9FB}" destId="{548ED6BC-8B31-410F-98C2-C0AC7FD8AC83}" srcOrd="8" destOrd="0" presId="urn:microsoft.com/office/officeart/2018/2/layout/IconVerticalSolidList"/>
    <dgm:cxn modelId="{E8196E8C-7136-4289-B8C3-64435BDD0058}" type="presParOf" srcId="{548ED6BC-8B31-410F-98C2-C0AC7FD8AC83}" destId="{0D9845FA-16F2-41B1-B02F-69ADF02891B8}" srcOrd="0" destOrd="0" presId="urn:microsoft.com/office/officeart/2018/2/layout/IconVerticalSolidList"/>
    <dgm:cxn modelId="{DF25B5E8-D31F-4BB4-8CDA-37120D28B5AE}" type="presParOf" srcId="{548ED6BC-8B31-410F-98C2-C0AC7FD8AC83}" destId="{17069CF5-F347-43E7-978D-00FE41C89B5B}" srcOrd="1" destOrd="0" presId="urn:microsoft.com/office/officeart/2018/2/layout/IconVerticalSolidList"/>
    <dgm:cxn modelId="{D733544C-932C-41E3-AECD-81FDF7A8B2BE}" type="presParOf" srcId="{548ED6BC-8B31-410F-98C2-C0AC7FD8AC83}" destId="{DB541355-6A58-48D3-B3C1-CF30750BD0AA}" srcOrd="2" destOrd="0" presId="urn:microsoft.com/office/officeart/2018/2/layout/IconVerticalSolidList"/>
    <dgm:cxn modelId="{F3918A85-9A6D-4CD1-A552-F51A7B1C927C}" type="presParOf" srcId="{548ED6BC-8B31-410F-98C2-C0AC7FD8AC83}" destId="{800D86DB-9FD4-467A-A121-DDC80EF7D949}" srcOrd="3" destOrd="0" presId="urn:microsoft.com/office/officeart/2018/2/layout/IconVerticalSolidList"/>
    <dgm:cxn modelId="{050C790F-10A5-4C8D-844F-A89CE3F1799F}" type="presParOf" srcId="{C7F5B172-8239-4840-A6C8-7C083799F9FB}" destId="{E1C69FCB-7906-47FF-AF95-582DA62F1625}" srcOrd="9" destOrd="0" presId="urn:microsoft.com/office/officeart/2018/2/layout/IconVerticalSolidList"/>
    <dgm:cxn modelId="{3E9932D8-9BD3-4DC2-A5D8-7A9CD3DD8F00}" type="presParOf" srcId="{C7F5B172-8239-4840-A6C8-7C083799F9FB}" destId="{A27537A9-FFE3-4227-A2B0-A670408B068B}" srcOrd="10" destOrd="0" presId="urn:microsoft.com/office/officeart/2018/2/layout/IconVerticalSolidList"/>
    <dgm:cxn modelId="{B55EDD45-B9F8-40D3-B73C-7C31DFE49BFD}" type="presParOf" srcId="{A27537A9-FFE3-4227-A2B0-A670408B068B}" destId="{7AABB806-3C47-47F6-BD70-64CFCCBF24D3}" srcOrd="0" destOrd="0" presId="urn:microsoft.com/office/officeart/2018/2/layout/IconVerticalSolidList"/>
    <dgm:cxn modelId="{55524F3D-5DD5-4359-9CE2-BE22738E38AE}" type="presParOf" srcId="{A27537A9-FFE3-4227-A2B0-A670408B068B}" destId="{DE0D7AD1-3F1B-4F5A-8058-E03E0B886E16}" srcOrd="1" destOrd="0" presId="urn:microsoft.com/office/officeart/2018/2/layout/IconVerticalSolidList"/>
    <dgm:cxn modelId="{37B29930-4BBA-4676-83B6-5FCFA1F976D3}" type="presParOf" srcId="{A27537A9-FFE3-4227-A2B0-A670408B068B}" destId="{D17498DB-626D-4E86-BE89-0C8E7C50A3AE}" srcOrd="2" destOrd="0" presId="urn:microsoft.com/office/officeart/2018/2/layout/IconVerticalSolidList"/>
    <dgm:cxn modelId="{5B18555B-517A-4713-A823-9466351952D3}" type="presParOf" srcId="{A27537A9-FFE3-4227-A2B0-A670408B068B}" destId="{3F43F974-EF11-4DA6-8DB1-05962102A4F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86A483-E41D-4938-B06A-537DC22E4535}"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58EE562B-A426-4DE7-AB0B-959494487D9D}">
      <dgm:prSet/>
      <dgm:spPr/>
      <dgm:t>
        <a:bodyPr/>
        <a:lstStyle/>
        <a:p>
          <a:r>
            <a:rPr lang="en-US"/>
            <a:t>A B</a:t>
          </a:r>
          <a:r>
            <a:rPr lang="en-US" b="1"/>
            <a:t>usiness Plan</a:t>
          </a:r>
          <a:r>
            <a:rPr lang="en-US"/>
            <a:t> is a document that summarizes the operational and financial objectives of a business and contains the detailed plans and budgets showing how the objectives are to be realized. </a:t>
          </a:r>
        </a:p>
      </dgm:t>
    </dgm:pt>
    <dgm:pt modelId="{87CA3F8E-7EFC-461B-9757-61CF03048AA8}" type="parTrans" cxnId="{BB86B6BC-ABDE-4CEB-AC79-09C8C309A7CD}">
      <dgm:prSet/>
      <dgm:spPr/>
      <dgm:t>
        <a:bodyPr/>
        <a:lstStyle/>
        <a:p>
          <a:endParaRPr lang="en-US"/>
        </a:p>
      </dgm:t>
    </dgm:pt>
    <dgm:pt modelId="{AF441B8D-AD0F-4ABB-9FFB-0D9DEB08B297}" type="sibTrans" cxnId="{BB86B6BC-ABDE-4CEB-AC79-09C8C309A7CD}">
      <dgm:prSet/>
      <dgm:spPr/>
      <dgm:t>
        <a:bodyPr/>
        <a:lstStyle/>
        <a:p>
          <a:endParaRPr lang="en-US"/>
        </a:p>
      </dgm:t>
    </dgm:pt>
    <dgm:pt modelId="{36308741-5CD7-4631-8895-1B25A3A70AA2}">
      <dgm:prSet/>
      <dgm:spPr/>
      <dgm:t>
        <a:bodyPr/>
        <a:lstStyle/>
        <a:p>
          <a:r>
            <a:rPr lang="en-US"/>
            <a:t>A Business Plan includes :</a:t>
          </a:r>
        </a:p>
      </dgm:t>
    </dgm:pt>
    <dgm:pt modelId="{9382AF96-93E9-41D2-B106-665A00D22F20}" type="parTrans" cxnId="{83892734-7852-43B6-9ED5-9A46F9257669}">
      <dgm:prSet/>
      <dgm:spPr/>
      <dgm:t>
        <a:bodyPr/>
        <a:lstStyle/>
        <a:p>
          <a:endParaRPr lang="en-US"/>
        </a:p>
      </dgm:t>
    </dgm:pt>
    <dgm:pt modelId="{73BCFD27-C428-42F9-B83B-7B9DCF259655}" type="sibTrans" cxnId="{83892734-7852-43B6-9ED5-9A46F9257669}">
      <dgm:prSet/>
      <dgm:spPr/>
      <dgm:t>
        <a:bodyPr/>
        <a:lstStyle/>
        <a:p>
          <a:endParaRPr lang="en-US"/>
        </a:p>
      </dgm:t>
    </dgm:pt>
    <dgm:pt modelId="{97C34DA1-13E1-40B5-AA89-6768E792896D}">
      <dgm:prSet/>
      <dgm:spPr/>
      <dgm:t>
        <a:bodyPr/>
        <a:lstStyle/>
        <a:p>
          <a:r>
            <a:rPr lang="en-US"/>
            <a:t>Strategy formulation and complete description</a:t>
          </a:r>
        </a:p>
      </dgm:t>
    </dgm:pt>
    <dgm:pt modelId="{04CA376C-B0DD-4110-9640-8D44924521FB}" type="parTrans" cxnId="{6F9BDE59-16A5-43B4-B3BB-C07318C30001}">
      <dgm:prSet/>
      <dgm:spPr/>
      <dgm:t>
        <a:bodyPr/>
        <a:lstStyle/>
        <a:p>
          <a:endParaRPr lang="en-US"/>
        </a:p>
      </dgm:t>
    </dgm:pt>
    <dgm:pt modelId="{A2E4A898-E0A5-431A-AF33-2F83EEA5CAF5}" type="sibTrans" cxnId="{6F9BDE59-16A5-43B4-B3BB-C07318C30001}">
      <dgm:prSet/>
      <dgm:spPr/>
      <dgm:t>
        <a:bodyPr/>
        <a:lstStyle/>
        <a:p>
          <a:endParaRPr lang="en-US"/>
        </a:p>
      </dgm:t>
    </dgm:pt>
    <dgm:pt modelId="{2886FB35-3F13-4B50-8B89-AAC51BBEFA1B}">
      <dgm:prSet/>
      <dgm:spPr/>
      <dgm:t>
        <a:bodyPr/>
        <a:lstStyle/>
        <a:p>
          <a:r>
            <a:rPr lang="en-US"/>
            <a:t>Financial aspects linking to the project</a:t>
          </a:r>
        </a:p>
      </dgm:t>
    </dgm:pt>
    <dgm:pt modelId="{3FFD2BB6-56C0-4A37-8A0B-27F8E9BE7390}" type="parTrans" cxnId="{D8834BCC-3A59-4517-9852-505F7498AB68}">
      <dgm:prSet/>
      <dgm:spPr/>
      <dgm:t>
        <a:bodyPr/>
        <a:lstStyle/>
        <a:p>
          <a:endParaRPr lang="en-US"/>
        </a:p>
      </dgm:t>
    </dgm:pt>
    <dgm:pt modelId="{4BB6FA4B-5104-465F-B8D7-B1D44EDD23CD}" type="sibTrans" cxnId="{D8834BCC-3A59-4517-9852-505F7498AB68}">
      <dgm:prSet/>
      <dgm:spPr/>
      <dgm:t>
        <a:bodyPr/>
        <a:lstStyle/>
        <a:p>
          <a:endParaRPr lang="en-US"/>
        </a:p>
      </dgm:t>
    </dgm:pt>
    <dgm:pt modelId="{984E6328-1FC0-4F74-9C36-4F14A14E6309}">
      <dgm:prSet/>
      <dgm:spPr/>
      <dgm:t>
        <a:bodyPr/>
        <a:lstStyle/>
        <a:p>
          <a:r>
            <a:rPr lang="en-US"/>
            <a:t>Core Model (Business Model) to resume the link  between strategy and financial returns </a:t>
          </a:r>
        </a:p>
      </dgm:t>
    </dgm:pt>
    <dgm:pt modelId="{6F724020-547E-4544-995A-CB724E4D3F5D}" type="parTrans" cxnId="{3EA0D400-FEE9-41CE-ACEC-C9FBB4D5E8E5}">
      <dgm:prSet/>
      <dgm:spPr/>
      <dgm:t>
        <a:bodyPr/>
        <a:lstStyle/>
        <a:p>
          <a:endParaRPr lang="en-US"/>
        </a:p>
      </dgm:t>
    </dgm:pt>
    <dgm:pt modelId="{F0034DDA-B172-46C4-96C6-E45D7E31BEE2}" type="sibTrans" cxnId="{3EA0D400-FEE9-41CE-ACEC-C9FBB4D5E8E5}">
      <dgm:prSet/>
      <dgm:spPr/>
      <dgm:t>
        <a:bodyPr/>
        <a:lstStyle/>
        <a:p>
          <a:endParaRPr lang="en-US"/>
        </a:p>
      </dgm:t>
    </dgm:pt>
    <dgm:pt modelId="{1B3F7E13-B5EE-449C-B3AC-8FDED9D03C03}" type="pres">
      <dgm:prSet presAssocID="{E586A483-E41D-4938-B06A-537DC22E4535}" presName="Name0" presStyleCnt="0">
        <dgm:presLayoutVars>
          <dgm:dir/>
          <dgm:animLvl val="lvl"/>
          <dgm:resizeHandles val="exact"/>
        </dgm:presLayoutVars>
      </dgm:prSet>
      <dgm:spPr/>
    </dgm:pt>
    <dgm:pt modelId="{AD759579-B6F6-45C2-8993-9D35A920E2E9}" type="pres">
      <dgm:prSet presAssocID="{36308741-5CD7-4631-8895-1B25A3A70AA2}" presName="boxAndChildren" presStyleCnt="0"/>
      <dgm:spPr/>
    </dgm:pt>
    <dgm:pt modelId="{38EFD759-0C0A-4297-9AAC-58FCC62076BE}" type="pres">
      <dgm:prSet presAssocID="{36308741-5CD7-4631-8895-1B25A3A70AA2}" presName="parentTextBox" presStyleLbl="node1" presStyleIdx="0" presStyleCnt="2"/>
      <dgm:spPr/>
    </dgm:pt>
    <dgm:pt modelId="{3A13FE02-CB7F-4FA2-ACB7-AA785C44D1B3}" type="pres">
      <dgm:prSet presAssocID="{36308741-5CD7-4631-8895-1B25A3A70AA2}" presName="entireBox" presStyleLbl="node1" presStyleIdx="0" presStyleCnt="2"/>
      <dgm:spPr/>
    </dgm:pt>
    <dgm:pt modelId="{2C282644-8044-49C9-8417-DE74DE8681AD}" type="pres">
      <dgm:prSet presAssocID="{36308741-5CD7-4631-8895-1B25A3A70AA2}" presName="descendantBox" presStyleCnt="0"/>
      <dgm:spPr/>
    </dgm:pt>
    <dgm:pt modelId="{52461F10-0C63-4531-9A2D-DDCC98118DC7}" type="pres">
      <dgm:prSet presAssocID="{97C34DA1-13E1-40B5-AA89-6768E792896D}" presName="childTextBox" presStyleLbl="fgAccFollowNode1" presStyleIdx="0" presStyleCnt="3">
        <dgm:presLayoutVars>
          <dgm:bulletEnabled val="1"/>
        </dgm:presLayoutVars>
      </dgm:prSet>
      <dgm:spPr/>
    </dgm:pt>
    <dgm:pt modelId="{4483034C-3337-4C22-BA30-FD7CD108A4F7}" type="pres">
      <dgm:prSet presAssocID="{2886FB35-3F13-4B50-8B89-AAC51BBEFA1B}" presName="childTextBox" presStyleLbl="fgAccFollowNode1" presStyleIdx="1" presStyleCnt="3">
        <dgm:presLayoutVars>
          <dgm:bulletEnabled val="1"/>
        </dgm:presLayoutVars>
      </dgm:prSet>
      <dgm:spPr/>
    </dgm:pt>
    <dgm:pt modelId="{3D062E5B-0DC8-419C-A704-635D28F10DF5}" type="pres">
      <dgm:prSet presAssocID="{984E6328-1FC0-4F74-9C36-4F14A14E6309}" presName="childTextBox" presStyleLbl="fgAccFollowNode1" presStyleIdx="2" presStyleCnt="3">
        <dgm:presLayoutVars>
          <dgm:bulletEnabled val="1"/>
        </dgm:presLayoutVars>
      </dgm:prSet>
      <dgm:spPr/>
    </dgm:pt>
    <dgm:pt modelId="{0E0FB1EA-621A-49AB-81A4-CF66F8B8529D}" type="pres">
      <dgm:prSet presAssocID="{AF441B8D-AD0F-4ABB-9FFB-0D9DEB08B297}" presName="sp" presStyleCnt="0"/>
      <dgm:spPr/>
    </dgm:pt>
    <dgm:pt modelId="{E6CACA05-AA56-4CBF-A4A3-B576EBEA3317}" type="pres">
      <dgm:prSet presAssocID="{58EE562B-A426-4DE7-AB0B-959494487D9D}" presName="arrowAndChildren" presStyleCnt="0"/>
      <dgm:spPr/>
    </dgm:pt>
    <dgm:pt modelId="{3FC14CF7-7EAA-466B-8C54-87FF31D6CA8A}" type="pres">
      <dgm:prSet presAssocID="{58EE562B-A426-4DE7-AB0B-959494487D9D}" presName="parentTextArrow" presStyleLbl="node1" presStyleIdx="1" presStyleCnt="2"/>
      <dgm:spPr/>
    </dgm:pt>
  </dgm:ptLst>
  <dgm:cxnLst>
    <dgm:cxn modelId="{3EA0D400-FEE9-41CE-ACEC-C9FBB4D5E8E5}" srcId="{36308741-5CD7-4631-8895-1B25A3A70AA2}" destId="{984E6328-1FC0-4F74-9C36-4F14A14E6309}" srcOrd="2" destOrd="0" parTransId="{6F724020-547E-4544-995A-CB724E4D3F5D}" sibTransId="{F0034DDA-B172-46C4-96C6-E45D7E31BEE2}"/>
    <dgm:cxn modelId="{69F09E27-7F68-4D8B-A231-87DE77F983D9}" type="presOf" srcId="{97C34DA1-13E1-40B5-AA89-6768E792896D}" destId="{52461F10-0C63-4531-9A2D-DDCC98118DC7}" srcOrd="0" destOrd="0" presId="urn:microsoft.com/office/officeart/2005/8/layout/process4"/>
    <dgm:cxn modelId="{83892734-7852-43B6-9ED5-9A46F9257669}" srcId="{E586A483-E41D-4938-B06A-537DC22E4535}" destId="{36308741-5CD7-4631-8895-1B25A3A70AA2}" srcOrd="1" destOrd="0" parTransId="{9382AF96-93E9-41D2-B106-665A00D22F20}" sibTransId="{73BCFD27-C428-42F9-B83B-7B9DCF259655}"/>
    <dgm:cxn modelId="{B5CF5B45-9727-4AEA-AB65-2636A0BEBBA6}" type="presOf" srcId="{36308741-5CD7-4631-8895-1B25A3A70AA2}" destId="{3A13FE02-CB7F-4FA2-ACB7-AA785C44D1B3}" srcOrd="1" destOrd="0" presId="urn:microsoft.com/office/officeart/2005/8/layout/process4"/>
    <dgm:cxn modelId="{1A78A84A-59CB-482F-8537-478C58D14E46}" type="presOf" srcId="{2886FB35-3F13-4B50-8B89-AAC51BBEFA1B}" destId="{4483034C-3337-4C22-BA30-FD7CD108A4F7}" srcOrd="0" destOrd="0" presId="urn:microsoft.com/office/officeart/2005/8/layout/process4"/>
    <dgm:cxn modelId="{81289E77-4B9A-409E-AF26-941CA5696971}" type="presOf" srcId="{58EE562B-A426-4DE7-AB0B-959494487D9D}" destId="{3FC14CF7-7EAA-466B-8C54-87FF31D6CA8A}" srcOrd="0" destOrd="0" presId="urn:microsoft.com/office/officeart/2005/8/layout/process4"/>
    <dgm:cxn modelId="{6F9BDE59-16A5-43B4-B3BB-C07318C30001}" srcId="{36308741-5CD7-4631-8895-1B25A3A70AA2}" destId="{97C34DA1-13E1-40B5-AA89-6768E792896D}" srcOrd="0" destOrd="0" parTransId="{04CA376C-B0DD-4110-9640-8D44924521FB}" sibTransId="{A2E4A898-E0A5-431A-AF33-2F83EEA5CAF5}"/>
    <dgm:cxn modelId="{BB86B6BC-ABDE-4CEB-AC79-09C8C309A7CD}" srcId="{E586A483-E41D-4938-B06A-537DC22E4535}" destId="{58EE562B-A426-4DE7-AB0B-959494487D9D}" srcOrd="0" destOrd="0" parTransId="{87CA3F8E-7EFC-461B-9757-61CF03048AA8}" sibTransId="{AF441B8D-AD0F-4ABB-9FFB-0D9DEB08B297}"/>
    <dgm:cxn modelId="{FBE097C5-0971-456F-9A7B-96F8171EBE8E}" type="presOf" srcId="{984E6328-1FC0-4F74-9C36-4F14A14E6309}" destId="{3D062E5B-0DC8-419C-A704-635D28F10DF5}" srcOrd="0" destOrd="0" presId="urn:microsoft.com/office/officeart/2005/8/layout/process4"/>
    <dgm:cxn modelId="{A00840C6-5BDA-416C-A8F9-7FE9A45D4F80}" type="presOf" srcId="{E586A483-E41D-4938-B06A-537DC22E4535}" destId="{1B3F7E13-B5EE-449C-B3AC-8FDED9D03C03}" srcOrd="0" destOrd="0" presId="urn:microsoft.com/office/officeart/2005/8/layout/process4"/>
    <dgm:cxn modelId="{C708B0C8-AA24-4BE8-AB89-33034649A2C3}" type="presOf" srcId="{36308741-5CD7-4631-8895-1B25A3A70AA2}" destId="{38EFD759-0C0A-4297-9AAC-58FCC62076BE}" srcOrd="0" destOrd="0" presId="urn:microsoft.com/office/officeart/2005/8/layout/process4"/>
    <dgm:cxn modelId="{D8834BCC-3A59-4517-9852-505F7498AB68}" srcId="{36308741-5CD7-4631-8895-1B25A3A70AA2}" destId="{2886FB35-3F13-4B50-8B89-AAC51BBEFA1B}" srcOrd="1" destOrd="0" parTransId="{3FFD2BB6-56C0-4A37-8A0B-27F8E9BE7390}" sibTransId="{4BB6FA4B-5104-465F-B8D7-B1D44EDD23CD}"/>
    <dgm:cxn modelId="{E9DAD576-0E7B-46B8-A8E8-3665987F154F}" type="presParOf" srcId="{1B3F7E13-B5EE-449C-B3AC-8FDED9D03C03}" destId="{AD759579-B6F6-45C2-8993-9D35A920E2E9}" srcOrd="0" destOrd="0" presId="urn:microsoft.com/office/officeart/2005/8/layout/process4"/>
    <dgm:cxn modelId="{B3A083E8-6084-426B-ADD6-04886FFA128A}" type="presParOf" srcId="{AD759579-B6F6-45C2-8993-9D35A920E2E9}" destId="{38EFD759-0C0A-4297-9AAC-58FCC62076BE}" srcOrd="0" destOrd="0" presId="urn:microsoft.com/office/officeart/2005/8/layout/process4"/>
    <dgm:cxn modelId="{A857AA82-8EA8-4CEB-B82B-6CEC7DD4B03E}" type="presParOf" srcId="{AD759579-B6F6-45C2-8993-9D35A920E2E9}" destId="{3A13FE02-CB7F-4FA2-ACB7-AA785C44D1B3}" srcOrd="1" destOrd="0" presId="urn:microsoft.com/office/officeart/2005/8/layout/process4"/>
    <dgm:cxn modelId="{1341FEE3-2AC9-4C72-8D60-8F460294F23B}" type="presParOf" srcId="{AD759579-B6F6-45C2-8993-9D35A920E2E9}" destId="{2C282644-8044-49C9-8417-DE74DE8681AD}" srcOrd="2" destOrd="0" presId="urn:microsoft.com/office/officeart/2005/8/layout/process4"/>
    <dgm:cxn modelId="{A786509D-A1FF-475F-8817-1B780C49145C}" type="presParOf" srcId="{2C282644-8044-49C9-8417-DE74DE8681AD}" destId="{52461F10-0C63-4531-9A2D-DDCC98118DC7}" srcOrd="0" destOrd="0" presId="urn:microsoft.com/office/officeart/2005/8/layout/process4"/>
    <dgm:cxn modelId="{71BA95DB-BD01-464A-B9C4-5E972357E4C2}" type="presParOf" srcId="{2C282644-8044-49C9-8417-DE74DE8681AD}" destId="{4483034C-3337-4C22-BA30-FD7CD108A4F7}" srcOrd="1" destOrd="0" presId="urn:microsoft.com/office/officeart/2005/8/layout/process4"/>
    <dgm:cxn modelId="{A2E8AAE3-2993-462B-9732-5D986202AE0B}" type="presParOf" srcId="{2C282644-8044-49C9-8417-DE74DE8681AD}" destId="{3D062E5B-0DC8-419C-A704-635D28F10DF5}" srcOrd="2" destOrd="0" presId="urn:microsoft.com/office/officeart/2005/8/layout/process4"/>
    <dgm:cxn modelId="{AB72B77C-E8F0-4B0C-8E06-60AB2E5052D7}" type="presParOf" srcId="{1B3F7E13-B5EE-449C-B3AC-8FDED9D03C03}" destId="{0E0FB1EA-621A-49AB-81A4-CF66F8B8529D}" srcOrd="1" destOrd="0" presId="urn:microsoft.com/office/officeart/2005/8/layout/process4"/>
    <dgm:cxn modelId="{144389BE-0003-4944-8A93-B76B7F1B1F4E}" type="presParOf" srcId="{1B3F7E13-B5EE-449C-B3AC-8FDED9D03C03}" destId="{E6CACA05-AA56-4CBF-A4A3-B576EBEA3317}" srcOrd="2" destOrd="0" presId="urn:microsoft.com/office/officeart/2005/8/layout/process4"/>
    <dgm:cxn modelId="{AD21C2AA-B3C6-4EF7-9C13-1930992E355F}" type="presParOf" srcId="{E6CACA05-AA56-4CBF-A4A3-B576EBEA3317}" destId="{3FC14CF7-7EAA-466B-8C54-87FF31D6CA8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E394E7-1760-4157-8A24-B72B0776E4DA}" type="doc">
      <dgm:prSet loTypeId="urn:microsoft.com/office/officeart/2009/3/layout/HorizontalOrganizationChart" loCatId="hierarchy" qsTypeId="urn:microsoft.com/office/officeart/2005/8/quickstyle/simple5" qsCatId="simple" csTypeId="urn:microsoft.com/office/officeart/2005/8/colors/colorful2" csCatId="colorful" phldr="1"/>
      <dgm:spPr/>
      <dgm:t>
        <a:bodyPr/>
        <a:lstStyle/>
        <a:p>
          <a:endParaRPr lang="en-US"/>
        </a:p>
      </dgm:t>
    </dgm:pt>
    <dgm:pt modelId="{918EE2AD-A3EA-4C92-91AB-BCA9870E522C}">
      <dgm:prSet/>
      <dgm:spPr/>
      <dgm:t>
        <a:bodyPr/>
        <a:lstStyle/>
        <a:p>
          <a:r>
            <a:rPr lang="en-US"/>
            <a:t>For sport organizations </a:t>
          </a:r>
          <a:r>
            <a:rPr lang="en-US">
              <a:sym typeface="Wingdings" panose="05000000000000000000" pitchFamily="2" charset="2"/>
            </a:rPr>
            <a:t></a:t>
          </a:r>
          <a:r>
            <a:rPr lang="en-US"/>
            <a:t> </a:t>
          </a:r>
          <a:r>
            <a:rPr lang="en-US" i="1"/>
            <a:t>specific “hybrid” approach  : RBV development at first and environment analysis as a kind support in a generic (classical) “background”</a:t>
          </a:r>
          <a:endParaRPr lang="en-US"/>
        </a:p>
      </dgm:t>
    </dgm:pt>
    <dgm:pt modelId="{12B1261C-7246-408E-A2A1-0D268D9DBA69}" type="parTrans" cxnId="{60FA63B1-FA3D-464A-96DA-989F1CE5F293}">
      <dgm:prSet/>
      <dgm:spPr/>
      <dgm:t>
        <a:bodyPr/>
        <a:lstStyle/>
        <a:p>
          <a:endParaRPr lang="en-US"/>
        </a:p>
      </dgm:t>
    </dgm:pt>
    <dgm:pt modelId="{3A1B1D91-4A0E-4C14-A788-0DADDF4CF3AA}" type="sibTrans" cxnId="{60FA63B1-FA3D-464A-96DA-989F1CE5F293}">
      <dgm:prSet/>
      <dgm:spPr/>
      <dgm:t>
        <a:bodyPr/>
        <a:lstStyle/>
        <a:p>
          <a:endParaRPr lang="en-US"/>
        </a:p>
      </dgm:t>
    </dgm:pt>
    <dgm:pt modelId="{460EE5EA-94FD-4680-8D85-CB37BC973CBA}">
      <dgm:prSet/>
      <dgm:spPr/>
      <dgm:t>
        <a:bodyPr/>
        <a:lstStyle/>
        <a:p>
          <a:r>
            <a:rPr lang="en-US" dirty="0"/>
            <a:t>3 levels (chapters) :</a:t>
          </a:r>
        </a:p>
      </dgm:t>
    </dgm:pt>
    <dgm:pt modelId="{63FB7B29-0CF5-40F4-B355-036D19AA4AFC}" type="parTrans" cxnId="{2C9A00FD-2B0F-461E-934F-9229A46D116C}">
      <dgm:prSet/>
      <dgm:spPr/>
      <dgm:t>
        <a:bodyPr/>
        <a:lstStyle/>
        <a:p>
          <a:endParaRPr lang="en-US"/>
        </a:p>
      </dgm:t>
    </dgm:pt>
    <dgm:pt modelId="{9FFA680A-D8AD-4E13-B8CD-8D8F09F5E844}" type="sibTrans" cxnId="{2C9A00FD-2B0F-461E-934F-9229A46D116C}">
      <dgm:prSet/>
      <dgm:spPr/>
      <dgm:t>
        <a:bodyPr/>
        <a:lstStyle/>
        <a:p>
          <a:endParaRPr lang="en-US"/>
        </a:p>
      </dgm:t>
    </dgm:pt>
    <dgm:pt modelId="{7580E7FD-5E77-4BAD-80F8-7836091D02C7}">
      <dgm:prSet/>
      <dgm:spPr/>
      <dgm:t>
        <a:bodyPr/>
        <a:lstStyle/>
        <a:p>
          <a:r>
            <a:rPr lang="en-US" b="1" i="1"/>
            <a:t>Evaluation</a:t>
          </a:r>
          <a:endParaRPr lang="en-US"/>
        </a:p>
      </dgm:t>
    </dgm:pt>
    <dgm:pt modelId="{824391BB-FD24-479E-AFF0-F238D5A39BC2}" type="parTrans" cxnId="{CAB9B309-A2D2-4439-8574-810EEBD14BF6}">
      <dgm:prSet/>
      <dgm:spPr/>
      <dgm:t>
        <a:bodyPr/>
        <a:lstStyle/>
        <a:p>
          <a:endParaRPr lang="en-US"/>
        </a:p>
      </dgm:t>
    </dgm:pt>
    <dgm:pt modelId="{63EDE0F6-BEF8-4983-8179-F321D907638F}" type="sibTrans" cxnId="{CAB9B309-A2D2-4439-8574-810EEBD14BF6}">
      <dgm:prSet/>
      <dgm:spPr/>
      <dgm:t>
        <a:bodyPr/>
        <a:lstStyle/>
        <a:p>
          <a:endParaRPr lang="en-US"/>
        </a:p>
      </dgm:t>
    </dgm:pt>
    <dgm:pt modelId="{07AA69A0-0ACD-4068-B73B-EFF966851935}">
      <dgm:prSet/>
      <dgm:spPr/>
      <dgm:t>
        <a:bodyPr/>
        <a:lstStyle/>
        <a:p>
          <a:r>
            <a:rPr lang="en-US" b="1" i="1"/>
            <a:t>Organization</a:t>
          </a:r>
          <a:endParaRPr lang="en-US"/>
        </a:p>
      </dgm:t>
    </dgm:pt>
    <dgm:pt modelId="{48F55628-D6AC-436E-9C26-3163567560D6}" type="parTrans" cxnId="{F7CD7DB8-3B25-4CEA-85A3-B351A10DE37D}">
      <dgm:prSet/>
      <dgm:spPr/>
      <dgm:t>
        <a:bodyPr/>
        <a:lstStyle/>
        <a:p>
          <a:endParaRPr lang="en-US"/>
        </a:p>
      </dgm:t>
    </dgm:pt>
    <dgm:pt modelId="{F3D5D9DD-09A4-474F-BE4F-288327D52B86}" type="sibTrans" cxnId="{F7CD7DB8-3B25-4CEA-85A3-B351A10DE37D}">
      <dgm:prSet/>
      <dgm:spPr/>
      <dgm:t>
        <a:bodyPr/>
        <a:lstStyle/>
        <a:p>
          <a:endParaRPr lang="en-US"/>
        </a:p>
      </dgm:t>
    </dgm:pt>
    <dgm:pt modelId="{C09C368E-7DFC-47D0-9433-26A8B175F1A9}">
      <dgm:prSet/>
      <dgm:spPr/>
      <dgm:t>
        <a:bodyPr/>
        <a:lstStyle/>
        <a:p>
          <a:r>
            <a:rPr lang="en-US" b="1" i="1"/>
            <a:t>Restitution</a:t>
          </a:r>
          <a:endParaRPr lang="en-US"/>
        </a:p>
      </dgm:t>
    </dgm:pt>
    <dgm:pt modelId="{4BE5EA32-A23E-4B5F-ACF2-AC137A19C249}" type="parTrans" cxnId="{2010883B-ABE6-42B9-B71E-17BC9E1E509F}">
      <dgm:prSet/>
      <dgm:spPr/>
      <dgm:t>
        <a:bodyPr/>
        <a:lstStyle/>
        <a:p>
          <a:endParaRPr lang="en-US"/>
        </a:p>
      </dgm:t>
    </dgm:pt>
    <dgm:pt modelId="{46D22107-5426-44FC-9732-B6ABDA56C2C1}" type="sibTrans" cxnId="{2010883B-ABE6-42B9-B71E-17BC9E1E509F}">
      <dgm:prSet/>
      <dgm:spPr/>
      <dgm:t>
        <a:bodyPr/>
        <a:lstStyle/>
        <a:p>
          <a:endParaRPr lang="en-US"/>
        </a:p>
      </dgm:t>
    </dgm:pt>
    <dgm:pt modelId="{97FE04B4-B1F2-4F28-B742-4052B02F1303}" type="pres">
      <dgm:prSet presAssocID="{59E394E7-1760-4157-8A24-B72B0776E4DA}" presName="hierChild1" presStyleCnt="0">
        <dgm:presLayoutVars>
          <dgm:orgChart val="1"/>
          <dgm:chPref val="1"/>
          <dgm:dir/>
          <dgm:animOne val="branch"/>
          <dgm:animLvl val="lvl"/>
          <dgm:resizeHandles/>
        </dgm:presLayoutVars>
      </dgm:prSet>
      <dgm:spPr/>
    </dgm:pt>
    <dgm:pt modelId="{3E09E6E3-A44D-4EF6-A19A-BEE5585CFD43}" type="pres">
      <dgm:prSet presAssocID="{918EE2AD-A3EA-4C92-91AB-BCA9870E522C}" presName="hierRoot1" presStyleCnt="0">
        <dgm:presLayoutVars>
          <dgm:hierBranch val="init"/>
        </dgm:presLayoutVars>
      </dgm:prSet>
      <dgm:spPr/>
    </dgm:pt>
    <dgm:pt modelId="{79C6FDD6-FB26-46D9-B3D8-2A67FB130124}" type="pres">
      <dgm:prSet presAssocID="{918EE2AD-A3EA-4C92-91AB-BCA9870E522C}" presName="rootComposite1" presStyleCnt="0"/>
      <dgm:spPr/>
    </dgm:pt>
    <dgm:pt modelId="{51103482-4572-4D5C-9227-6258C5E3CF4D}" type="pres">
      <dgm:prSet presAssocID="{918EE2AD-A3EA-4C92-91AB-BCA9870E522C}" presName="rootText1" presStyleLbl="node0" presStyleIdx="0" presStyleCnt="2">
        <dgm:presLayoutVars>
          <dgm:chPref val="3"/>
        </dgm:presLayoutVars>
      </dgm:prSet>
      <dgm:spPr/>
    </dgm:pt>
    <dgm:pt modelId="{A3BC3D5B-81F6-476D-90A5-744CF21145D9}" type="pres">
      <dgm:prSet presAssocID="{918EE2AD-A3EA-4C92-91AB-BCA9870E522C}" presName="rootConnector1" presStyleLbl="node1" presStyleIdx="0" presStyleCnt="0"/>
      <dgm:spPr/>
    </dgm:pt>
    <dgm:pt modelId="{A8D292B0-8850-4E19-B4B6-837ECF57EEC3}" type="pres">
      <dgm:prSet presAssocID="{918EE2AD-A3EA-4C92-91AB-BCA9870E522C}" presName="hierChild2" presStyleCnt="0"/>
      <dgm:spPr/>
    </dgm:pt>
    <dgm:pt modelId="{821079DE-5180-4EEF-9639-B8A3C641681C}" type="pres">
      <dgm:prSet presAssocID="{918EE2AD-A3EA-4C92-91AB-BCA9870E522C}" presName="hierChild3" presStyleCnt="0"/>
      <dgm:spPr/>
    </dgm:pt>
    <dgm:pt modelId="{CE444710-8756-484B-9FF6-6C73A0CA1DA6}" type="pres">
      <dgm:prSet presAssocID="{460EE5EA-94FD-4680-8D85-CB37BC973CBA}" presName="hierRoot1" presStyleCnt="0">
        <dgm:presLayoutVars>
          <dgm:hierBranch val="init"/>
        </dgm:presLayoutVars>
      </dgm:prSet>
      <dgm:spPr/>
    </dgm:pt>
    <dgm:pt modelId="{E6E626F2-AE5C-4A1F-8BE0-650CBCC00DF8}" type="pres">
      <dgm:prSet presAssocID="{460EE5EA-94FD-4680-8D85-CB37BC973CBA}" presName="rootComposite1" presStyleCnt="0"/>
      <dgm:spPr/>
    </dgm:pt>
    <dgm:pt modelId="{1066E3E5-83D0-46BF-BADE-5633E0468C1E}" type="pres">
      <dgm:prSet presAssocID="{460EE5EA-94FD-4680-8D85-CB37BC973CBA}" presName="rootText1" presStyleLbl="node0" presStyleIdx="1" presStyleCnt="2">
        <dgm:presLayoutVars>
          <dgm:chPref val="3"/>
        </dgm:presLayoutVars>
      </dgm:prSet>
      <dgm:spPr/>
    </dgm:pt>
    <dgm:pt modelId="{70150A36-0FFC-4C41-A95C-807AAF5CFC5F}" type="pres">
      <dgm:prSet presAssocID="{460EE5EA-94FD-4680-8D85-CB37BC973CBA}" presName="rootConnector1" presStyleLbl="node1" presStyleIdx="0" presStyleCnt="0"/>
      <dgm:spPr/>
    </dgm:pt>
    <dgm:pt modelId="{66045E51-C593-4092-9EB7-01F361EDC65D}" type="pres">
      <dgm:prSet presAssocID="{460EE5EA-94FD-4680-8D85-CB37BC973CBA}" presName="hierChild2" presStyleCnt="0"/>
      <dgm:spPr/>
    </dgm:pt>
    <dgm:pt modelId="{49673DF3-B062-469A-B9AA-B1DF591C5841}" type="pres">
      <dgm:prSet presAssocID="{824391BB-FD24-479E-AFF0-F238D5A39BC2}" presName="Name64" presStyleLbl="parChTrans1D2" presStyleIdx="0" presStyleCnt="3"/>
      <dgm:spPr/>
    </dgm:pt>
    <dgm:pt modelId="{845F01F0-FC38-46F6-92E9-B37A3843FA3E}" type="pres">
      <dgm:prSet presAssocID="{7580E7FD-5E77-4BAD-80F8-7836091D02C7}" presName="hierRoot2" presStyleCnt="0">
        <dgm:presLayoutVars>
          <dgm:hierBranch val="init"/>
        </dgm:presLayoutVars>
      </dgm:prSet>
      <dgm:spPr/>
    </dgm:pt>
    <dgm:pt modelId="{9B68B132-C4C1-40A5-B2CB-B6117947A628}" type="pres">
      <dgm:prSet presAssocID="{7580E7FD-5E77-4BAD-80F8-7836091D02C7}" presName="rootComposite" presStyleCnt="0"/>
      <dgm:spPr/>
    </dgm:pt>
    <dgm:pt modelId="{BCA4AA83-C5C4-449B-A559-4585C706B101}" type="pres">
      <dgm:prSet presAssocID="{7580E7FD-5E77-4BAD-80F8-7836091D02C7}" presName="rootText" presStyleLbl="node2" presStyleIdx="0" presStyleCnt="3">
        <dgm:presLayoutVars>
          <dgm:chPref val="3"/>
        </dgm:presLayoutVars>
      </dgm:prSet>
      <dgm:spPr/>
    </dgm:pt>
    <dgm:pt modelId="{51BBE7B5-F91A-4AC5-A0C4-7BF2BFE69C89}" type="pres">
      <dgm:prSet presAssocID="{7580E7FD-5E77-4BAD-80F8-7836091D02C7}" presName="rootConnector" presStyleLbl="node2" presStyleIdx="0" presStyleCnt="3"/>
      <dgm:spPr/>
    </dgm:pt>
    <dgm:pt modelId="{4A318C8A-DFEF-4BD8-9A9F-682714F6F041}" type="pres">
      <dgm:prSet presAssocID="{7580E7FD-5E77-4BAD-80F8-7836091D02C7}" presName="hierChild4" presStyleCnt="0"/>
      <dgm:spPr/>
    </dgm:pt>
    <dgm:pt modelId="{88405735-F8C5-492E-9E5F-B9E9A746C5C4}" type="pres">
      <dgm:prSet presAssocID="{7580E7FD-5E77-4BAD-80F8-7836091D02C7}" presName="hierChild5" presStyleCnt="0"/>
      <dgm:spPr/>
    </dgm:pt>
    <dgm:pt modelId="{5DB198A3-D6A9-4FC7-BDC4-A7B4B063A833}" type="pres">
      <dgm:prSet presAssocID="{48F55628-D6AC-436E-9C26-3163567560D6}" presName="Name64" presStyleLbl="parChTrans1D2" presStyleIdx="1" presStyleCnt="3"/>
      <dgm:spPr/>
    </dgm:pt>
    <dgm:pt modelId="{A7C7EC72-E3CC-4C63-8BAE-8959C3A0A863}" type="pres">
      <dgm:prSet presAssocID="{07AA69A0-0ACD-4068-B73B-EFF966851935}" presName="hierRoot2" presStyleCnt="0">
        <dgm:presLayoutVars>
          <dgm:hierBranch val="init"/>
        </dgm:presLayoutVars>
      </dgm:prSet>
      <dgm:spPr/>
    </dgm:pt>
    <dgm:pt modelId="{29978E78-BF49-4217-97F4-61DCD7613715}" type="pres">
      <dgm:prSet presAssocID="{07AA69A0-0ACD-4068-B73B-EFF966851935}" presName="rootComposite" presStyleCnt="0"/>
      <dgm:spPr/>
    </dgm:pt>
    <dgm:pt modelId="{A06A857D-D6AF-4D39-BB10-7FC881FECA11}" type="pres">
      <dgm:prSet presAssocID="{07AA69A0-0ACD-4068-B73B-EFF966851935}" presName="rootText" presStyleLbl="node2" presStyleIdx="1" presStyleCnt="3">
        <dgm:presLayoutVars>
          <dgm:chPref val="3"/>
        </dgm:presLayoutVars>
      </dgm:prSet>
      <dgm:spPr/>
    </dgm:pt>
    <dgm:pt modelId="{DAAFBAAF-00DF-4104-8896-983FAF9086F5}" type="pres">
      <dgm:prSet presAssocID="{07AA69A0-0ACD-4068-B73B-EFF966851935}" presName="rootConnector" presStyleLbl="node2" presStyleIdx="1" presStyleCnt="3"/>
      <dgm:spPr/>
    </dgm:pt>
    <dgm:pt modelId="{85F463EE-0943-4CB0-AA31-E48D4F8D287F}" type="pres">
      <dgm:prSet presAssocID="{07AA69A0-0ACD-4068-B73B-EFF966851935}" presName="hierChild4" presStyleCnt="0"/>
      <dgm:spPr/>
    </dgm:pt>
    <dgm:pt modelId="{DAC3BAF7-35EB-4C1A-A4D4-067006DF7318}" type="pres">
      <dgm:prSet presAssocID="{07AA69A0-0ACD-4068-B73B-EFF966851935}" presName="hierChild5" presStyleCnt="0"/>
      <dgm:spPr/>
    </dgm:pt>
    <dgm:pt modelId="{9B574432-A931-4993-A865-5DDC8BBFE402}" type="pres">
      <dgm:prSet presAssocID="{4BE5EA32-A23E-4B5F-ACF2-AC137A19C249}" presName="Name64" presStyleLbl="parChTrans1D2" presStyleIdx="2" presStyleCnt="3"/>
      <dgm:spPr/>
    </dgm:pt>
    <dgm:pt modelId="{DB3149F3-87C3-40A3-A6B6-E126BF9ED086}" type="pres">
      <dgm:prSet presAssocID="{C09C368E-7DFC-47D0-9433-26A8B175F1A9}" presName="hierRoot2" presStyleCnt="0">
        <dgm:presLayoutVars>
          <dgm:hierBranch val="init"/>
        </dgm:presLayoutVars>
      </dgm:prSet>
      <dgm:spPr/>
    </dgm:pt>
    <dgm:pt modelId="{6C88ED2E-9911-4695-8A23-6FB8138EB82D}" type="pres">
      <dgm:prSet presAssocID="{C09C368E-7DFC-47D0-9433-26A8B175F1A9}" presName="rootComposite" presStyleCnt="0"/>
      <dgm:spPr/>
    </dgm:pt>
    <dgm:pt modelId="{3D74ACB3-2117-44E9-B8C4-CE7B9531F9FF}" type="pres">
      <dgm:prSet presAssocID="{C09C368E-7DFC-47D0-9433-26A8B175F1A9}" presName="rootText" presStyleLbl="node2" presStyleIdx="2" presStyleCnt="3">
        <dgm:presLayoutVars>
          <dgm:chPref val="3"/>
        </dgm:presLayoutVars>
      </dgm:prSet>
      <dgm:spPr/>
    </dgm:pt>
    <dgm:pt modelId="{6877A2FE-AC09-4499-BC69-12E2E7B2ED70}" type="pres">
      <dgm:prSet presAssocID="{C09C368E-7DFC-47D0-9433-26A8B175F1A9}" presName="rootConnector" presStyleLbl="node2" presStyleIdx="2" presStyleCnt="3"/>
      <dgm:spPr/>
    </dgm:pt>
    <dgm:pt modelId="{98D1B971-901C-462B-A92F-AD72BAD21FB3}" type="pres">
      <dgm:prSet presAssocID="{C09C368E-7DFC-47D0-9433-26A8B175F1A9}" presName="hierChild4" presStyleCnt="0"/>
      <dgm:spPr/>
    </dgm:pt>
    <dgm:pt modelId="{EFC1E2CC-E0B5-4628-B107-A27064B2B687}" type="pres">
      <dgm:prSet presAssocID="{C09C368E-7DFC-47D0-9433-26A8B175F1A9}" presName="hierChild5" presStyleCnt="0"/>
      <dgm:spPr/>
    </dgm:pt>
    <dgm:pt modelId="{40DC9BCE-E568-45C6-8D0D-49A4B49B8268}" type="pres">
      <dgm:prSet presAssocID="{460EE5EA-94FD-4680-8D85-CB37BC973CBA}" presName="hierChild3" presStyleCnt="0"/>
      <dgm:spPr/>
    </dgm:pt>
  </dgm:ptLst>
  <dgm:cxnLst>
    <dgm:cxn modelId="{CAB9B309-A2D2-4439-8574-810EEBD14BF6}" srcId="{460EE5EA-94FD-4680-8D85-CB37BC973CBA}" destId="{7580E7FD-5E77-4BAD-80F8-7836091D02C7}" srcOrd="0" destOrd="0" parTransId="{824391BB-FD24-479E-AFF0-F238D5A39BC2}" sibTransId="{63EDE0F6-BEF8-4983-8179-F321D907638F}"/>
    <dgm:cxn modelId="{6DC5C809-D4ED-47D1-A255-F6D997B32E12}" type="presOf" srcId="{4BE5EA32-A23E-4B5F-ACF2-AC137A19C249}" destId="{9B574432-A931-4993-A865-5DDC8BBFE402}" srcOrd="0" destOrd="0" presId="urn:microsoft.com/office/officeart/2009/3/layout/HorizontalOrganizationChart"/>
    <dgm:cxn modelId="{B603A10C-35A2-47EB-AF0D-C8B5A992AFD8}" type="presOf" srcId="{918EE2AD-A3EA-4C92-91AB-BCA9870E522C}" destId="{A3BC3D5B-81F6-476D-90A5-744CF21145D9}" srcOrd="1" destOrd="0" presId="urn:microsoft.com/office/officeart/2009/3/layout/HorizontalOrganizationChart"/>
    <dgm:cxn modelId="{C1841B0F-6E2D-4C38-B7B2-4E1FD93A53AB}" type="presOf" srcId="{7580E7FD-5E77-4BAD-80F8-7836091D02C7}" destId="{BCA4AA83-C5C4-449B-A559-4585C706B101}" srcOrd="0" destOrd="0" presId="urn:microsoft.com/office/officeart/2009/3/layout/HorizontalOrganizationChart"/>
    <dgm:cxn modelId="{FA318C1E-0F02-451A-8B5F-5781785E34CC}" type="presOf" srcId="{07AA69A0-0ACD-4068-B73B-EFF966851935}" destId="{A06A857D-D6AF-4D39-BB10-7FC881FECA11}" srcOrd="0" destOrd="0" presId="urn:microsoft.com/office/officeart/2009/3/layout/HorizontalOrganizationChart"/>
    <dgm:cxn modelId="{90D36F25-EC08-4A5F-BA04-924CF196CAC9}" type="presOf" srcId="{48F55628-D6AC-436E-9C26-3163567560D6}" destId="{5DB198A3-D6A9-4FC7-BDC4-A7B4B063A833}" srcOrd="0" destOrd="0" presId="urn:microsoft.com/office/officeart/2009/3/layout/HorizontalOrganizationChart"/>
    <dgm:cxn modelId="{2010883B-ABE6-42B9-B71E-17BC9E1E509F}" srcId="{460EE5EA-94FD-4680-8D85-CB37BC973CBA}" destId="{C09C368E-7DFC-47D0-9433-26A8B175F1A9}" srcOrd="2" destOrd="0" parTransId="{4BE5EA32-A23E-4B5F-ACF2-AC137A19C249}" sibTransId="{46D22107-5426-44FC-9732-B6ABDA56C2C1}"/>
    <dgm:cxn modelId="{C9C58C67-C2B4-408A-A820-732E0C4BBEFF}" type="presOf" srcId="{C09C368E-7DFC-47D0-9433-26A8B175F1A9}" destId="{6877A2FE-AC09-4499-BC69-12E2E7B2ED70}" srcOrd="1" destOrd="0" presId="urn:microsoft.com/office/officeart/2009/3/layout/HorizontalOrganizationChart"/>
    <dgm:cxn modelId="{3C90BF51-9F0D-468B-82FB-04F136A652F5}" type="presOf" srcId="{460EE5EA-94FD-4680-8D85-CB37BC973CBA}" destId="{1066E3E5-83D0-46BF-BADE-5633E0468C1E}" srcOrd="0" destOrd="0" presId="urn:microsoft.com/office/officeart/2009/3/layout/HorizontalOrganizationChart"/>
    <dgm:cxn modelId="{DDFF9B88-5C66-4D37-AEF8-71257406A4BD}" type="presOf" srcId="{07AA69A0-0ACD-4068-B73B-EFF966851935}" destId="{DAAFBAAF-00DF-4104-8896-983FAF9086F5}" srcOrd="1" destOrd="0" presId="urn:microsoft.com/office/officeart/2009/3/layout/HorizontalOrganizationChart"/>
    <dgm:cxn modelId="{EEF80096-342B-4AA9-9EE2-0530181DAF54}" type="presOf" srcId="{918EE2AD-A3EA-4C92-91AB-BCA9870E522C}" destId="{51103482-4572-4D5C-9227-6258C5E3CF4D}" srcOrd="0" destOrd="0" presId="urn:microsoft.com/office/officeart/2009/3/layout/HorizontalOrganizationChart"/>
    <dgm:cxn modelId="{25C9C19B-125B-4E9D-9E3D-908D0F28ABE9}" type="presOf" srcId="{C09C368E-7DFC-47D0-9433-26A8B175F1A9}" destId="{3D74ACB3-2117-44E9-B8C4-CE7B9531F9FF}" srcOrd="0" destOrd="0" presId="urn:microsoft.com/office/officeart/2009/3/layout/HorizontalOrganizationChart"/>
    <dgm:cxn modelId="{8B3B119D-FEDA-45E5-B331-4D0FC1D23B7A}" type="presOf" srcId="{59E394E7-1760-4157-8A24-B72B0776E4DA}" destId="{97FE04B4-B1F2-4F28-B742-4052B02F1303}" srcOrd="0" destOrd="0" presId="urn:microsoft.com/office/officeart/2009/3/layout/HorizontalOrganizationChart"/>
    <dgm:cxn modelId="{60FA63B1-FA3D-464A-96DA-989F1CE5F293}" srcId="{59E394E7-1760-4157-8A24-B72B0776E4DA}" destId="{918EE2AD-A3EA-4C92-91AB-BCA9870E522C}" srcOrd="0" destOrd="0" parTransId="{12B1261C-7246-408E-A2A1-0D268D9DBA69}" sibTransId="{3A1B1D91-4A0E-4C14-A788-0DADDF4CF3AA}"/>
    <dgm:cxn modelId="{F7CD7DB8-3B25-4CEA-85A3-B351A10DE37D}" srcId="{460EE5EA-94FD-4680-8D85-CB37BC973CBA}" destId="{07AA69A0-0ACD-4068-B73B-EFF966851935}" srcOrd="1" destOrd="0" parTransId="{48F55628-D6AC-436E-9C26-3163567560D6}" sibTransId="{F3D5D9DD-09A4-474F-BE4F-288327D52B86}"/>
    <dgm:cxn modelId="{D06085D0-B7A7-4662-81A5-4595BD1A05C4}" type="presOf" srcId="{824391BB-FD24-479E-AFF0-F238D5A39BC2}" destId="{49673DF3-B062-469A-B9AA-B1DF591C5841}" srcOrd="0" destOrd="0" presId="urn:microsoft.com/office/officeart/2009/3/layout/HorizontalOrganizationChart"/>
    <dgm:cxn modelId="{85B0E6D3-6F2A-425F-B84A-B823849E85A0}" type="presOf" srcId="{7580E7FD-5E77-4BAD-80F8-7836091D02C7}" destId="{51BBE7B5-F91A-4AC5-A0C4-7BF2BFE69C89}" srcOrd="1" destOrd="0" presId="urn:microsoft.com/office/officeart/2009/3/layout/HorizontalOrganizationChart"/>
    <dgm:cxn modelId="{937EEFE7-D529-4F2B-ACFE-219C2BD10092}" type="presOf" srcId="{460EE5EA-94FD-4680-8D85-CB37BC973CBA}" destId="{70150A36-0FFC-4C41-A95C-807AAF5CFC5F}" srcOrd="1" destOrd="0" presId="urn:microsoft.com/office/officeart/2009/3/layout/HorizontalOrganizationChart"/>
    <dgm:cxn modelId="{2C9A00FD-2B0F-461E-934F-9229A46D116C}" srcId="{59E394E7-1760-4157-8A24-B72B0776E4DA}" destId="{460EE5EA-94FD-4680-8D85-CB37BC973CBA}" srcOrd="1" destOrd="0" parTransId="{63FB7B29-0CF5-40F4-B355-036D19AA4AFC}" sibTransId="{9FFA680A-D8AD-4E13-B8CD-8D8F09F5E844}"/>
    <dgm:cxn modelId="{1FEBDE9B-349C-4134-A973-A950B408D4CA}" type="presParOf" srcId="{97FE04B4-B1F2-4F28-B742-4052B02F1303}" destId="{3E09E6E3-A44D-4EF6-A19A-BEE5585CFD43}" srcOrd="0" destOrd="0" presId="urn:microsoft.com/office/officeart/2009/3/layout/HorizontalOrganizationChart"/>
    <dgm:cxn modelId="{C4704EEF-29FA-4097-9470-71636CC2EBF0}" type="presParOf" srcId="{3E09E6E3-A44D-4EF6-A19A-BEE5585CFD43}" destId="{79C6FDD6-FB26-46D9-B3D8-2A67FB130124}" srcOrd="0" destOrd="0" presId="urn:microsoft.com/office/officeart/2009/3/layout/HorizontalOrganizationChart"/>
    <dgm:cxn modelId="{0EABF7D7-3421-48DC-94ED-4BF278CFF184}" type="presParOf" srcId="{79C6FDD6-FB26-46D9-B3D8-2A67FB130124}" destId="{51103482-4572-4D5C-9227-6258C5E3CF4D}" srcOrd="0" destOrd="0" presId="urn:microsoft.com/office/officeart/2009/3/layout/HorizontalOrganizationChart"/>
    <dgm:cxn modelId="{535E46CD-3DCD-4A0B-AFDA-3612DBDAD741}" type="presParOf" srcId="{79C6FDD6-FB26-46D9-B3D8-2A67FB130124}" destId="{A3BC3D5B-81F6-476D-90A5-744CF21145D9}" srcOrd="1" destOrd="0" presId="urn:microsoft.com/office/officeart/2009/3/layout/HorizontalOrganizationChart"/>
    <dgm:cxn modelId="{28BBB349-F781-4C5D-A426-2EB53562DACE}" type="presParOf" srcId="{3E09E6E3-A44D-4EF6-A19A-BEE5585CFD43}" destId="{A8D292B0-8850-4E19-B4B6-837ECF57EEC3}" srcOrd="1" destOrd="0" presId="urn:microsoft.com/office/officeart/2009/3/layout/HorizontalOrganizationChart"/>
    <dgm:cxn modelId="{2BCAD3A8-80D2-4F05-806E-DE35691C25CE}" type="presParOf" srcId="{3E09E6E3-A44D-4EF6-A19A-BEE5585CFD43}" destId="{821079DE-5180-4EEF-9639-B8A3C641681C}" srcOrd="2" destOrd="0" presId="urn:microsoft.com/office/officeart/2009/3/layout/HorizontalOrganizationChart"/>
    <dgm:cxn modelId="{EDE6655F-9C51-4BF9-8D64-EE70C485F808}" type="presParOf" srcId="{97FE04B4-B1F2-4F28-B742-4052B02F1303}" destId="{CE444710-8756-484B-9FF6-6C73A0CA1DA6}" srcOrd="1" destOrd="0" presId="urn:microsoft.com/office/officeart/2009/3/layout/HorizontalOrganizationChart"/>
    <dgm:cxn modelId="{0CE8195C-A41E-435A-94EF-CDB862D8FF49}" type="presParOf" srcId="{CE444710-8756-484B-9FF6-6C73A0CA1DA6}" destId="{E6E626F2-AE5C-4A1F-8BE0-650CBCC00DF8}" srcOrd="0" destOrd="0" presId="urn:microsoft.com/office/officeart/2009/3/layout/HorizontalOrganizationChart"/>
    <dgm:cxn modelId="{3D59BE68-C076-406F-B407-9604AE9FBFE6}" type="presParOf" srcId="{E6E626F2-AE5C-4A1F-8BE0-650CBCC00DF8}" destId="{1066E3E5-83D0-46BF-BADE-5633E0468C1E}" srcOrd="0" destOrd="0" presId="urn:microsoft.com/office/officeart/2009/3/layout/HorizontalOrganizationChart"/>
    <dgm:cxn modelId="{999943D5-C659-4AC6-BF84-EA5192C64FD1}" type="presParOf" srcId="{E6E626F2-AE5C-4A1F-8BE0-650CBCC00DF8}" destId="{70150A36-0FFC-4C41-A95C-807AAF5CFC5F}" srcOrd="1" destOrd="0" presId="urn:microsoft.com/office/officeart/2009/3/layout/HorizontalOrganizationChart"/>
    <dgm:cxn modelId="{94A2F4E8-E0E1-4314-B46D-F947343EDE4C}" type="presParOf" srcId="{CE444710-8756-484B-9FF6-6C73A0CA1DA6}" destId="{66045E51-C593-4092-9EB7-01F361EDC65D}" srcOrd="1" destOrd="0" presId="urn:microsoft.com/office/officeart/2009/3/layout/HorizontalOrganizationChart"/>
    <dgm:cxn modelId="{D3233F7E-4405-4FD5-AC06-17276BCC5428}" type="presParOf" srcId="{66045E51-C593-4092-9EB7-01F361EDC65D}" destId="{49673DF3-B062-469A-B9AA-B1DF591C5841}" srcOrd="0" destOrd="0" presId="urn:microsoft.com/office/officeart/2009/3/layout/HorizontalOrganizationChart"/>
    <dgm:cxn modelId="{8CA8820A-D702-4E43-BDF9-DCA59CE01C87}" type="presParOf" srcId="{66045E51-C593-4092-9EB7-01F361EDC65D}" destId="{845F01F0-FC38-46F6-92E9-B37A3843FA3E}" srcOrd="1" destOrd="0" presId="urn:microsoft.com/office/officeart/2009/3/layout/HorizontalOrganizationChart"/>
    <dgm:cxn modelId="{7B64A7ED-7DA4-4CFC-AD5F-C0D59B0C4F3F}" type="presParOf" srcId="{845F01F0-FC38-46F6-92E9-B37A3843FA3E}" destId="{9B68B132-C4C1-40A5-B2CB-B6117947A628}" srcOrd="0" destOrd="0" presId="urn:microsoft.com/office/officeart/2009/3/layout/HorizontalOrganizationChart"/>
    <dgm:cxn modelId="{29DAC060-47F9-4215-8BE9-22B8A19D1C01}" type="presParOf" srcId="{9B68B132-C4C1-40A5-B2CB-B6117947A628}" destId="{BCA4AA83-C5C4-449B-A559-4585C706B101}" srcOrd="0" destOrd="0" presId="urn:microsoft.com/office/officeart/2009/3/layout/HorizontalOrganizationChart"/>
    <dgm:cxn modelId="{5DF872E1-3BEE-485A-8508-A84DBC7B701F}" type="presParOf" srcId="{9B68B132-C4C1-40A5-B2CB-B6117947A628}" destId="{51BBE7B5-F91A-4AC5-A0C4-7BF2BFE69C89}" srcOrd="1" destOrd="0" presId="urn:microsoft.com/office/officeart/2009/3/layout/HorizontalOrganizationChart"/>
    <dgm:cxn modelId="{A6315C9A-B38B-4F03-B708-BC89825B8AEB}" type="presParOf" srcId="{845F01F0-FC38-46F6-92E9-B37A3843FA3E}" destId="{4A318C8A-DFEF-4BD8-9A9F-682714F6F041}" srcOrd="1" destOrd="0" presId="urn:microsoft.com/office/officeart/2009/3/layout/HorizontalOrganizationChart"/>
    <dgm:cxn modelId="{C566F497-3ED4-49AB-97BB-DEB2CAC07757}" type="presParOf" srcId="{845F01F0-FC38-46F6-92E9-B37A3843FA3E}" destId="{88405735-F8C5-492E-9E5F-B9E9A746C5C4}" srcOrd="2" destOrd="0" presId="urn:microsoft.com/office/officeart/2009/3/layout/HorizontalOrganizationChart"/>
    <dgm:cxn modelId="{6E45D5B5-228F-4761-8939-9D5A529EED46}" type="presParOf" srcId="{66045E51-C593-4092-9EB7-01F361EDC65D}" destId="{5DB198A3-D6A9-4FC7-BDC4-A7B4B063A833}" srcOrd="2" destOrd="0" presId="urn:microsoft.com/office/officeart/2009/3/layout/HorizontalOrganizationChart"/>
    <dgm:cxn modelId="{DAEE7A76-79E6-4A4A-98FB-4371037EAFDF}" type="presParOf" srcId="{66045E51-C593-4092-9EB7-01F361EDC65D}" destId="{A7C7EC72-E3CC-4C63-8BAE-8959C3A0A863}" srcOrd="3" destOrd="0" presId="urn:microsoft.com/office/officeart/2009/3/layout/HorizontalOrganizationChart"/>
    <dgm:cxn modelId="{E0BB7F57-2AD1-496D-B9E3-7CE6798FA682}" type="presParOf" srcId="{A7C7EC72-E3CC-4C63-8BAE-8959C3A0A863}" destId="{29978E78-BF49-4217-97F4-61DCD7613715}" srcOrd="0" destOrd="0" presId="urn:microsoft.com/office/officeart/2009/3/layout/HorizontalOrganizationChart"/>
    <dgm:cxn modelId="{065F3371-47A9-4AAF-B481-3067FE0BF93E}" type="presParOf" srcId="{29978E78-BF49-4217-97F4-61DCD7613715}" destId="{A06A857D-D6AF-4D39-BB10-7FC881FECA11}" srcOrd="0" destOrd="0" presId="urn:microsoft.com/office/officeart/2009/3/layout/HorizontalOrganizationChart"/>
    <dgm:cxn modelId="{48D2A7A7-099C-4B33-A337-27AAA3AB8E5A}" type="presParOf" srcId="{29978E78-BF49-4217-97F4-61DCD7613715}" destId="{DAAFBAAF-00DF-4104-8896-983FAF9086F5}" srcOrd="1" destOrd="0" presId="urn:microsoft.com/office/officeart/2009/3/layout/HorizontalOrganizationChart"/>
    <dgm:cxn modelId="{31FB8C02-4353-43F7-A700-7C14EADC5AB0}" type="presParOf" srcId="{A7C7EC72-E3CC-4C63-8BAE-8959C3A0A863}" destId="{85F463EE-0943-4CB0-AA31-E48D4F8D287F}" srcOrd="1" destOrd="0" presId="urn:microsoft.com/office/officeart/2009/3/layout/HorizontalOrganizationChart"/>
    <dgm:cxn modelId="{09C68CED-446E-4FBD-B312-A0029E9112EC}" type="presParOf" srcId="{A7C7EC72-E3CC-4C63-8BAE-8959C3A0A863}" destId="{DAC3BAF7-35EB-4C1A-A4D4-067006DF7318}" srcOrd="2" destOrd="0" presId="urn:microsoft.com/office/officeart/2009/3/layout/HorizontalOrganizationChart"/>
    <dgm:cxn modelId="{B0C320ED-67B5-45AB-AA78-276003A8B742}" type="presParOf" srcId="{66045E51-C593-4092-9EB7-01F361EDC65D}" destId="{9B574432-A931-4993-A865-5DDC8BBFE402}" srcOrd="4" destOrd="0" presId="urn:microsoft.com/office/officeart/2009/3/layout/HorizontalOrganizationChart"/>
    <dgm:cxn modelId="{1EFC3E78-E961-4895-83BD-EA63E06DBB1E}" type="presParOf" srcId="{66045E51-C593-4092-9EB7-01F361EDC65D}" destId="{DB3149F3-87C3-40A3-A6B6-E126BF9ED086}" srcOrd="5" destOrd="0" presId="urn:microsoft.com/office/officeart/2009/3/layout/HorizontalOrganizationChart"/>
    <dgm:cxn modelId="{2439A729-F8BB-4614-8F30-A2AEAE086392}" type="presParOf" srcId="{DB3149F3-87C3-40A3-A6B6-E126BF9ED086}" destId="{6C88ED2E-9911-4695-8A23-6FB8138EB82D}" srcOrd="0" destOrd="0" presId="urn:microsoft.com/office/officeart/2009/3/layout/HorizontalOrganizationChart"/>
    <dgm:cxn modelId="{A03BC4FA-8FB0-4AAE-93B8-3BE45D452793}" type="presParOf" srcId="{6C88ED2E-9911-4695-8A23-6FB8138EB82D}" destId="{3D74ACB3-2117-44E9-B8C4-CE7B9531F9FF}" srcOrd="0" destOrd="0" presId="urn:microsoft.com/office/officeart/2009/3/layout/HorizontalOrganizationChart"/>
    <dgm:cxn modelId="{E79029A9-8236-4322-8515-4F9D6A04C875}" type="presParOf" srcId="{6C88ED2E-9911-4695-8A23-6FB8138EB82D}" destId="{6877A2FE-AC09-4499-BC69-12E2E7B2ED70}" srcOrd="1" destOrd="0" presId="urn:microsoft.com/office/officeart/2009/3/layout/HorizontalOrganizationChart"/>
    <dgm:cxn modelId="{9AC4340B-9FBE-464C-BF0F-F9294DD6286F}" type="presParOf" srcId="{DB3149F3-87C3-40A3-A6B6-E126BF9ED086}" destId="{98D1B971-901C-462B-A92F-AD72BAD21FB3}" srcOrd="1" destOrd="0" presId="urn:microsoft.com/office/officeart/2009/3/layout/HorizontalOrganizationChart"/>
    <dgm:cxn modelId="{28866E30-BA63-47B6-8A9F-2F8433C70635}" type="presParOf" srcId="{DB3149F3-87C3-40A3-A6B6-E126BF9ED086}" destId="{EFC1E2CC-E0B5-4628-B107-A27064B2B687}" srcOrd="2" destOrd="0" presId="urn:microsoft.com/office/officeart/2009/3/layout/HorizontalOrganizationChart"/>
    <dgm:cxn modelId="{0CA3EF2D-B2B4-4C95-BAC8-60D1304B2AC6}" type="presParOf" srcId="{CE444710-8756-484B-9FF6-6C73A0CA1DA6}" destId="{40DC9BCE-E568-45C6-8D0D-49A4B49B8268}"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E2B714-C145-4922-AF07-F77EAB73DB23}"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9E7C20AF-A405-429A-818E-AF4B2A6E86EE}">
      <dgm:prSet/>
      <dgm:spPr/>
      <dgm:t>
        <a:bodyPr/>
        <a:lstStyle/>
        <a:p>
          <a:r>
            <a:rPr lang="en-US"/>
            <a:t>1. Assets (resources &amp; capabilities) identification linking to the main profit centers and key stakeholders</a:t>
          </a:r>
        </a:p>
      </dgm:t>
    </dgm:pt>
    <dgm:pt modelId="{CE0869A0-0673-4EBC-AD06-9CCC8316DF30}" type="parTrans" cxnId="{4D89A2CC-41A4-4207-A2FA-F71E7182ECD6}">
      <dgm:prSet/>
      <dgm:spPr/>
      <dgm:t>
        <a:bodyPr/>
        <a:lstStyle/>
        <a:p>
          <a:endParaRPr lang="en-US"/>
        </a:p>
      </dgm:t>
    </dgm:pt>
    <dgm:pt modelId="{62ABA635-8AC1-4EF1-B612-F0D3EA9E9D33}" type="sibTrans" cxnId="{4D89A2CC-41A4-4207-A2FA-F71E7182ECD6}">
      <dgm:prSet/>
      <dgm:spPr/>
      <dgm:t>
        <a:bodyPr/>
        <a:lstStyle/>
        <a:p>
          <a:endParaRPr lang="en-US"/>
        </a:p>
      </dgm:t>
    </dgm:pt>
    <dgm:pt modelId="{7A216673-3228-42ED-8D67-6D4657B50C26}">
      <dgm:prSet/>
      <dgm:spPr/>
      <dgm:t>
        <a:bodyPr/>
        <a:lstStyle/>
        <a:p>
          <a:r>
            <a:rPr lang="en-US"/>
            <a:t>2. Potential and rent evaluation of each asset (V.R.I.O)</a:t>
          </a:r>
        </a:p>
      </dgm:t>
    </dgm:pt>
    <dgm:pt modelId="{5002734A-31D6-449F-8893-D47C6515C03B}" type="parTrans" cxnId="{A93F2AA9-7F52-4492-B0E0-56DE4F7A2A2F}">
      <dgm:prSet/>
      <dgm:spPr/>
      <dgm:t>
        <a:bodyPr/>
        <a:lstStyle/>
        <a:p>
          <a:endParaRPr lang="en-US"/>
        </a:p>
      </dgm:t>
    </dgm:pt>
    <dgm:pt modelId="{C8F58A4D-8FA0-4D03-9188-3005C245229C}" type="sibTrans" cxnId="{A93F2AA9-7F52-4492-B0E0-56DE4F7A2A2F}">
      <dgm:prSet/>
      <dgm:spPr/>
      <dgm:t>
        <a:bodyPr/>
        <a:lstStyle/>
        <a:p>
          <a:endParaRPr lang="en-US"/>
        </a:p>
      </dgm:t>
    </dgm:pt>
    <dgm:pt modelId="{5F6C5516-3D86-4814-A591-BD4F1C28DE1E}">
      <dgm:prSet/>
      <dgm:spPr/>
      <dgm:t>
        <a:bodyPr/>
        <a:lstStyle/>
        <a:p>
          <a:r>
            <a:rPr lang="en-US"/>
            <a:t>3. Description of the main characteristics of the “macro” environment :</a:t>
          </a:r>
        </a:p>
      </dgm:t>
    </dgm:pt>
    <dgm:pt modelId="{662661A9-5EB5-4D6F-8478-99FFCCFE2ABD}" type="parTrans" cxnId="{1B2358EF-2D3A-4278-8748-14DF9C358D94}">
      <dgm:prSet/>
      <dgm:spPr/>
      <dgm:t>
        <a:bodyPr/>
        <a:lstStyle/>
        <a:p>
          <a:endParaRPr lang="en-US"/>
        </a:p>
      </dgm:t>
    </dgm:pt>
    <dgm:pt modelId="{C42F2A51-0EB3-43C5-932A-3DA9F9888C43}" type="sibTrans" cxnId="{1B2358EF-2D3A-4278-8748-14DF9C358D94}">
      <dgm:prSet/>
      <dgm:spPr/>
      <dgm:t>
        <a:bodyPr/>
        <a:lstStyle/>
        <a:p>
          <a:endParaRPr lang="en-US"/>
        </a:p>
      </dgm:t>
    </dgm:pt>
    <dgm:pt modelId="{38C36F9B-87E3-4C7D-8BEB-167478B6D12E}">
      <dgm:prSet/>
      <dgm:spPr/>
      <dgm:t>
        <a:bodyPr/>
        <a:lstStyle/>
        <a:p>
          <a:r>
            <a:rPr lang="en-US"/>
            <a:t>Economical</a:t>
          </a:r>
        </a:p>
      </dgm:t>
    </dgm:pt>
    <dgm:pt modelId="{7E6E4A65-7EC7-4B6B-B4E9-E83226495520}" type="parTrans" cxnId="{7E487E51-B0CD-4679-8CCC-47CB2A3D7C79}">
      <dgm:prSet/>
      <dgm:spPr/>
      <dgm:t>
        <a:bodyPr/>
        <a:lstStyle/>
        <a:p>
          <a:endParaRPr lang="en-US"/>
        </a:p>
      </dgm:t>
    </dgm:pt>
    <dgm:pt modelId="{504FF553-B5A3-4604-826C-A59D06A58030}" type="sibTrans" cxnId="{7E487E51-B0CD-4679-8CCC-47CB2A3D7C79}">
      <dgm:prSet/>
      <dgm:spPr/>
      <dgm:t>
        <a:bodyPr/>
        <a:lstStyle/>
        <a:p>
          <a:endParaRPr lang="en-US"/>
        </a:p>
      </dgm:t>
    </dgm:pt>
    <dgm:pt modelId="{76C306E9-2023-4576-8000-FAA1F1B3E1AE}">
      <dgm:prSet/>
      <dgm:spPr/>
      <dgm:t>
        <a:bodyPr/>
        <a:lstStyle/>
        <a:p>
          <a:r>
            <a:rPr lang="en-US"/>
            <a:t>Political</a:t>
          </a:r>
        </a:p>
      </dgm:t>
    </dgm:pt>
    <dgm:pt modelId="{3C827FD0-8200-440C-88B8-F0248207D701}" type="parTrans" cxnId="{90962B6E-36D1-40C2-9DA5-33872A20A99F}">
      <dgm:prSet/>
      <dgm:spPr/>
      <dgm:t>
        <a:bodyPr/>
        <a:lstStyle/>
        <a:p>
          <a:endParaRPr lang="en-US"/>
        </a:p>
      </dgm:t>
    </dgm:pt>
    <dgm:pt modelId="{296B0C82-8BE1-4229-8879-BDB0DA5FF0AC}" type="sibTrans" cxnId="{90962B6E-36D1-40C2-9DA5-33872A20A99F}">
      <dgm:prSet/>
      <dgm:spPr/>
      <dgm:t>
        <a:bodyPr/>
        <a:lstStyle/>
        <a:p>
          <a:endParaRPr lang="en-US"/>
        </a:p>
      </dgm:t>
    </dgm:pt>
    <dgm:pt modelId="{156EF5AE-AC59-4083-A615-EE988F7D52F1}">
      <dgm:prSet/>
      <dgm:spPr/>
      <dgm:t>
        <a:bodyPr/>
        <a:lstStyle/>
        <a:p>
          <a:r>
            <a:rPr lang="en-US"/>
            <a:t>Sociological &amp; cultural</a:t>
          </a:r>
        </a:p>
      </dgm:t>
    </dgm:pt>
    <dgm:pt modelId="{571B9D62-A44D-47B4-ABAB-37E5C884E7AB}" type="parTrans" cxnId="{A242AF1A-F709-4673-B764-0516388CCB12}">
      <dgm:prSet/>
      <dgm:spPr/>
      <dgm:t>
        <a:bodyPr/>
        <a:lstStyle/>
        <a:p>
          <a:endParaRPr lang="en-US"/>
        </a:p>
      </dgm:t>
    </dgm:pt>
    <dgm:pt modelId="{83827F39-6D09-48D1-9DAD-337F7F1E02A6}" type="sibTrans" cxnId="{A242AF1A-F709-4673-B764-0516388CCB12}">
      <dgm:prSet/>
      <dgm:spPr/>
      <dgm:t>
        <a:bodyPr/>
        <a:lstStyle/>
        <a:p>
          <a:endParaRPr lang="en-US"/>
        </a:p>
      </dgm:t>
    </dgm:pt>
    <dgm:pt modelId="{74D6397F-36E3-4D50-9B17-BC754EBEB514}">
      <dgm:prSet/>
      <dgm:spPr/>
      <dgm:t>
        <a:bodyPr/>
        <a:lstStyle/>
        <a:p>
          <a:r>
            <a:rPr lang="en-US"/>
            <a:t>Legal aspects</a:t>
          </a:r>
        </a:p>
      </dgm:t>
    </dgm:pt>
    <dgm:pt modelId="{2FF9609A-146E-49D8-975D-A03527DA2D70}" type="parTrans" cxnId="{D38404B1-1180-4F2F-B82B-68B68B8CEC6C}">
      <dgm:prSet/>
      <dgm:spPr/>
      <dgm:t>
        <a:bodyPr/>
        <a:lstStyle/>
        <a:p>
          <a:endParaRPr lang="en-US"/>
        </a:p>
      </dgm:t>
    </dgm:pt>
    <dgm:pt modelId="{5106AE98-9201-409A-8B6D-F3195BAD4F49}" type="sibTrans" cxnId="{D38404B1-1180-4F2F-B82B-68B68B8CEC6C}">
      <dgm:prSet/>
      <dgm:spPr/>
      <dgm:t>
        <a:bodyPr/>
        <a:lstStyle/>
        <a:p>
          <a:endParaRPr lang="en-US"/>
        </a:p>
      </dgm:t>
    </dgm:pt>
    <dgm:pt modelId="{DC47B951-9412-460D-A604-6D2A11F31FAF}" type="pres">
      <dgm:prSet presAssocID="{42E2B714-C145-4922-AF07-F77EAB73DB23}" presName="Name0" presStyleCnt="0">
        <dgm:presLayoutVars>
          <dgm:dir/>
          <dgm:animLvl val="lvl"/>
          <dgm:resizeHandles val="exact"/>
        </dgm:presLayoutVars>
      </dgm:prSet>
      <dgm:spPr/>
    </dgm:pt>
    <dgm:pt modelId="{0CF8BB76-11EC-49AE-8948-A34C9CADF7A0}" type="pres">
      <dgm:prSet presAssocID="{5F6C5516-3D86-4814-A591-BD4F1C28DE1E}" presName="boxAndChildren" presStyleCnt="0"/>
      <dgm:spPr/>
    </dgm:pt>
    <dgm:pt modelId="{62EA0E8C-413C-4683-B881-72B659B31D24}" type="pres">
      <dgm:prSet presAssocID="{5F6C5516-3D86-4814-A591-BD4F1C28DE1E}" presName="parentTextBox" presStyleLbl="node1" presStyleIdx="0" presStyleCnt="3"/>
      <dgm:spPr/>
    </dgm:pt>
    <dgm:pt modelId="{0B70E518-F68A-4BB3-BD10-3715F927DC1C}" type="pres">
      <dgm:prSet presAssocID="{5F6C5516-3D86-4814-A591-BD4F1C28DE1E}" presName="entireBox" presStyleLbl="node1" presStyleIdx="0" presStyleCnt="3"/>
      <dgm:spPr/>
    </dgm:pt>
    <dgm:pt modelId="{06DE2E35-18DC-4F26-B7E3-BA1343E4C5F2}" type="pres">
      <dgm:prSet presAssocID="{5F6C5516-3D86-4814-A591-BD4F1C28DE1E}" presName="descendantBox" presStyleCnt="0"/>
      <dgm:spPr/>
    </dgm:pt>
    <dgm:pt modelId="{066F1902-E7D9-4866-BF09-7772E50356AF}" type="pres">
      <dgm:prSet presAssocID="{38C36F9B-87E3-4C7D-8BEB-167478B6D12E}" presName="childTextBox" presStyleLbl="fgAccFollowNode1" presStyleIdx="0" presStyleCnt="4">
        <dgm:presLayoutVars>
          <dgm:bulletEnabled val="1"/>
        </dgm:presLayoutVars>
      </dgm:prSet>
      <dgm:spPr/>
    </dgm:pt>
    <dgm:pt modelId="{BF4C7CD2-8B35-450C-BA09-7F84683C8886}" type="pres">
      <dgm:prSet presAssocID="{76C306E9-2023-4576-8000-FAA1F1B3E1AE}" presName="childTextBox" presStyleLbl="fgAccFollowNode1" presStyleIdx="1" presStyleCnt="4">
        <dgm:presLayoutVars>
          <dgm:bulletEnabled val="1"/>
        </dgm:presLayoutVars>
      </dgm:prSet>
      <dgm:spPr/>
    </dgm:pt>
    <dgm:pt modelId="{417E4C3C-0FD3-40BF-B758-C59A5751EAC4}" type="pres">
      <dgm:prSet presAssocID="{156EF5AE-AC59-4083-A615-EE988F7D52F1}" presName="childTextBox" presStyleLbl="fgAccFollowNode1" presStyleIdx="2" presStyleCnt="4">
        <dgm:presLayoutVars>
          <dgm:bulletEnabled val="1"/>
        </dgm:presLayoutVars>
      </dgm:prSet>
      <dgm:spPr/>
    </dgm:pt>
    <dgm:pt modelId="{425F3283-4CF5-4DB7-8962-DA2A701348EC}" type="pres">
      <dgm:prSet presAssocID="{74D6397F-36E3-4D50-9B17-BC754EBEB514}" presName="childTextBox" presStyleLbl="fgAccFollowNode1" presStyleIdx="3" presStyleCnt="4">
        <dgm:presLayoutVars>
          <dgm:bulletEnabled val="1"/>
        </dgm:presLayoutVars>
      </dgm:prSet>
      <dgm:spPr/>
    </dgm:pt>
    <dgm:pt modelId="{B6B844E0-3DAC-44DB-9482-19DD02D564AC}" type="pres">
      <dgm:prSet presAssocID="{C8F58A4D-8FA0-4D03-9188-3005C245229C}" presName="sp" presStyleCnt="0"/>
      <dgm:spPr/>
    </dgm:pt>
    <dgm:pt modelId="{2628DEDC-A69B-4EBC-913A-07E5DFBD5BBA}" type="pres">
      <dgm:prSet presAssocID="{7A216673-3228-42ED-8D67-6D4657B50C26}" presName="arrowAndChildren" presStyleCnt="0"/>
      <dgm:spPr/>
    </dgm:pt>
    <dgm:pt modelId="{AA138B84-B38B-497B-8E84-5529737F5E7F}" type="pres">
      <dgm:prSet presAssocID="{7A216673-3228-42ED-8D67-6D4657B50C26}" presName="parentTextArrow" presStyleLbl="node1" presStyleIdx="1" presStyleCnt="3"/>
      <dgm:spPr/>
    </dgm:pt>
    <dgm:pt modelId="{B28520CE-0902-41DF-B4C3-7A7FD2335A1D}" type="pres">
      <dgm:prSet presAssocID="{62ABA635-8AC1-4EF1-B612-F0D3EA9E9D33}" presName="sp" presStyleCnt="0"/>
      <dgm:spPr/>
    </dgm:pt>
    <dgm:pt modelId="{8BFE7538-D0ED-43B4-B35E-0AAE0A790056}" type="pres">
      <dgm:prSet presAssocID="{9E7C20AF-A405-429A-818E-AF4B2A6E86EE}" presName="arrowAndChildren" presStyleCnt="0"/>
      <dgm:spPr/>
    </dgm:pt>
    <dgm:pt modelId="{9A431FE3-B5C4-448F-B019-BD058ACAD8B1}" type="pres">
      <dgm:prSet presAssocID="{9E7C20AF-A405-429A-818E-AF4B2A6E86EE}" presName="parentTextArrow" presStyleLbl="node1" presStyleIdx="2" presStyleCnt="3"/>
      <dgm:spPr/>
    </dgm:pt>
  </dgm:ptLst>
  <dgm:cxnLst>
    <dgm:cxn modelId="{A242AF1A-F709-4673-B764-0516388CCB12}" srcId="{5F6C5516-3D86-4814-A591-BD4F1C28DE1E}" destId="{156EF5AE-AC59-4083-A615-EE988F7D52F1}" srcOrd="2" destOrd="0" parTransId="{571B9D62-A44D-47B4-ABAB-37E5C884E7AB}" sibTransId="{83827F39-6D09-48D1-9DAD-337F7F1E02A6}"/>
    <dgm:cxn modelId="{EAFAED23-B21A-4D82-ACF4-0A3BBC090B8D}" type="presOf" srcId="{38C36F9B-87E3-4C7D-8BEB-167478B6D12E}" destId="{066F1902-E7D9-4866-BF09-7772E50356AF}" srcOrd="0" destOrd="0" presId="urn:microsoft.com/office/officeart/2005/8/layout/process4"/>
    <dgm:cxn modelId="{C0E7E941-0077-4976-8E34-A4D084C765EE}" type="presOf" srcId="{156EF5AE-AC59-4083-A615-EE988F7D52F1}" destId="{417E4C3C-0FD3-40BF-B758-C59A5751EAC4}" srcOrd="0" destOrd="0" presId="urn:microsoft.com/office/officeart/2005/8/layout/process4"/>
    <dgm:cxn modelId="{90962B6E-36D1-40C2-9DA5-33872A20A99F}" srcId="{5F6C5516-3D86-4814-A591-BD4F1C28DE1E}" destId="{76C306E9-2023-4576-8000-FAA1F1B3E1AE}" srcOrd="1" destOrd="0" parTransId="{3C827FD0-8200-440C-88B8-F0248207D701}" sibTransId="{296B0C82-8BE1-4229-8879-BDB0DA5FF0AC}"/>
    <dgm:cxn modelId="{47586150-0D5A-4F3A-B995-86BCA40C6595}" type="presOf" srcId="{74D6397F-36E3-4D50-9B17-BC754EBEB514}" destId="{425F3283-4CF5-4DB7-8962-DA2A701348EC}" srcOrd="0" destOrd="0" presId="urn:microsoft.com/office/officeart/2005/8/layout/process4"/>
    <dgm:cxn modelId="{7E487E51-B0CD-4679-8CCC-47CB2A3D7C79}" srcId="{5F6C5516-3D86-4814-A591-BD4F1C28DE1E}" destId="{38C36F9B-87E3-4C7D-8BEB-167478B6D12E}" srcOrd="0" destOrd="0" parTransId="{7E6E4A65-7EC7-4B6B-B4E9-E83226495520}" sibTransId="{504FF553-B5A3-4604-826C-A59D06A58030}"/>
    <dgm:cxn modelId="{A5853D7F-3217-4C87-BD49-4DFA740C0A3C}" type="presOf" srcId="{5F6C5516-3D86-4814-A591-BD4F1C28DE1E}" destId="{62EA0E8C-413C-4683-B881-72B659B31D24}" srcOrd="0" destOrd="0" presId="urn:microsoft.com/office/officeart/2005/8/layout/process4"/>
    <dgm:cxn modelId="{83DA1C99-F088-44DA-B730-4F70D22547EA}" type="presOf" srcId="{5F6C5516-3D86-4814-A591-BD4F1C28DE1E}" destId="{0B70E518-F68A-4BB3-BD10-3715F927DC1C}" srcOrd="1" destOrd="0" presId="urn:microsoft.com/office/officeart/2005/8/layout/process4"/>
    <dgm:cxn modelId="{A93F2AA9-7F52-4492-B0E0-56DE4F7A2A2F}" srcId="{42E2B714-C145-4922-AF07-F77EAB73DB23}" destId="{7A216673-3228-42ED-8D67-6D4657B50C26}" srcOrd="1" destOrd="0" parTransId="{5002734A-31D6-449F-8893-D47C6515C03B}" sibTransId="{C8F58A4D-8FA0-4D03-9188-3005C245229C}"/>
    <dgm:cxn modelId="{D38404B1-1180-4F2F-B82B-68B68B8CEC6C}" srcId="{5F6C5516-3D86-4814-A591-BD4F1C28DE1E}" destId="{74D6397F-36E3-4D50-9B17-BC754EBEB514}" srcOrd="3" destOrd="0" parTransId="{2FF9609A-146E-49D8-975D-A03527DA2D70}" sibTransId="{5106AE98-9201-409A-8B6D-F3195BAD4F49}"/>
    <dgm:cxn modelId="{E76205BB-2BA7-40A9-AD2A-A3D12B1254F4}" type="presOf" srcId="{76C306E9-2023-4576-8000-FAA1F1B3E1AE}" destId="{BF4C7CD2-8B35-450C-BA09-7F84683C8886}" srcOrd="0" destOrd="0" presId="urn:microsoft.com/office/officeart/2005/8/layout/process4"/>
    <dgm:cxn modelId="{4D89A2CC-41A4-4207-A2FA-F71E7182ECD6}" srcId="{42E2B714-C145-4922-AF07-F77EAB73DB23}" destId="{9E7C20AF-A405-429A-818E-AF4B2A6E86EE}" srcOrd="0" destOrd="0" parTransId="{CE0869A0-0673-4EBC-AD06-9CCC8316DF30}" sibTransId="{62ABA635-8AC1-4EF1-B612-F0D3EA9E9D33}"/>
    <dgm:cxn modelId="{0EEAF7D8-0969-4502-937B-7C8F698D58CF}" type="presOf" srcId="{42E2B714-C145-4922-AF07-F77EAB73DB23}" destId="{DC47B951-9412-460D-A604-6D2A11F31FAF}" srcOrd="0" destOrd="0" presId="urn:microsoft.com/office/officeart/2005/8/layout/process4"/>
    <dgm:cxn modelId="{1B2358EF-2D3A-4278-8748-14DF9C358D94}" srcId="{42E2B714-C145-4922-AF07-F77EAB73DB23}" destId="{5F6C5516-3D86-4814-A591-BD4F1C28DE1E}" srcOrd="2" destOrd="0" parTransId="{662661A9-5EB5-4D6F-8478-99FFCCFE2ABD}" sibTransId="{C42F2A51-0EB3-43C5-932A-3DA9F9888C43}"/>
    <dgm:cxn modelId="{A0B25EF0-7F43-457D-A666-178971653465}" type="presOf" srcId="{7A216673-3228-42ED-8D67-6D4657B50C26}" destId="{AA138B84-B38B-497B-8E84-5529737F5E7F}" srcOrd="0" destOrd="0" presId="urn:microsoft.com/office/officeart/2005/8/layout/process4"/>
    <dgm:cxn modelId="{A9F717F2-E346-455F-83BD-295E9C472347}" type="presOf" srcId="{9E7C20AF-A405-429A-818E-AF4B2A6E86EE}" destId="{9A431FE3-B5C4-448F-B019-BD058ACAD8B1}" srcOrd="0" destOrd="0" presId="urn:microsoft.com/office/officeart/2005/8/layout/process4"/>
    <dgm:cxn modelId="{9AE0F642-C7F6-463A-8B38-FA662509BD0F}" type="presParOf" srcId="{DC47B951-9412-460D-A604-6D2A11F31FAF}" destId="{0CF8BB76-11EC-49AE-8948-A34C9CADF7A0}" srcOrd="0" destOrd="0" presId="urn:microsoft.com/office/officeart/2005/8/layout/process4"/>
    <dgm:cxn modelId="{80C6226A-F46E-4BA8-A76A-0C9F5DE55A31}" type="presParOf" srcId="{0CF8BB76-11EC-49AE-8948-A34C9CADF7A0}" destId="{62EA0E8C-413C-4683-B881-72B659B31D24}" srcOrd="0" destOrd="0" presId="urn:microsoft.com/office/officeart/2005/8/layout/process4"/>
    <dgm:cxn modelId="{72A430C1-B81B-47F8-B570-ABB7CC06CB00}" type="presParOf" srcId="{0CF8BB76-11EC-49AE-8948-A34C9CADF7A0}" destId="{0B70E518-F68A-4BB3-BD10-3715F927DC1C}" srcOrd="1" destOrd="0" presId="urn:microsoft.com/office/officeart/2005/8/layout/process4"/>
    <dgm:cxn modelId="{A148DE9E-6F94-454A-953D-185DBEDA687C}" type="presParOf" srcId="{0CF8BB76-11EC-49AE-8948-A34C9CADF7A0}" destId="{06DE2E35-18DC-4F26-B7E3-BA1343E4C5F2}" srcOrd="2" destOrd="0" presId="urn:microsoft.com/office/officeart/2005/8/layout/process4"/>
    <dgm:cxn modelId="{CBC619B0-4CF6-49AC-8933-E749341E4CDD}" type="presParOf" srcId="{06DE2E35-18DC-4F26-B7E3-BA1343E4C5F2}" destId="{066F1902-E7D9-4866-BF09-7772E50356AF}" srcOrd="0" destOrd="0" presId="urn:microsoft.com/office/officeart/2005/8/layout/process4"/>
    <dgm:cxn modelId="{2430D760-7DC5-4B0B-AE6F-A352F0A8386A}" type="presParOf" srcId="{06DE2E35-18DC-4F26-B7E3-BA1343E4C5F2}" destId="{BF4C7CD2-8B35-450C-BA09-7F84683C8886}" srcOrd="1" destOrd="0" presId="urn:microsoft.com/office/officeart/2005/8/layout/process4"/>
    <dgm:cxn modelId="{F509C023-3B35-4541-93C8-94E3B3C71931}" type="presParOf" srcId="{06DE2E35-18DC-4F26-B7E3-BA1343E4C5F2}" destId="{417E4C3C-0FD3-40BF-B758-C59A5751EAC4}" srcOrd="2" destOrd="0" presId="urn:microsoft.com/office/officeart/2005/8/layout/process4"/>
    <dgm:cxn modelId="{8214A999-EFEE-4BE3-9DCB-CFFC6E1361F5}" type="presParOf" srcId="{06DE2E35-18DC-4F26-B7E3-BA1343E4C5F2}" destId="{425F3283-4CF5-4DB7-8962-DA2A701348EC}" srcOrd="3" destOrd="0" presId="urn:microsoft.com/office/officeart/2005/8/layout/process4"/>
    <dgm:cxn modelId="{96DFCAAB-7F93-4456-8061-3F463AADAA80}" type="presParOf" srcId="{DC47B951-9412-460D-A604-6D2A11F31FAF}" destId="{B6B844E0-3DAC-44DB-9482-19DD02D564AC}" srcOrd="1" destOrd="0" presId="urn:microsoft.com/office/officeart/2005/8/layout/process4"/>
    <dgm:cxn modelId="{B5FEBF17-D55C-4C23-93C6-07B6486120F4}" type="presParOf" srcId="{DC47B951-9412-460D-A604-6D2A11F31FAF}" destId="{2628DEDC-A69B-4EBC-913A-07E5DFBD5BBA}" srcOrd="2" destOrd="0" presId="urn:microsoft.com/office/officeart/2005/8/layout/process4"/>
    <dgm:cxn modelId="{4022BC39-888B-4A69-8E25-1EA027AD0FFF}" type="presParOf" srcId="{2628DEDC-A69B-4EBC-913A-07E5DFBD5BBA}" destId="{AA138B84-B38B-497B-8E84-5529737F5E7F}" srcOrd="0" destOrd="0" presId="urn:microsoft.com/office/officeart/2005/8/layout/process4"/>
    <dgm:cxn modelId="{A0CE2BAD-716E-49BC-B853-0C23F3AF8016}" type="presParOf" srcId="{DC47B951-9412-460D-A604-6D2A11F31FAF}" destId="{B28520CE-0902-41DF-B4C3-7A7FD2335A1D}" srcOrd="3" destOrd="0" presId="urn:microsoft.com/office/officeart/2005/8/layout/process4"/>
    <dgm:cxn modelId="{DC3E17A0-BE29-48F4-9B39-A5DBB2EAC95C}" type="presParOf" srcId="{DC47B951-9412-460D-A604-6D2A11F31FAF}" destId="{8BFE7538-D0ED-43B4-B35E-0AAE0A790056}" srcOrd="4" destOrd="0" presId="urn:microsoft.com/office/officeart/2005/8/layout/process4"/>
    <dgm:cxn modelId="{596A53D1-C22C-4C69-9FA4-46165FFDDC2A}" type="presParOf" srcId="{8BFE7538-D0ED-43B4-B35E-0AAE0A790056}" destId="{9A431FE3-B5C4-448F-B019-BD058ACAD8B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874F7F-12AB-406B-AD0E-F9AB4EEC157C}" type="doc">
      <dgm:prSet loTypeId="urn:microsoft.com/office/officeart/2005/8/layout/hList1" loCatId="list" qsTypeId="urn:microsoft.com/office/officeart/2005/8/quickstyle/simple1" qsCatId="simple" csTypeId="urn:microsoft.com/office/officeart/2005/8/colors/accent0_3" csCatId="mainScheme"/>
      <dgm:spPr/>
      <dgm:t>
        <a:bodyPr/>
        <a:lstStyle/>
        <a:p>
          <a:endParaRPr lang="en-US"/>
        </a:p>
      </dgm:t>
    </dgm:pt>
    <dgm:pt modelId="{2478532D-F203-4205-A77D-A19DCD045341}">
      <dgm:prSet/>
      <dgm:spPr/>
      <dgm:t>
        <a:bodyPr/>
        <a:lstStyle/>
        <a:p>
          <a:r>
            <a:rPr lang="en-US"/>
            <a:t>4. Description of the main characteristic of the “micro” environment ( “5 forces model”) :</a:t>
          </a:r>
        </a:p>
      </dgm:t>
    </dgm:pt>
    <dgm:pt modelId="{BD03A022-CB3F-46C1-8071-66954B37214C}" type="parTrans" cxnId="{CC054E48-F25D-49CF-8364-2653F202B208}">
      <dgm:prSet/>
      <dgm:spPr/>
      <dgm:t>
        <a:bodyPr/>
        <a:lstStyle/>
        <a:p>
          <a:endParaRPr lang="en-US"/>
        </a:p>
      </dgm:t>
    </dgm:pt>
    <dgm:pt modelId="{F6E35186-9992-429C-8D86-6C001693F180}" type="sibTrans" cxnId="{CC054E48-F25D-49CF-8364-2653F202B208}">
      <dgm:prSet/>
      <dgm:spPr/>
      <dgm:t>
        <a:bodyPr/>
        <a:lstStyle/>
        <a:p>
          <a:endParaRPr lang="en-US"/>
        </a:p>
      </dgm:t>
    </dgm:pt>
    <dgm:pt modelId="{CEF47746-057F-4C74-9F9F-12D5D2220BD0}">
      <dgm:prSet/>
      <dgm:spPr/>
      <dgm:t>
        <a:bodyPr/>
        <a:lstStyle/>
        <a:p>
          <a:r>
            <a:rPr lang="en-US"/>
            <a:t>Identification of your stakeholders linking to resources access and sharing : analyze your control and negotiating power !</a:t>
          </a:r>
        </a:p>
      </dgm:t>
    </dgm:pt>
    <dgm:pt modelId="{C2D9D836-8EAF-4304-8845-56BD9C2DC931}" type="parTrans" cxnId="{BAF07A98-44A3-4001-BCC2-DFFAFAD2B57E}">
      <dgm:prSet/>
      <dgm:spPr/>
      <dgm:t>
        <a:bodyPr/>
        <a:lstStyle/>
        <a:p>
          <a:endParaRPr lang="en-US"/>
        </a:p>
      </dgm:t>
    </dgm:pt>
    <dgm:pt modelId="{8E14076F-511C-49AC-8FD6-BD8E83C3FE73}" type="sibTrans" cxnId="{BAF07A98-44A3-4001-BCC2-DFFAFAD2B57E}">
      <dgm:prSet/>
      <dgm:spPr/>
      <dgm:t>
        <a:bodyPr/>
        <a:lstStyle/>
        <a:p>
          <a:endParaRPr lang="en-US"/>
        </a:p>
      </dgm:t>
    </dgm:pt>
    <dgm:pt modelId="{C7E05A86-10D1-47D0-BB6C-478F87983759}">
      <dgm:prSet/>
      <dgm:spPr/>
      <dgm:t>
        <a:bodyPr/>
        <a:lstStyle/>
        <a:p>
          <a:r>
            <a:rPr lang="en-US"/>
            <a:t>Customers (marketing segmentation) : analyze your control and negotiating power !</a:t>
          </a:r>
        </a:p>
      </dgm:t>
    </dgm:pt>
    <dgm:pt modelId="{3427A685-DF5D-44D5-BDFE-517F7B0E247A}" type="parTrans" cxnId="{E32B1710-E09E-44F3-8330-00FD797E906A}">
      <dgm:prSet/>
      <dgm:spPr/>
      <dgm:t>
        <a:bodyPr/>
        <a:lstStyle/>
        <a:p>
          <a:endParaRPr lang="en-US"/>
        </a:p>
      </dgm:t>
    </dgm:pt>
    <dgm:pt modelId="{ED83932B-8CC0-4E02-9E55-7C488B360DA4}" type="sibTrans" cxnId="{E32B1710-E09E-44F3-8330-00FD797E906A}">
      <dgm:prSet/>
      <dgm:spPr/>
      <dgm:t>
        <a:bodyPr/>
        <a:lstStyle/>
        <a:p>
          <a:endParaRPr lang="en-US"/>
        </a:p>
      </dgm:t>
    </dgm:pt>
    <dgm:pt modelId="{5E4FD113-380C-49EA-960D-6BA2DFB7F95A}">
      <dgm:prSet/>
      <dgm:spPr/>
      <dgm:t>
        <a:bodyPr/>
        <a:lstStyle/>
        <a:p>
          <a:r>
            <a:rPr lang="en-US"/>
            <a:t>Competitors (direct - substitutes – new entrants) analyze the threats  </a:t>
          </a:r>
        </a:p>
      </dgm:t>
    </dgm:pt>
    <dgm:pt modelId="{9C2F2A25-1801-4B46-9037-748AFF29F6D6}" type="parTrans" cxnId="{6E93C751-BD59-4887-AF3D-7F8C7A080F8B}">
      <dgm:prSet/>
      <dgm:spPr/>
      <dgm:t>
        <a:bodyPr/>
        <a:lstStyle/>
        <a:p>
          <a:endParaRPr lang="en-US"/>
        </a:p>
      </dgm:t>
    </dgm:pt>
    <dgm:pt modelId="{4AA93242-76A2-43AA-A86F-FC316AA91721}" type="sibTrans" cxnId="{6E93C751-BD59-4887-AF3D-7F8C7A080F8B}">
      <dgm:prSet/>
      <dgm:spPr/>
      <dgm:t>
        <a:bodyPr/>
        <a:lstStyle/>
        <a:p>
          <a:endParaRPr lang="en-US"/>
        </a:p>
      </dgm:t>
    </dgm:pt>
    <dgm:pt modelId="{6544A5CA-7970-4C96-B11D-67BB435A1D4F}">
      <dgm:prSet/>
      <dgm:spPr/>
      <dgm:t>
        <a:bodyPr/>
        <a:lstStyle/>
        <a:p>
          <a:r>
            <a:rPr lang="en-US"/>
            <a:t>5. First summary :</a:t>
          </a:r>
        </a:p>
      </dgm:t>
    </dgm:pt>
    <dgm:pt modelId="{B048FCAE-BD19-4F2A-AF06-F84F73DD29FD}" type="parTrans" cxnId="{A1169B2A-F164-4A9B-B079-A270E74EEA71}">
      <dgm:prSet/>
      <dgm:spPr/>
      <dgm:t>
        <a:bodyPr/>
        <a:lstStyle/>
        <a:p>
          <a:endParaRPr lang="en-US"/>
        </a:p>
      </dgm:t>
    </dgm:pt>
    <dgm:pt modelId="{1FADB3AD-D9FC-4CBA-A61B-F6177EC7E1F8}" type="sibTrans" cxnId="{A1169B2A-F164-4A9B-B079-A270E74EEA71}">
      <dgm:prSet/>
      <dgm:spPr/>
      <dgm:t>
        <a:bodyPr/>
        <a:lstStyle/>
        <a:p>
          <a:endParaRPr lang="en-US"/>
        </a:p>
      </dgm:t>
    </dgm:pt>
    <dgm:pt modelId="{566D7EDA-AA78-4C57-86BD-0635E9E3E418}">
      <dgm:prSet/>
      <dgm:spPr/>
      <dgm:t>
        <a:bodyPr/>
        <a:lstStyle/>
        <a:p>
          <a:r>
            <a:rPr lang="en-US"/>
            <a:t>Financial needs : budget necessary to implement</a:t>
          </a:r>
        </a:p>
      </dgm:t>
    </dgm:pt>
    <dgm:pt modelId="{2BD35B52-64C3-4FB9-A6F4-7B383EE45FB4}" type="parTrans" cxnId="{37CE44FD-732C-42BA-BA62-85D397DCF2DF}">
      <dgm:prSet/>
      <dgm:spPr/>
      <dgm:t>
        <a:bodyPr/>
        <a:lstStyle/>
        <a:p>
          <a:endParaRPr lang="en-US"/>
        </a:p>
      </dgm:t>
    </dgm:pt>
    <dgm:pt modelId="{853557D6-3CC3-43A1-BA71-6E5D3D6AC44F}" type="sibTrans" cxnId="{37CE44FD-732C-42BA-BA62-85D397DCF2DF}">
      <dgm:prSet/>
      <dgm:spPr/>
      <dgm:t>
        <a:bodyPr/>
        <a:lstStyle/>
        <a:p>
          <a:endParaRPr lang="en-US"/>
        </a:p>
      </dgm:t>
    </dgm:pt>
    <dgm:pt modelId="{79338F5F-982B-4380-BD51-3E0BBD48D64B}">
      <dgm:prSet/>
      <dgm:spPr/>
      <dgm:t>
        <a:bodyPr/>
        <a:lstStyle/>
        <a:p>
          <a:r>
            <a:rPr lang="en-US"/>
            <a:t>Human needs : competencies ? Recruitment ? Formation ? Placements ? Consulting agencies ?</a:t>
          </a:r>
        </a:p>
      </dgm:t>
    </dgm:pt>
    <dgm:pt modelId="{2BA21FBB-7A6C-417F-8EB5-D5CF78EEDFA4}" type="parTrans" cxnId="{AFD9C0FD-C731-4943-98F8-D984C1446089}">
      <dgm:prSet/>
      <dgm:spPr/>
      <dgm:t>
        <a:bodyPr/>
        <a:lstStyle/>
        <a:p>
          <a:endParaRPr lang="en-US"/>
        </a:p>
      </dgm:t>
    </dgm:pt>
    <dgm:pt modelId="{8BB42B69-4BDD-45D5-81F5-9AF515A4A2BF}" type="sibTrans" cxnId="{AFD9C0FD-C731-4943-98F8-D984C1446089}">
      <dgm:prSet/>
      <dgm:spPr/>
      <dgm:t>
        <a:bodyPr/>
        <a:lstStyle/>
        <a:p>
          <a:endParaRPr lang="en-US"/>
        </a:p>
      </dgm:t>
    </dgm:pt>
    <dgm:pt modelId="{910BF16E-AF18-49E0-A29E-376415A405E4}">
      <dgm:prSet/>
      <dgm:spPr/>
      <dgm:t>
        <a:bodyPr/>
        <a:lstStyle/>
        <a:p>
          <a:r>
            <a:rPr lang="en-US"/>
            <a:t>Global profitability of the development project</a:t>
          </a:r>
        </a:p>
      </dgm:t>
    </dgm:pt>
    <dgm:pt modelId="{F367FFB0-3336-465F-A2C1-DA1D165353F4}" type="parTrans" cxnId="{A0E0F7B9-87B6-483F-9D6E-C87FCE1C3B2A}">
      <dgm:prSet/>
      <dgm:spPr/>
      <dgm:t>
        <a:bodyPr/>
        <a:lstStyle/>
        <a:p>
          <a:endParaRPr lang="en-US"/>
        </a:p>
      </dgm:t>
    </dgm:pt>
    <dgm:pt modelId="{6C0F9972-2DA1-45CE-98AD-C8C9E45146F0}" type="sibTrans" cxnId="{A0E0F7B9-87B6-483F-9D6E-C87FCE1C3B2A}">
      <dgm:prSet/>
      <dgm:spPr/>
      <dgm:t>
        <a:bodyPr/>
        <a:lstStyle/>
        <a:p>
          <a:endParaRPr lang="en-US"/>
        </a:p>
      </dgm:t>
    </dgm:pt>
    <dgm:pt modelId="{FCCB6862-2F7D-4059-89D9-CB53D3E73AAF}">
      <dgm:prSet/>
      <dgm:spPr/>
      <dgm:t>
        <a:bodyPr/>
        <a:lstStyle/>
        <a:p>
          <a:r>
            <a:rPr lang="en-US"/>
            <a:t>First prices fixation : ticketing – Public Relations – Communication supports - Merchandising…     </a:t>
          </a:r>
        </a:p>
      </dgm:t>
    </dgm:pt>
    <dgm:pt modelId="{133260BA-C434-4151-9051-084888DE840E}" type="parTrans" cxnId="{884D425F-7FD2-4D8E-BF71-EDB3D107FF3C}">
      <dgm:prSet/>
      <dgm:spPr/>
      <dgm:t>
        <a:bodyPr/>
        <a:lstStyle/>
        <a:p>
          <a:endParaRPr lang="en-US"/>
        </a:p>
      </dgm:t>
    </dgm:pt>
    <dgm:pt modelId="{EFEBB63A-CFCB-45DE-A07E-28AEFE033AB4}" type="sibTrans" cxnId="{884D425F-7FD2-4D8E-BF71-EDB3D107FF3C}">
      <dgm:prSet/>
      <dgm:spPr/>
      <dgm:t>
        <a:bodyPr/>
        <a:lstStyle/>
        <a:p>
          <a:endParaRPr lang="en-US"/>
        </a:p>
      </dgm:t>
    </dgm:pt>
    <dgm:pt modelId="{DD63B504-26B9-488D-AF39-5088DADAE86C}" type="pres">
      <dgm:prSet presAssocID="{2F874F7F-12AB-406B-AD0E-F9AB4EEC157C}" presName="Name0" presStyleCnt="0">
        <dgm:presLayoutVars>
          <dgm:dir/>
          <dgm:animLvl val="lvl"/>
          <dgm:resizeHandles val="exact"/>
        </dgm:presLayoutVars>
      </dgm:prSet>
      <dgm:spPr/>
    </dgm:pt>
    <dgm:pt modelId="{87F69C98-DFBF-4E27-9F42-C24E0C4353C1}" type="pres">
      <dgm:prSet presAssocID="{2478532D-F203-4205-A77D-A19DCD045341}" presName="composite" presStyleCnt="0"/>
      <dgm:spPr/>
    </dgm:pt>
    <dgm:pt modelId="{165EF215-4801-4844-A015-A4B4E8F1229E}" type="pres">
      <dgm:prSet presAssocID="{2478532D-F203-4205-A77D-A19DCD045341}" presName="parTx" presStyleLbl="alignNode1" presStyleIdx="0" presStyleCnt="2">
        <dgm:presLayoutVars>
          <dgm:chMax val="0"/>
          <dgm:chPref val="0"/>
          <dgm:bulletEnabled val="1"/>
        </dgm:presLayoutVars>
      </dgm:prSet>
      <dgm:spPr/>
    </dgm:pt>
    <dgm:pt modelId="{13BBD335-B16E-4D30-B0B5-6AF38F422217}" type="pres">
      <dgm:prSet presAssocID="{2478532D-F203-4205-A77D-A19DCD045341}" presName="desTx" presStyleLbl="alignAccFollowNode1" presStyleIdx="0" presStyleCnt="2">
        <dgm:presLayoutVars>
          <dgm:bulletEnabled val="1"/>
        </dgm:presLayoutVars>
      </dgm:prSet>
      <dgm:spPr/>
    </dgm:pt>
    <dgm:pt modelId="{BF308B7C-80C3-4EA7-BD08-E74A480EF84A}" type="pres">
      <dgm:prSet presAssocID="{F6E35186-9992-429C-8D86-6C001693F180}" presName="space" presStyleCnt="0"/>
      <dgm:spPr/>
    </dgm:pt>
    <dgm:pt modelId="{4E5EEE56-E581-41A2-A0ED-8AC708703CF5}" type="pres">
      <dgm:prSet presAssocID="{6544A5CA-7970-4C96-B11D-67BB435A1D4F}" presName="composite" presStyleCnt="0"/>
      <dgm:spPr/>
    </dgm:pt>
    <dgm:pt modelId="{3AFFB2F6-81B8-49DA-BD87-CBD58B2EE187}" type="pres">
      <dgm:prSet presAssocID="{6544A5CA-7970-4C96-B11D-67BB435A1D4F}" presName="parTx" presStyleLbl="alignNode1" presStyleIdx="1" presStyleCnt="2">
        <dgm:presLayoutVars>
          <dgm:chMax val="0"/>
          <dgm:chPref val="0"/>
          <dgm:bulletEnabled val="1"/>
        </dgm:presLayoutVars>
      </dgm:prSet>
      <dgm:spPr/>
    </dgm:pt>
    <dgm:pt modelId="{D1ACD281-A78F-4CF9-A606-FF878C17C7C9}" type="pres">
      <dgm:prSet presAssocID="{6544A5CA-7970-4C96-B11D-67BB435A1D4F}" presName="desTx" presStyleLbl="alignAccFollowNode1" presStyleIdx="1" presStyleCnt="2">
        <dgm:presLayoutVars>
          <dgm:bulletEnabled val="1"/>
        </dgm:presLayoutVars>
      </dgm:prSet>
      <dgm:spPr/>
    </dgm:pt>
  </dgm:ptLst>
  <dgm:cxnLst>
    <dgm:cxn modelId="{A6926C0A-B00B-4444-9288-C47B0DD4C130}" type="presOf" srcId="{566D7EDA-AA78-4C57-86BD-0635E9E3E418}" destId="{D1ACD281-A78F-4CF9-A606-FF878C17C7C9}" srcOrd="0" destOrd="0" presId="urn:microsoft.com/office/officeart/2005/8/layout/hList1"/>
    <dgm:cxn modelId="{E32B1710-E09E-44F3-8330-00FD797E906A}" srcId="{2478532D-F203-4205-A77D-A19DCD045341}" destId="{C7E05A86-10D1-47D0-BB6C-478F87983759}" srcOrd="1" destOrd="0" parTransId="{3427A685-DF5D-44D5-BDFE-517F7B0E247A}" sibTransId="{ED83932B-8CC0-4E02-9E55-7C488B360DA4}"/>
    <dgm:cxn modelId="{C5EF1A24-399C-4210-B7E0-12F8B5A339BE}" type="presOf" srcId="{CEF47746-057F-4C74-9F9F-12D5D2220BD0}" destId="{13BBD335-B16E-4D30-B0B5-6AF38F422217}" srcOrd="0" destOrd="0" presId="urn:microsoft.com/office/officeart/2005/8/layout/hList1"/>
    <dgm:cxn modelId="{A1169B2A-F164-4A9B-B079-A270E74EEA71}" srcId="{2F874F7F-12AB-406B-AD0E-F9AB4EEC157C}" destId="{6544A5CA-7970-4C96-B11D-67BB435A1D4F}" srcOrd="1" destOrd="0" parTransId="{B048FCAE-BD19-4F2A-AF06-F84F73DD29FD}" sibTransId="{1FADB3AD-D9FC-4CBA-A61B-F6177EC7E1F8}"/>
    <dgm:cxn modelId="{884D425F-7FD2-4D8E-BF71-EDB3D107FF3C}" srcId="{6544A5CA-7970-4C96-B11D-67BB435A1D4F}" destId="{FCCB6862-2F7D-4059-89D9-CB53D3E73AAF}" srcOrd="3" destOrd="0" parTransId="{133260BA-C434-4151-9051-084888DE840E}" sibTransId="{EFEBB63A-CFCB-45DE-A07E-28AEFE033AB4}"/>
    <dgm:cxn modelId="{CC054E48-F25D-49CF-8364-2653F202B208}" srcId="{2F874F7F-12AB-406B-AD0E-F9AB4EEC157C}" destId="{2478532D-F203-4205-A77D-A19DCD045341}" srcOrd="0" destOrd="0" parTransId="{BD03A022-CB3F-46C1-8071-66954B37214C}" sibTransId="{F6E35186-9992-429C-8D86-6C001693F180}"/>
    <dgm:cxn modelId="{6E93C751-BD59-4887-AF3D-7F8C7A080F8B}" srcId="{2478532D-F203-4205-A77D-A19DCD045341}" destId="{5E4FD113-380C-49EA-960D-6BA2DFB7F95A}" srcOrd="2" destOrd="0" parTransId="{9C2F2A25-1801-4B46-9037-748AFF29F6D6}" sibTransId="{4AA93242-76A2-43AA-A86F-FC316AA91721}"/>
    <dgm:cxn modelId="{1E413D55-9847-46BD-BC05-A0D083B60B7C}" type="presOf" srcId="{910BF16E-AF18-49E0-A29E-376415A405E4}" destId="{D1ACD281-A78F-4CF9-A606-FF878C17C7C9}" srcOrd="0" destOrd="2" presId="urn:microsoft.com/office/officeart/2005/8/layout/hList1"/>
    <dgm:cxn modelId="{EA755F7B-95A0-4B62-9E2F-B2AFA01DAE40}" type="presOf" srcId="{6544A5CA-7970-4C96-B11D-67BB435A1D4F}" destId="{3AFFB2F6-81B8-49DA-BD87-CBD58B2EE187}" srcOrd="0" destOrd="0" presId="urn:microsoft.com/office/officeart/2005/8/layout/hList1"/>
    <dgm:cxn modelId="{2D0F198F-D2FB-4835-ADCE-93166E40E1A4}" type="presOf" srcId="{79338F5F-982B-4380-BD51-3E0BBD48D64B}" destId="{D1ACD281-A78F-4CF9-A606-FF878C17C7C9}" srcOrd="0" destOrd="1" presId="urn:microsoft.com/office/officeart/2005/8/layout/hList1"/>
    <dgm:cxn modelId="{66C43D93-17A7-454A-AC8B-CB007F1103BF}" type="presOf" srcId="{FCCB6862-2F7D-4059-89D9-CB53D3E73AAF}" destId="{D1ACD281-A78F-4CF9-A606-FF878C17C7C9}" srcOrd="0" destOrd="3" presId="urn:microsoft.com/office/officeart/2005/8/layout/hList1"/>
    <dgm:cxn modelId="{DE827694-61D8-409C-8452-A24D29F2D9C0}" type="presOf" srcId="{2F874F7F-12AB-406B-AD0E-F9AB4EEC157C}" destId="{DD63B504-26B9-488D-AF39-5088DADAE86C}" srcOrd="0" destOrd="0" presId="urn:microsoft.com/office/officeart/2005/8/layout/hList1"/>
    <dgm:cxn modelId="{BAF07A98-44A3-4001-BCC2-DFFAFAD2B57E}" srcId="{2478532D-F203-4205-A77D-A19DCD045341}" destId="{CEF47746-057F-4C74-9F9F-12D5D2220BD0}" srcOrd="0" destOrd="0" parTransId="{C2D9D836-8EAF-4304-8845-56BD9C2DC931}" sibTransId="{8E14076F-511C-49AC-8FD6-BD8E83C3FE73}"/>
    <dgm:cxn modelId="{A0E0F7B9-87B6-483F-9D6E-C87FCE1C3B2A}" srcId="{6544A5CA-7970-4C96-B11D-67BB435A1D4F}" destId="{910BF16E-AF18-49E0-A29E-376415A405E4}" srcOrd="2" destOrd="0" parTransId="{F367FFB0-3336-465F-A2C1-DA1D165353F4}" sibTransId="{6C0F9972-2DA1-45CE-98AD-C8C9E45146F0}"/>
    <dgm:cxn modelId="{0DAAB2CC-D468-44BF-BA51-91BEF884BED9}" type="presOf" srcId="{2478532D-F203-4205-A77D-A19DCD045341}" destId="{165EF215-4801-4844-A015-A4B4E8F1229E}" srcOrd="0" destOrd="0" presId="urn:microsoft.com/office/officeart/2005/8/layout/hList1"/>
    <dgm:cxn modelId="{464B68EA-69C5-4C72-86BF-0CF1C0B39026}" type="presOf" srcId="{C7E05A86-10D1-47D0-BB6C-478F87983759}" destId="{13BBD335-B16E-4D30-B0B5-6AF38F422217}" srcOrd="0" destOrd="1" presId="urn:microsoft.com/office/officeart/2005/8/layout/hList1"/>
    <dgm:cxn modelId="{F3DADFEB-1B9A-4AFA-85D7-7ACEB368BF61}" type="presOf" srcId="{5E4FD113-380C-49EA-960D-6BA2DFB7F95A}" destId="{13BBD335-B16E-4D30-B0B5-6AF38F422217}" srcOrd="0" destOrd="2" presId="urn:microsoft.com/office/officeart/2005/8/layout/hList1"/>
    <dgm:cxn modelId="{37CE44FD-732C-42BA-BA62-85D397DCF2DF}" srcId="{6544A5CA-7970-4C96-B11D-67BB435A1D4F}" destId="{566D7EDA-AA78-4C57-86BD-0635E9E3E418}" srcOrd="0" destOrd="0" parTransId="{2BD35B52-64C3-4FB9-A6F4-7B383EE45FB4}" sibTransId="{853557D6-3CC3-43A1-BA71-6E5D3D6AC44F}"/>
    <dgm:cxn modelId="{AFD9C0FD-C731-4943-98F8-D984C1446089}" srcId="{6544A5CA-7970-4C96-B11D-67BB435A1D4F}" destId="{79338F5F-982B-4380-BD51-3E0BBD48D64B}" srcOrd="1" destOrd="0" parTransId="{2BA21FBB-7A6C-417F-8EB5-D5CF78EEDFA4}" sibTransId="{8BB42B69-4BDD-45D5-81F5-9AF515A4A2BF}"/>
    <dgm:cxn modelId="{B83495B3-9249-480E-B66C-16A4E7FC2ABC}" type="presParOf" srcId="{DD63B504-26B9-488D-AF39-5088DADAE86C}" destId="{87F69C98-DFBF-4E27-9F42-C24E0C4353C1}" srcOrd="0" destOrd="0" presId="urn:microsoft.com/office/officeart/2005/8/layout/hList1"/>
    <dgm:cxn modelId="{9C6AB32E-9348-4FE0-ACD3-5757DB247572}" type="presParOf" srcId="{87F69C98-DFBF-4E27-9F42-C24E0C4353C1}" destId="{165EF215-4801-4844-A015-A4B4E8F1229E}" srcOrd="0" destOrd="0" presId="urn:microsoft.com/office/officeart/2005/8/layout/hList1"/>
    <dgm:cxn modelId="{D22144B5-1CC0-4D9C-8345-D42B52469AE3}" type="presParOf" srcId="{87F69C98-DFBF-4E27-9F42-C24E0C4353C1}" destId="{13BBD335-B16E-4D30-B0B5-6AF38F422217}" srcOrd="1" destOrd="0" presId="urn:microsoft.com/office/officeart/2005/8/layout/hList1"/>
    <dgm:cxn modelId="{4F54093B-16C2-484E-A9DB-4D2AB0AD5438}" type="presParOf" srcId="{DD63B504-26B9-488D-AF39-5088DADAE86C}" destId="{BF308B7C-80C3-4EA7-BD08-E74A480EF84A}" srcOrd="1" destOrd="0" presId="urn:microsoft.com/office/officeart/2005/8/layout/hList1"/>
    <dgm:cxn modelId="{6DD5361B-5EC0-44DA-A4A1-D1AE3826DB8A}" type="presParOf" srcId="{DD63B504-26B9-488D-AF39-5088DADAE86C}" destId="{4E5EEE56-E581-41A2-A0ED-8AC708703CF5}" srcOrd="2" destOrd="0" presId="urn:microsoft.com/office/officeart/2005/8/layout/hList1"/>
    <dgm:cxn modelId="{796BF416-9806-42C0-B941-A009C7E24474}" type="presParOf" srcId="{4E5EEE56-E581-41A2-A0ED-8AC708703CF5}" destId="{3AFFB2F6-81B8-49DA-BD87-CBD58B2EE187}" srcOrd="0" destOrd="0" presId="urn:microsoft.com/office/officeart/2005/8/layout/hList1"/>
    <dgm:cxn modelId="{321FC707-82DE-49AE-A550-07765993CEB6}" type="presParOf" srcId="{4E5EEE56-E581-41A2-A0ED-8AC708703CF5}" destId="{D1ACD281-A78F-4CF9-A606-FF878C17C7C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46A3B5-7F41-4D99-BCFB-FA8D2B6F81F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1994842-CCC7-4248-94C9-EA9896139B13}">
      <dgm:prSet/>
      <dgm:spPr/>
      <dgm:t>
        <a:bodyPr/>
        <a:lstStyle/>
        <a:p>
          <a:r>
            <a:rPr lang="fr-FR"/>
            <a:t>Sport business companies are not industrial, we have to create a new « crafting human strategy »</a:t>
          </a:r>
          <a:endParaRPr lang="en-US"/>
        </a:p>
      </dgm:t>
    </dgm:pt>
    <dgm:pt modelId="{CC7ECB38-2421-4CE0-9717-47B1445134F1}" type="parTrans" cxnId="{402A8970-0493-49E5-AE3A-E9EBE0A5A4B9}">
      <dgm:prSet/>
      <dgm:spPr/>
      <dgm:t>
        <a:bodyPr/>
        <a:lstStyle/>
        <a:p>
          <a:endParaRPr lang="en-US"/>
        </a:p>
      </dgm:t>
    </dgm:pt>
    <dgm:pt modelId="{80C3BA3F-1B80-48C6-B2F9-0E8564E2B91C}" type="sibTrans" cxnId="{402A8970-0493-49E5-AE3A-E9EBE0A5A4B9}">
      <dgm:prSet/>
      <dgm:spPr/>
      <dgm:t>
        <a:bodyPr/>
        <a:lstStyle/>
        <a:p>
          <a:endParaRPr lang="en-US"/>
        </a:p>
      </dgm:t>
    </dgm:pt>
    <dgm:pt modelId="{B270218C-A819-4120-B0FD-0EFE99DB642A}">
      <dgm:prSet/>
      <dgm:spPr/>
      <dgm:t>
        <a:bodyPr/>
        <a:lstStyle/>
        <a:p>
          <a:r>
            <a:rPr lang="fr-FR"/>
            <a:t>Sport performance is the first goal : we have to create and maintain sport reliability and credibility </a:t>
          </a:r>
          <a:endParaRPr lang="en-US"/>
        </a:p>
      </dgm:t>
    </dgm:pt>
    <dgm:pt modelId="{6E3B7E36-ACA5-44D0-890A-C09D016D0C04}" type="parTrans" cxnId="{984D5F52-5B17-4EDF-9B3E-611CF1106D54}">
      <dgm:prSet/>
      <dgm:spPr/>
      <dgm:t>
        <a:bodyPr/>
        <a:lstStyle/>
        <a:p>
          <a:endParaRPr lang="en-US"/>
        </a:p>
      </dgm:t>
    </dgm:pt>
    <dgm:pt modelId="{57B503B2-8A3C-45C3-AF72-B546BA0ABC77}" type="sibTrans" cxnId="{984D5F52-5B17-4EDF-9B3E-611CF1106D54}">
      <dgm:prSet/>
      <dgm:spPr/>
      <dgm:t>
        <a:bodyPr/>
        <a:lstStyle/>
        <a:p>
          <a:endParaRPr lang="en-US"/>
        </a:p>
      </dgm:t>
    </dgm:pt>
    <dgm:pt modelId="{54FCC893-096B-4AE1-9B4F-90C6BD7745EE}">
      <dgm:prSet/>
      <dgm:spPr/>
      <dgm:t>
        <a:bodyPr/>
        <a:lstStyle/>
        <a:p>
          <a:r>
            <a:rPr lang="fr-FR"/>
            <a:t>Strategic assets combination and synergy will create a powerfull brand with a singular value chain for our future tennis factory.</a:t>
          </a:r>
          <a:endParaRPr lang="en-US"/>
        </a:p>
      </dgm:t>
    </dgm:pt>
    <dgm:pt modelId="{35339E7B-21E1-4E5A-9346-024FB7E9D6E0}" type="parTrans" cxnId="{00CE072F-CB8E-4B8E-8667-910BF8AFCD02}">
      <dgm:prSet/>
      <dgm:spPr/>
      <dgm:t>
        <a:bodyPr/>
        <a:lstStyle/>
        <a:p>
          <a:endParaRPr lang="en-US"/>
        </a:p>
      </dgm:t>
    </dgm:pt>
    <dgm:pt modelId="{40A2C03B-9E38-4547-9FF6-5FFCD6A5A79E}" type="sibTrans" cxnId="{00CE072F-CB8E-4B8E-8667-910BF8AFCD02}">
      <dgm:prSet/>
      <dgm:spPr/>
      <dgm:t>
        <a:bodyPr/>
        <a:lstStyle/>
        <a:p>
          <a:endParaRPr lang="en-US"/>
        </a:p>
      </dgm:t>
    </dgm:pt>
    <dgm:pt modelId="{4B7466DD-1EDC-4749-BD0B-27B6B3B2FEB0}" type="pres">
      <dgm:prSet presAssocID="{EE46A3B5-7F41-4D99-BCFB-FA8D2B6F81F3}" presName="root" presStyleCnt="0">
        <dgm:presLayoutVars>
          <dgm:dir/>
          <dgm:resizeHandles val="exact"/>
        </dgm:presLayoutVars>
      </dgm:prSet>
      <dgm:spPr/>
    </dgm:pt>
    <dgm:pt modelId="{3F0CD0DE-672E-4E21-921D-59828C7F2925}" type="pres">
      <dgm:prSet presAssocID="{D1994842-CCC7-4248-94C9-EA9896139B13}" presName="compNode" presStyleCnt="0"/>
      <dgm:spPr/>
    </dgm:pt>
    <dgm:pt modelId="{6C255C2C-7836-45B3-A605-813CA965552B}" type="pres">
      <dgm:prSet presAssocID="{D1994842-CCC7-4248-94C9-EA9896139B13}" presName="bgRect" presStyleLbl="bgShp" presStyleIdx="0" presStyleCnt="3"/>
      <dgm:spPr/>
    </dgm:pt>
    <dgm:pt modelId="{7AF250F6-1DF1-47A1-B41E-A38269BCAF9B}" type="pres">
      <dgm:prSet presAssocID="{D1994842-CCC7-4248-94C9-EA9896139B1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C7B32A87-26C1-4C25-994E-1A22D5DC94B5}" type="pres">
      <dgm:prSet presAssocID="{D1994842-CCC7-4248-94C9-EA9896139B13}" presName="spaceRect" presStyleCnt="0"/>
      <dgm:spPr/>
    </dgm:pt>
    <dgm:pt modelId="{40C15346-C3DF-4974-98D9-B7A4F4053942}" type="pres">
      <dgm:prSet presAssocID="{D1994842-CCC7-4248-94C9-EA9896139B13}" presName="parTx" presStyleLbl="revTx" presStyleIdx="0" presStyleCnt="3">
        <dgm:presLayoutVars>
          <dgm:chMax val="0"/>
          <dgm:chPref val="0"/>
        </dgm:presLayoutVars>
      </dgm:prSet>
      <dgm:spPr/>
    </dgm:pt>
    <dgm:pt modelId="{6B53A1D7-4126-47FB-8DBF-1FAB580AC10C}" type="pres">
      <dgm:prSet presAssocID="{80C3BA3F-1B80-48C6-B2F9-0E8564E2B91C}" presName="sibTrans" presStyleCnt="0"/>
      <dgm:spPr/>
    </dgm:pt>
    <dgm:pt modelId="{41450389-1399-4FA2-B0C5-DC376A31FB34}" type="pres">
      <dgm:prSet presAssocID="{B270218C-A819-4120-B0FD-0EFE99DB642A}" presName="compNode" presStyleCnt="0"/>
      <dgm:spPr/>
    </dgm:pt>
    <dgm:pt modelId="{4B0C6273-4C0A-4791-8D7F-FA0C14CE84D0}" type="pres">
      <dgm:prSet presAssocID="{B270218C-A819-4120-B0FD-0EFE99DB642A}" presName="bgRect" presStyleLbl="bgShp" presStyleIdx="1" presStyleCnt="3"/>
      <dgm:spPr/>
    </dgm:pt>
    <dgm:pt modelId="{A04AE5C1-3ABE-489F-B45C-6F8E0F3857E7}" type="pres">
      <dgm:prSet presAssocID="{B270218C-A819-4120-B0FD-0EFE99DB64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ort Balls"/>
        </a:ext>
      </dgm:extLst>
    </dgm:pt>
    <dgm:pt modelId="{8E5EBD03-C85D-4B54-98F0-8E03C756CFE8}" type="pres">
      <dgm:prSet presAssocID="{B270218C-A819-4120-B0FD-0EFE99DB642A}" presName="spaceRect" presStyleCnt="0"/>
      <dgm:spPr/>
    </dgm:pt>
    <dgm:pt modelId="{16FFEDC7-A572-4471-884C-174CAB25D71E}" type="pres">
      <dgm:prSet presAssocID="{B270218C-A819-4120-B0FD-0EFE99DB642A}" presName="parTx" presStyleLbl="revTx" presStyleIdx="1" presStyleCnt="3">
        <dgm:presLayoutVars>
          <dgm:chMax val="0"/>
          <dgm:chPref val="0"/>
        </dgm:presLayoutVars>
      </dgm:prSet>
      <dgm:spPr/>
    </dgm:pt>
    <dgm:pt modelId="{B4408C05-B5DA-4BB1-8B18-B691657943D5}" type="pres">
      <dgm:prSet presAssocID="{57B503B2-8A3C-45C3-AF72-B546BA0ABC77}" presName="sibTrans" presStyleCnt="0"/>
      <dgm:spPr/>
    </dgm:pt>
    <dgm:pt modelId="{C44E9FC4-EDAB-4698-AA13-F5DD9839635B}" type="pres">
      <dgm:prSet presAssocID="{54FCC893-096B-4AE1-9B4F-90C6BD7745EE}" presName="compNode" presStyleCnt="0"/>
      <dgm:spPr/>
    </dgm:pt>
    <dgm:pt modelId="{200E5D63-3B39-408F-979B-A88E7B1C1173}" type="pres">
      <dgm:prSet presAssocID="{54FCC893-096B-4AE1-9B4F-90C6BD7745EE}" presName="bgRect" presStyleLbl="bgShp" presStyleIdx="2" presStyleCnt="3"/>
      <dgm:spPr/>
    </dgm:pt>
    <dgm:pt modelId="{D2A8C370-71F1-4812-AF40-006BE8621785}" type="pres">
      <dgm:prSet presAssocID="{54FCC893-096B-4AE1-9B4F-90C6BD7745E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rrotUp"/>
        </a:ext>
      </dgm:extLst>
    </dgm:pt>
    <dgm:pt modelId="{5BE49C35-9C8C-4176-A79E-8E4FA08E9A05}" type="pres">
      <dgm:prSet presAssocID="{54FCC893-096B-4AE1-9B4F-90C6BD7745EE}" presName="spaceRect" presStyleCnt="0"/>
      <dgm:spPr/>
    </dgm:pt>
    <dgm:pt modelId="{7C33DC65-3A0A-4D9A-9967-86BBF3ECE3F7}" type="pres">
      <dgm:prSet presAssocID="{54FCC893-096B-4AE1-9B4F-90C6BD7745EE}" presName="parTx" presStyleLbl="revTx" presStyleIdx="2" presStyleCnt="3">
        <dgm:presLayoutVars>
          <dgm:chMax val="0"/>
          <dgm:chPref val="0"/>
        </dgm:presLayoutVars>
      </dgm:prSet>
      <dgm:spPr/>
    </dgm:pt>
  </dgm:ptLst>
  <dgm:cxnLst>
    <dgm:cxn modelId="{00CE072F-CB8E-4B8E-8667-910BF8AFCD02}" srcId="{EE46A3B5-7F41-4D99-BCFB-FA8D2B6F81F3}" destId="{54FCC893-096B-4AE1-9B4F-90C6BD7745EE}" srcOrd="2" destOrd="0" parTransId="{35339E7B-21E1-4E5A-9346-024FB7E9D6E0}" sibTransId="{40A2C03B-9E38-4547-9FF6-5FFCD6A5A79E}"/>
    <dgm:cxn modelId="{4C883138-BF2B-4332-8D87-59D1C54AB216}" type="presOf" srcId="{EE46A3B5-7F41-4D99-BCFB-FA8D2B6F81F3}" destId="{4B7466DD-1EDC-4749-BD0B-27B6B3B2FEB0}" srcOrd="0" destOrd="0" presId="urn:microsoft.com/office/officeart/2018/2/layout/IconVerticalSolidList"/>
    <dgm:cxn modelId="{8C1F6F48-23B7-459B-B723-1A38B305DCCD}" type="presOf" srcId="{B270218C-A819-4120-B0FD-0EFE99DB642A}" destId="{16FFEDC7-A572-4471-884C-174CAB25D71E}" srcOrd="0" destOrd="0" presId="urn:microsoft.com/office/officeart/2018/2/layout/IconVerticalSolidList"/>
    <dgm:cxn modelId="{402A8970-0493-49E5-AE3A-E9EBE0A5A4B9}" srcId="{EE46A3B5-7F41-4D99-BCFB-FA8D2B6F81F3}" destId="{D1994842-CCC7-4248-94C9-EA9896139B13}" srcOrd="0" destOrd="0" parTransId="{CC7ECB38-2421-4CE0-9717-47B1445134F1}" sibTransId="{80C3BA3F-1B80-48C6-B2F9-0E8564E2B91C}"/>
    <dgm:cxn modelId="{984D5F52-5B17-4EDF-9B3E-611CF1106D54}" srcId="{EE46A3B5-7F41-4D99-BCFB-FA8D2B6F81F3}" destId="{B270218C-A819-4120-B0FD-0EFE99DB642A}" srcOrd="1" destOrd="0" parTransId="{6E3B7E36-ACA5-44D0-890A-C09D016D0C04}" sibTransId="{57B503B2-8A3C-45C3-AF72-B546BA0ABC77}"/>
    <dgm:cxn modelId="{5C0F3488-6BDD-446E-8DDA-42F131C3E95A}" type="presOf" srcId="{D1994842-CCC7-4248-94C9-EA9896139B13}" destId="{40C15346-C3DF-4974-98D9-B7A4F4053942}" srcOrd="0" destOrd="0" presId="urn:microsoft.com/office/officeart/2018/2/layout/IconVerticalSolidList"/>
    <dgm:cxn modelId="{B3DF16FE-C647-4F18-A398-7FE5E485B0F5}" type="presOf" srcId="{54FCC893-096B-4AE1-9B4F-90C6BD7745EE}" destId="{7C33DC65-3A0A-4D9A-9967-86BBF3ECE3F7}" srcOrd="0" destOrd="0" presId="urn:microsoft.com/office/officeart/2018/2/layout/IconVerticalSolidList"/>
    <dgm:cxn modelId="{D1706781-1670-4C6F-AA74-0BEFDA00E5F2}" type="presParOf" srcId="{4B7466DD-1EDC-4749-BD0B-27B6B3B2FEB0}" destId="{3F0CD0DE-672E-4E21-921D-59828C7F2925}" srcOrd="0" destOrd="0" presId="urn:microsoft.com/office/officeart/2018/2/layout/IconVerticalSolidList"/>
    <dgm:cxn modelId="{9044DF8B-F1B1-48BA-B28B-10905379CC5D}" type="presParOf" srcId="{3F0CD0DE-672E-4E21-921D-59828C7F2925}" destId="{6C255C2C-7836-45B3-A605-813CA965552B}" srcOrd="0" destOrd="0" presId="urn:microsoft.com/office/officeart/2018/2/layout/IconVerticalSolidList"/>
    <dgm:cxn modelId="{0C32FE12-94C4-4F24-9CD0-A673B270853C}" type="presParOf" srcId="{3F0CD0DE-672E-4E21-921D-59828C7F2925}" destId="{7AF250F6-1DF1-47A1-B41E-A38269BCAF9B}" srcOrd="1" destOrd="0" presId="urn:microsoft.com/office/officeart/2018/2/layout/IconVerticalSolidList"/>
    <dgm:cxn modelId="{7DE26BF2-FBEB-4240-BDBF-7DA2CCED9E3E}" type="presParOf" srcId="{3F0CD0DE-672E-4E21-921D-59828C7F2925}" destId="{C7B32A87-26C1-4C25-994E-1A22D5DC94B5}" srcOrd="2" destOrd="0" presId="urn:microsoft.com/office/officeart/2018/2/layout/IconVerticalSolidList"/>
    <dgm:cxn modelId="{CE05ED6D-2B69-4CE7-AE7B-3076662D8212}" type="presParOf" srcId="{3F0CD0DE-672E-4E21-921D-59828C7F2925}" destId="{40C15346-C3DF-4974-98D9-B7A4F4053942}" srcOrd="3" destOrd="0" presId="urn:microsoft.com/office/officeart/2018/2/layout/IconVerticalSolidList"/>
    <dgm:cxn modelId="{319CFC55-B87C-4066-92A5-A9133DD746DA}" type="presParOf" srcId="{4B7466DD-1EDC-4749-BD0B-27B6B3B2FEB0}" destId="{6B53A1D7-4126-47FB-8DBF-1FAB580AC10C}" srcOrd="1" destOrd="0" presId="urn:microsoft.com/office/officeart/2018/2/layout/IconVerticalSolidList"/>
    <dgm:cxn modelId="{49C692D1-2760-465D-B120-E206AEBD61FE}" type="presParOf" srcId="{4B7466DD-1EDC-4749-BD0B-27B6B3B2FEB0}" destId="{41450389-1399-4FA2-B0C5-DC376A31FB34}" srcOrd="2" destOrd="0" presId="urn:microsoft.com/office/officeart/2018/2/layout/IconVerticalSolidList"/>
    <dgm:cxn modelId="{B8949AB5-64B6-46E8-8E1C-F5CEE0CFDB9D}" type="presParOf" srcId="{41450389-1399-4FA2-B0C5-DC376A31FB34}" destId="{4B0C6273-4C0A-4791-8D7F-FA0C14CE84D0}" srcOrd="0" destOrd="0" presId="urn:microsoft.com/office/officeart/2018/2/layout/IconVerticalSolidList"/>
    <dgm:cxn modelId="{498D4357-EBDE-4C5F-8057-868EF5CAC112}" type="presParOf" srcId="{41450389-1399-4FA2-B0C5-DC376A31FB34}" destId="{A04AE5C1-3ABE-489F-B45C-6F8E0F3857E7}" srcOrd="1" destOrd="0" presId="urn:microsoft.com/office/officeart/2018/2/layout/IconVerticalSolidList"/>
    <dgm:cxn modelId="{CD404EE5-CD02-49F3-95CB-83236FDBC16A}" type="presParOf" srcId="{41450389-1399-4FA2-B0C5-DC376A31FB34}" destId="{8E5EBD03-C85D-4B54-98F0-8E03C756CFE8}" srcOrd="2" destOrd="0" presId="urn:microsoft.com/office/officeart/2018/2/layout/IconVerticalSolidList"/>
    <dgm:cxn modelId="{15D93926-00C7-4690-A008-53AA99D1F993}" type="presParOf" srcId="{41450389-1399-4FA2-B0C5-DC376A31FB34}" destId="{16FFEDC7-A572-4471-884C-174CAB25D71E}" srcOrd="3" destOrd="0" presId="urn:microsoft.com/office/officeart/2018/2/layout/IconVerticalSolidList"/>
    <dgm:cxn modelId="{C812EAB4-5D4B-4507-B32E-77D7553CD9A9}" type="presParOf" srcId="{4B7466DD-1EDC-4749-BD0B-27B6B3B2FEB0}" destId="{B4408C05-B5DA-4BB1-8B18-B691657943D5}" srcOrd="3" destOrd="0" presId="urn:microsoft.com/office/officeart/2018/2/layout/IconVerticalSolidList"/>
    <dgm:cxn modelId="{834681E0-0245-4494-B258-7F9B34BAB0C0}" type="presParOf" srcId="{4B7466DD-1EDC-4749-BD0B-27B6B3B2FEB0}" destId="{C44E9FC4-EDAB-4698-AA13-F5DD9839635B}" srcOrd="4" destOrd="0" presId="urn:microsoft.com/office/officeart/2018/2/layout/IconVerticalSolidList"/>
    <dgm:cxn modelId="{1B9394D4-8486-4B6E-B510-C4211542CB50}" type="presParOf" srcId="{C44E9FC4-EDAB-4698-AA13-F5DD9839635B}" destId="{200E5D63-3B39-408F-979B-A88E7B1C1173}" srcOrd="0" destOrd="0" presId="urn:microsoft.com/office/officeart/2018/2/layout/IconVerticalSolidList"/>
    <dgm:cxn modelId="{E9886DC8-C0A8-4BB3-9E91-4D2B7E8BE330}" type="presParOf" srcId="{C44E9FC4-EDAB-4698-AA13-F5DD9839635B}" destId="{D2A8C370-71F1-4812-AF40-006BE8621785}" srcOrd="1" destOrd="0" presId="urn:microsoft.com/office/officeart/2018/2/layout/IconVerticalSolidList"/>
    <dgm:cxn modelId="{B87A5C1F-C334-41BF-872E-B98BB74A69A5}" type="presParOf" srcId="{C44E9FC4-EDAB-4698-AA13-F5DD9839635B}" destId="{5BE49C35-9C8C-4176-A79E-8E4FA08E9A05}" srcOrd="2" destOrd="0" presId="urn:microsoft.com/office/officeart/2018/2/layout/IconVerticalSolidList"/>
    <dgm:cxn modelId="{0D3DB1E3-C74D-4832-93E4-2CF391F69735}" type="presParOf" srcId="{C44E9FC4-EDAB-4698-AA13-F5DD9839635B}" destId="{7C33DC65-3A0A-4D9A-9967-86BBF3ECE3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3FA6B8-0789-407C-AC52-18AF50B12FF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3877909-C06F-4DA6-93A5-883737BA8D41}">
      <dgm:prSet/>
      <dgm:spPr/>
      <dgm:t>
        <a:bodyPr/>
        <a:lstStyle/>
        <a:p>
          <a:r>
            <a:rPr lang="fr-FR"/>
            <a:t>Relational Business Model because :</a:t>
          </a:r>
          <a:endParaRPr lang="en-US"/>
        </a:p>
      </dgm:t>
    </dgm:pt>
    <dgm:pt modelId="{E8CB3FF5-C2FD-424A-A3B5-AF48847F2A2B}" type="parTrans" cxnId="{66599A93-352A-466F-A286-1D3D6A92AF19}">
      <dgm:prSet/>
      <dgm:spPr/>
      <dgm:t>
        <a:bodyPr/>
        <a:lstStyle/>
        <a:p>
          <a:endParaRPr lang="en-US"/>
        </a:p>
      </dgm:t>
    </dgm:pt>
    <dgm:pt modelId="{F08AC529-B79D-4CB2-A93F-CE0463882015}" type="sibTrans" cxnId="{66599A93-352A-466F-A286-1D3D6A92AF19}">
      <dgm:prSet/>
      <dgm:spPr/>
      <dgm:t>
        <a:bodyPr/>
        <a:lstStyle/>
        <a:p>
          <a:endParaRPr lang="en-US"/>
        </a:p>
      </dgm:t>
    </dgm:pt>
    <dgm:pt modelId="{6B68DE76-65F7-4AA3-9F1F-ACAB2280E924}">
      <dgm:prSet/>
      <dgm:spPr/>
      <dgm:t>
        <a:bodyPr/>
        <a:lstStyle/>
        <a:p>
          <a:r>
            <a:rPr lang="fr-FR"/>
            <a:t>With a large part of the turnover linking to public and private sponsors </a:t>
          </a:r>
          <a:endParaRPr lang="en-US"/>
        </a:p>
      </dgm:t>
    </dgm:pt>
    <dgm:pt modelId="{ADB3B862-3A24-4FB8-AC1F-0263661BF5E3}" type="parTrans" cxnId="{1C3D7C26-C79C-43A8-BB14-74191DF4B809}">
      <dgm:prSet/>
      <dgm:spPr/>
      <dgm:t>
        <a:bodyPr/>
        <a:lstStyle/>
        <a:p>
          <a:endParaRPr lang="en-US"/>
        </a:p>
      </dgm:t>
    </dgm:pt>
    <dgm:pt modelId="{4EC1274A-22DF-4C9C-B62F-D753FAE20997}" type="sibTrans" cxnId="{1C3D7C26-C79C-43A8-BB14-74191DF4B809}">
      <dgm:prSet/>
      <dgm:spPr/>
      <dgm:t>
        <a:bodyPr/>
        <a:lstStyle/>
        <a:p>
          <a:endParaRPr lang="en-US"/>
        </a:p>
      </dgm:t>
    </dgm:pt>
    <dgm:pt modelId="{F548E977-1FDE-4D75-8B23-720C87FE6EF2}">
      <dgm:prSet/>
      <dgm:spPr/>
      <dgm:t>
        <a:bodyPr/>
        <a:lstStyle/>
        <a:p>
          <a:r>
            <a:rPr lang="fr-FR"/>
            <a:t>Without huge TV Rights</a:t>
          </a:r>
          <a:endParaRPr lang="en-US"/>
        </a:p>
      </dgm:t>
    </dgm:pt>
    <dgm:pt modelId="{C8D04745-3DED-4AC7-9B0E-62F91A79198B}" type="parTrans" cxnId="{30A0D923-6BA5-4F0E-99BE-4DD2E89B8900}">
      <dgm:prSet/>
      <dgm:spPr/>
      <dgm:t>
        <a:bodyPr/>
        <a:lstStyle/>
        <a:p>
          <a:endParaRPr lang="en-US"/>
        </a:p>
      </dgm:t>
    </dgm:pt>
    <dgm:pt modelId="{F2C96BF1-F335-4983-BB1B-6EBD882F6C99}" type="sibTrans" cxnId="{30A0D923-6BA5-4F0E-99BE-4DD2E89B8900}">
      <dgm:prSet/>
      <dgm:spPr/>
      <dgm:t>
        <a:bodyPr/>
        <a:lstStyle/>
        <a:p>
          <a:endParaRPr lang="en-US"/>
        </a:p>
      </dgm:t>
    </dgm:pt>
    <dgm:pt modelId="{A1E8EA5E-BA0B-43F3-BB86-D19784AFE0B5}">
      <dgm:prSet/>
      <dgm:spPr/>
      <dgm:t>
        <a:bodyPr/>
        <a:lstStyle/>
        <a:p>
          <a:r>
            <a:rPr lang="fr-FR"/>
            <a:t>Without Stadium or Arena to implement a strong brand strategy based on fans consuming </a:t>
          </a:r>
          <a:endParaRPr lang="en-US"/>
        </a:p>
      </dgm:t>
    </dgm:pt>
    <dgm:pt modelId="{3251F4D4-2346-415C-A8BF-86E4853C387A}" type="parTrans" cxnId="{32B33315-EBDB-476C-BD2D-E4E2B8245FBC}">
      <dgm:prSet/>
      <dgm:spPr/>
      <dgm:t>
        <a:bodyPr/>
        <a:lstStyle/>
        <a:p>
          <a:endParaRPr lang="en-US"/>
        </a:p>
      </dgm:t>
    </dgm:pt>
    <dgm:pt modelId="{5095B39E-09CC-4168-A8CB-043E4755B77E}" type="sibTrans" cxnId="{32B33315-EBDB-476C-BD2D-E4E2B8245FBC}">
      <dgm:prSet/>
      <dgm:spPr/>
      <dgm:t>
        <a:bodyPr/>
        <a:lstStyle/>
        <a:p>
          <a:endParaRPr lang="en-US"/>
        </a:p>
      </dgm:t>
    </dgm:pt>
    <dgm:pt modelId="{45C6D657-491F-4E23-BFF3-3109FA8A2284}" type="pres">
      <dgm:prSet presAssocID="{143FA6B8-0789-407C-AC52-18AF50B12FF5}" presName="root" presStyleCnt="0">
        <dgm:presLayoutVars>
          <dgm:dir/>
          <dgm:resizeHandles val="exact"/>
        </dgm:presLayoutVars>
      </dgm:prSet>
      <dgm:spPr/>
    </dgm:pt>
    <dgm:pt modelId="{F456C40F-BC4A-4C03-9AD9-0023A012A7A6}" type="pres">
      <dgm:prSet presAssocID="{33877909-C06F-4DA6-93A5-883737BA8D41}" presName="compNode" presStyleCnt="0"/>
      <dgm:spPr/>
    </dgm:pt>
    <dgm:pt modelId="{CAC4FF7F-07E7-4B1E-8EFC-AA3C562AA1F8}" type="pres">
      <dgm:prSet presAssocID="{33877909-C06F-4DA6-93A5-883737BA8D41}" presName="bgRect" presStyleLbl="bgShp" presStyleIdx="0" presStyleCnt="4"/>
      <dgm:spPr/>
    </dgm:pt>
    <dgm:pt modelId="{DF58BF65-D9F9-404D-BC4B-A56502B4D2A0}" type="pres">
      <dgm:prSet presAssocID="{33877909-C06F-4DA6-93A5-883737BA8D4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rotUp"/>
        </a:ext>
      </dgm:extLst>
    </dgm:pt>
    <dgm:pt modelId="{EE853CA2-80AC-4E28-AE96-13484D5C0B2E}" type="pres">
      <dgm:prSet presAssocID="{33877909-C06F-4DA6-93A5-883737BA8D41}" presName="spaceRect" presStyleCnt="0"/>
      <dgm:spPr/>
    </dgm:pt>
    <dgm:pt modelId="{71183451-EC84-4B9A-B8AE-CBAC0F694D57}" type="pres">
      <dgm:prSet presAssocID="{33877909-C06F-4DA6-93A5-883737BA8D41}" presName="parTx" presStyleLbl="revTx" presStyleIdx="0" presStyleCnt="4">
        <dgm:presLayoutVars>
          <dgm:chMax val="0"/>
          <dgm:chPref val="0"/>
        </dgm:presLayoutVars>
      </dgm:prSet>
      <dgm:spPr/>
    </dgm:pt>
    <dgm:pt modelId="{60E46CF5-6063-4122-8EFA-B4F5BA80B8B0}" type="pres">
      <dgm:prSet presAssocID="{F08AC529-B79D-4CB2-A93F-CE0463882015}" presName="sibTrans" presStyleCnt="0"/>
      <dgm:spPr/>
    </dgm:pt>
    <dgm:pt modelId="{ACB48B10-B3C6-4EF7-B4AC-246D5A39C5FB}" type="pres">
      <dgm:prSet presAssocID="{6B68DE76-65F7-4AA3-9F1F-ACAB2280E924}" presName="compNode" presStyleCnt="0"/>
      <dgm:spPr/>
    </dgm:pt>
    <dgm:pt modelId="{761C6D8A-D359-4DCC-BD5E-448B9E0C5F66}" type="pres">
      <dgm:prSet presAssocID="{6B68DE76-65F7-4AA3-9F1F-ACAB2280E924}" presName="bgRect" presStyleLbl="bgShp" presStyleIdx="1" presStyleCnt="4"/>
      <dgm:spPr/>
    </dgm:pt>
    <dgm:pt modelId="{01C93254-9E47-49B4-898A-91CA77976943}" type="pres">
      <dgm:prSet presAssocID="{6B68DE76-65F7-4AA3-9F1F-ACAB2280E92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62500C2D-60E5-45FB-9034-F08CB2F8A686}" type="pres">
      <dgm:prSet presAssocID="{6B68DE76-65F7-4AA3-9F1F-ACAB2280E924}" presName="spaceRect" presStyleCnt="0"/>
      <dgm:spPr/>
    </dgm:pt>
    <dgm:pt modelId="{CD698E4D-5F99-45DC-898B-347296E5043C}" type="pres">
      <dgm:prSet presAssocID="{6B68DE76-65F7-4AA3-9F1F-ACAB2280E924}" presName="parTx" presStyleLbl="revTx" presStyleIdx="1" presStyleCnt="4">
        <dgm:presLayoutVars>
          <dgm:chMax val="0"/>
          <dgm:chPref val="0"/>
        </dgm:presLayoutVars>
      </dgm:prSet>
      <dgm:spPr/>
    </dgm:pt>
    <dgm:pt modelId="{7EFEDE47-124B-4DFA-B509-DD1A42619D25}" type="pres">
      <dgm:prSet presAssocID="{4EC1274A-22DF-4C9C-B62F-D753FAE20997}" presName="sibTrans" presStyleCnt="0"/>
      <dgm:spPr/>
    </dgm:pt>
    <dgm:pt modelId="{B78FEFA3-E8AB-47FB-8C32-CA105D165823}" type="pres">
      <dgm:prSet presAssocID="{F548E977-1FDE-4D75-8B23-720C87FE6EF2}" presName="compNode" presStyleCnt="0"/>
      <dgm:spPr/>
    </dgm:pt>
    <dgm:pt modelId="{F5F427CD-FADF-4F30-91A3-9EC39859DFD1}" type="pres">
      <dgm:prSet presAssocID="{F548E977-1FDE-4D75-8B23-720C87FE6EF2}" presName="bgRect" presStyleLbl="bgShp" presStyleIdx="2" presStyleCnt="4"/>
      <dgm:spPr/>
    </dgm:pt>
    <dgm:pt modelId="{0BD662EC-B24E-45A5-A0B7-B6C8A3DD2FC1}" type="pres">
      <dgm:prSet presAssocID="{F548E977-1FDE-4D75-8B23-720C87FE6EF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vision"/>
        </a:ext>
      </dgm:extLst>
    </dgm:pt>
    <dgm:pt modelId="{9C5CFC6D-E71E-4252-B1A6-5EEE683B61B3}" type="pres">
      <dgm:prSet presAssocID="{F548E977-1FDE-4D75-8B23-720C87FE6EF2}" presName="spaceRect" presStyleCnt="0"/>
      <dgm:spPr/>
    </dgm:pt>
    <dgm:pt modelId="{0505A910-C922-427F-BBDB-948B86870581}" type="pres">
      <dgm:prSet presAssocID="{F548E977-1FDE-4D75-8B23-720C87FE6EF2}" presName="parTx" presStyleLbl="revTx" presStyleIdx="2" presStyleCnt="4">
        <dgm:presLayoutVars>
          <dgm:chMax val="0"/>
          <dgm:chPref val="0"/>
        </dgm:presLayoutVars>
      </dgm:prSet>
      <dgm:spPr/>
    </dgm:pt>
    <dgm:pt modelId="{F73FD8B0-00E5-4FA2-B7D8-AE88D7174B84}" type="pres">
      <dgm:prSet presAssocID="{F2C96BF1-F335-4983-BB1B-6EBD882F6C99}" presName="sibTrans" presStyleCnt="0"/>
      <dgm:spPr/>
    </dgm:pt>
    <dgm:pt modelId="{BCA868C6-78D3-4D85-A87B-E28D69FA0C2B}" type="pres">
      <dgm:prSet presAssocID="{A1E8EA5E-BA0B-43F3-BB86-D19784AFE0B5}" presName="compNode" presStyleCnt="0"/>
      <dgm:spPr/>
    </dgm:pt>
    <dgm:pt modelId="{A12D65BC-8015-40E8-A36A-FE16C2E589B8}" type="pres">
      <dgm:prSet presAssocID="{A1E8EA5E-BA0B-43F3-BB86-D19784AFE0B5}" presName="bgRect" presStyleLbl="bgShp" presStyleIdx="3" presStyleCnt="4"/>
      <dgm:spPr/>
    </dgm:pt>
    <dgm:pt modelId="{33E6FEDA-A7B1-4023-B8CB-FBEF815E1D17}" type="pres">
      <dgm:prSet presAssocID="{A1E8EA5E-BA0B-43F3-BB86-D19784AFE0B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otball"/>
        </a:ext>
      </dgm:extLst>
    </dgm:pt>
    <dgm:pt modelId="{02B56F18-FA0B-448B-BECF-9E8A60DCE1CC}" type="pres">
      <dgm:prSet presAssocID="{A1E8EA5E-BA0B-43F3-BB86-D19784AFE0B5}" presName="spaceRect" presStyleCnt="0"/>
      <dgm:spPr/>
    </dgm:pt>
    <dgm:pt modelId="{E40BACAC-688B-47CC-91F5-909488180CA0}" type="pres">
      <dgm:prSet presAssocID="{A1E8EA5E-BA0B-43F3-BB86-D19784AFE0B5}" presName="parTx" presStyleLbl="revTx" presStyleIdx="3" presStyleCnt="4">
        <dgm:presLayoutVars>
          <dgm:chMax val="0"/>
          <dgm:chPref val="0"/>
        </dgm:presLayoutVars>
      </dgm:prSet>
      <dgm:spPr/>
    </dgm:pt>
  </dgm:ptLst>
  <dgm:cxnLst>
    <dgm:cxn modelId="{32B33315-EBDB-476C-BD2D-E4E2B8245FBC}" srcId="{143FA6B8-0789-407C-AC52-18AF50B12FF5}" destId="{A1E8EA5E-BA0B-43F3-BB86-D19784AFE0B5}" srcOrd="3" destOrd="0" parTransId="{3251F4D4-2346-415C-A8BF-86E4853C387A}" sibTransId="{5095B39E-09CC-4168-A8CB-043E4755B77E}"/>
    <dgm:cxn modelId="{30A0D923-6BA5-4F0E-99BE-4DD2E89B8900}" srcId="{143FA6B8-0789-407C-AC52-18AF50B12FF5}" destId="{F548E977-1FDE-4D75-8B23-720C87FE6EF2}" srcOrd="2" destOrd="0" parTransId="{C8D04745-3DED-4AC7-9B0E-62F91A79198B}" sibTransId="{F2C96BF1-F335-4983-BB1B-6EBD882F6C99}"/>
    <dgm:cxn modelId="{1C3D7C26-C79C-43A8-BB14-74191DF4B809}" srcId="{143FA6B8-0789-407C-AC52-18AF50B12FF5}" destId="{6B68DE76-65F7-4AA3-9F1F-ACAB2280E924}" srcOrd="1" destOrd="0" parTransId="{ADB3B862-3A24-4FB8-AC1F-0263661BF5E3}" sibTransId="{4EC1274A-22DF-4C9C-B62F-D753FAE20997}"/>
    <dgm:cxn modelId="{A5C0A07B-56E4-40F0-AAF0-239DF0D14BF0}" type="presOf" srcId="{F548E977-1FDE-4D75-8B23-720C87FE6EF2}" destId="{0505A910-C922-427F-BBDB-948B86870581}" srcOrd="0" destOrd="0" presId="urn:microsoft.com/office/officeart/2018/2/layout/IconVerticalSolidList"/>
    <dgm:cxn modelId="{66599A93-352A-466F-A286-1D3D6A92AF19}" srcId="{143FA6B8-0789-407C-AC52-18AF50B12FF5}" destId="{33877909-C06F-4DA6-93A5-883737BA8D41}" srcOrd="0" destOrd="0" parTransId="{E8CB3FF5-C2FD-424A-A3B5-AF48847F2A2B}" sibTransId="{F08AC529-B79D-4CB2-A93F-CE0463882015}"/>
    <dgm:cxn modelId="{8C17379E-15CA-4D02-8A8C-192A5DEE1760}" type="presOf" srcId="{143FA6B8-0789-407C-AC52-18AF50B12FF5}" destId="{45C6D657-491F-4E23-BFF3-3109FA8A2284}" srcOrd="0" destOrd="0" presId="urn:microsoft.com/office/officeart/2018/2/layout/IconVerticalSolidList"/>
    <dgm:cxn modelId="{B88CC7AC-96FA-4470-A7D7-5ED70D48852E}" type="presOf" srcId="{6B68DE76-65F7-4AA3-9F1F-ACAB2280E924}" destId="{CD698E4D-5F99-45DC-898B-347296E5043C}" srcOrd="0" destOrd="0" presId="urn:microsoft.com/office/officeart/2018/2/layout/IconVerticalSolidList"/>
    <dgm:cxn modelId="{B34BDFE5-0F69-4A5A-A152-224F66AA0F09}" type="presOf" srcId="{A1E8EA5E-BA0B-43F3-BB86-D19784AFE0B5}" destId="{E40BACAC-688B-47CC-91F5-909488180CA0}" srcOrd="0" destOrd="0" presId="urn:microsoft.com/office/officeart/2018/2/layout/IconVerticalSolidList"/>
    <dgm:cxn modelId="{9C2B20E6-925A-46A3-9863-9BB4F747082A}" type="presOf" srcId="{33877909-C06F-4DA6-93A5-883737BA8D41}" destId="{71183451-EC84-4B9A-B8AE-CBAC0F694D57}" srcOrd="0" destOrd="0" presId="urn:microsoft.com/office/officeart/2018/2/layout/IconVerticalSolidList"/>
    <dgm:cxn modelId="{C7DCC8B1-734A-4563-9FA8-4126680A53C1}" type="presParOf" srcId="{45C6D657-491F-4E23-BFF3-3109FA8A2284}" destId="{F456C40F-BC4A-4C03-9AD9-0023A012A7A6}" srcOrd="0" destOrd="0" presId="urn:microsoft.com/office/officeart/2018/2/layout/IconVerticalSolidList"/>
    <dgm:cxn modelId="{51AB3216-BA4B-455C-A8D0-E7FF8385DB4E}" type="presParOf" srcId="{F456C40F-BC4A-4C03-9AD9-0023A012A7A6}" destId="{CAC4FF7F-07E7-4B1E-8EFC-AA3C562AA1F8}" srcOrd="0" destOrd="0" presId="urn:microsoft.com/office/officeart/2018/2/layout/IconVerticalSolidList"/>
    <dgm:cxn modelId="{8884B4DF-65CB-4883-A034-F62A8C6E1E92}" type="presParOf" srcId="{F456C40F-BC4A-4C03-9AD9-0023A012A7A6}" destId="{DF58BF65-D9F9-404D-BC4B-A56502B4D2A0}" srcOrd="1" destOrd="0" presId="urn:microsoft.com/office/officeart/2018/2/layout/IconVerticalSolidList"/>
    <dgm:cxn modelId="{5173FDDF-92E5-4D54-B74B-5744F0835094}" type="presParOf" srcId="{F456C40F-BC4A-4C03-9AD9-0023A012A7A6}" destId="{EE853CA2-80AC-4E28-AE96-13484D5C0B2E}" srcOrd="2" destOrd="0" presId="urn:microsoft.com/office/officeart/2018/2/layout/IconVerticalSolidList"/>
    <dgm:cxn modelId="{816C1D92-A838-455E-98CA-4558910032EA}" type="presParOf" srcId="{F456C40F-BC4A-4C03-9AD9-0023A012A7A6}" destId="{71183451-EC84-4B9A-B8AE-CBAC0F694D57}" srcOrd="3" destOrd="0" presId="urn:microsoft.com/office/officeart/2018/2/layout/IconVerticalSolidList"/>
    <dgm:cxn modelId="{D3E7D66D-82B7-40E8-90B2-7BAB84484927}" type="presParOf" srcId="{45C6D657-491F-4E23-BFF3-3109FA8A2284}" destId="{60E46CF5-6063-4122-8EFA-B4F5BA80B8B0}" srcOrd="1" destOrd="0" presId="urn:microsoft.com/office/officeart/2018/2/layout/IconVerticalSolidList"/>
    <dgm:cxn modelId="{CC5814EB-FFF4-451E-9568-EF16785CB7CF}" type="presParOf" srcId="{45C6D657-491F-4E23-BFF3-3109FA8A2284}" destId="{ACB48B10-B3C6-4EF7-B4AC-246D5A39C5FB}" srcOrd="2" destOrd="0" presId="urn:microsoft.com/office/officeart/2018/2/layout/IconVerticalSolidList"/>
    <dgm:cxn modelId="{F3364516-18AD-4123-B1C4-E5D567E9E83A}" type="presParOf" srcId="{ACB48B10-B3C6-4EF7-B4AC-246D5A39C5FB}" destId="{761C6D8A-D359-4DCC-BD5E-448B9E0C5F66}" srcOrd="0" destOrd="0" presId="urn:microsoft.com/office/officeart/2018/2/layout/IconVerticalSolidList"/>
    <dgm:cxn modelId="{EBE26628-BC2A-4316-8825-F85942A5032E}" type="presParOf" srcId="{ACB48B10-B3C6-4EF7-B4AC-246D5A39C5FB}" destId="{01C93254-9E47-49B4-898A-91CA77976943}" srcOrd="1" destOrd="0" presId="urn:microsoft.com/office/officeart/2018/2/layout/IconVerticalSolidList"/>
    <dgm:cxn modelId="{25BF954E-04DC-442A-94C1-43030931E555}" type="presParOf" srcId="{ACB48B10-B3C6-4EF7-B4AC-246D5A39C5FB}" destId="{62500C2D-60E5-45FB-9034-F08CB2F8A686}" srcOrd="2" destOrd="0" presId="urn:microsoft.com/office/officeart/2018/2/layout/IconVerticalSolidList"/>
    <dgm:cxn modelId="{B9566B8C-7290-4583-A53F-AED2708FA1C8}" type="presParOf" srcId="{ACB48B10-B3C6-4EF7-B4AC-246D5A39C5FB}" destId="{CD698E4D-5F99-45DC-898B-347296E5043C}" srcOrd="3" destOrd="0" presId="urn:microsoft.com/office/officeart/2018/2/layout/IconVerticalSolidList"/>
    <dgm:cxn modelId="{A9D6C4F5-FA38-4DDD-81AD-EF92A9EC4CA5}" type="presParOf" srcId="{45C6D657-491F-4E23-BFF3-3109FA8A2284}" destId="{7EFEDE47-124B-4DFA-B509-DD1A42619D25}" srcOrd="3" destOrd="0" presId="urn:microsoft.com/office/officeart/2018/2/layout/IconVerticalSolidList"/>
    <dgm:cxn modelId="{844BF350-34D4-4B3C-849F-D49961852BCD}" type="presParOf" srcId="{45C6D657-491F-4E23-BFF3-3109FA8A2284}" destId="{B78FEFA3-E8AB-47FB-8C32-CA105D165823}" srcOrd="4" destOrd="0" presId="urn:microsoft.com/office/officeart/2018/2/layout/IconVerticalSolidList"/>
    <dgm:cxn modelId="{D1B313EF-6E97-492A-94A2-6627CFC5FF84}" type="presParOf" srcId="{B78FEFA3-E8AB-47FB-8C32-CA105D165823}" destId="{F5F427CD-FADF-4F30-91A3-9EC39859DFD1}" srcOrd="0" destOrd="0" presId="urn:microsoft.com/office/officeart/2018/2/layout/IconVerticalSolidList"/>
    <dgm:cxn modelId="{8CF7253F-00D6-49AB-B179-DA0BD6D8084B}" type="presParOf" srcId="{B78FEFA3-E8AB-47FB-8C32-CA105D165823}" destId="{0BD662EC-B24E-45A5-A0B7-B6C8A3DD2FC1}" srcOrd="1" destOrd="0" presId="urn:microsoft.com/office/officeart/2018/2/layout/IconVerticalSolidList"/>
    <dgm:cxn modelId="{4DE184C1-366E-4B0D-AA55-5BF7493D35EE}" type="presParOf" srcId="{B78FEFA3-E8AB-47FB-8C32-CA105D165823}" destId="{9C5CFC6D-E71E-4252-B1A6-5EEE683B61B3}" srcOrd="2" destOrd="0" presId="urn:microsoft.com/office/officeart/2018/2/layout/IconVerticalSolidList"/>
    <dgm:cxn modelId="{249DEB51-471A-49E8-BABB-D9B8936B5ED8}" type="presParOf" srcId="{B78FEFA3-E8AB-47FB-8C32-CA105D165823}" destId="{0505A910-C922-427F-BBDB-948B86870581}" srcOrd="3" destOrd="0" presId="urn:microsoft.com/office/officeart/2018/2/layout/IconVerticalSolidList"/>
    <dgm:cxn modelId="{4EC78862-C670-42E1-9323-F1CE9838D75F}" type="presParOf" srcId="{45C6D657-491F-4E23-BFF3-3109FA8A2284}" destId="{F73FD8B0-00E5-4FA2-B7D8-AE88D7174B84}" srcOrd="5" destOrd="0" presId="urn:microsoft.com/office/officeart/2018/2/layout/IconVerticalSolidList"/>
    <dgm:cxn modelId="{9A886CEA-B39C-42AB-B3D6-88C2D646E52B}" type="presParOf" srcId="{45C6D657-491F-4E23-BFF3-3109FA8A2284}" destId="{BCA868C6-78D3-4D85-A87B-E28D69FA0C2B}" srcOrd="6" destOrd="0" presId="urn:microsoft.com/office/officeart/2018/2/layout/IconVerticalSolidList"/>
    <dgm:cxn modelId="{D25FB75A-21D7-4D19-AC9F-7325697D24AA}" type="presParOf" srcId="{BCA868C6-78D3-4D85-A87B-E28D69FA0C2B}" destId="{A12D65BC-8015-40E8-A36A-FE16C2E589B8}" srcOrd="0" destOrd="0" presId="urn:microsoft.com/office/officeart/2018/2/layout/IconVerticalSolidList"/>
    <dgm:cxn modelId="{32E5529B-A4E1-4BAF-B6A5-80B9BD061B87}" type="presParOf" srcId="{BCA868C6-78D3-4D85-A87B-E28D69FA0C2B}" destId="{33E6FEDA-A7B1-4023-B8CB-FBEF815E1D17}" srcOrd="1" destOrd="0" presId="urn:microsoft.com/office/officeart/2018/2/layout/IconVerticalSolidList"/>
    <dgm:cxn modelId="{6961F7A7-FB2F-45E1-94CB-74604FB99178}" type="presParOf" srcId="{BCA868C6-78D3-4D85-A87B-E28D69FA0C2B}" destId="{02B56F18-FA0B-448B-BECF-9E8A60DCE1CC}" srcOrd="2" destOrd="0" presId="urn:microsoft.com/office/officeart/2018/2/layout/IconVerticalSolidList"/>
    <dgm:cxn modelId="{3C6D9D3C-73F9-4B10-AAD9-C675383BE3C9}" type="presParOf" srcId="{BCA868C6-78D3-4D85-A87B-E28D69FA0C2B}" destId="{E40BACAC-688B-47CC-91F5-909488180C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96ECFC-C31F-4CBB-9D64-F51481BADA02}" type="doc">
      <dgm:prSet loTypeId="urn:microsoft.com/office/officeart/2005/8/layout/matrix3" loCatId="matrix" qsTypeId="urn:microsoft.com/office/officeart/2005/8/quickstyle/simple1" qsCatId="simple" csTypeId="urn:microsoft.com/office/officeart/2005/8/colors/colorful2" csCatId="colorful"/>
      <dgm:spPr/>
      <dgm:t>
        <a:bodyPr/>
        <a:lstStyle/>
        <a:p>
          <a:endParaRPr lang="en-US"/>
        </a:p>
      </dgm:t>
    </dgm:pt>
    <dgm:pt modelId="{183B870C-2EA4-43E5-8D34-622054753BF9}">
      <dgm:prSet/>
      <dgm:spPr/>
      <dgm:t>
        <a:bodyPr/>
        <a:lstStyle/>
        <a:p>
          <a:r>
            <a:rPr lang="fr-FR"/>
            <a:t>Reputational business model based on brand management and where fans are the HEART of the entire Model</a:t>
          </a:r>
          <a:endParaRPr lang="en-US"/>
        </a:p>
      </dgm:t>
    </dgm:pt>
    <dgm:pt modelId="{A3DB980C-B6C5-4300-A0CA-8DB56D4B16F3}" type="parTrans" cxnId="{4A82E0C6-8213-4459-894D-4D9756F6493E}">
      <dgm:prSet/>
      <dgm:spPr/>
      <dgm:t>
        <a:bodyPr/>
        <a:lstStyle/>
        <a:p>
          <a:endParaRPr lang="en-US"/>
        </a:p>
      </dgm:t>
    </dgm:pt>
    <dgm:pt modelId="{4FC83666-F0EC-4837-8CD3-830F47EFDBC3}" type="sibTrans" cxnId="{4A82E0C6-8213-4459-894D-4D9756F6493E}">
      <dgm:prSet/>
      <dgm:spPr/>
      <dgm:t>
        <a:bodyPr/>
        <a:lstStyle/>
        <a:p>
          <a:endParaRPr lang="en-US"/>
        </a:p>
      </dgm:t>
    </dgm:pt>
    <dgm:pt modelId="{9CD0F1AA-0E62-4953-99EB-27C6B739E901}">
      <dgm:prSet/>
      <dgm:spPr/>
      <dgm:t>
        <a:bodyPr/>
        <a:lstStyle/>
        <a:p>
          <a:r>
            <a:rPr lang="fr-FR"/>
            <a:t>With a modern stadium or arena </a:t>
          </a:r>
          <a:endParaRPr lang="en-US"/>
        </a:p>
      </dgm:t>
    </dgm:pt>
    <dgm:pt modelId="{963FDCB3-240E-4C32-A378-0A36F0A28432}" type="parTrans" cxnId="{ABCC28A1-3D50-411E-B47E-8F65AFCEFAFC}">
      <dgm:prSet/>
      <dgm:spPr/>
      <dgm:t>
        <a:bodyPr/>
        <a:lstStyle/>
        <a:p>
          <a:endParaRPr lang="en-US"/>
        </a:p>
      </dgm:t>
    </dgm:pt>
    <dgm:pt modelId="{93185CC0-5553-434E-958F-E8078D64C3C4}" type="sibTrans" cxnId="{ABCC28A1-3D50-411E-B47E-8F65AFCEFAFC}">
      <dgm:prSet/>
      <dgm:spPr/>
      <dgm:t>
        <a:bodyPr/>
        <a:lstStyle/>
        <a:p>
          <a:endParaRPr lang="en-US"/>
        </a:p>
      </dgm:t>
    </dgm:pt>
    <dgm:pt modelId="{E1A35217-7AF2-4C1D-87F8-2277790B6F5E}">
      <dgm:prSet/>
      <dgm:spPr/>
      <dgm:t>
        <a:bodyPr/>
        <a:lstStyle/>
        <a:p>
          <a:r>
            <a:rPr lang="fr-FR"/>
            <a:t>With TV Rights </a:t>
          </a:r>
          <a:endParaRPr lang="en-US"/>
        </a:p>
      </dgm:t>
    </dgm:pt>
    <dgm:pt modelId="{F3D0F48A-0D16-42A5-9B3F-59A022FC1F2D}" type="parTrans" cxnId="{0F960D9B-6F1C-4776-948F-3FEA38E05004}">
      <dgm:prSet/>
      <dgm:spPr/>
      <dgm:t>
        <a:bodyPr/>
        <a:lstStyle/>
        <a:p>
          <a:endParaRPr lang="en-US"/>
        </a:p>
      </dgm:t>
    </dgm:pt>
    <dgm:pt modelId="{44883B4B-A505-49DA-A576-1838D194EE7E}" type="sibTrans" cxnId="{0F960D9B-6F1C-4776-948F-3FEA38E05004}">
      <dgm:prSet/>
      <dgm:spPr/>
      <dgm:t>
        <a:bodyPr/>
        <a:lstStyle/>
        <a:p>
          <a:endParaRPr lang="en-US"/>
        </a:p>
      </dgm:t>
    </dgm:pt>
    <dgm:pt modelId="{AAF71F2C-8E4B-4AA8-86A8-C86F96FE2723}">
      <dgm:prSet/>
      <dgm:spPr/>
      <dgm:t>
        <a:bodyPr/>
        <a:lstStyle/>
        <a:p>
          <a:r>
            <a:rPr lang="fr-FR"/>
            <a:t>With a better control of key assets : reputation-brand and stadium-arena  </a:t>
          </a:r>
          <a:endParaRPr lang="en-US"/>
        </a:p>
      </dgm:t>
    </dgm:pt>
    <dgm:pt modelId="{3F076235-E440-45EB-A95A-C3D414AC4890}" type="parTrans" cxnId="{3C650976-694F-40A8-9E7F-B89EA46C47EA}">
      <dgm:prSet/>
      <dgm:spPr/>
      <dgm:t>
        <a:bodyPr/>
        <a:lstStyle/>
        <a:p>
          <a:endParaRPr lang="en-US"/>
        </a:p>
      </dgm:t>
    </dgm:pt>
    <dgm:pt modelId="{D3DA4B39-6772-4342-92DA-AA9985EE7EEF}" type="sibTrans" cxnId="{3C650976-694F-40A8-9E7F-B89EA46C47EA}">
      <dgm:prSet/>
      <dgm:spPr/>
      <dgm:t>
        <a:bodyPr/>
        <a:lstStyle/>
        <a:p>
          <a:endParaRPr lang="en-US"/>
        </a:p>
      </dgm:t>
    </dgm:pt>
    <dgm:pt modelId="{4EC33B31-3B90-471F-B54B-B42D78A91177}" type="pres">
      <dgm:prSet presAssocID="{4596ECFC-C31F-4CBB-9D64-F51481BADA02}" presName="matrix" presStyleCnt="0">
        <dgm:presLayoutVars>
          <dgm:chMax val="1"/>
          <dgm:dir/>
          <dgm:resizeHandles val="exact"/>
        </dgm:presLayoutVars>
      </dgm:prSet>
      <dgm:spPr/>
    </dgm:pt>
    <dgm:pt modelId="{9F1BDD05-AE1D-41E1-9379-09B3A0524D00}" type="pres">
      <dgm:prSet presAssocID="{4596ECFC-C31F-4CBB-9D64-F51481BADA02}" presName="diamond" presStyleLbl="bgShp" presStyleIdx="0" presStyleCnt="1"/>
      <dgm:spPr/>
    </dgm:pt>
    <dgm:pt modelId="{A26CFC11-72CA-46FF-B11C-2041C7DC8C0E}" type="pres">
      <dgm:prSet presAssocID="{4596ECFC-C31F-4CBB-9D64-F51481BADA02}" presName="quad1" presStyleLbl="node1" presStyleIdx="0" presStyleCnt="4">
        <dgm:presLayoutVars>
          <dgm:chMax val="0"/>
          <dgm:chPref val="0"/>
          <dgm:bulletEnabled val="1"/>
        </dgm:presLayoutVars>
      </dgm:prSet>
      <dgm:spPr/>
    </dgm:pt>
    <dgm:pt modelId="{08F91CA7-08BD-4DE1-B47B-D358B63D5472}" type="pres">
      <dgm:prSet presAssocID="{4596ECFC-C31F-4CBB-9D64-F51481BADA02}" presName="quad2" presStyleLbl="node1" presStyleIdx="1" presStyleCnt="4">
        <dgm:presLayoutVars>
          <dgm:chMax val="0"/>
          <dgm:chPref val="0"/>
          <dgm:bulletEnabled val="1"/>
        </dgm:presLayoutVars>
      </dgm:prSet>
      <dgm:spPr/>
    </dgm:pt>
    <dgm:pt modelId="{8900A3A2-D125-436C-9017-B34CFC849ED4}" type="pres">
      <dgm:prSet presAssocID="{4596ECFC-C31F-4CBB-9D64-F51481BADA02}" presName="quad3" presStyleLbl="node1" presStyleIdx="2" presStyleCnt="4">
        <dgm:presLayoutVars>
          <dgm:chMax val="0"/>
          <dgm:chPref val="0"/>
          <dgm:bulletEnabled val="1"/>
        </dgm:presLayoutVars>
      </dgm:prSet>
      <dgm:spPr/>
    </dgm:pt>
    <dgm:pt modelId="{80F4F038-51BF-45C7-9A7C-4F14F1FBFFC5}" type="pres">
      <dgm:prSet presAssocID="{4596ECFC-C31F-4CBB-9D64-F51481BADA02}" presName="quad4" presStyleLbl="node1" presStyleIdx="3" presStyleCnt="4">
        <dgm:presLayoutVars>
          <dgm:chMax val="0"/>
          <dgm:chPref val="0"/>
          <dgm:bulletEnabled val="1"/>
        </dgm:presLayoutVars>
      </dgm:prSet>
      <dgm:spPr/>
    </dgm:pt>
  </dgm:ptLst>
  <dgm:cxnLst>
    <dgm:cxn modelId="{FA149417-F79F-42A3-82DF-0108DB0A73C7}" type="presOf" srcId="{183B870C-2EA4-43E5-8D34-622054753BF9}" destId="{A26CFC11-72CA-46FF-B11C-2041C7DC8C0E}" srcOrd="0" destOrd="0" presId="urn:microsoft.com/office/officeart/2005/8/layout/matrix3"/>
    <dgm:cxn modelId="{6946033A-3984-4668-A1DC-6A7C521EEA79}" type="presOf" srcId="{AAF71F2C-8E4B-4AA8-86A8-C86F96FE2723}" destId="{80F4F038-51BF-45C7-9A7C-4F14F1FBFFC5}" srcOrd="0" destOrd="0" presId="urn:microsoft.com/office/officeart/2005/8/layout/matrix3"/>
    <dgm:cxn modelId="{D50C9663-FCC9-4730-9E0D-03464BF7A1ED}" type="presOf" srcId="{9CD0F1AA-0E62-4953-99EB-27C6B739E901}" destId="{08F91CA7-08BD-4DE1-B47B-D358B63D5472}" srcOrd="0" destOrd="0" presId="urn:microsoft.com/office/officeart/2005/8/layout/matrix3"/>
    <dgm:cxn modelId="{3F35DA6F-4BE8-4C45-94BC-E20C3A9DB49A}" type="presOf" srcId="{E1A35217-7AF2-4C1D-87F8-2277790B6F5E}" destId="{8900A3A2-D125-436C-9017-B34CFC849ED4}" srcOrd="0" destOrd="0" presId="urn:microsoft.com/office/officeart/2005/8/layout/matrix3"/>
    <dgm:cxn modelId="{3C650976-694F-40A8-9E7F-B89EA46C47EA}" srcId="{4596ECFC-C31F-4CBB-9D64-F51481BADA02}" destId="{AAF71F2C-8E4B-4AA8-86A8-C86F96FE2723}" srcOrd="3" destOrd="0" parTransId="{3F076235-E440-45EB-A95A-C3D414AC4890}" sibTransId="{D3DA4B39-6772-4342-92DA-AA9985EE7EEF}"/>
    <dgm:cxn modelId="{0F960D9B-6F1C-4776-948F-3FEA38E05004}" srcId="{4596ECFC-C31F-4CBB-9D64-F51481BADA02}" destId="{E1A35217-7AF2-4C1D-87F8-2277790B6F5E}" srcOrd="2" destOrd="0" parTransId="{F3D0F48A-0D16-42A5-9B3F-59A022FC1F2D}" sibTransId="{44883B4B-A505-49DA-A576-1838D194EE7E}"/>
    <dgm:cxn modelId="{ABCC28A1-3D50-411E-B47E-8F65AFCEFAFC}" srcId="{4596ECFC-C31F-4CBB-9D64-F51481BADA02}" destId="{9CD0F1AA-0E62-4953-99EB-27C6B739E901}" srcOrd="1" destOrd="0" parTransId="{963FDCB3-240E-4C32-A378-0A36F0A28432}" sibTransId="{93185CC0-5553-434E-958F-E8078D64C3C4}"/>
    <dgm:cxn modelId="{BB2222B7-F8B4-4C9D-8BC2-AE0D3EA155E0}" type="presOf" srcId="{4596ECFC-C31F-4CBB-9D64-F51481BADA02}" destId="{4EC33B31-3B90-471F-B54B-B42D78A91177}" srcOrd="0" destOrd="0" presId="urn:microsoft.com/office/officeart/2005/8/layout/matrix3"/>
    <dgm:cxn modelId="{4A82E0C6-8213-4459-894D-4D9756F6493E}" srcId="{4596ECFC-C31F-4CBB-9D64-F51481BADA02}" destId="{183B870C-2EA4-43E5-8D34-622054753BF9}" srcOrd="0" destOrd="0" parTransId="{A3DB980C-B6C5-4300-A0CA-8DB56D4B16F3}" sibTransId="{4FC83666-F0EC-4837-8CD3-830F47EFDBC3}"/>
    <dgm:cxn modelId="{CB3463DF-24B0-4B27-A332-8DE509848CA9}" type="presParOf" srcId="{4EC33B31-3B90-471F-B54B-B42D78A91177}" destId="{9F1BDD05-AE1D-41E1-9379-09B3A0524D00}" srcOrd="0" destOrd="0" presId="urn:microsoft.com/office/officeart/2005/8/layout/matrix3"/>
    <dgm:cxn modelId="{B57998F2-3527-4145-9B4A-08894336812E}" type="presParOf" srcId="{4EC33B31-3B90-471F-B54B-B42D78A91177}" destId="{A26CFC11-72CA-46FF-B11C-2041C7DC8C0E}" srcOrd="1" destOrd="0" presId="urn:microsoft.com/office/officeart/2005/8/layout/matrix3"/>
    <dgm:cxn modelId="{C10923CC-E9DA-492F-A8B2-78159637B4D7}" type="presParOf" srcId="{4EC33B31-3B90-471F-B54B-B42D78A91177}" destId="{08F91CA7-08BD-4DE1-B47B-D358B63D5472}" srcOrd="2" destOrd="0" presId="urn:microsoft.com/office/officeart/2005/8/layout/matrix3"/>
    <dgm:cxn modelId="{14B64E1C-4983-4BBC-A67F-AB8E9FB86B01}" type="presParOf" srcId="{4EC33B31-3B90-471F-B54B-B42D78A91177}" destId="{8900A3A2-D125-436C-9017-B34CFC849ED4}" srcOrd="3" destOrd="0" presId="urn:microsoft.com/office/officeart/2005/8/layout/matrix3"/>
    <dgm:cxn modelId="{F9C758C0-3B38-4DE6-AF3A-D71F4C73E23B}" type="presParOf" srcId="{4EC33B31-3B90-471F-B54B-B42D78A91177}" destId="{80F4F038-51BF-45C7-9A7C-4F14F1FBFFC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8F075-463A-4800-889B-ADBEEAAD473E}">
      <dsp:nvSpPr>
        <dsp:cNvPr id="0" name=""/>
        <dsp:cNvSpPr/>
      </dsp:nvSpPr>
      <dsp:spPr>
        <a:xfrm>
          <a:off x="0" y="1903"/>
          <a:ext cx="48852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839F8-A8CB-45F2-BA26-7CA0EC936D27}">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3E6689-A5DD-4CEA-AC12-3385E746758D}">
      <dsp:nvSpPr>
        <dsp:cNvPr id="0" name=""/>
        <dsp:cNvSpPr/>
      </dsp:nvSpPr>
      <dsp:spPr>
        <a:xfrm>
          <a:off x="937002" y="1903"/>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a:t>Date : April – Outdoor (clay)</a:t>
          </a:r>
        </a:p>
      </dsp:txBody>
      <dsp:txXfrm>
        <a:off x="937002" y="1903"/>
        <a:ext cx="3948200" cy="811257"/>
      </dsp:txXfrm>
    </dsp:sp>
    <dsp:sp modelId="{27928B52-7AD1-4B7A-A09F-F4BDB8545ED1}">
      <dsp:nvSpPr>
        <dsp:cNvPr id="0" name=""/>
        <dsp:cNvSpPr/>
      </dsp:nvSpPr>
      <dsp:spPr>
        <a:xfrm>
          <a:off x="0" y="1015975"/>
          <a:ext cx="4885203" cy="811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496EDB-3087-403D-A46A-500EF9376D20}">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DD3944-83E8-44F9-B1B8-C02C43C3B6B0}">
      <dsp:nvSpPr>
        <dsp:cNvPr id="0" name=""/>
        <dsp:cNvSpPr/>
      </dsp:nvSpPr>
      <dsp:spPr>
        <a:xfrm>
          <a:off x="937002" y="1015975"/>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dirty="0"/>
            <a:t>Tournament direction : ex ATP </a:t>
          </a:r>
          <a:r>
            <a:rPr lang="en-US" sz="1500" kern="1200" dirty="0" err="1"/>
            <a:t>french</a:t>
          </a:r>
          <a:r>
            <a:rPr lang="en-US" sz="1500" kern="1200" dirty="0"/>
            <a:t> players (Pascal </a:t>
          </a:r>
          <a:r>
            <a:rPr lang="en-US" sz="1500" kern="1200" dirty="0" err="1"/>
            <a:t>Portes</a:t>
          </a:r>
          <a:r>
            <a:rPr lang="en-US" sz="1500" kern="1200" dirty="0"/>
            <a:t> and Dominique Bedel)</a:t>
          </a:r>
        </a:p>
      </dsp:txBody>
      <dsp:txXfrm>
        <a:off x="937002" y="1015975"/>
        <a:ext cx="3948200" cy="811257"/>
      </dsp:txXfrm>
    </dsp:sp>
    <dsp:sp modelId="{D0494D55-ED60-4DFC-B1F4-0CEFC24A2C59}">
      <dsp:nvSpPr>
        <dsp:cNvPr id="0" name=""/>
        <dsp:cNvSpPr/>
      </dsp:nvSpPr>
      <dsp:spPr>
        <a:xfrm>
          <a:off x="0" y="2030048"/>
          <a:ext cx="4885203" cy="81125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989B7-21B4-4D35-BD51-EFBC3271E15B}">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08BFB5-B9F8-4110-84DC-CD18F7FF9341}">
      <dsp:nvSpPr>
        <dsp:cNvPr id="0" name=""/>
        <dsp:cNvSpPr/>
      </dsp:nvSpPr>
      <dsp:spPr>
        <a:xfrm>
          <a:off x="937002" y="2030048"/>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a:t>Ambush with Monte Carlo Tournament (TMS) : important sport success (Sampras, Courrier, Bruguera…)</a:t>
          </a:r>
        </a:p>
      </dsp:txBody>
      <dsp:txXfrm>
        <a:off x="937002" y="2030048"/>
        <a:ext cx="3948200" cy="811257"/>
      </dsp:txXfrm>
    </dsp:sp>
    <dsp:sp modelId="{F32A8778-2FCE-4B80-89EE-CD04C1B495C2}">
      <dsp:nvSpPr>
        <dsp:cNvPr id="0" name=""/>
        <dsp:cNvSpPr/>
      </dsp:nvSpPr>
      <dsp:spPr>
        <a:xfrm>
          <a:off x="0" y="3044120"/>
          <a:ext cx="4885203" cy="81125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4542B-2C49-44F1-AA08-A948E8732F9B}">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ECD30D-E884-40EF-836E-767D0972B7A2}">
      <dsp:nvSpPr>
        <dsp:cNvPr id="0" name=""/>
        <dsp:cNvSpPr/>
      </dsp:nvSpPr>
      <dsp:spPr>
        <a:xfrm>
          <a:off x="937002" y="3044120"/>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a:t>Creation of this event for Philips </a:t>
          </a:r>
        </a:p>
      </dsp:txBody>
      <dsp:txXfrm>
        <a:off x="937002" y="3044120"/>
        <a:ext cx="3948200" cy="811257"/>
      </dsp:txXfrm>
    </dsp:sp>
    <dsp:sp modelId="{0D9845FA-16F2-41B1-B02F-69ADF02891B8}">
      <dsp:nvSpPr>
        <dsp:cNvPr id="0" name=""/>
        <dsp:cNvSpPr/>
      </dsp:nvSpPr>
      <dsp:spPr>
        <a:xfrm>
          <a:off x="0" y="4058192"/>
          <a:ext cx="4885203" cy="81125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069CF5-F347-43E7-978D-00FE41C89B5B}">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0D86DB-9FD4-467A-A121-DDC80EF7D949}">
      <dsp:nvSpPr>
        <dsp:cNvPr id="0" name=""/>
        <dsp:cNvSpPr/>
      </dsp:nvSpPr>
      <dsp:spPr>
        <a:xfrm>
          <a:off x="937002" y="4058192"/>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a:t>Resources allocations </a:t>
          </a:r>
          <a:r>
            <a:rPr lang="en-US" sz="1500" kern="1200">
              <a:sym typeface="Wingdings" panose="05000000000000000000" pitchFamily="2" charset="2"/>
            </a:rPr>
            <a:t></a:t>
          </a:r>
          <a:r>
            <a:rPr lang="en-US" sz="1500" kern="1200"/>
            <a:t> Focus on Philips demand</a:t>
          </a:r>
        </a:p>
      </dsp:txBody>
      <dsp:txXfrm>
        <a:off x="937002" y="4058192"/>
        <a:ext cx="3948200" cy="811257"/>
      </dsp:txXfrm>
    </dsp:sp>
    <dsp:sp modelId="{7AABB806-3C47-47F6-BD70-64CFCCBF24D3}">
      <dsp:nvSpPr>
        <dsp:cNvPr id="0" name=""/>
        <dsp:cNvSpPr/>
      </dsp:nvSpPr>
      <dsp:spPr>
        <a:xfrm>
          <a:off x="0" y="5072264"/>
          <a:ext cx="48852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0D7AD1-3F1B-4F5A-8058-E03E0B886E16}">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43F974-EF11-4DA6-8DB1-05962102A4FE}">
      <dsp:nvSpPr>
        <dsp:cNvPr id="0" name=""/>
        <dsp:cNvSpPr/>
      </dsp:nvSpPr>
      <dsp:spPr>
        <a:xfrm>
          <a:off x="937002" y="5072264"/>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a:t>Long term Vision ?</a:t>
          </a:r>
        </a:p>
      </dsp:txBody>
      <dsp:txXfrm>
        <a:off x="937002" y="5072264"/>
        <a:ext cx="3948200" cy="811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3FE02-CB7F-4FA2-ACB7-AA785C44D1B3}">
      <dsp:nvSpPr>
        <dsp:cNvPr id="0" name=""/>
        <dsp:cNvSpPr/>
      </dsp:nvSpPr>
      <dsp:spPr>
        <a:xfrm>
          <a:off x="0" y="3356260"/>
          <a:ext cx="4727796" cy="22020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A Business Plan includes :</a:t>
          </a:r>
        </a:p>
      </dsp:txBody>
      <dsp:txXfrm>
        <a:off x="0" y="3356260"/>
        <a:ext cx="4727796" cy="1189118"/>
      </dsp:txXfrm>
    </dsp:sp>
    <dsp:sp modelId="{52461F10-0C63-4531-9A2D-DDCC98118DC7}">
      <dsp:nvSpPr>
        <dsp:cNvPr id="0" name=""/>
        <dsp:cNvSpPr/>
      </dsp:nvSpPr>
      <dsp:spPr>
        <a:xfrm>
          <a:off x="2308" y="4501337"/>
          <a:ext cx="1574393" cy="101295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Strategy formulation and complete description</a:t>
          </a:r>
        </a:p>
      </dsp:txBody>
      <dsp:txXfrm>
        <a:off x="2308" y="4501337"/>
        <a:ext cx="1574393" cy="1012952"/>
      </dsp:txXfrm>
    </dsp:sp>
    <dsp:sp modelId="{4483034C-3337-4C22-BA30-FD7CD108A4F7}">
      <dsp:nvSpPr>
        <dsp:cNvPr id="0" name=""/>
        <dsp:cNvSpPr/>
      </dsp:nvSpPr>
      <dsp:spPr>
        <a:xfrm>
          <a:off x="1576701" y="4501337"/>
          <a:ext cx="1574393" cy="1012952"/>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Financial aspects linking to the project</a:t>
          </a:r>
        </a:p>
      </dsp:txBody>
      <dsp:txXfrm>
        <a:off x="1576701" y="4501337"/>
        <a:ext cx="1574393" cy="1012952"/>
      </dsp:txXfrm>
    </dsp:sp>
    <dsp:sp modelId="{3D062E5B-0DC8-419C-A704-635D28F10DF5}">
      <dsp:nvSpPr>
        <dsp:cNvPr id="0" name=""/>
        <dsp:cNvSpPr/>
      </dsp:nvSpPr>
      <dsp:spPr>
        <a:xfrm>
          <a:off x="3151095" y="4501337"/>
          <a:ext cx="1574393" cy="1012952"/>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Core Model (Business Model) to resume the link  between strategy and financial returns </a:t>
          </a:r>
        </a:p>
      </dsp:txBody>
      <dsp:txXfrm>
        <a:off x="3151095" y="4501337"/>
        <a:ext cx="1574393" cy="1012952"/>
      </dsp:txXfrm>
    </dsp:sp>
    <dsp:sp modelId="{3FC14CF7-7EAA-466B-8C54-87FF31D6CA8A}">
      <dsp:nvSpPr>
        <dsp:cNvPr id="0" name=""/>
        <dsp:cNvSpPr/>
      </dsp:nvSpPr>
      <dsp:spPr>
        <a:xfrm rot="10800000">
          <a:off x="0" y="2507"/>
          <a:ext cx="4727796" cy="3386784"/>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A B</a:t>
          </a:r>
          <a:r>
            <a:rPr lang="en-US" sz="2200" b="1" kern="1200"/>
            <a:t>usiness Plan</a:t>
          </a:r>
          <a:r>
            <a:rPr lang="en-US" sz="2200" kern="1200"/>
            <a:t> is a document that summarizes the operational and financial objectives of a business and contains the detailed plans and budgets showing how the objectives are to be realized. </a:t>
          </a:r>
        </a:p>
      </dsp:txBody>
      <dsp:txXfrm rot="10800000">
        <a:off x="0" y="2507"/>
        <a:ext cx="4727796" cy="2200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74432-A931-4993-A865-5DDC8BBFE402}">
      <dsp:nvSpPr>
        <dsp:cNvPr id="0" name=""/>
        <dsp:cNvSpPr/>
      </dsp:nvSpPr>
      <dsp:spPr>
        <a:xfrm>
          <a:off x="3585213" y="2175669"/>
          <a:ext cx="716272" cy="1539986"/>
        </a:xfrm>
        <a:custGeom>
          <a:avLst/>
          <a:gdLst/>
          <a:ahLst/>
          <a:cxnLst/>
          <a:rect l="0" t="0" r="0" b="0"/>
          <a:pathLst>
            <a:path>
              <a:moveTo>
                <a:pt x="0" y="0"/>
              </a:moveTo>
              <a:lnTo>
                <a:pt x="358136" y="0"/>
              </a:lnTo>
              <a:lnTo>
                <a:pt x="358136" y="1539986"/>
              </a:lnTo>
              <a:lnTo>
                <a:pt x="716272" y="153998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B198A3-D6A9-4FC7-BDC4-A7B4B063A833}">
      <dsp:nvSpPr>
        <dsp:cNvPr id="0" name=""/>
        <dsp:cNvSpPr/>
      </dsp:nvSpPr>
      <dsp:spPr>
        <a:xfrm>
          <a:off x="3585213" y="2129949"/>
          <a:ext cx="716272" cy="91440"/>
        </a:xfrm>
        <a:custGeom>
          <a:avLst/>
          <a:gdLst/>
          <a:ahLst/>
          <a:cxnLst/>
          <a:rect l="0" t="0" r="0" b="0"/>
          <a:pathLst>
            <a:path>
              <a:moveTo>
                <a:pt x="0" y="45720"/>
              </a:moveTo>
              <a:lnTo>
                <a:pt x="716272" y="4572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673DF3-B062-469A-B9AA-B1DF591C5841}">
      <dsp:nvSpPr>
        <dsp:cNvPr id="0" name=""/>
        <dsp:cNvSpPr/>
      </dsp:nvSpPr>
      <dsp:spPr>
        <a:xfrm>
          <a:off x="3585213" y="635682"/>
          <a:ext cx="716272" cy="1539986"/>
        </a:xfrm>
        <a:custGeom>
          <a:avLst/>
          <a:gdLst/>
          <a:ahLst/>
          <a:cxnLst/>
          <a:rect l="0" t="0" r="0" b="0"/>
          <a:pathLst>
            <a:path>
              <a:moveTo>
                <a:pt x="0" y="1539986"/>
              </a:moveTo>
              <a:lnTo>
                <a:pt x="358136" y="1539986"/>
              </a:lnTo>
              <a:lnTo>
                <a:pt x="358136" y="0"/>
              </a:lnTo>
              <a:lnTo>
                <a:pt x="716272"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103482-4572-4D5C-9227-6258C5E3CF4D}">
      <dsp:nvSpPr>
        <dsp:cNvPr id="0" name=""/>
        <dsp:cNvSpPr/>
      </dsp:nvSpPr>
      <dsp:spPr>
        <a:xfrm>
          <a:off x="3850" y="89525"/>
          <a:ext cx="3581362" cy="109231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For sport organizations </a:t>
          </a:r>
          <a:r>
            <a:rPr lang="en-US" sz="1600" kern="1200">
              <a:sym typeface="Wingdings" panose="05000000000000000000" pitchFamily="2" charset="2"/>
            </a:rPr>
            <a:t></a:t>
          </a:r>
          <a:r>
            <a:rPr lang="en-US" sz="1600" kern="1200"/>
            <a:t> </a:t>
          </a:r>
          <a:r>
            <a:rPr lang="en-US" sz="1600" i="1" kern="1200"/>
            <a:t>specific “hybrid” approach  : RBV development at first and environment analysis as a kind support in a generic (classical) “background”</a:t>
          </a:r>
          <a:endParaRPr lang="en-US" sz="1600" kern="1200"/>
        </a:p>
      </dsp:txBody>
      <dsp:txXfrm>
        <a:off x="3850" y="89525"/>
        <a:ext cx="3581362" cy="1092315"/>
      </dsp:txXfrm>
    </dsp:sp>
    <dsp:sp modelId="{1066E3E5-83D0-46BF-BADE-5633E0468C1E}">
      <dsp:nvSpPr>
        <dsp:cNvPr id="0" name=""/>
        <dsp:cNvSpPr/>
      </dsp:nvSpPr>
      <dsp:spPr>
        <a:xfrm>
          <a:off x="3850" y="1629511"/>
          <a:ext cx="3581362" cy="109231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3 levels (chapters) :</a:t>
          </a:r>
        </a:p>
      </dsp:txBody>
      <dsp:txXfrm>
        <a:off x="3850" y="1629511"/>
        <a:ext cx="3581362" cy="1092315"/>
      </dsp:txXfrm>
    </dsp:sp>
    <dsp:sp modelId="{BCA4AA83-C5C4-449B-A559-4585C706B101}">
      <dsp:nvSpPr>
        <dsp:cNvPr id="0" name=""/>
        <dsp:cNvSpPr/>
      </dsp:nvSpPr>
      <dsp:spPr>
        <a:xfrm>
          <a:off x="4301486" y="89525"/>
          <a:ext cx="3581362" cy="109231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1" kern="1200"/>
            <a:t>Evaluation</a:t>
          </a:r>
          <a:endParaRPr lang="en-US" sz="1600" kern="1200"/>
        </a:p>
      </dsp:txBody>
      <dsp:txXfrm>
        <a:off x="4301486" y="89525"/>
        <a:ext cx="3581362" cy="1092315"/>
      </dsp:txXfrm>
    </dsp:sp>
    <dsp:sp modelId="{A06A857D-D6AF-4D39-BB10-7FC881FECA11}">
      <dsp:nvSpPr>
        <dsp:cNvPr id="0" name=""/>
        <dsp:cNvSpPr/>
      </dsp:nvSpPr>
      <dsp:spPr>
        <a:xfrm>
          <a:off x="4301486" y="1629511"/>
          <a:ext cx="3581362" cy="109231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1" kern="1200"/>
            <a:t>Organization</a:t>
          </a:r>
          <a:endParaRPr lang="en-US" sz="1600" kern="1200"/>
        </a:p>
      </dsp:txBody>
      <dsp:txXfrm>
        <a:off x="4301486" y="1629511"/>
        <a:ext cx="3581362" cy="1092315"/>
      </dsp:txXfrm>
    </dsp:sp>
    <dsp:sp modelId="{3D74ACB3-2117-44E9-B8C4-CE7B9531F9FF}">
      <dsp:nvSpPr>
        <dsp:cNvPr id="0" name=""/>
        <dsp:cNvSpPr/>
      </dsp:nvSpPr>
      <dsp:spPr>
        <a:xfrm>
          <a:off x="4301486" y="3169497"/>
          <a:ext cx="3581362" cy="109231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1" kern="1200"/>
            <a:t>Restitution</a:t>
          </a:r>
          <a:endParaRPr lang="en-US" sz="1600" kern="1200"/>
        </a:p>
      </dsp:txBody>
      <dsp:txXfrm>
        <a:off x="4301486" y="3169497"/>
        <a:ext cx="3581362" cy="1092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0E518-F68A-4BB3-BD10-3715F927DC1C}">
      <dsp:nvSpPr>
        <dsp:cNvPr id="0" name=""/>
        <dsp:cNvSpPr/>
      </dsp:nvSpPr>
      <dsp:spPr>
        <a:xfrm>
          <a:off x="0" y="4185937"/>
          <a:ext cx="4727796" cy="13739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3. Description of the main characteristics of the “macro” environment :</a:t>
          </a:r>
        </a:p>
      </dsp:txBody>
      <dsp:txXfrm>
        <a:off x="0" y="4185937"/>
        <a:ext cx="4727796" cy="741915"/>
      </dsp:txXfrm>
    </dsp:sp>
    <dsp:sp modelId="{066F1902-E7D9-4866-BF09-7772E50356AF}">
      <dsp:nvSpPr>
        <dsp:cNvPr id="0" name=""/>
        <dsp:cNvSpPr/>
      </dsp:nvSpPr>
      <dsp:spPr>
        <a:xfrm>
          <a:off x="0" y="4900375"/>
          <a:ext cx="1181949" cy="63200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Economical</a:t>
          </a:r>
        </a:p>
      </dsp:txBody>
      <dsp:txXfrm>
        <a:off x="0" y="4900375"/>
        <a:ext cx="1181949" cy="632002"/>
      </dsp:txXfrm>
    </dsp:sp>
    <dsp:sp modelId="{BF4C7CD2-8B35-450C-BA09-7F84683C8886}">
      <dsp:nvSpPr>
        <dsp:cNvPr id="0" name=""/>
        <dsp:cNvSpPr/>
      </dsp:nvSpPr>
      <dsp:spPr>
        <a:xfrm>
          <a:off x="1181949" y="4900375"/>
          <a:ext cx="1181949" cy="632002"/>
        </a:xfrm>
        <a:prstGeom prst="rect">
          <a:avLst/>
        </a:prstGeom>
        <a:solidFill>
          <a:schemeClr val="accent2">
            <a:tint val="40000"/>
            <a:alpha val="90000"/>
            <a:hueOff val="1675274"/>
            <a:satOff val="-1459"/>
            <a:lumOff val="-2"/>
            <a:alphaOff val="0"/>
          </a:schemeClr>
        </a:solidFill>
        <a:ln w="25400" cap="flat" cmpd="sng" algn="ctr">
          <a:solidFill>
            <a:schemeClr val="accent2">
              <a:tint val="40000"/>
              <a:alpha val="90000"/>
              <a:hueOff val="1675274"/>
              <a:satOff val="-1459"/>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Political</a:t>
          </a:r>
        </a:p>
      </dsp:txBody>
      <dsp:txXfrm>
        <a:off x="1181949" y="4900375"/>
        <a:ext cx="1181949" cy="632002"/>
      </dsp:txXfrm>
    </dsp:sp>
    <dsp:sp modelId="{417E4C3C-0FD3-40BF-B758-C59A5751EAC4}">
      <dsp:nvSpPr>
        <dsp:cNvPr id="0" name=""/>
        <dsp:cNvSpPr/>
      </dsp:nvSpPr>
      <dsp:spPr>
        <a:xfrm>
          <a:off x="2363898" y="4900375"/>
          <a:ext cx="1181949" cy="632002"/>
        </a:xfrm>
        <a:prstGeom prst="rect">
          <a:avLst/>
        </a:prstGeom>
        <a:solidFill>
          <a:schemeClr val="accent2">
            <a:tint val="40000"/>
            <a:alpha val="90000"/>
            <a:hueOff val="3350547"/>
            <a:satOff val="-2919"/>
            <a:lumOff val="-4"/>
            <a:alphaOff val="0"/>
          </a:schemeClr>
        </a:solidFill>
        <a:ln w="25400" cap="flat" cmpd="sng" algn="ctr">
          <a:solidFill>
            <a:schemeClr val="accent2">
              <a:tint val="40000"/>
              <a:alpha val="90000"/>
              <a:hueOff val="3350547"/>
              <a:satOff val="-2919"/>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Sociological &amp; cultural</a:t>
          </a:r>
        </a:p>
      </dsp:txBody>
      <dsp:txXfrm>
        <a:off x="2363898" y="4900375"/>
        <a:ext cx="1181949" cy="632002"/>
      </dsp:txXfrm>
    </dsp:sp>
    <dsp:sp modelId="{425F3283-4CF5-4DB7-8962-DA2A701348EC}">
      <dsp:nvSpPr>
        <dsp:cNvPr id="0" name=""/>
        <dsp:cNvSpPr/>
      </dsp:nvSpPr>
      <dsp:spPr>
        <a:xfrm>
          <a:off x="3545847" y="4900375"/>
          <a:ext cx="1181949" cy="632002"/>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Legal aspects</a:t>
          </a:r>
        </a:p>
      </dsp:txBody>
      <dsp:txXfrm>
        <a:off x="3545847" y="4900375"/>
        <a:ext cx="1181949" cy="632002"/>
      </dsp:txXfrm>
    </dsp:sp>
    <dsp:sp modelId="{AA138B84-B38B-497B-8E84-5529737F5E7F}">
      <dsp:nvSpPr>
        <dsp:cNvPr id="0" name=""/>
        <dsp:cNvSpPr/>
      </dsp:nvSpPr>
      <dsp:spPr>
        <a:xfrm rot="10800000">
          <a:off x="0" y="2093460"/>
          <a:ext cx="4727796" cy="2113086"/>
        </a:xfrm>
        <a:prstGeom prst="upArrowCallou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2. Potential and rent evaluation of each asset (V.R.I.O)</a:t>
          </a:r>
        </a:p>
      </dsp:txBody>
      <dsp:txXfrm rot="10800000">
        <a:off x="0" y="2093460"/>
        <a:ext cx="4727796" cy="1373020"/>
      </dsp:txXfrm>
    </dsp:sp>
    <dsp:sp modelId="{9A431FE3-B5C4-448F-B019-BD058ACAD8B1}">
      <dsp:nvSpPr>
        <dsp:cNvPr id="0" name=""/>
        <dsp:cNvSpPr/>
      </dsp:nvSpPr>
      <dsp:spPr>
        <a:xfrm rot="10800000">
          <a:off x="0" y="982"/>
          <a:ext cx="4727796" cy="2113086"/>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1. Assets (resources &amp; capabilities) identification linking to the main profit centers and key stakeholders</a:t>
          </a:r>
        </a:p>
      </dsp:txBody>
      <dsp:txXfrm rot="10800000">
        <a:off x="0" y="982"/>
        <a:ext cx="4727796" cy="1373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EF215-4801-4844-A015-A4B4E8F1229E}">
      <dsp:nvSpPr>
        <dsp:cNvPr id="0" name=""/>
        <dsp:cNvSpPr/>
      </dsp:nvSpPr>
      <dsp:spPr>
        <a:xfrm>
          <a:off x="38" y="249299"/>
          <a:ext cx="3685337" cy="90666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4. Description of the main characteristic of the “micro” environment ( “5 forces model”) :</a:t>
          </a:r>
        </a:p>
      </dsp:txBody>
      <dsp:txXfrm>
        <a:off x="38" y="249299"/>
        <a:ext cx="3685337" cy="906667"/>
      </dsp:txXfrm>
    </dsp:sp>
    <dsp:sp modelId="{13BBD335-B16E-4D30-B0B5-6AF38F422217}">
      <dsp:nvSpPr>
        <dsp:cNvPr id="0" name=""/>
        <dsp:cNvSpPr/>
      </dsp:nvSpPr>
      <dsp:spPr>
        <a:xfrm>
          <a:off x="38" y="1155967"/>
          <a:ext cx="3685337" cy="2946071"/>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Identification of your stakeholders linking to resources access and sharing : analyze your control and negotiating power !</a:t>
          </a:r>
        </a:p>
        <a:p>
          <a:pPr marL="171450" lvl="1" indent="-171450" algn="l" defTabSz="800100">
            <a:lnSpc>
              <a:spcPct val="90000"/>
            </a:lnSpc>
            <a:spcBef>
              <a:spcPct val="0"/>
            </a:spcBef>
            <a:spcAft>
              <a:spcPct val="15000"/>
            </a:spcAft>
            <a:buChar char="•"/>
          </a:pPr>
          <a:r>
            <a:rPr lang="en-US" sz="1800" kern="1200"/>
            <a:t>Customers (marketing segmentation) : analyze your control and negotiating power !</a:t>
          </a:r>
        </a:p>
        <a:p>
          <a:pPr marL="171450" lvl="1" indent="-171450" algn="l" defTabSz="800100">
            <a:lnSpc>
              <a:spcPct val="90000"/>
            </a:lnSpc>
            <a:spcBef>
              <a:spcPct val="0"/>
            </a:spcBef>
            <a:spcAft>
              <a:spcPct val="15000"/>
            </a:spcAft>
            <a:buChar char="•"/>
          </a:pPr>
          <a:r>
            <a:rPr lang="en-US" sz="1800" kern="1200"/>
            <a:t>Competitors (direct - substitutes – new entrants) analyze the threats  </a:t>
          </a:r>
        </a:p>
      </dsp:txBody>
      <dsp:txXfrm>
        <a:off x="38" y="1155967"/>
        <a:ext cx="3685337" cy="2946071"/>
      </dsp:txXfrm>
    </dsp:sp>
    <dsp:sp modelId="{3AFFB2F6-81B8-49DA-BD87-CBD58B2EE187}">
      <dsp:nvSpPr>
        <dsp:cNvPr id="0" name=""/>
        <dsp:cNvSpPr/>
      </dsp:nvSpPr>
      <dsp:spPr>
        <a:xfrm>
          <a:off x="4201323" y="249299"/>
          <a:ext cx="3685337" cy="90666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5. First summary :</a:t>
          </a:r>
        </a:p>
      </dsp:txBody>
      <dsp:txXfrm>
        <a:off x="4201323" y="249299"/>
        <a:ext cx="3685337" cy="906667"/>
      </dsp:txXfrm>
    </dsp:sp>
    <dsp:sp modelId="{D1ACD281-A78F-4CF9-A606-FF878C17C7C9}">
      <dsp:nvSpPr>
        <dsp:cNvPr id="0" name=""/>
        <dsp:cNvSpPr/>
      </dsp:nvSpPr>
      <dsp:spPr>
        <a:xfrm>
          <a:off x="4201323" y="1155967"/>
          <a:ext cx="3685337" cy="2946071"/>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Financial needs : budget necessary to implement</a:t>
          </a:r>
        </a:p>
        <a:p>
          <a:pPr marL="171450" lvl="1" indent="-171450" algn="l" defTabSz="800100">
            <a:lnSpc>
              <a:spcPct val="90000"/>
            </a:lnSpc>
            <a:spcBef>
              <a:spcPct val="0"/>
            </a:spcBef>
            <a:spcAft>
              <a:spcPct val="15000"/>
            </a:spcAft>
            <a:buChar char="•"/>
          </a:pPr>
          <a:r>
            <a:rPr lang="en-US" sz="1800" kern="1200"/>
            <a:t>Human needs : competencies ? Recruitment ? Formation ? Placements ? Consulting agencies ?</a:t>
          </a:r>
        </a:p>
        <a:p>
          <a:pPr marL="171450" lvl="1" indent="-171450" algn="l" defTabSz="800100">
            <a:lnSpc>
              <a:spcPct val="90000"/>
            </a:lnSpc>
            <a:spcBef>
              <a:spcPct val="0"/>
            </a:spcBef>
            <a:spcAft>
              <a:spcPct val="15000"/>
            </a:spcAft>
            <a:buChar char="•"/>
          </a:pPr>
          <a:r>
            <a:rPr lang="en-US" sz="1800" kern="1200"/>
            <a:t>Global profitability of the development project</a:t>
          </a:r>
        </a:p>
        <a:p>
          <a:pPr marL="171450" lvl="1" indent="-171450" algn="l" defTabSz="800100">
            <a:lnSpc>
              <a:spcPct val="90000"/>
            </a:lnSpc>
            <a:spcBef>
              <a:spcPct val="0"/>
            </a:spcBef>
            <a:spcAft>
              <a:spcPct val="15000"/>
            </a:spcAft>
            <a:buChar char="•"/>
          </a:pPr>
          <a:r>
            <a:rPr lang="en-US" sz="1800" kern="1200"/>
            <a:t>First prices fixation : ticketing – Public Relations – Communication supports - Merchandising…     </a:t>
          </a:r>
        </a:p>
      </dsp:txBody>
      <dsp:txXfrm>
        <a:off x="4201323" y="1155967"/>
        <a:ext cx="3685337" cy="29460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55C2C-7836-45B3-A605-813CA965552B}">
      <dsp:nvSpPr>
        <dsp:cNvPr id="0" name=""/>
        <dsp:cNvSpPr/>
      </dsp:nvSpPr>
      <dsp:spPr>
        <a:xfrm>
          <a:off x="0" y="531"/>
          <a:ext cx="78867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F250F6-1DF1-47A1-B41E-A38269BCAF9B}">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C15346-C3DF-4974-98D9-B7A4F4053942}">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fr-FR" sz="2300" kern="1200"/>
            <a:t>Sport business companies are not industrial, we have to create a new « crafting human strategy »</a:t>
          </a:r>
          <a:endParaRPr lang="en-US" sz="2300" kern="1200"/>
        </a:p>
      </dsp:txBody>
      <dsp:txXfrm>
        <a:off x="1435590" y="531"/>
        <a:ext cx="6451109" cy="1242935"/>
      </dsp:txXfrm>
    </dsp:sp>
    <dsp:sp modelId="{4B0C6273-4C0A-4791-8D7F-FA0C14CE84D0}">
      <dsp:nvSpPr>
        <dsp:cNvPr id="0" name=""/>
        <dsp:cNvSpPr/>
      </dsp:nvSpPr>
      <dsp:spPr>
        <a:xfrm>
          <a:off x="0" y="1554201"/>
          <a:ext cx="78867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AE5C1-3ABE-489F-B45C-6F8E0F3857E7}">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FFEDC7-A572-4471-884C-174CAB25D71E}">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fr-FR" sz="2300" kern="1200"/>
            <a:t>Sport performance is the first goal : we have to create and maintain sport reliability and credibility </a:t>
          </a:r>
          <a:endParaRPr lang="en-US" sz="2300" kern="1200"/>
        </a:p>
      </dsp:txBody>
      <dsp:txXfrm>
        <a:off x="1435590" y="1554201"/>
        <a:ext cx="6451109" cy="1242935"/>
      </dsp:txXfrm>
    </dsp:sp>
    <dsp:sp modelId="{200E5D63-3B39-408F-979B-A88E7B1C1173}">
      <dsp:nvSpPr>
        <dsp:cNvPr id="0" name=""/>
        <dsp:cNvSpPr/>
      </dsp:nvSpPr>
      <dsp:spPr>
        <a:xfrm>
          <a:off x="0" y="3107870"/>
          <a:ext cx="78867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8C370-71F1-4812-AF40-006BE862178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33DC65-3A0A-4D9A-9967-86BBF3ECE3F7}">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fr-FR" sz="2300" kern="1200"/>
            <a:t>Strategic assets combination and synergy will create a powerfull brand with a singular value chain for our future tennis factory.</a:t>
          </a:r>
          <a:endParaRPr lang="en-US" sz="2300" kern="1200"/>
        </a:p>
      </dsp:txBody>
      <dsp:txXfrm>
        <a:off x="1435590" y="3107870"/>
        <a:ext cx="6451109" cy="1242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4FF7F-07E7-4B1E-8EFC-AA3C562AA1F8}">
      <dsp:nvSpPr>
        <dsp:cNvPr id="0" name=""/>
        <dsp:cNvSpPr/>
      </dsp:nvSpPr>
      <dsp:spPr>
        <a:xfrm>
          <a:off x="0" y="2442"/>
          <a:ext cx="48852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58BF65-D9F9-404D-BC4B-A56502B4D2A0}">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183451-EC84-4B9A-B8AE-CBAC0F694D57}">
      <dsp:nvSpPr>
        <dsp:cNvPr id="0" name=""/>
        <dsp:cNvSpPr/>
      </dsp:nvSpPr>
      <dsp:spPr>
        <a:xfrm>
          <a:off x="1429899" y="2442"/>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00100">
            <a:lnSpc>
              <a:spcPct val="90000"/>
            </a:lnSpc>
            <a:spcBef>
              <a:spcPct val="0"/>
            </a:spcBef>
            <a:spcAft>
              <a:spcPct val="35000"/>
            </a:spcAft>
            <a:buNone/>
          </a:pPr>
          <a:r>
            <a:rPr lang="fr-FR" sz="1800" kern="1200"/>
            <a:t>Relational Business Model because :</a:t>
          </a:r>
          <a:endParaRPr lang="en-US" sz="1800" kern="1200"/>
        </a:p>
      </dsp:txBody>
      <dsp:txXfrm>
        <a:off x="1429899" y="2442"/>
        <a:ext cx="3455303" cy="1238008"/>
      </dsp:txXfrm>
    </dsp:sp>
    <dsp:sp modelId="{761C6D8A-D359-4DCC-BD5E-448B9E0C5F66}">
      <dsp:nvSpPr>
        <dsp:cNvPr id="0" name=""/>
        <dsp:cNvSpPr/>
      </dsp:nvSpPr>
      <dsp:spPr>
        <a:xfrm>
          <a:off x="0" y="1549953"/>
          <a:ext cx="48852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93254-9E47-49B4-898A-91CA77976943}">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698E4D-5F99-45DC-898B-347296E5043C}">
      <dsp:nvSpPr>
        <dsp:cNvPr id="0" name=""/>
        <dsp:cNvSpPr/>
      </dsp:nvSpPr>
      <dsp:spPr>
        <a:xfrm>
          <a:off x="1429899" y="1549953"/>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00100">
            <a:lnSpc>
              <a:spcPct val="90000"/>
            </a:lnSpc>
            <a:spcBef>
              <a:spcPct val="0"/>
            </a:spcBef>
            <a:spcAft>
              <a:spcPct val="35000"/>
            </a:spcAft>
            <a:buNone/>
          </a:pPr>
          <a:r>
            <a:rPr lang="fr-FR" sz="1800" kern="1200"/>
            <a:t>With a large part of the turnover linking to public and private sponsors </a:t>
          </a:r>
          <a:endParaRPr lang="en-US" sz="1800" kern="1200"/>
        </a:p>
      </dsp:txBody>
      <dsp:txXfrm>
        <a:off x="1429899" y="1549953"/>
        <a:ext cx="3455303" cy="1238008"/>
      </dsp:txXfrm>
    </dsp:sp>
    <dsp:sp modelId="{F5F427CD-FADF-4F30-91A3-9EC39859DFD1}">
      <dsp:nvSpPr>
        <dsp:cNvPr id="0" name=""/>
        <dsp:cNvSpPr/>
      </dsp:nvSpPr>
      <dsp:spPr>
        <a:xfrm>
          <a:off x="0" y="3097464"/>
          <a:ext cx="48852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D662EC-B24E-45A5-A0B7-B6C8A3DD2FC1}">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05A910-C922-427F-BBDB-948B86870581}">
      <dsp:nvSpPr>
        <dsp:cNvPr id="0" name=""/>
        <dsp:cNvSpPr/>
      </dsp:nvSpPr>
      <dsp:spPr>
        <a:xfrm>
          <a:off x="1429899" y="309746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00100">
            <a:lnSpc>
              <a:spcPct val="90000"/>
            </a:lnSpc>
            <a:spcBef>
              <a:spcPct val="0"/>
            </a:spcBef>
            <a:spcAft>
              <a:spcPct val="35000"/>
            </a:spcAft>
            <a:buNone/>
          </a:pPr>
          <a:r>
            <a:rPr lang="fr-FR" sz="1800" kern="1200"/>
            <a:t>Without huge TV Rights</a:t>
          </a:r>
          <a:endParaRPr lang="en-US" sz="1800" kern="1200"/>
        </a:p>
      </dsp:txBody>
      <dsp:txXfrm>
        <a:off x="1429899" y="3097464"/>
        <a:ext cx="3455303" cy="1238008"/>
      </dsp:txXfrm>
    </dsp:sp>
    <dsp:sp modelId="{A12D65BC-8015-40E8-A36A-FE16C2E589B8}">
      <dsp:nvSpPr>
        <dsp:cNvPr id="0" name=""/>
        <dsp:cNvSpPr/>
      </dsp:nvSpPr>
      <dsp:spPr>
        <a:xfrm>
          <a:off x="0" y="4644974"/>
          <a:ext cx="48852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E6FEDA-A7B1-4023-B8CB-FBEF815E1D17}">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0BACAC-688B-47CC-91F5-909488180CA0}">
      <dsp:nvSpPr>
        <dsp:cNvPr id="0" name=""/>
        <dsp:cNvSpPr/>
      </dsp:nvSpPr>
      <dsp:spPr>
        <a:xfrm>
          <a:off x="1429899" y="464497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00100">
            <a:lnSpc>
              <a:spcPct val="90000"/>
            </a:lnSpc>
            <a:spcBef>
              <a:spcPct val="0"/>
            </a:spcBef>
            <a:spcAft>
              <a:spcPct val="35000"/>
            </a:spcAft>
            <a:buNone/>
          </a:pPr>
          <a:r>
            <a:rPr lang="fr-FR" sz="1800" kern="1200"/>
            <a:t>Without Stadium or Arena to implement a strong brand strategy based on fans consuming </a:t>
          </a:r>
          <a:endParaRPr lang="en-US" sz="1800" kern="1200"/>
        </a:p>
      </dsp:txBody>
      <dsp:txXfrm>
        <a:off x="1429899" y="4644974"/>
        <a:ext cx="3455303" cy="12380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BDD05-AE1D-41E1-9379-09B3A0524D00}">
      <dsp:nvSpPr>
        <dsp:cNvPr id="0" name=""/>
        <dsp:cNvSpPr/>
      </dsp:nvSpPr>
      <dsp:spPr>
        <a:xfrm>
          <a:off x="0" y="151023"/>
          <a:ext cx="4941945" cy="494194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CFC11-72CA-46FF-B11C-2041C7DC8C0E}">
      <dsp:nvSpPr>
        <dsp:cNvPr id="0" name=""/>
        <dsp:cNvSpPr/>
      </dsp:nvSpPr>
      <dsp:spPr>
        <a:xfrm>
          <a:off x="469484" y="620508"/>
          <a:ext cx="1927358" cy="19273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a:t>Reputational business model based on brand management and where fans are the HEART of the entire Model</a:t>
          </a:r>
          <a:endParaRPr lang="en-US" sz="1600" kern="1200"/>
        </a:p>
      </dsp:txBody>
      <dsp:txXfrm>
        <a:off x="563570" y="714594"/>
        <a:ext cx="1739186" cy="1739186"/>
      </dsp:txXfrm>
    </dsp:sp>
    <dsp:sp modelId="{08F91CA7-08BD-4DE1-B47B-D358B63D5472}">
      <dsp:nvSpPr>
        <dsp:cNvPr id="0" name=""/>
        <dsp:cNvSpPr/>
      </dsp:nvSpPr>
      <dsp:spPr>
        <a:xfrm>
          <a:off x="2545101" y="620508"/>
          <a:ext cx="1927358" cy="1927358"/>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a:t>With a modern stadium or arena </a:t>
          </a:r>
          <a:endParaRPr lang="en-US" sz="1600" kern="1200"/>
        </a:p>
      </dsp:txBody>
      <dsp:txXfrm>
        <a:off x="2639187" y="714594"/>
        <a:ext cx="1739186" cy="1739186"/>
      </dsp:txXfrm>
    </dsp:sp>
    <dsp:sp modelId="{8900A3A2-D125-436C-9017-B34CFC849ED4}">
      <dsp:nvSpPr>
        <dsp:cNvPr id="0" name=""/>
        <dsp:cNvSpPr/>
      </dsp:nvSpPr>
      <dsp:spPr>
        <a:xfrm>
          <a:off x="469484" y="2696125"/>
          <a:ext cx="1927358" cy="1927358"/>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a:t>With TV Rights </a:t>
          </a:r>
          <a:endParaRPr lang="en-US" sz="1600" kern="1200"/>
        </a:p>
      </dsp:txBody>
      <dsp:txXfrm>
        <a:off x="563570" y="2790211"/>
        <a:ext cx="1739186" cy="1739186"/>
      </dsp:txXfrm>
    </dsp:sp>
    <dsp:sp modelId="{80F4F038-51BF-45C7-9A7C-4F14F1FBFFC5}">
      <dsp:nvSpPr>
        <dsp:cNvPr id="0" name=""/>
        <dsp:cNvSpPr/>
      </dsp:nvSpPr>
      <dsp:spPr>
        <a:xfrm>
          <a:off x="2545101" y="2696125"/>
          <a:ext cx="1927358" cy="192735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a:t>With a better control of key assets : reputation-brand and stadium-arena  </a:t>
          </a:r>
          <a:endParaRPr lang="en-US" sz="1600" kern="1200"/>
        </a:p>
      </dsp:txBody>
      <dsp:txXfrm>
        <a:off x="2639187" y="2790211"/>
        <a:ext cx="1739186" cy="17391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7813"/>
            <a:ext cx="8229600" cy="584835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69"/>
          <p:cNvSpPr>
            <a:spLocks noGrp="1" noChangeArrowheads="1"/>
          </p:cNvSpPr>
          <p:nvPr>
            <p:ph type="dt" sz="half" idx="10"/>
          </p:nvPr>
        </p:nvSpPr>
        <p:spPr>
          <a:ln/>
        </p:spPr>
        <p:txBody>
          <a:bodyPr/>
          <a:lstStyle>
            <a:lvl1pPr>
              <a:defRPr/>
            </a:lvl1pPr>
          </a:lstStyle>
          <a:p>
            <a:pPr>
              <a:defRPr/>
            </a:pPr>
            <a:endParaRPr lang="fr-FR"/>
          </a:p>
        </p:txBody>
      </p:sp>
      <p:sp>
        <p:nvSpPr>
          <p:cNvPr id="4" name="Rectangle 70"/>
          <p:cNvSpPr>
            <a:spLocks noGrp="1" noChangeArrowheads="1"/>
          </p:cNvSpPr>
          <p:nvPr>
            <p:ph type="ftr" sz="quarter" idx="11"/>
          </p:nvPr>
        </p:nvSpPr>
        <p:spPr>
          <a:ln/>
        </p:spPr>
        <p:txBody>
          <a:bodyPr/>
          <a:lstStyle>
            <a:lvl1pPr>
              <a:defRPr/>
            </a:lvl1pPr>
          </a:lstStyle>
          <a:p>
            <a:pPr>
              <a:defRPr/>
            </a:pPr>
            <a:endParaRPr lang="fr-FR"/>
          </a:p>
        </p:txBody>
      </p:sp>
      <p:sp>
        <p:nvSpPr>
          <p:cNvPr id="5" name="Rectangle 71"/>
          <p:cNvSpPr>
            <a:spLocks noGrp="1" noChangeArrowheads="1"/>
          </p:cNvSpPr>
          <p:nvPr>
            <p:ph type="sldNum" sz="quarter" idx="12"/>
          </p:nvPr>
        </p:nvSpPr>
        <p:spPr>
          <a:ln/>
        </p:spPr>
        <p:txBody>
          <a:bodyPr/>
          <a:lstStyle>
            <a:lvl1pPr>
              <a:defRPr/>
            </a:lvl1pPr>
          </a:lstStyle>
          <a:p>
            <a:pPr>
              <a:defRPr/>
            </a:pPr>
            <a:fld id="{AD539C52-2205-4BE8-8F3C-D9C965FA47B8}" type="slidenum">
              <a:rPr lang="fr-FR"/>
              <a:pPr>
                <a:defRPr/>
              </a:pPr>
              <a:t>‹N°›</a:t>
            </a:fld>
            <a:endParaRPr lang="fr-FR"/>
          </a:p>
        </p:txBody>
      </p:sp>
    </p:spTree>
    <p:extLst>
      <p:ext uri="{BB962C8B-B14F-4D97-AF65-F5344CB8AC3E}">
        <p14:creationId xmlns:p14="http://schemas.microsoft.com/office/powerpoint/2010/main" val="785458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2D37C-E21F-4B58-A3A7-16F9B8F10CE2}"/>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F97934A6-FC26-403E-8BBD-CBE718E36EE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267D9FA-99D9-4588-8FEB-A9BE3A9AD95B}"/>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5" name="Espace réservé du pied de page 4">
            <a:extLst>
              <a:ext uri="{FF2B5EF4-FFF2-40B4-BE49-F238E27FC236}">
                <a16:creationId xmlns:a16="http://schemas.microsoft.com/office/drawing/2014/main" id="{D6155EFA-36B3-4767-B9C9-2D0C7EF9F48E}"/>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A6B5E03A-42D5-4074-8D96-5C4A472CC2D2}"/>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86547310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E59A98-C84D-424B-BCB2-817B1E6F1D1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02C533A-A76E-4E8E-A239-07567755D43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600DC-9987-41EF-9C4B-6A0F9FA148F9}"/>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5" name="Espace réservé du pied de page 4">
            <a:extLst>
              <a:ext uri="{FF2B5EF4-FFF2-40B4-BE49-F238E27FC236}">
                <a16:creationId xmlns:a16="http://schemas.microsoft.com/office/drawing/2014/main" id="{B6667613-6E8C-47CA-9574-90FC08FBB355}"/>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77854886-D7F3-4882-BA28-82DF086E7153}"/>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06292242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79B834-6BE1-4AD8-8A70-586341FD8836}"/>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B37DE75C-A4A4-48AE-B023-8DEAAED011A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2BD4A34-DE5B-49C8-B9B5-BB41064BED7B}"/>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5" name="Espace réservé du pied de page 4">
            <a:extLst>
              <a:ext uri="{FF2B5EF4-FFF2-40B4-BE49-F238E27FC236}">
                <a16:creationId xmlns:a16="http://schemas.microsoft.com/office/drawing/2014/main" id="{5AD8C88A-495C-418C-91A0-AD37E5DFFE4D}"/>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E31206EC-3DAD-4D16-84CC-94AACBB9740C}"/>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84466365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FE3BF3-9E13-40CE-88B3-36B084F60BD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2AB89F-0EB2-481D-BB14-3AC959F61B82}"/>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8539B17-C478-4625-A6B1-F8DA372A9D7E}"/>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A57F9C5-1912-4088-8370-A865DDA053AA}"/>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6" name="Espace réservé du pied de page 5">
            <a:extLst>
              <a:ext uri="{FF2B5EF4-FFF2-40B4-BE49-F238E27FC236}">
                <a16:creationId xmlns:a16="http://schemas.microsoft.com/office/drawing/2014/main" id="{4985B9C1-D38C-44BB-994B-080C4918CA05}"/>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1BF8164F-6652-4DCE-8A91-174DE7B4A14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2814247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8B5513-7CEA-483C-B351-941E22966482}"/>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43D03F6-4A70-4E34-9358-77FD27C97B6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2DBC8AB-9BC6-4DC4-A723-B316F2359E64}"/>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EFB5F2E-575A-4DE7-93C9-93A23F78939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BEBCFBA-55B4-4017-A46D-84C51EF55A98}"/>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CD8E94D-5511-4346-90FF-1D4BFC1DE442}"/>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8" name="Espace réservé du pied de page 7">
            <a:extLst>
              <a:ext uri="{FF2B5EF4-FFF2-40B4-BE49-F238E27FC236}">
                <a16:creationId xmlns:a16="http://schemas.microsoft.com/office/drawing/2014/main" id="{BF74BDC5-332A-417A-B1A3-DEF863AF4095}"/>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201C3F12-82ED-42E2-B4B5-E94EB0643592}"/>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80333067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024D4B-FE7F-44B4-B35F-177F1EA6470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87E9C42-BDBD-4B4F-B17E-4E58D1A32CAE}"/>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4" name="Espace réservé du pied de page 3">
            <a:extLst>
              <a:ext uri="{FF2B5EF4-FFF2-40B4-BE49-F238E27FC236}">
                <a16:creationId xmlns:a16="http://schemas.microsoft.com/office/drawing/2014/main" id="{FCE4CEB4-3EB4-4FA2-9179-3A552AA5D961}"/>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2CEB3040-014B-45B5-8DE0-E33AEC94201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41402629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418D87C-5B42-43E0-9021-34F18326072D}"/>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3" name="Espace réservé du pied de page 2">
            <a:extLst>
              <a:ext uri="{FF2B5EF4-FFF2-40B4-BE49-F238E27FC236}">
                <a16:creationId xmlns:a16="http://schemas.microsoft.com/office/drawing/2014/main" id="{AC6AC783-A3D9-45CD-A0FF-A37C8C357843}"/>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F946C8B4-FEDD-41A3-A6A9-A2E3C118C801}"/>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15292007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8615D-F89B-46B2-9826-2BBF5A8E0DF6}"/>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DE021134-C1E8-429E-B5A2-A055DE4B389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D5B11DD-AF74-420A-A066-58D50B31A45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B595D82-C8F1-42B5-A965-966B2C54F93E}"/>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6" name="Espace réservé du pied de page 5">
            <a:extLst>
              <a:ext uri="{FF2B5EF4-FFF2-40B4-BE49-F238E27FC236}">
                <a16:creationId xmlns:a16="http://schemas.microsoft.com/office/drawing/2014/main" id="{AE4E90DA-643E-4F47-A3AA-236B1D6BABA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5BD28A5D-EBEB-4408-95C9-0F08FAD1C20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6166155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7F72B-64CA-4706-B5B4-89F01423E193}"/>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E1832722-2F6F-4F08-A706-700973E637C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2055D910-ACE9-4634-941B-F16AE03C9D2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CA9185E-0070-4DFE-88C3-225B5EA470ED}"/>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6" name="Espace réservé du pied de page 5">
            <a:extLst>
              <a:ext uri="{FF2B5EF4-FFF2-40B4-BE49-F238E27FC236}">
                <a16:creationId xmlns:a16="http://schemas.microsoft.com/office/drawing/2014/main" id="{C4BFA6BB-80A8-4CA4-9826-C51F7EA26984}"/>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13C339D3-C438-46FE-B88B-9F069478A0FA}"/>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31668959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D366E7-6EC5-422F-9FC7-C528D71660D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9C25609-94FF-4BDE-BE58-6D001459E31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9516DB8-ACDA-4E4E-B907-2538E91DA083}"/>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5" name="Espace réservé du pied de page 4">
            <a:extLst>
              <a:ext uri="{FF2B5EF4-FFF2-40B4-BE49-F238E27FC236}">
                <a16:creationId xmlns:a16="http://schemas.microsoft.com/office/drawing/2014/main" id="{9B99D75F-4E0E-44C4-B35F-09A71607187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55FEB242-1B4C-46EC-8779-0277A6D0D063}"/>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13772511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9F87EBE-F607-42A7-9B9B-D2282406664F}"/>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A582435-AA8E-4621-9350-E3E357396D82}"/>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D1724D-979A-4D2D-913E-43FBC412098F}"/>
              </a:ext>
            </a:extLst>
          </p:cNvPr>
          <p:cNvSpPr>
            <a:spLocks noGrp="1"/>
          </p:cNvSpPr>
          <p:nvPr>
            <p:ph type="dt" sz="half" idx="10"/>
          </p:nvPr>
        </p:nvSpPr>
        <p:spPr/>
        <p:txBody>
          <a:bodyPr/>
          <a:lstStyle/>
          <a:p>
            <a:fld id="{ED291B17-9318-49DB-B28B-6E5994AE9581}" type="datetime1">
              <a:rPr lang="en-US" smtClean="0"/>
              <a:t>12/26/2023</a:t>
            </a:fld>
            <a:endParaRPr lang="en-US" dirty="0"/>
          </a:p>
        </p:txBody>
      </p:sp>
      <p:sp>
        <p:nvSpPr>
          <p:cNvPr id="5" name="Espace réservé du pied de page 4">
            <a:extLst>
              <a:ext uri="{FF2B5EF4-FFF2-40B4-BE49-F238E27FC236}">
                <a16:creationId xmlns:a16="http://schemas.microsoft.com/office/drawing/2014/main" id="{3824F349-9CC1-48DC-AD98-7B18ADD8A45B}"/>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C4683EA1-0973-45D6-B779-0B39A5CF7CF5}"/>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30681730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fr-FR"/>
              <a:t>Modifiez le style du titre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87806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fr-FR"/>
              <a:t>Modifiez le style du titre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85600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fr-FR"/>
              <a:t>Modifiez le style du titre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06204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64048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54621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03770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75780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fr-FR"/>
              <a:t>Modifiez le style du titre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02554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fr-FR"/>
              <a:t>Modifiez le style du titre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a:t>Cliquez sur l'icône pour ajouter une image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88492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fr-FR"/>
              <a:t>Modifiez le style du titre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84805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smtClean="0"/>
              <a:pPr/>
              <a:t>‹N°›</a:t>
            </a:fld>
            <a:endParaRPr lang="en-US" dirty="0"/>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01458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fr-FR"/>
              <a:t>Modifiez le style du titre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73288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smtClean="0"/>
              <a:pPr/>
              <a:t>‹N°›</a:t>
            </a:fld>
            <a:endParaRPr lang="en-US" dirty="0"/>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3886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fr-FR"/>
              <a:t>Modifiez le style du titre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23887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91869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4708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40"/>
            <a:ext cx="8229600" cy="5851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2">
            <a:extLst>
              <a:ext uri="{FF2B5EF4-FFF2-40B4-BE49-F238E27FC236}">
                <a16:creationId xmlns:a16="http://schemas.microsoft.com/office/drawing/2014/main" id="{1591D999-C667-49A9-8045-23D7C664E933}"/>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3">
            <a:extLst>
              <a:ext uri="{FF2B5EF4-FFF2-40B4-BE49-F238E27FC236}">
                <a16:creationId xmlns:a16="http://schemas.microsoft.com/office/drawing/2014/main" id="{DB8079E5-1BB9-4A35-B1DA-8A8A48D4DA50}"/>
              </a:ext>
            </a:extLst>
          </p:cNvPr>
          <p:cNvSpPr>
            <a:spLocks noGrp="1" noChangeArrowheads="1"/>
          </p:cNvSpPr>
          <p:nvPr>
            <p:ph type="sldNum" sz="quarter" idx="11"/>
          </p:nvPr>
        </p:nvSpPr>
        <p:spPr>
          <a:ln/>
        </p:spPr>
        <p:txBody>
          <a:bodyPr/>
          <a:lstStyle>
            <a:lvl1pPr>
              <a:defRPr/>
            </a:lvl1pPr>
          </a:lstStyle>
          <a:p>
            <a:pPr>
              <a:defRPr/>
            </a:pPr>
            <a:fld id="{BA3641D3-777F-4134-A902-CEDE45A81943}" type="slidenum">
              <a:rPr lang="fr-FR"/>
              <a:pPr>
                <a:defRPr/>
              </a:pPr>
              <a:t>‹N°›</a:t>
            </a:fld>
            <a:endParaRPr lang="fr-FR"/>
          </a:p>
        </p:txBody>
      </p:sp>
      <p:sp>
        <p:nvSpPr>
          <p:cNvPr id="5" name="Rectangle 14">
            <a:extLst>
              <a:ext uri="{FF2B5EF4-FFF2-40B4-BE49-F238E27FC236}">
                <a16:creationId xmlns:a16="http://schemas.microsoft.com/office/drawing/2014/main" id="{5002742B-BAD2-48CD-BB3B-455FEFE9A52E}"/>
              </a:ext>
            </a:extLst>
          </p:cNvPr>
          <p:cNvSpPr>
            <a:spLocks noGrp="1" noChangeArrowheads="1"/>
          </p:cNvSpPr>
          <p:nvPr>
            <p:ph type="ftr" sz="quarter"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232834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D5B0A7-683A-CB71-4411-931DEC912E88}"/>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CCF8DE5B-E896-85CB-20E5-55A766A2E00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01156D2-D517-D908-A47A-ED93979B4F37}"/>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5" name="Espace réservé du pied de page 4">
            <a:extLst>
              <a:ext uri="{FF2B5EF4-FFF2-40B4-BE49-F238E27FC236}">
                <a16:creationId xmlns:a16="http://schemas.microsoft.com/office/drawing/2014/main" id="{3FFCD914-CF3F-D2BA-DD3D-B57CADF052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71D089-8F75-98CB-B9C5-7231D3F18A73}"/>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837036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0B041F-5694-433B-5E6A-4EB54F9F434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B1B55F8-63E2-02D1-6B59-0F4EB268F6F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E0D14D9-A769-65C7-64CF-8F636C9BDED1}"/>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5" name="Espace réservé du pied de page 4">
            <a:extLst>
              <a:ext uri="{FF2B5EF4-FFF2-40B4-BE49-F238E27FC236}">
                <a16:creationId xmlns:a16="http://schemas.microsoft.com/office/drawing/2014/main" id="{F0E0E5AE-F87D-D457-BC8A-2D5D1DB424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DAF550-54AE-ECCB-44B6-D0748AB03EC9}"/>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288380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B7B16-6223-79D5-4710-A928E75AB8A6}"/>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DFF7B9F7-5BE1-68BD-141B-B2321AA8BA1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A7A6CE0-4527-1A64-F652-0C08FD37EDB8}"/>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5" name="Espace réservé du pied de page 4">
            <a:extLst>
              <a:ext uri="{FF2B5EF4-FFF2-40B4-BE49-F238E27FC236}">
                <a16:creationId xmlns:a16="http://schemas.microsoft.com/office/drawing/2014/main" id="{10193371-9856-ACE7-F319-A4478F7E918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9422AD-0ABB-6A20-21BD-CCDA7777242A}"/>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172756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A37D1F-8AE7-6CDE-74E8-AB01DA84C2F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9D1AD2E-6AA4-D8DE-93C9-C01CEF25FFA4}"/>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D0D888C-E0FD-A950-293A-8B27D6EB5C39}"/>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84CBC29-D67D-0C27-5C05-454FAF3B1587}"/>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6" name="Espace réservé du pied de page 5">
            <a:extLst>
              <a:ext uri="{FF2B5EF4-FFF2-40B4-BE49-F238E27FC236}">
                <a16:creationId xmlns:a16="http://schemas.microsoft.com/office/drawing/2014/main" id="{62D6A992-E56A-0786-3BF0-EA214F7D56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5D7486-E483-3627-6C4D-D67514133349}"/>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304272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AFAB2A-6C42-A363-8330-C59478B56EA3}"/>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DEF5A42-FA1A-098C-38F2-54CF7ED7086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F6F10E4-C129-D579-68A0-386FBD288BAF}"/>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3F5F1A1-C1B8-112A-95E5-9D0A03C76F8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FEAB706-6E59-ECC9-9094-D938BBBA2B97}"/>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030299C-321B-8949-4783-7DE4017A7450}"/>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8" name="Espace réservé du pied de page 7">
            <a:extLst>
              <a:ext uri="{FF2B5EF4-FFF2-40B4-BE49-F238E27FC236}">
                <a16:creationId xmlns:a16="http://schemas.microsoft.com/office/drawing/2014/main" id="{4178713B-C4D0-E033-AE83-9902D7CD72F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5C5491A-2CE3-B482-763B-E09DE88F0ACB}"/>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2758463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07530B-05A9-D2C9-F4A7-5A86242C56B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A3B817C-E0B9-27D7-B9E5-B366D0BEEAD0}"/>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4" name="Espace réservé du pied de page 3">
            <a:extLst>
              <a:ext uri="{FF2B5EF4-FFF2-40B4-BE49-F238E27FC236}">
                <a16:creationId xmlns:a16="http://schemas.microsoft.com/office/drawing/2014/main" id="{D38E884F-C27A-9EA0-7458-FDBBDFF3664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48D289D-7276-29E4-DC31-D83E5CCE9E42}"/>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2579053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EC141A-17C1-EE57-DF15-77408ABFEAB6}"/>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3" name="Espace réservé du pied de page 2">
            <a:extLst>
              <a:ext uri="{FF2B5EF4-FFF2-40B4-BE49-F238E27FC236}">
                <a16:creationId xmlns:a16="http://schemas.microsoft.com/office/drawing/2014/main" id="{024257BB-880E-5B56-DEB5-649669013B0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20D4FA6-D5C4-C86E-8C7E-51D1164C2E0F}"/>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3533179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409110-D6A7-59B4-A6B6-388D7CD498EA}"/>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5DE8C169-C9FF-4442-B2E1-B46666B89A5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35C97A1-7A22-8072-6441-C994C6E0080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53BFEE-F655-2EE2-15B8-D99ABA85EF5F}"/>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6" name="Espace réservé du pied de page 5">
            <a:extLst>
              <a:ext uri="{FF2B5EF4-FFF2-40B4-BE49-F238E27FC236}">
                <a16:creationId xmlns:a16="http://schemas.microsoft.com/office/drawing/2014/main" id="{0A8D7BEA-3538-AF5C-3972-89ECDD645F9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BBCF18-E45A-31F9-9309-C2569493A48E}"/>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678400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80BA91-0129-2A07-CAA0-B6254D1172CB}"/>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461CE253-7C83-4382-2257-BDC495E273B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96375348-0A8B-7C2E-462A-C98E7DE76F6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18FA5F1-973F-EC28-4A62-C4F52578E5E0}"/>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6" name="Espace réservé du pied de page 5">
            <a:extLst>
              <a:ext uri="{FF2B5EF4-FFF2-40B4-BE49-F238E27FC236}">
                <a16:creationId xmlns:a16="http://schemas.microsoft.com/office/drawing/2014/main" id="{6B9D0AEB-156D-01F9-E151-E33A929042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A772389-4B6A-7356-2BF6-8481409617EF}"/>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500635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B6935F-A53A-0F1C-4D2A-338EAECA9E7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56572ED-BC0D-2DA9-DC21-3BD536CF5CE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F3EBFA6-CFC8-2AEC-A3A6-1C6FDEBF0BF3}"/>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5" name="Espace réservé du pied de page 4">
            <a:extLst>
              <a:ext uri="{FF2B5EF4-FFF2-40B4-BE49-F238E27FC236}">
                <a16:creationId xmlns:a16="http://schemas.microsoft.com/office/drawing/2014/main" id="{D92F2A0A-81EA-36A7-DC41-57ABA776A0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30F605-BF18-ED64-1E42-71CA403A4E1B}"/>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3230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E229B7-ED73-D6D1-B165-07D118175965}"/>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DACD85A-4148-5CD5-E13D-52649FE7DD77}"/>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142F89-6FDC-59D2-9401-A05198BB903F}"/>
              </a:ext>
            </a:extLst>
          </p:cNvPr>
          <p:cNvSpPr>
            <a:spLocks noGrp="1"/>
          </p:cNvSpPr>
          <p:nvPr>
            <p:ph type="dt" sz="half" idx="10"/>
          </p:nvPr>
        </p:nvSpPr>
        <p:spPr/>
        <p:txBody>
          <a:bodyPr/>
          <a:lstStyle/>
          <a:p>
            <a:fld id="{BA21A4EC-A52D-4DDD-852A-79E09AF1534F}" type="datetimeFigureOut">
              <a:rPr lang="fr-FR" smtClean="0"/>
              <a:t>26/12/2023</a:t>
            </a:fld>
            <a:endParaRPr lang="fr-FR"/>
          </a:p>
        </p:txBody>
      </p:sp>
      <p:sp>
        <p:nvSpPr>
          <p:cNvPr id="5" name="Espace réservé du pied de page 4">
            <a:extLst>
              <a:ext uri="{FF2B5EF4-FFF2-40B4-BE49-F238E27FC236}">
                <a16:creationId xmlns:a16="http://schemas.microsoft.com/office/drawing/2014/main" id="{6659B3C1-057A-14A6-C3DC-98B9DA62FC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6EAD22-12A0-B0A2-568D-D172DBAA1B0C}"/>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4966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age courante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93675" y="1315124"/>
            <a:ext cx="8028499" cy="4679997"/>
          </a:xfrm>
          <a:prstGeom prst="rect">
            <a:avLst/>
          </a:prstGeom>
        </p:spPr>
        <p:txBody>
          <a:bodyPr/>
          <a:lstStyle>
            <a:lvl1pPr marL="0" indent="0">
              <a:buClr>
                <a:srgbClr val="C85A19"/>
              </a:buClr>
              <a:buNone/>
              <a:defRPr sz="1400">
                <a:solidFill>
                  <a:srgbClr val="002857"/>
                </a:solidFill>
                <a:latin typeface="RG Text"/>
                <a:cs typeface="Arial"/>
              </a:defRPr>
            </a:lvl1pPr>
            <a:lvl2pPr marL="447664" indent="-180971">
              <a:buClr>
                <a:srgbClr val="C85A19"/>
              </a:buClr>
              <a:buFont typeface="Arial" panose="020B0604020202020204" pitchFamily="34" charset="0"/>
              <a:buChar char="•"/>
              <a:defRPr sz="1400">
                <a:solidFill>
                  <a:srgbClr val="002857"/>
                </a:solidFill>
                <a:latin typeface="RG Text"/>
                <a:cs typeface="Arial"/>
              </a:defRPr>
            </a:lvl2pPr>
            <a:lvl3pPr marL="447664" indent="-180971">
              <a:buClr>
                <a:srgbClr val="C85A19"/>
              </a:buClr>
              <a:defRPr sz="1200">
                <a:solidFill>
                  <a:srgbClr val="002857"/>
                </a:solidFill>
                <a:latin typeface="RG Text"/>
                <a:cs typeface="Arial"/>
              </a:defRPr>
            </a:lvl3pPr>
            <a:lvl4pPr marL="447664" indent="-180971">
              <a:buClr>
                <a:srgbClr val="C85A19"/>
              </a:buClr>
              <a:buFont typeface="Arial" panose="020B0604020202020204" pitchFamily="34" charset="0"/>
              <a:buChar char="•"/>
              <a:defRPr sz="1200" i="1">
                <a:solidFill>
                  <a:srgbClr val="002857"/>
                </a:solidFill>
                <a:latin typeface="RG Text"/>
                <a:cs typeface="Arial"/>
              </a:defRPr>
            </a:lvl4pPr>
            <a:lvl5pPr marL="809605" indent="-180971">
              <a:buClr>
                <a:srgbClr val="C85A19"/>
              </a:buClr>
              <a:buFont typeface="Courier New"/>
              <a:buChar char="o"/>
              <a:defRPr sz="1000">
                <a:solidFill>
                  <a:srgbClr val="002857"/>
                </a:solidFill>
                <a:latin typeface="RG Text"/>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Titre 1"/>
          <p:cNvSpPr>
            <a:spLocks noGrp="1"/>
          </p:cNvSpPr>
          <p:nvPr>
            <p:ph type="ctrTitle" hasCustomPrompt="1"/>
          </p:nvPr>
        </p:nvSpPr>
        <p:spPr>
          <a:xfrm>
            <a:off x="505463" y="305516"/>
            <a:ext cx="7998588" cy="408839"/>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0" name="Sous-titre 2"/>
          <p:cNvSpPr>
            <a:spLocks noGrp="1"/>
          </p:cNvSpPr>
          <p:nvPr>
            <p:ph type="subTitle" idx="10" hasCustomPrompt="1"/>
          </p:nvPr>
        </p:nvSpPr>
        <p:spPr>
          <a:xfrm>
            <a:off x="505463" y="773120"/>
            <a:ext cx="7998588"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702932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7813"/>
            <a:ext cx="8229600" cy="584835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69"/>
          <p:cNvSpPr>
            <a:spLocks noGrp="1" noChangeArrowheads="1"/>
          </p:cNvSpPr>
          <p:nvPr>
            <p:ph type="dt" sz="half" idx="10"/>
          </p:nvPr>
        </p:nvSpPr>
        <p:spPr>
          <a:ln/>
        </p:spPr>
        <p:txBody>
          <a:bodyPr/>
          <a:lstStyle>
            <a:lvl1pPr>
              <a:defRPr/>
            </a:lvl1pPr>
          </a:lstStyle>
          <a:p>
            <a:pPr>
              <a:defRPr/>
            </a:pPr>
            <a:endParaRPr lang="fr-FR"/>
          </a:p>
        </p:txBody>
      </p:sp>
      <p:sp>
        <p:nvSpPr>
          <p:cNvPr id="4" name="Rectangle 70"/>
          <p:cNvSpPr>
            <a:spLocks noGrp="1" noChangeArrowheads="1"/>
          </p:cNvSpPr>
          <p:nvPr>
            <p:ph type="ftr" sz="quarter" idx="11"/>
          </p:nvPr>
        </p:nvSpPr>
        <p:spPr>
          <a:ln/>
        </p:spPr>
        <p:txBody>
          <a:bodyPr/>
          <a:lstStyle>
            <a:lvl1pPr>
              <a:defRPr/>
            </a:lvl1pPr>
          </a:lstStyle>
          <a:p>
            <a:pPr>
              <a:defRPr/>
            </a:pPr>
            <a:endParaRPr lang="fr-FR"/>
          </a:p>
        </p:txBody>
      </p:sp>
      <p:sp>
        <p:nvSpPr>
          <p:cNvPr id="5" name="Rectangle 71"/>
          <p:cNvSpPr>
            <a:spLocks noGrp="1" noChangeArrowheads="1"/>
          </p:cNvSpPr>
          <p:nvPr>
            <p:ph type="sldNum" sz="quarter" idx="12"/>
          </p:nvPr>
        </p:nvSpPr>
        <p:spPr>
          <a:ln/>
        </p:spPr>
        <p:txBody>
          <a:bodyPr/>
          <a:lstStyle>
            <a:lvl1pPr>
              <a:defRPr/>
            </a:lvl1pPr>
          </a:lstStyle>
          <a:p>
            <a:pPr>
              <a:defRPr/>
            </a:pPr>
            <a:fld id="{AD539C52-2205-4BE8-8F3C-D9C965FA47B8}" type="slidenum">
              <a:rPr lang="fr-FR"/>
              <a:pPr>
                <a:defRPr/>
              </a:pPr>
              <a:t>‹N°›</a:t>
            </a:fld>
            <a:endParaRPr lang="fr-FR"/>
          </a:p>
        </p:txBody>
      </p:sp>
    </p:spTree>
    <p:extLst>
      <p:ext uri="{BB962C8B-B14F-4D97-AF65-F5344CB8AC3E}">
        <p14:creationId xmlns:p14="http://schemas.microsoft.com/office/powerpoint/2010/main" val="521756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3375"/>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99F6858-9EAC-4899-BFAC-A45013D1FAFC}"/>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401426D4-19E0-49AE-B934-7C81301AB965}" type="datetimeFigureOut">
              <a:rPr lang="fr-FR"/>
              <a:pPr>
                <a:defRPr/>
              </a:pPr>
              <a:t>26/12/2023</a:t>
            </a:fld>
            <a:endParaRPr lang="fr-FR"/>
          </a:p>
        </p:txBody>
      </p:sp>
      <p:sp>
        <p:nvSpPr>
          <p:cNvPr id="5" name="Espace réservé du pied de page 4">
            <a:extLst>
              <a:ext uri="{FF2B5EF4-FFF2-40B4-BE49-F238E27FC236}">
                <a16:creationId xmlns:a16="http://schemas.microsoft.com/office/drawing/2014/main" id="{F362ADD5-0F52-492D-A5D0-1DB70CF9EFA9}"/>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99E1CFDA-18A0-4FA8-850D-15E0877C66B0}"/>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DF229B20-E2AD-442F-BDFA-9FDED9752867}" type="slidenum">
              <a:rPr lang="fr-FR"/>
              <a:pPr>
                <a:defRPr/>
              </a:pPr>
              <a:t>‹N°›</a:t>
            </a:fld>
            <a:endParaRPr lang="fr-FR"/>
          </a:p>
        </p:txBody>
      </p:sp>
    </p:spTree>
    <p:extLst>
      <p:ext uri="{BB962C8B-B14F-4D97-AF65-F5344CB8AC3E}">
        <p14:creationId xmlns:p14="http://schemas.microsoft.com/office/powerpoint/2010/main" val="2858592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2B1CA6C-2FB2-4AF3-A29E-59ED41E9B1E5}"/>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96FC322B-FC6A-422C-9990-4622BAB2DC97}" type="datetimeFigureOut">
              <a:rPr lang="fr-FR"/>
              <a:pPr>
                <a:defRPr/>
              </a:pPr>
              <a:t>26/12/2023</a:t>
            </a:fld>
            <a:endParaRPr lang="fr-FR"/>
          </a:p>
        </p:txBody>
      </p:sp>
      <p:sp>
        <p:nvSpPr>
          <p:cNvPr id="5" name="Espace réservé du pied de page 4">
            <a:extLst>
              <a:ext uri="{FF2B5EF4-FFF2-40B4-BE49-F238E27FC236}">
                <a16:creationId xmlns:a16="http://schemas.microsoft.com/office/drawing/2014/main" id="{B9BF443B-E4F4-4527-91AD-6D9E566BB9E0}"/>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A6F6D91E-C881-4AEC-8E89-42659F165CB3}"/>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DAB8ED06-ECFB-4B65-BDE2-F2626491840E}" type="slidenum">
              <a:rPr lang="fr-FR"/>
              <a:pPr>
                <a:defRPr/>
              </a:pPr>
              <a:t>‹N°›</a:t>
            </a:fld>
            <a:endParaRPr lang="fr-FR"/>
          </a:p>
        </p:txBody>
      </p:sp>
    </p:spTree>
    <p:extLst>
      <p:ext uri="{BB962C8B-B14F-4D97-AF65-F5344CB8AC3E}">
        <p14:creationId xmlns:p14="http://schemas.microsoft.com/office/powerpoint/2010/main" val="7123431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41"/>
            <a:ext cx="7886700" cy="2852737"/>
          </a:xfrm>
        </p:spPr>
        <p:txBody>
          <a:bodyPr anchor="b"/>
          <a:lstStyle>
            <a:lvl1pPr>
              <a:defRPr sz="3375"/>
            </a:lvl1pPr>
          </a:lstStyle>
          <a:p>
            <a:r>
              <a:rPr lang="fr-FR"/>
              <a:t>Modifiez le style du titre</a:t>
            </a:r>
          </a:p>
        </p:txBody>
      </p:sp>
      <p:sp>
        <p:nvSpPr>
          <p:cNvPr id="3" name="Espace réservé du texte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BFBC4C27-FC6C-4692-8F05-19DE74DB063B}"/>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7C013814-E867-4AB7-AF17-406EC495A320}" type="datetimeFigureOut">
              <a:rPr lang="fr-FR"/>
              <a:pPr>
                <a:defRPr/>
              </a:pPr>
              <a:t>26/12/2023</a:t>
            </a:fld>
            <a:endParaRPr lang="fr-FR"/>
          </a:p>
        </p:txBody>
      </p:sp>
      <p:sp>
        <p:nvSpPr>
          <p:cNvPr id="5" name="Espace réservé du pied de page 4">
            <a:extLst>
              <a:ext uri="{FF2B5EF4-FFF2-40B4-BE49-F238E27FC236}">
                <a16:creationId xmlns:a16="http://schemas.microsoft.com/office/drawing/2014/main" id="{0A84E3E6-A318-41FA-89B4-CED557F731B9}"/>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F135A6B3-F095-4826-989E-9A61702ACFB5}"/>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B786CF8-7F03-47AE-B98D-4B3227D3DD80}" type="slidenum">
              <a:rPr lang="fr-FR"/>
              <a:pPr>
                <a:defRPr/>
              </a:pPr>
              <a:t>‹N°›</a:t>
            </a:fld>
            <a:endParaRPr lang="fr-FR"/>
          </a:p>
        </p:txBody>
      </p:sp>
    </p:spTree>
    <p:extLst>
      <p:ext uri="{BB962C8B-B14F-4D97-AF65-F5344CB8AC3E}">
        <p14:creationId xmlns:p14="http://schemas.microsoft.com/office/powerpoint/2010/main" val="3962798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5A3C1E6-8457-45EC-A9B8-F04D74BE1932}"/>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EE2C98F7-CAA1-4671-8102-7267F5F4DA3F}" type="datetimeFigureOut">
              <a:rPr lang="fr-FR"/>
              <a:pPr>
                <a:defRPr/>
              </a:pPr>
              <a:t>26/12/2023</a:t>
            </a:fld>
            <a:endParaRPr lang="fr-FR"/>
          </a:p>
        </p:txBody>
      </p:sp>
      <p:sp>
        <p:nvSpPr>
          <p:cNvPr id="6" name="Espace réservé du pied de page 5">
            <a:extLst>
              <a:ext uri="{FF2B5EF4-FFF2-40B4-BE49-F238E27FC236}">
                <a16:creationId xmlns:a16="http://schemas.microsoft.com/office/drawing/2014/main" id="{1080A5EA-2542-49EB-9C29-430BEBC66614}"/>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6F7A1819-3E1D-4F8D-B09E-2D4B0F9BEB28}"/>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F6E3F108-9583-430E-B37E-7C4F0D42F0DE}" type="slidenum">
              <a:rPr lang="fr-FR"/>
              <a:pPr>
                <a:defRPr/>
              </a:pPr>
              <a:t>‹N°›</a:t>
            </a:fld>
            <a:endParaRPr lang="fr-FR"/>
          </a:p>
        </p:txBody>
      </p:sp>
    </p:spTree>
    <p:extLst>
      <p:ext uri="{BB962C8B-B14F-4D97-AF65-F5344CB8AC3E}">
        <p14:creationId xmlns:p14="http://schemas.microsoft.com/office/powerpoint/2010/main" val="1076171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8"/>
            <a:ext cx="7886700" cy="1325563"/>
          </a:xfrm>
        </p:spPr>
        <p:txBody>
          <a:bodyPr/>
          <a:lstStyle/>
          <a:p>
            <a:r>
              <a:rPr lang="fr-FR"/>
              <a:t>Modifiez le style du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Modifiez les styles du texte du masque</a:t>
            </a:r>
          </a:p>
        </p:txBody>
      </p:sp>
      <p:sp>
        <p:nvSpPr>
          <p:cNvPr id="6" name="Espace réservé du contenu 5"/>
          <p:cNvSpPr>
            <a:spLocks noGrp="1"/>
          </p:cNvSpPr>
          <p:nvPr>
            <p:ph sz="quarter" idx="4"/>
          </p:nvPr>
        </p:nvSpPr>
        <p:spPr>
          <a:xfrm>
            <a:off x="4629151"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33CE4B8-F48D-45B6-B1FB-6E419A665851}"/>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35F7E8E-F5D2-48CB-9C09-3D0742CC632A}" type="datetimeFigureOut">
              <a:rPr lang="fr-FR"/>
              <a:pPr>
                <a:defRPr/>
              </a:pPr>
              <a:t>26/12/2023</a:t>
            </a:fld>
            <a:endParaRPr lang="fr-FR"/>
          </a:p>
        </p:txBody>
      </p:sp>
      <p:sp>
        <p:nvSpPr>
          <p:cNvPr id="8" name="Espace réservé du pied de page 7">
            <a:extLst>
              <a:ext uri="{FF2B5EF4-FFF2-40B4-BE49-F238E27FC236}">
                <a16:creationId xmlns:a16="http://schemas.microsoft.com/office/drawing/2014/main" id="{DE489D1E-CF59-4E90-9017-64D016322695}"/>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9" name="Espace réservé du numéro de diapositive 8">
            <a:extLst>
              <a:ext uri="{FF2B5EF4-FFF2-40B4-BE49-F238E27FC236}">
                <a16:creationId xmlns:a16="http://schemas.microsoft.com/office/drawing/2014/main" id="{940037A1-62E4-4E88-B686-00F0C1198A55}"/>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88F5F702-1A6C-4EBF-8E23-4AF43896F236}" type="slidenum">
              <a:rPr lang="fr-FR"/>
              <a:pPr>
                <a:defRPr/>
              </a:pPr>
              <a:t>‹N°›</a:t>
            </a:fld>
            <a:endParaRPr lang="fr-FR"/>
          </a:p>
        </p:txBody>
      </p:sp>
    </p:spTree>
    <p:extLst>
      <p:ext uri="{BB962C8B-B14F-4D97-AF65-F5344CB8AC3E}">
        <p14:creationId xmlns:p14="http://schemas.microsoft.com/office/powerpoint/2010/main" val="1778147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E8DEAC3-6407-4846-822E-80DF76F89ADD}"/>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97C2B12F-762A-4352-85E1-ADC50C8158D3}" type="datetimeFigureOut">
              <a:rPr lang="fr-FR"/>
              <a:pPr>
                <a:defRPr/>
              </a:pPr>
              <a:t>26/12/2023</a:t>
            </a:fld>
            <a:endParaRPr lang="fr-FR"/>
          </a:p>
        </p:txBody>
      </p:sp>
      <p:sp>
        <p:nvSpPr>
          <p:cNvPr id="4" name="Espace réservé du pied de page 3">
            <a:extLst>
              <a:ext uri="{FF2B5EF4-FFF2-40B4-BE49-F238E27FC236}">
                <a16:creationId xmlns:a16="http://schemas.microsoft.com/office/drawing/2014/main" id="{CB05E946-00C9-464F-9A2B-FCF5F2C030F3}"/>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5" name="Espace réservé du numéro de diapositive 4">
            <a:extLst>
              <a:ext uri="{FF2B5EF4-FFF2-40B4-BE49-F238E27FC236}">
                <a16:creationId xmlns:a16="http://schemas.microsoft.com/office/drawing/2014/main" id="{D51370D6-1AEF-4F3D-8069-59442E69840D}"/>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B0E6487B-E6D0-4307-B3A5-BE5AE468B0BF}" type="slidenum">
              <a:rPr lang="fr-FR"/>
              <a:pPr>
                <a:defRPr/>
              </a:pPr>
              <a:t>‹N°›</a:t>
            </a:fld>
            <a:endParaRPr lang="fr-FR"/>
          </a:p>
        </p:txBody>
      </p:sp>
    </p:spTree>
    <p:extLst>
      <p:ext uri="{BB962C8B-B14F-4D97-AF65-F5344CB8AC3E}">
        <p14:creationId xmlns:p14="http://schemas.microsoft.com/office/powerpoint/2010/main" val="3346620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80F72C-FD6D-4B8D-841E-9B54BFDB3D4E}"/>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E29DB4FA-9106-45B3-ADD8-AD4C32E2EF69}" type="datetimeFigureOut">
              <a:rPr lang="fr-FR"/>
              <a:pPr>
                <a:defRPr/>
              </a:pPr>
              <a:t>26/12/2023</a:t>
            </a:fld>
            <a:endParaRPr lang="fr-FR"/>
          </a:p>
        </p:txBody>
      </p:sp>
      <p:sp>
        <p:nvSpPr>
          <p:cNvPr id="3" name="Espace réservé du pied de page 2">
            <a:extLst>
              <a:ext uri="{FF2B5EF4-FFF2-40B4-BE49-F238E27FC236}">
                <a16:creationId xmlns:a16="http://schemas.microsoft.com/office/drawing/2014/main" id="{61A3D3FE-AC7E-403B-87F8-C0473B9A61C6}"/>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4" name="Espace réservé du numéro de diapositive 3">
            <a:extLst>
              <a:ext uri="{FF2B5EF4-FFF2-40B4-BE49-F238E27FC236}">
                <a16:creationId xmlns:a16="http://schemas.microsoft.com/office/drawing/2014/main" id="{52525640-E9C3-4A4D-B6C3-048382CAE8D1}"/>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B7910603-2E3C-4319-8F02-8E57C9A08A04}" type="slidenum">
              <a:rPr lang="fr-FR"/>
              <a:pPr>
                <a:defRPr/>
              </a:pPr>
              <a:t>‹N°›</a:t>
            </a:fld>
            <a:endParaRPr lang="fr-FR"/>
          </a:p>
        </p:txBody>
      </p:sp>
    </p:spTree>
    <p:extLst>
      <p:ext uri="{BB962C8B-B14F-4D97-AF65-F5344CB8AC3E}">
        <p14:creationId xmlns:p14="http://schemas.microsoft.com/office/powerpoint/2010/main" val="2332868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1800"/>
            </a:lvl1pPr>
          </a:lstStyle>
          <a:p>
            <a:r>
              <a:rPr lang="fr-FR"/>
              <a:t>Modifiez le style du titre</a:t>
            </a:r>
          </a:p>
        </p:txBody>
      </p:sp>
      <p:sp>
        <p:nvSpPr>
          <p:cNvPr id="3" name="Espace réservé du contenu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Modifiez les styles du texte du masque</a:t>
            </a:r>
          </a:p>
        </p:txBody>
      </p:sp>
      <p:sp>
        <p:nvSpPr>
          <p:cNvPr id="5" name="Espace réservé de la date 4">
            <a:extLst>
              <a:ext uri="{FF2B5EF4-FFF2-40B4-BE49-F238E27FC236}">
                <a16:creationId xmlns:a16="http://schemas.microsoft.com/office/drawing/2014/main" id="{2E4DB4A2-6DDB-41A6-8F5B-E97DB6B88D1B}"/>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11165F06-C662-4C90-B442-61DD54E54041}" type="datetimeFigureOut">
              <a:rPr lang="fr-FR"/>
              <a:pPr>
                <a:defRPr/>
              </a:pPr>
              <a:t>26/12/2023</a:t>
            </a:fld>
            <a:endParaRPr lang="fr-FR"/>
          </a:p>
        </p:txBody>
      </p:sp>
      <p:sp>
        <p:nvSpPr>
          <p:cNvPr id="6" name="Espace réservé du pied de page 5">
            <a:extLst>
              <a:ext uri="{FF2B5EF4-FFF2-40B4-BE49-F238E27FC236}">
                <a16:creationId xmlns:a16="http://schemas.microsoft.com/office/drawing/2014/main" id="{D93D890A-ABD6-473E-A011-652A545B56DB}"/>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6A7988DD-54C1-43EA-B6EE-DF0D001EE453}"/>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BFEFF79F-FCDA-4F44-8209-DEB4433C5258}" type="slidenum">
              <a:rPr lang="fr-FR"/>
              <a:pPr>
                <a:defRPr/>
              </a:pPr>
              <a:t>‹N°›</a:t>
            </a:fld>
            <a:endParaRPr lang="fr-FR"/>
          </a:p>
        </p:txBody>
      </p:sp>
    </p:spTree>
    <p:extLst>
      <p:ext uri="{BB962C8B-B14F-4D97-AF65-F5344CB8AC3E}">
        <p14:creationId xmlns:p14="http://schemas.microsoft.com/office/powerpoint/2010/main" val="3120624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1800"/>
            </a:lvl1pPr>
          </a:lstStyle>
          <a:p>
            <a:r>
              <a:rPr lang="fr-FR"/>
              <a:t>Modifiez le style du titre</a:t>
            </a:r>
          </a:p>
        </p:txBody>
      </p:sp>
      <p:sp>
        <p:nvSpPr>
          <p:cNvPr id="3" name="Espace réservé pour une image  2"/>
          <p:cNvSpPr>
            <a:spLocks noGrp="1"/>
          </p:cNvSpPr>
          <p:nvPr>
            <p:ph type="pic" idx="1"/>
          </p:nvPr>
        </p:nvSpPr>
        <p:spPr>
          <a:xfrm>
            <a:off x="3887391" y="987428"/>
            <a:ext cx="4629150" cy="4873625"/>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fr-FR" noProof="0"/>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Modifiez les styles du texte du masque</a:t>
            </a:r>
          </a:p>
        </p:txBody>
      </p:sp>
      <p:sp>
        <p:nvSpPr>
          <p:cNvPr id="5" name="Espace réservé de la date 4">
            <a:extLst>
              <a:ext uri="{FF2B5EF4-FFF2-40B4-BE49-F238E27FC236}">
                <a16:creationId xmlns:a16="http://schemas.microsoft.com/office/drawing/2014/main" id="{30895370-1556-491B-97FC-9678B84773CC}"/>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83765860-68C1-4126-8083-8A2E2CAB9037}" type="datetimeFigureOut">
              <a:rPr lang="fr-FR"/>
              <a:pPr>
                <a:defRPr/>
              </a:pPr>
              <a:t>26/12/2023</a:t>
            </a:fld>
            <a:endParaRPr lang="fr-FR"/>
          </a:p>
        </p:txBody>
      </p:sp>
      <p:sp>
        <p:nvSpPr>
          <p:cNvPr id="6" name="Espace réservé du pied de page 5">
            <a:extLst>
              <a:ext uri="{FF2B5EF4-FFF2-40B4-BE49-F238E27FC236}">
                <a16:creationId xmlns:a16="http://schemas.microsoft.com/office/drawing/2014/main" id="{119C25B9-2E44-4D7C-940F-C56E9BA5CCF5}"/>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80147127-307C-4AA4-A882-E8A6EAA06174}"/>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E097E1D5-9D78-40A2-8138-65D98C24F330}" type="slidenum">
              <a:rPr lang="fr-FR"/>
              <a:pPr>
                <a:defRPr/>
              </a:pPr>
              <a:t>‹N°›</a:t>
            </a:fld>
            <a:endParaRPr lang="fr-FR"/>
          </a:p>
        </p:txBody>
      </p:sp>
    </p:spTree>
    <p:extLst>
      <p:ext uri="{BB962C8B-B14F-4D97-AF65-F5344CB8AC3E}">
        <p14:creationId xmlns:p14="http://schemas.microsoft.com/office/powerpoint/2010/main" val="3701012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7B1D91C-332D-4FB4-8D38-28F75CDC38BE}"/>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E24EBAFC-CA14-4567-AF43-45F89F587E77}" type="datetimeFigureOut">
              <a:rPr lang="fr-FR"/>
              <a:pPr>
                <a:defRPr/>
              </a:pPr>
              <a:t>26/12/2023</a:t>
            </a:fld>
            <a:endParaRPr lang="fr-FR"/>
          </a:p>
        </p:txBody>
      </p:sp>
      <p:sp>
        <p:nvSpPr>
          <p:cNvPr id="5" name="Espace réservé du pied de page 4">
            <a:extLst>
              <a:ext uri="{FF2B5EF4-FFF2-40B4-BE49-F238E27FC236}">
                <a16:creationId xmlns:a16="http://schemas.microsoft.com/office/drawing/2014/main" id="{38396352-12C5-48D8-BEE2-ACDABF49AF0E}"/>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0E57E1E7-49D0-4DDF-86AB-4A684619F225}"/>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DDB08FB0-8A61-4FC2-B451-6350A82C9BDA}" type="slidenum">
              <a:rPr lang="fr-FR"/>
              <a:pPr>
                <a:defRPr/>
              </a:pPr>
              <a:t>‹N°›</a:t>
            </a:fld>
            <a:endParaRPr lang="fr-FR"/>
          </a:p>
        </p:txBody>
      </p:sp>
    </p:spTree>
    <p:extLst>
      <p:ext uri="{BB962C8B-B14F-4D97-AF65-F5344CB8AC3E}">
        <p14:creationId xmlns:p14="http://schemas.microsoft.com/office/powerpoint/2010/main" val="8830955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6"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1"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D765B4-C5E8-4945-B343-ADB02027BECE}"/>
              </a:ext>
            </a:extLst>
          </p:cNvPr>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E6EE8836-1F9B-4DFC-8581-C9E95FFD2A55}" type="datetimeFigureOut">
              <a:rPr lang="fr-FR"/>
              <a:pPr>
                <a:defRPr/>
              </a:pPr>
              <a:t>26/12/2023</a:t>
            </a:fld>
            <a:endParaRPr lang="fr-FR"/>
          </a:p>
        </p:txBody>
      </p:sp>
      <p:sp>
        <p:nvSpPr>
          <p:cNvPr id="5" name="Espace réservé du pied de page 4">
            <a:extLst>
              <a:ext uri="{FF2B5EF4-FFF2-40B4-BE49-F238E27FC236}">
                <a16:creationId xmlns:a16="http://schemas.microsoft.com/office/drawing/2014/main" id="{31C0C72A-ABEA-405E-BC75-542DF2735BEA}"/>
              </a:ext>
            </a:extLst>
          </p:cNvPr>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7C4CCDF3-F99A-4ACC-BC6E-54B8AE3B8FD1}"/>
              </a:ext>
            </a:extLst>
          </p:cNvPr>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D7A4F628-807E-4A72-97F7-ADBFFA86C8EB}" type="slidenum">
              <a:rPr lang="fr-FR"/>
              <a:pPr>
                <a:defRPr/>
              </a:pPr>
              <a:t>‹N°›</a:t>
            </a:fld>
            <a:endParaRPr lang="fr-FR"/>
          </a:p>
        </p:txBody>
      </p:sp>
    </p:spTree>
    <p:extLst>
      <p:ext uri="{BB962C8B-B14F-4D97-AF65-F5344CB8AC3E}">
        <p14:creationId xmlns:p14="http://schemas.microsoft.com/office/powerpoint/2010/main" val="3391285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age courante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93675" y="1315124"/>
            <a:ext cx="8028499" cy="4679997"/>
          </a:xfrm>
          <a:prstGeom prst="rect">
            <a:avLst/>
          </a:prstGeom>
        </p:spPr>
        <p:txBody>
          <a:bodyPr/>
          <a:lstStyle>
            <a:lvl1pPr marL="0" indent="0">
              <a:buClr>
                <a:srgbClr val="C85A19"/>
              </a:buClr>
              <a:buNone/>
              <a:defRPr sz="1400">
                <a:solidFill>
                  <a:srgbClr val="002857"/>
                </a:solidFill>
                <a:latin typeface="RG Text"/>
                <a:cs typeface="Arial"/>
              </a:defRPr>
            </a:lvl1pPr>
            <a:lvl2pPr marL="447664" indent="-180971">
              <a:buClr>
                <a:srgbClr val="C85A19"/>
              </a:buClr>
              <a:buFont typeface="Arial" panose="020B0604020202020204" pitchFamily="34" charset="0"/>
              <a:buChar char="•"/>
              <a:defRPr sz="1400">
                <a:solidFill>
                  <a:srgbClr val="002857"/>
                </a:solidFill>
                <a:latin typeface="RG Text"/>
                <a:cs typeface="Arial"/>
              </a:defRPr>
            </a:lvl2pPr>
            <a:lvl3pPr marL="447664" indent="-180971">
              <a:buClr>
                <a:srgbClr val="C85A19"/>
              </a:buClr>
              <a:defRPr sz="1200">
                <a:solidFill>
                  <a:srgbClr val="002857"/>
                </a:solidFill>
                <a:latin typeface="RG Text"/>
                <a:cs typeface="Arial"/>
              </a:defRPr>
            </a:lvl3pPr>
            <a:lvl4pPr marL="447664" indent="-180971">
              <a:buClr>
                <a:srgbClr val="C85A19"/>
              </a:buClr>
              <a:buFont typeface="Arial" panose="020B0604020202020204" pitchFamily="34" charset="0"/>
              <a:buChar char="•"/>
              <a:defRPr sz="1200" i="1">
                <a:solidFill>
                  <a:srgbClr val="002857"/>
                </a:solidFill>
                <a:latin typeface="RG Text"/>
                <a:cs typeface="Arial"/>
              </a:defRPr>
            </a:lvl4pPr>
            <a:lvl5pPr marL="809605" indent="-180971">
              <a:buClr>
                <a:srgbClr val="C85A19"/>
              </a:buClr>
              <a:buFont typeface="Courier New"/>
              <a:buChar char="o"/>
              <a:defRPr sz="1000">
                <a:solidFill>
                  <a:srgbClr val="002857"/>
                </a:solidFill>
                <a:latin typeface="RG Text"/>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Titre 1"/>
          <p:cNvSpPr>
            <a:spLocks noGrp="1"/>
          </p:cNvSpPr>
          <p:nvPr>
            <p:ph type="ctrTitle" hasCustomPrompt="1"/>
          </p:nvPr>
        </p:nvSpPr>
        <p:spPr>
          <a:xfrm>
            <a:off x="505463" y="305516"/>
            <a:ext cx="7998588" cy="408839"/>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0" name="Sous-titre 2"/>
          <p:cNvSpPr>
            <a:spLocks noGrp="1"/>
          </p:cNvSpPr>
          <p:nvPr>
            <p:ph type="subTitle" idx="10" hasCustomPrompt="1"/>
          </p:nvPr>
        </p:nvSpPr>
        <p:spPr>
          <a:xfrm>
            <a:off x="505463" y="773120"/>
            <a:ext cx="7998588"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1825222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1C81D2E-AC76-4E53-938B-CABEA8435F19}" type="datetimeFigureOut">
              <a:rPr lang="fr-FR" smtClean="0"/>
              <a:pPr/>
              <a:t>26/12/2023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81D2E-AC76-4E53-938B-CABEA8435F19}" type="datetimeFigureOut">
              <a:rPr lang="fr-FR" smtClean="0"/>
              <a:pPr/>
              <a:t>26/12/2023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405D2-E13D-417D-ABAB-44C43D7D7F0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8A725F0-7F7F-43C1-B176-EBD0461022C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40BBE50-5F22-42B9-B58B-607F5EAD82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8F1126-5140-473A-873D-5A6261B44A2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291B17-9318-49DB-B28B-6E5994AE9581}" type="datetime1">
              <a:rPr lang="en-US" smtClean="0"/>
              <a:t>12/26/2023</a:t>
            </a:fld>
            <a:endParaRPr lang="en-US" dirty="0"/>
          </a:p>
        </p:txBody>
      </p:sp>
      <p:sp>
        <p:nvSpPr>
          <p:cNvPr id="5" name="Espace réservé du pied de page 4">
            <a:extLst>
              <a:ext uri="{FF2B5EF4-FFF2-40B4-BE49-F238E27FC236}">
                <a16:creationId xmlns:a16="http://schemas.microsoft.com/office/drawing/2014/main" id="{F4CD1B5A-5EFA-4E30-AC0E-22F14FD228A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13060181-5408-4A8F-B42C-2FBBE8ED5B9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98EE3D-8CD1-4C3F-BD1C-C98C9596463C}" type="slidenum">
              <a:rPr lang="en-US" smtClean="0"/>
              <a:t>‹N°›</a:t>
            </a:fld>
            <a:endParaRPr lang="en-US" dirty="0"/>
          </a:p>
        </p:txBody>
      </p:sp>
    </p:spTree>
    <p:extLst>
      <p:ext uri="{BB962C8B-B14F-4D97-AF65-F5344CB8AC3E}">
        <p14:creationId xmlns:p14="http://schemas.microsoft.com/office/powerpoint/2010/main" val="10466436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57"/>
            <a:ext cx="1767506"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12/26/2023</a:t>
            </a:fld>
            <a:endParaRPr lang="en-US" dirty="0"/>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010884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342900" rtl="0" eaLnBrk="1" latinLnBrk="0" hangingPunct="1">
        <a:spcBef>
          <a:spcPct val="0"/>
        </a:spcBef>
        <a:buNone/>
        <a:defRPr sz="27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729AB0-F106-8879-3470-2683F67509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1E35832-B6F1-7865-8C1B-514D36964B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38B39F-C248-E6A1-B104-C0E88FEAD41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21A4EC-A52D-4DDD-852A-79E09AF1534F}" type="datetimeFigureOut">
              <a:rPr lang="fr-FR" smtClean="0"/>
              <a:t>26/12/2023</a:t>
            </a:fld>
            <a:endParaRPr lang="fr-FR"/>
          </a:p>
        </p:txBody>
      </p:sp>
      <p:sp>
        <p:nvSpPr>
          <p:cNvPr id="5" name="Espace réservé du pied de page 4">
            <a:extLst>
              <a:ext uri="{FF2B5EF4-FFF2-40B4-BE49-F238E27FC236}">
                <a16:creationId xmlns:a16="http://schemas.microsoft.com/office/drawing/2014/main" id="{CC367AA6-E1C6-D2CE-DA75-0728DBC83CA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9136796-55F4-42EA-F1BD-DC0F5D2B04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AF004A-09E8-44EB-B3D5-81594209BAAE}" type="slidenum">
              <a:rPr lang="fr-FR" smtClean="0"/>
              <a:t>‹N°›</a:t>
            </a:fld>
            <a:endParaRPr lang="fr-FR"/>
          </a:p>
        </p:txBody>
      </p:sp>
    </p:spTree>
    <p:extLst>
      <p:ext uri="{BB962C8B-B14F-4D97-AF65-F5344CB8AC3E}">
        <p14:creationId xmlns:p14="http://schemas.microsoft.com/office/powerpoint/2010/main" val="42437826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a:extLst>
              <a:ext uri="{FF2B5EF4-FFF2-40B4-BE49-F238E27FC236}">
                <a16:creationId xmlns:a16="http://schemas.microsoft.com/office/drawing/2014/main" id="{4E6E7F50-3495-4604-9FFB-2AF1BF396557}"/>
              </a:ext>
            </a:extLst>
          </p:cNvPr>
          <p:cNvSpPr>
            <a:spLocks noGrp="1"/>
          </p:cNvSpPr>
          <p:nvPr>
            <p:ph type="title"/>
          </p:nvPr>
        </p:nvSpPr>
        <p:spPr bwMode="auto">
          <a:xfrm>
            <a:off x="628650" y="365127"/>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2051" name="Espace réservé du texte 2">
            <a:extLst>
              <a:ext uri="{FF2B5EF4-FFF2-40B4-BE49-F238E27FC236}">
                <a16:creationId xmlns:a16="http://schemas.microsoft.com/office/drawing/2014/main" id="{52837233-C916-4CCA-9C76-2239AE38CB1B}"/>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E9289287-83F1-4625-B20D-A55E0988B3E8}"/>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alibri" panose="020F0502020204030204"/>
              </a:defRPr>
            </a:lvl1pPr>
          </a:lstStyle>
          <a:p>
            <a:pPr>
              <a:defRPr/>
            </a:pPr>
            <a:fld id="{D3A1325E-EDDF-4165-B647-92EDD5761B34}" type="datetimeFigureOut">
              <a:rPr lang="fr-FR"/>
              <a:pPr>
                <a:defRPr/>
              </a:pPr>
              <a:t>26/12/2023</a:t>
            </a:fld>
            <a:endParaRPr lang="fr-FR"/>
          </a:p>
        </p:txBody>
      </p:sp>
      <p:sp>
        <p:nvSpPr>
          <p:cNvPr id="5" name="Espace réservé du pied de page 4">
            <a:extLst>
              <a:ext uri="{FF2B5EF4-FFF2-40B4-BE49-F238E27FC236}">
                <a16:creationId xmlns:a16="http://schemas.microsoft.com/office/drawing/2014/main" id="{7E251B70-2ABA-4C97-8F24-773819EA8B0F}"/>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Calibri" panose="020F0502020204030204"/>
              </a:defRPr>
            </a:lvl1pPr>
          </a:lstStyle>
          <a:p>
            <a:pPr>
              <a:defRPr/>
            </a:pPr>
            <a:endParaRPr lang="fr-FR"/>
          </a:p>
        </p:txBody>
      </p:sp>
      <p:sp>
        <p:nvSpPr>
          <p:cNvPr id="6" name="Espace réservé du numéro de diapositive 5">
            <a:extLst>
              <a:ext uri="{FF2B5EF4-FFF2-40B4-BE49-F238E27FC236}">
                <a16:creationId xmlns:a16="http://schemas.microsoft.com/office/drawing/2014/main" id="{334CAF6B-42C9-4490-84E3-84154A87F529}"/>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675">
                <a:solidFill>
                  <a:prstClr val="black">
                    <a:tint val="75000"/>
                  </a:prstClr>
                </a:solidFill>
                <a:latin typeface="Calibri" panose="020F0502020204030204"/>
              </a:defRPr>
            </a:lvl1pPr>
          </a:lstStyle>
          <a:p>
            <a:pPr>
              <a:defRPr/>
            </a:pPr>
            <a:fld id="{16A1291A-2205-44EB-9598-1F77B23E9414}" type="slidenum">
              <a:rPr lang="fr-FR"/>
              <a:pPr>
                <a:defRPr/>
              </a:pPr>
              <a:t>‹N°›</a:t>
            </a:fld>
            <a:endParaRPr lang="fr-FR"/>
          </a:p>
        </p:txBody>
      </p:sp>
    </p:spTree>
    <p:extLst>
      <p:ext uri="{BB962C8B-B14F-4D97-AF65-F5344CB8AC3E}">
        <p14:creationId xmlns:p14="http://schemas.microsoft.com/office/powerpoint/2010/main" val="288696917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51435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1.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223.jpg"/><Relationship Id="rId3" Type="http://schemas.openxmlformats.org/officeDocument/2006/relationships/image" Target="../media/image192.png"/><Relationship Id="rId7" Type="http://schemas.openxmlformats.org/officeDocument/2006/relationships/image" Target="../media/image222.jpg"/><Relationship Id="rId2" Type="http://schemas.openxmlformats.org/officeDocument/2006/relationships/image" Target="../media/image218.jpg"/><Relationship Id="rId1" Type="http://schemas.openxmlformats.org/officeDocument/2006/relationships/slideLayout" Target="../slideLayouts/slideLayout7.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g"/></Relationships>
</file>

<file path=ppt/slides/_rels/slide103.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hyperlink" Target="../Mes%20documents/JF/bERCY/Bercy2.ppt" TargetMode="Externa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05.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34.w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34.w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ideo" Target="https://www.youtube.com/embed/RPcaYoEU4t4?feature=oembed"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48.e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image" Target="../media/image249.jpg"/><Relationship Id="rId1" Type="http://schemas.openxmlformats.org/officeDocument/2006/relationships/slideLayout" Target="../slideLayouts/slideLayout2.xml"/><Relationship Id="rId4" Type="http://schemas.openxmlformats.org/officeDocument/2006/relationships/image" Target="../media/image251.jpeg"/></Relationships>
</file>

<file path=ppt/slides/_rels/slide143.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47.xml"/></Relationships>
</file>

<file path=ppt/slides/_rels/slide146.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47.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opennicecotedazur.co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tennis.bnpparibas.com/" TargetMode="Externa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ideo" Target="https://www.youtube.com/embed/p7v4te17fTU?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9.xml"/><Relationship Id="rId1" Type="http://schemas.openxmlformats.org/officeDocument/2006/relationships/video" Target="https://www.youtube.com/embed/hZDJjSHHGok?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bpZJom2oha4?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video" Target="https://www.youtube.com/embed/deXI1ix23M0?feature=oembe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video" Target="https://www.youtube.com/embed/QnfpXSUqH_s?start=5&amp;feature=oembe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otifrgqdTI4?feature=oembed"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wmf"/></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wmf"/><Relationship Id="rId1" Type="http://schemas.openxmlformats.org/officeDocument/2006/relationships/slideLayout" Target="../slideLayouts/slideLayout7.xml"/><Relationship Id="rId5" Type="http://schemas.openxmlformats.org/officeDocument/2006/relationships/image" Target="../media/image79.wmf"/><Relationship Id="rId4" Type="http://schemas.openxmlformats.org/officeDocument/2006/relationships/image" Target="../media/image78.wmf"/></Relationships>
</file>

<file path=ppt/slides/_rels/slide58.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6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42.xml"/><Relationship Id="rId6" Type="http://schemas.openxmlformats.org/officeDocument/2006/relationships/image" Target="../media/image115.jpg"/><Relationship Id="rId5" Type="http://schemas.openxmlformats.org/officeDocument/2006/relationships/image" Target="../media/image114.jpeg"/><Relationship Id="rId4" Type="http://schemas.openxmlformats.org/officeDocument/2006/relationships/image" Target="../media/image113.jpe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4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3.jpg"/><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25.jpg"/><Relationship Id="rId7" Type="http://schemas.openxmlformats.org/officeDocument/2006/relationships/image" Target="../media/image129.emf"/><Relationship Id="rId2" Type="http://schemas.openxmlformats.org/officeDocument/2006/relationships/image" Target="../media/image124.jpg"/><Relationship Id="rId1" Type="http://schemas.openxmlformats.org/officeDocument/2006/relationships/slideLayout" Target="../slideLayouts/slideLayout44.xml"/><Relationship Id="rId6" Type="http://schemas.openxmlformats.org/officeDocument/2006/relationships/image" Target="../media/image128.emf"/><Relationship Id="rId5" Type="http://schemas.openxmlformats.org/officeDocument/2006/relationships/image" Target="../media/image127.emf"/><Relationship Id="rId10" Type="http://schemas.openxmlformats.org/officeDocument/2006/relationships/image" Target="../media/image118.png"/><Relationship Id="rId4" Type="http://schemas.openxmlformats.org/officeDocument/2006/relationships/image" Target="../media/image126.emf"/><Relationship Id="rId9" Type="http://schemas.openxmlformats.org/officeDocument/2006/relationships/image" Target="../media/image13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32.jpeg"/><Relationship Id="rId1" Type="http://schemas.openxmlformats.org/officeDocument/2006/relationships/slideLayout" Target="../slideLayouts/slideLayout4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5.jpeg"/><Relationship Id="rId3" Type="http://schemas.openxmlformats.org/officeDocument/2006/relationships/image" Target="../media/image118.png"/><Relationship Id="rId7" Type="http://schemas.openxmlformats.org/officeDocument/2006/relationships/image" Target="../media/image140.png"/><Relationship Id="rId12" Type="http://schemas.openxmlformats.org/officeDocument/2006/relationships/image" Target="../media/image144.png"/><Relationship Id="rId2" Type="http://schemas.openxmlformats.org/officeDocument/2006/relationships/image" Target="../media/image136.jpg"/><Relationship Id="rId1" Type="http://schemas.openxmlformats.org/officeDocument/2006/relationships/slideLayout" Target="../slideLayouts/slideLayout42.xml"/><Relationship Id="rId6" Type="http://schemas.openxmlformats.org/officeDocument/2006/relationships/image" Target="../media/image139.png"/><Relationship Id="rId11" Type="http://schemas.microsoft.com/office/2007/relationships/hdphoto" Target="../media/hdphoto1.wdp"/><Relationship Id="rId5" Type="http://schemas.openxmlformats.org/officeDocument/2006/relationships/image" Target="../media/image138.png"/><Relationship Id="rId15" Type="http://schemas.openxmlformats.org/officeDocument/2006/relationships/image" Target="../media/image147.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6.png"/></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48.jpeg"/><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15.jpg"/><Relationship Id="rId1" Type="http://schemas.openxmlformats.org/officeDocument/2006/relationships/slideLayout" Target="../slideLayouts/slideLayout44.xml"/><Relationship Id="rId4" Type="http://schemas.openxmlformats.org/officeDocument/2006/relationships/image" Target="../media/image150.jpeg"/></Relationships>
</file>

<file path=ppt/slides/_rels/slide84.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47.xml"/><Relationship Id="rId6" Type="http://schemas.openxmlformats.org/officeDocument/2006/relationships/image" Target="../media/image155.jpg"/><Relationship Id="rId5" Type="http://schemas.openxmlformats.org/officeDocument/2006/relationships/image" Target="../media/image154.jpg"/><Relationship Id="rId4" Type="http://schemas.openxmlformats.org/officeDocument/2006/relationships/image" Target="../media/image153.jpg"/></Relationships>
</file>

<file path=ppt/slides/_rels/slide8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png"/></Relationships>
</file>

<file path=ppt/slides/_rels/slide91.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jpg"/><Relationship Id="rId3" Type="http://schemas.openxmlformats.org/officeDocument/2006/relationships/hyperlink" Target="https://www.google.fr/imgres?imgurl=http%3A%2F%2F4slamtennis.com%2Fmedia%2Fcache%2Fprofilepictrue%2Fuploads%2Fuser_photos%2F01672b27a2fe4639b3e550d71df7cfcc552a8e04.jpeg&amp;imgrefurl=http%3A%2F%2F4slamtennis.com%2Fen%2Fpage%2Fjugadores&amp;docid=mAmLIJbmI7GnfM&amp;tbnid=FoLztCIqyEAOXM%3A&amp;vet=10ahUKEwjI2rPpzd3mAhVHT8AKHTupDVoQMwhOKAcwBw..i&amp;w=240&amp;h=240&amp;bih=967&amp;biw=1920&amp;q=4%20slam%20tennis%20academy%20players&amp;ved=0ahUKEwjI2rPpzd3mAhVHT8AKHTupDVoQMwhOKAcwBw&amp;iact=mrc&amp;uact=8" TargetMode="External"/><Relationship Id="rId7" Type="http://schemas.openxmlformats.org/officeDocument/2006/relationships/hyperlink" Target="https://www.google.fr/imgres?imgurl=http%3A%2F%2F4slamtennis.com%2Fmedia%2Fcache%2Fprofilepictrue%2Fuploads%2Fuser_photos%2F0f8e89ffef5894284ad70f3fa69392db4f02956a.jpeg&amp;imgrefurl=http%3A%2F%2F4slamtennis.com%2Fen%2Fpage%2Fjugadores&amp;docid=mAmLIJbmI7GnfM&amp;tbnid=H3X1Gh7SXherqM%3A&amp;vet=10ahUKEwjI2rPpzd3mAhVHT8AKHTupDVoQMwhLKAQwBA..i&amp;w=240&amp;h=240&amp;bih=967&amp;biw=1920&amp;q=4%20slam%20tennis%20academy%20players&amp;ved=0ahUKEwjI2rPpzd3mAhVHT8AKHTupDVoQMwhLKAQwBA&amp;iact=mrc&amp;uact=8" TargetMode="External"/><Relationship Id="rId12" Type="http://schemas.openxmlformats.org/officeDocument/2006/relationships/image" Target="../media/image169.jpg"/><Relationship Id="rId2" Type="http://schemas.openxmlformats.org/officeDocument/2006/relationships/image" Target="../media/image162.jpg"/><Relationship Id="rId16" Type="http://schemas.openxmlformats.org/officeDocument/2006/relationships/image" Target="../media/image173.jpg"/><Relationship Id="rId1" Type="http://schemas.openxmlformats.org/officeDocument/2006/relationships/slideLayout" Target="../slideLayouts/slideLayout1.xml"/><Relationship Id="rId6" Type="http://schemas.openxmlformats.org/officeDocument/2006/relationships/image" Target="../media/image164.jpeg"/><Relationship Id="rId11" Type="http://schemas.openxmlformats.org/officeDocument/2006/relationships/image" Target="../media/image168.jpg"/><Relationship Id="rId5" Type="http://schemas.openxmlformats.org/officeDocument/2006/relationships/hyperlink" Target="https://www.google.fr/imgres?imgurl=http%3A%2F%2F4slamtennis.com%2Fmedia%2Fcache%2Fprofilepictrue%2Fuploads%2Fuser_photos%2F54506c998b5e22eece36b98c3247aaf0acb51cb7.jpeg&amp;imgrefurl=http%3A%2F%2F4slamtennis.com%2Fen%2Fpage%2Fjugadores&amp;docid=mAmLIJbmI7GnfM&amp;tbnid=-IhbX9aRpWHRJM%3A&amp;vet=10ahUKEwjI2rPpzd3mAhVHT8AKHTupDVoQMwhNKAYwBg..i&amp;w=240&amp;h=240&amp;bih=967&amp;biw=1920&amp;q=4%20slam%20tennis%20academy%20players&amp;ved=0ahUKEwjI2rPpzd3mAhVHT8AKHTupDVoQMwhNKAYwBg&amp;iact=mrc&amp;uact=8" TargetMode="External"/><Relationship Id="rId15" Type="http://schemas.openxmlformats.org/officeDocument/2006/relationships/image" Target="../media/image172.jpg"/><Relationship Id="rId10" Type="http://schemas.openxmlformats.org/officeDocument/2006/relationships/image" Target="../media/image167.jpg"/><Relationship Id="rId4" Type="http://schemas.openxmlformats.org/officeDocument/2006/relationships/image" Target="../media/image163.jpeg"/><Relationship Id="rId9" Type="http://schemas.openxmlformats.org/officeDocument/2006/relationships/image" Target="../media/image166.jpg"/><Relationship Id="rId14" Type="http://schemas.openxmlformats.org/officeDocument/2006/relationships/image" Target="../media/image171.jpg"/></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68.wmf"/><Relationship Id="rId1" Type="http://schemas.openxmlformats.org/officeDocument/2006/relationships/slideLayout" Target="../slideLayouts/slideLayout2.xml"/><Relationship Id="rId5" Type="http://schemas.openxmlformats.org/officeDocument/2006/relationships/image" Target="../media/image181.emf"/><Relationship Id="rId4" Type="http://schemas.openxmlformats.org/officeDocument/2006/relationships/image" Target="../media/image180.wmf"/></Relationships>
</file>

<file path=ppt/slides/_rels/slide94.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5.jpeg"/><Relationship Id="rId2" Type="http://schemas.openxmlformats.org/officeDocument/2006/relationships/hyperlink" Target="https://www.google.fr/imgres?imgurl=https%3A%2F%2Fopenparc.com%2Fsite%2Fwp-content%2Fuploads%2F2017%2F02%2FOPENPARC_LOGO_NOIR.jpg&amp;imgrefurl=https%3A%2F%2Fopenparc.com%2F&amp;docid=BGdfOjcQ34KyzM&amp;tbnid=G-hVnuRnXzn0KM%3A&amp;vet=10ahUKEwisnsjIz93mAhWHzYUKHQ3AB0gQMwhCKAIwAg..i&amp;w=800&amp;h=327&amp;bih=967&amp;biw=1920&amp;q=open%20parc%20auvergne&amp;ved=0ahUKEwisnsjIz93mAhWHzYUKHQ3AB0gQMwhCKAIwAg&amp;iact=mrc&amp;uact=8" TargetMode="Externa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1.emf"/></Relationships>
</file>

<file path=ppt/slides/_rels/slide95.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jpg"/><Relationship Id="rId1" Type="http://schemas.openxmlformats.org/officeDocument/2006/relationships/slideLayout" Target="../slideLayouts/slideLayout30.xml"/><Relationship Id="rId5" Type="http://schemas.openxmlformats.org/officeDocument/2006/relationships/image" Target="../media/image189.jpg"/><Relationship Id="rId4" Type="http://schemas.openxmlformats.org/officeDocument/2006/relationships/image" Target="../media/image188.png"/></Relationships>
</file>

<file path=ppt/slides/_rels/slide96.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image" Target="../media/image196.jpg"/><Relationship Id="rId13" Type="http://schemas.openxmlformats.org/officeDocument/2006/relationships/image" Target="../media/image200.jpg"/><Relationship Id="rId3" Type="http://schemas.openxmlformats.org/officeDocument/2006/relationships/image" Target="../media/image192.png"/><Relationship Id="rId7" Type="http://schemas.openxmlformats.org/officeDocument/2006/relationships/image" Target="../media/image195.jpg"/><Relationship Id="rId12" Type="http://schemas.openxmlformats.org/officeDocument/2006/relationships/image" Target="../media/image199.jpe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4.jpeg"/><Relationship Id="rId11" Type="http://schemas.openxmlformats.org/officeDocument/2006/relationships/hyperlink" Target="https://www.google.fr/url?sa=i&amp;rct=j&amp;q=&amp;esrc=s&amp;source=images&amp;cd=&amp;ved=2ahUKEwilw4bO0t3mAhVOhRoKHb7TAk0QjRx6BAgBEAQ&amp;url=https%3A%2F%2Fwww.facebook.com%2Ftennisvalentinroyer%2F&amp;psig=AOvVaw3iQ_ILrlWWNiT4uvGFkaWM&amp;ust=1577804679255064" TargetMode="External"/><Relationship Id="rId5" Type="http://schemas.openxmlformats.org/officeDocument/2006/relationships/hyperlink" Target="https://www.google.fr/url?sa=i&amp;rct=j&amp;q=&amp;esrc=s&amp;source=images&amp;cd=&amp;ved=2ahUKEwj9wa3Y0d3mAhWJzYUKHVl8AVMQjRx6BAgBEAQ&amp;url=https%3A%2F%2Ffr-fr.facebook.com%2Fhumbertugo%2F&amp;psig=AOvVaw2KABTqemDNv2pDe14abSs5&amp;ust=1577804428133535" TargetMode="External"/><Relationship Id="rId10" Type="http://schemas.openxmlformats.org/officeDocument/2006/relationships/image" Target="../media/image198.jpg"/><Relationship Id="rId4" Type="http://schemas.openxmlformats.org/officeDocument/2006/relationships/image" Target="../media/image193.jpeg"/><Relationship Id="rId9" Type="http://schemas.openxmlformats.org/officeDocument/2006/relationships/image" Target="../media/image197.jpeg"/><Relationship Id="rId14" Type="http://schemas.openxmlformats.org/officeDocument/2006/relationships/image" Target="../media/image201.jpeg"/></Relationships>
</file>

<file path=ppt/slides/_rels/slide9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7.xml"/><Relationship Id="rId5" Type="http://schemas.openxmlformats.org/officeDocument/2006/relationships/image" Target="../media/image205.jpeg"/><Relationship Id="rId4" Type="http://schemas.openxmlformats.org/officeDocument/2006/relationships/image" Target="../media/image204.png"/></Relationships>
</file>

<file path=ppt/slides/_rels/slide9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png"/><Relationship Id="rId1" Type="http://schemas.openxmlformats.org/officeDocument/2006/relationships/slideLayout" Target="../slideLayouts/slideLayout47.xml"/><Relationship Id="rId4" Type="http://schemas.openxmlformats.org/officeDocument/2006/relationships/image" Target="../media/image20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83BFF16-FC7E-4EAF-85B8-9C2E71598261}"/>
              </a:ext>
            </a:extLst>
          </p:cNvPr>
          <p:cNvSpPr txBox="1">
            <a:spLocks/>
          </p:cNvSpPr>
          <p:nvPr/>
        </p:nvSpPr>
        <p:spPr>
          <a:xfrm>
            <a:off x="1828800" y="911225"/>
            <a:ext cx="5486400" cy="25145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a:solidFill>
                  <a:schemeClr val="bg1"/>
                </a:solidFill>
              </a:rPr>
              <a:t>Strategic Sport Business Management</a:t>
            </a:r>
          </a:p>
        </p:txBody>
      </p:sp>
      <p:sp>
        <p:nvSpPr>
          <p:cNvPr id="6" name="Sous-titre 2">
            <a:extLst>
              <a:ext uri="{FF2B5EF4-FFF2-40B4-BE49-F238E27FC236}">
                <a16:creationId xmlns:a16="http://schemas.microsoft.com/office/drawing/2014/main" id="{D07536C9-9FCF-4759-B850-9D0A012D6A5D}"/>
              </a:ext>
            </a:extLst>
          </p:cNvPr>
          <p:cNvSpPr txBox="1">
            <a:spLocks/>
          </p:cNvSpPr>
          <p:nvPr/>
        </p:nvSpPr>
        <p:spPr>
          <a:xfrm>
            <a:off x="5029200" y="132779"/>
            <a:ext cx="5486400" cy="63557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b="1" i="1" dirty="0">
                <a:solidFill>
                  <a:schemeClr val="bg1"/>
                </a:solidFill>
              </a:rPr>
              <a:t>Lecture 2</a:t>
            </a:r>
          </a:p>
          <a:p>
            <a:endParaRPr lang="fr-FR" dirty="0">
              <a:solidFill>
                <a:schemeClr val="bg1"/>
              </a:solidFill>
            </a:endParaRPr>
          </a:p>
        </p:txBody>
      </p:sp>
      <p:sp>
        <p:nvSpPr>
          <p:cNvPr id="8" name="ZoneTexte 7">
            <a:extLst>
              <a:ext uri="{FF2B5EF4-FFF2-40B4-BE49-F238E27FC236}">
                <a16:creationId xmlns:a16="http://schemas.microsoft.com/office/drawing/2014/main" id="{2FFA59DB-7BE5-4331-B299-D3AD6D539156}"/>
              </a:ext>
            </a:extLst>
          </p:cNvPr>
          <p:cNvSpPr txBox="1"/>
          <p:nvPr/>
        </p:nvSpPr>
        <p:spPr>
          <a:xfrm>
            <a:off x="-1261872" y="5445224"/>
            <a:ext cx="11667744" cy="1600438"/>
          </a:xfrm>
          <a:prstGeom prst="rect">
            <a:avLst/>
          </a:prstGeom>
          <a:noFill/>
        </p:spPr>
        <p:txBody>
          <a:bodyPr wrap="square">
            <a:spAutoFit/>
          </a:bodyPr>
          <a:lstStyle/>
          <a:p>
            <a:pPr algn="ctr"/>
            <a:r>
              <a:rPr lang="fr-FR" sz="1400" b="1" dirty="0">
                <a:solidFill>
                  <a:schemeClr val="bg1"/>
                </a:solidFill>
              </a:rPr>
              <a:t>Lionel Maltese</a:t>
            </a:r>
            <a:br>
              <a:rPr lang="fr-FR" sz="1400" b="1" dirty="0">
                <a:solidFill>
                  <a:schemeClr val="bg1"/>
                </a:solidFill>
              </a:rPr>
            </a:br>
            <a:r>
              <a:rPr lang="fr-FR" sz="1400" b="1" dirty="0">
                <a:solidFill>
                  <a:schemeClr val="bg1"/>
                </a:solidFill>
              </a:rPr>
              <a:t>Maître de Conférences Aix Marseille </a:t>
            </a:r>
            <a:r>
              <a:rPr lang="fr-FR" sz="1400" b="1" dirty="0" err="1">
                <a:solidFill>
                  <a:schemeClr val="bg1"/>
                </a:solidFill>
              </a:rPr>
              <a:t>University</a:t>
            </a:r>
            <a:r>
              <a:rPr lang="fr-FR" sz="1400" b="1" dirty="0">
                <a:solidFill>
                  <a:schemeClr val="bg1"/>
                </a:solidFill>
              </a:rPr>
              <a:t> – CERGAM IAE Aix-en-Provence - #OIMS Laval </a:t>
            </a:r>
            <a:r>
              <a:rPr lang="fr-FR" sz="1400" b="1" dirty="0" err="1">
                <a:solidFill>
                  <a:schemeClr val="bg1"/>
                </a:solidFill>
              </a:rPr>
              <a:t>University</a:t>
            </a:r>
            <a:r>
              <a:rPr lang="fr-FR" sz="1400" b="1" dirty="0">
                <a:solidFill>
                  <a:schemeClr val="bg1"/>
                </a:solidFill>
              </a:rPr>
              <a:t> Canada</a:t>
            </a:r>
            <a:br>
              <a:rPr lang="fr-FR" sz="1400" b="1" dirty="0">
                <a:solidFill>
                  <a:schemeClr val="bg1"/>
                </a:solidFill>
              </a:rPr>
            </a:br>
            <a:r>
              <a:rPr lang="fr-FR" sz="1400" b="1" dirty="0">
                <a:solidFill>
                  <a:schemeClr val="bg1"/>
                </a:solidFill>
              </a:rPr>
              <a:t>Associate Professor Sport Business Management Kedge Business </a:t>
            </a:r>
            <a:r>
              <a:rPr lang="fr-FR" sz="1400" b="1" dirty="0" err="1">
                <a:solidFill>
                  <a:schemeClr val="bg1"/>
                </a:solidFill>
              </a:rPr>
              <a:t>School</a:t>
            </a:r>
            <a:br>
              <a:rPr lang="fr-FR" sz="1400" b="1" dirty="0">
                <a:solidFill>
                  <a:schemeClr val="bg1"/>
                </a:solidFill>
              </a:rPr>
            </a:br>
            <a:r>
              <a:rPr lang="fr-FR" sz="1400" b="1" dirty="0">
                <a:solidFill>
                  <a:schemeClr val="bg1"/>
                </a:solidFill>
              </a:rPr>
              <a:t> Senior consulting sport business management</a:t>
            </a:r>
            <a:br>
              <a:rPr lang="fr-FR" sz="1400" b="1" dirty="0">
                <a:solidFill>
                  <a:schemeClr val="bg1"/>
                </a:solidFill>
              </a:rPr>
            </a:br>
            <a:br>
              <a:rPr lang="fr-FR" sz="1400" b="1" dirty="0">
                <a:solidFill>
                  <a:schemeClr val="bg1"/>
                </a:solidFill>
              </a:rPr>
            </a:br>
            <a:r>
              <a:rPr lang="fr-FR" sz="1400" b="1" dirty="0">
                <a:solidFill>
                  <a:schemeClr val="bg1"/>
                </a:solidFill>
              </a:rPr>
              <a:t>Twitter : @lionelmaltese</a:t>
            </a:r>
            <a:br>
              <a:rPr lang="fr-FR" sz="1400" dirty="0">
                <a:solidFill>
                  <a:schemeClr val="bg1"/>
                </a:solidFill>
              </a:rPr>
            </a:br>
            <a:endParaRPr lang="fr-FR" sz="1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685800" y="-252239"/>
            <a:ext cx="7772400" cy="1470025"/>
          </a:xfrm>
        </p:spPr>
        <p:txBody>
          <a:bodyPr/>
          <a:lstStyle/>
          <a:p>
            <a:pPr eaLnBrk="1" hangingPunct="1">
              <a:defRPr/>
            </a:pPr>
            <a:r>
              <a:rPr lang="en-US" dirty="0"/>
              <a:t>Failure Case Study </a:t>
            </a:r>
          </a:p>
        </p:txBody>
      </p:sp>
      <p:sp>
        <p:nvSpPr>
          <p:cNvPr id="114691" name="Rectangle 3"/>
          <p:cNvSpPr>
            <a:spLocks noGrp="1" noChangeArrowheads="1"/>
          </p:cNvSpPr>
          <p:nvPr>
            <p:ph type="subTitle" idx="1"/>
          </p:nvPr>
        </p:nvSpPr>
        <p:spPr>
          <a:xfrm>
            <a:off x="-684584" y="4849664"/>
            <a:ext cx="6400800" cy="1752600"/>
          </a:xfrm>
        </p:spPr>
        <p:txBody>
          <a:bodyPr/>
          <a:lstStyle/>
          <a:p>
            <a:pPr eaLnBrk="1" hangingPunct="1">
              <a:defRPr/>
            </a:pPr>
            <a:r>
              <a:rPr lang="en-US" dirty="0"/>
              <a:t>ATP Tennis Tournament</a:t>
            </a:r>
          </a:p>
          <a:p>
            <a:pPr eaLnBrk="1" hangingPunct="1">
              <a:defRPr/>
            </a:pPr>
            <a:r>
              <a:rPr lang="en-US" dirty="0"/>
              <a:t>Philips Open of Nice (1995)</a:t>
            </a:r>
          </a:p>
          <a:p>
            <a:pPr eaLnBrk="1" hangingPunct="1">
              <a:defRPr/>
            </a:pPr>
            <a:r>
              <a:rPr lang="en-US" dirty="0"/>
              <a:t>“Honeymoon illusion”</a:t>
            </a:r>
          </a:p>
        </p:txBody>
      </p:sp>
      <p:pic>
        <p:nvPicPr>
          <p:cNvPr id="3" name="Image 2">
            <a:extLst>
              <a:ext uri="{FF2B5EF4-FFF2-40B4-BE49-F238E27FC236}">
                <a16:creationId xmlns:a16="http://schemas.microsoft.com/office/drawing/2014/main" id="{96B42455-2A07-4A35-931A-41DD77944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38" y="1514649"/>
            <a:ext cx="2741290" cy="27412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 4" descr="Une image contenant photo, différent, nombreux, table&#10;&#10;Description générée automatiquement">
            <a:extLst>
              <a:ext uri="{FF2B5EF4-FFF2-40B4-BE49-F238E27FC236}">
                <a16:creationId xmlns:a16="http://schemas.microsoft.com/office/drawing/2014/main" id="{E819A2E1-8154-4A38-92FC-03D58015C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944" y="1141696"/>
            <a:ext cx="3052318" cy="5460568"/>
          </a:xfrm>
          <a:prstGeom prst="rect">
            <a:avLst/>
          </a:prstGeom>
          <a:ln>
            <a:noFill/>
          </a:ln>
          <a:effectLst>
            <a:outerShdw blurRad="190500" algn="tl" rotWithShape="0">
              <a:srgbClr val="000000">
                <a:alpha val="70000"/>
              </a:srgbClr>
            </a:outerShdw>
          </a:effectLst>
        </p:spPr>
      </p:pic>
    </p:spTree>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178" name="Rectangle 2"/>
          <p:cNvSpPr>
            <a:spLocks noGrp="1" noChangeArrowheads="1"/>
          </p:cNvSpPr>
          <p:nvPr>
            <p:ph type="title"/>
          </p:nvPr>
        </p:nvSpPr>
        <p:spPr>
          <a:xfrm>
            <a:off x="647271" y="1012004"/>
            <a:ext cx="2562119" cy="4795408"/>
          </a:xfrm>
        </p:spPr>
        <p:txBody>
          <a:bodyPr>
            <a:normAutofit/>
          </a:bodyPr>
          <a:lstStyle/>
          <a:p>
            <a:pPr eaLnBrk="1" hangingPunct="1">
              <a:defRPr/>
            </a:pPr>
            <a:r>
              <a:rPr lang="fr-FR" sz="3400">
                <a:solidFill>
                  <a:srgbClr val="FFFFFF"/>
                </a:solidFill>
              </a:rPr>
              <a:t>90 % of sports organizations	</a:t>
            </a:r>
          </a:p>
        </p:txBody>
      </p:sp>
      <p:graphicFrame>
        <p:nvGraphicFramePr>
          <p:cNvPr id="178181" name="Rectangle 3">
            <a:extLst>
              <a:ext uri="{FF2B5EF4-FFF2-40B4-BE49-F238E27FC236}">
                <a16:creationId xmlns:a16="http://schemas.microsoft.com/office/drawing/2014/main" id="{59026EF8-55D7-4FA7-AF0D-26C87B38103A}"/>
              </a:ext>
            </a:extLst>
          </p:cNvPr>
          <p:cNvGraphicFramePr/>
          <p:nvPr>
            <p:extLst>
              <p:ext uri="{D42A27DB-BD31-4B8C-83A1-F6EECF244321}">
                <p14:modId xmlns:p14="http://schemas.microsoft.com/office/powerpoint/2010/main" val="1404047189"/>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431FB5-3EFB-4C9D-A207-7A4180709A58}"/>
              </a:ext>
            </a:extLst>
          </p:cNvPr>
          <p:cNvSpPr/>
          <p:nvPr/>
        </p:nvSpPr>
        <p:spPr>
          <a:xfrm>
            <a:off x="3635896" y="1700808"/>
            <a:ext cx="1944216" cy="1152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Directeur</a:t>
            </a:r>
          </a:p>
          <a:p>
            <a:pPr algn="ctr"/>
            <a:r>
              <a:rPr lang="fr-FR" dirty="0"/>
              <a:t>Commercial Senior</a:t>
            </a:r>
          </a:p>
          <a:p>
            <a:pPr algn="ctr"/>
            <a:r>
              <a:rPr lang="fr-FR" dirty="0"/>
              <a:t>JFC</a:t>
            </a:r>
            <a:endParaRPr lang="en-US" dirty="0"/>
          </a:p>
        </p:txBody>
      </p:sp>
      <p:sp>
        <p:nvSpPr>
          <p:cNvPr id="4" name="Rectangle 3">
            <a:extLst>
              <a:ext uri="{FF2B5EF4-FFF2-40B4-BE49-F238E27FC236}">
                <a16:creationId xmlns:a16="http://schemas.microsoft.com/office/drawing/2014/main" id="{9D3F5278-DAA4-40E8-8E60-B0DE69B9BF82}"/>
              </a:ext>
            </a:extLst>
          </p:cNvPr>
          <p:cNvSpPr/>
          <p:nvPr/>
        </p:nvSpPr>
        <p:spPr>
          <a:xfrm>
            <a:off x="467543" y="3284983"/>
            <a:ext cx="1914695"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Commercial Senior</a:t>
            </a:r>
          </a:p>
          <a:p>
            <a:pPr algn="ctr"/>
            <a:r>
              <a:rPr lang="fr-FR" dirty="0"/>
              <a:t>PC (Full Time)</a:t>
            </a:r>
            <a:endParaRPr lang="en-US" dirty="0"/>
          </a:p>
        </p:txBody>
      </p:sp>
      <p:sp>
        <p:nvSpPr>
          <p:cNvPr id="5" name="Rectangle 4">
            <a:extLst>
              <a:ext uri="{FF2B5EF4-FFF2-40B4-BE49-F238E27FC236}">
                <a16:creationId xmlns:a16="http://schemas.microsoft.com/office/drawing/2014/main" id="{87E0EEAB-49EC-4D2F-A707-52D0DDEA3AA1}"/>
              </a:ext>
            </a:extLst>
          </p:cNvPr>
          <p:cNvSpPr/>
          <p:nvPr/>
        </p:nvSpPr>
        <p:spPr>
          <a:xfrm>
            <a:off x="2733151" y="3284983"/>
            <a:ext cx="1944216"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Ticketing</a:t>
            </a:r>
            <a:endParaRPr lang="fr-FR" dirty="0"/>
          </a:p>
          <a:p>
            <a:pPr algn="ctr"/>
            <a:r>
              <a:rPr lang="fr-FR" dirty="0"/>
              <a:t>BC (Full Time)</a:t>
            </a:r>
            <a:endParaRPr lang="en-US" dirty="0"/>
          </a:p>
        </p:txBody>
      </p:sp>
      <p:sp>
        <p:nvSpPr>
          <p:cNvPr id="6" name="Rectangle 5">
            <a:extLst>
              <a:ext uri="{FF2B5EF4-FFF2-40B4-BE49-F238E27FC236}">
                <a16:creationId xmlns:a16="http://schemas.microsoft.com/office/drawing/2014/main" id="{95B38DA6-6BC6-4C2F-B7EC-BA5F9AF6ECCA}"/>
              </a:ext>
            </a:extLst>
          </p:cNvPr>
          <p:cNvSpPr/>
          <p:nvPr/>
        </p:nvSpPr>
        <p:spPr>
          <a:xfrm>
            <a:off x="6876255" y="3267471"/>
            <a:ext cx="2232243" cy="93610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Marketing </a:t>
            </a:r>
          </a:p>
          <a:p>
            <a:pPr algn="ctr"/>
            <a:r>
              <a:rPr lang="fr-FR" dirty="0"/>
              <a:t>Key </a:t>
            </a:r>
            <a:r>
              <a:rPr lang="fr-FR" dirty="0" err="1"/>
              <a:t>Account</a:t>
            </a:r>
            <a:r>
              <a:rPr lang="fr-FR" dirty="0"/>
              <a:t> Manager</a:t>
            </a:r>
          </a:p>
          <a:p>
            <a:pPr algn="ctr"/>
            <a:r>
              <a:rPr lang="fr-FR" dirty="0"/>
              <a:t>AF (Full Time)</a:t>
            </a:r>
            <a:endParaRPr lang="en-US" dirty="0"/>
          </a:p>
        </p:txBody>
      </p:sp>
      <p:sp>
        <p:nvSpPr>
          <p:cNvPr id="7" name="Rectangle 6">
            <a:extLst>
              <a:ext uri="{FF2B5EF4-FFF2-40B4-BE49-F238E27FC236}">
                <a16:creationId xmlns:a16="http://schemas.microsoft.com/office/drawing/2014/main" id="{036D3249-7AF1-44D7-A016-30A7961E4BCA}"/>
              </a:ext>
            </a:extLst>
          </p:cNvPr>
          <p:cNvSpPr/>
          <p:nvPr/>
        </p:nvSpPr>
        <p:spPr>
          <a:xfrm>
            <a:off x="4817937" y="3284983"/>
            <a:ext cx="1944216" cy="93610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Communication</a:t>
            </a:r>
          </a:p>
          <a:p>
            <a:pPr algn="ctr"/>
            <a:r>
              <a:rPr lang="fr-FR" dirty="0"/>
              <a:t>YF (Full Time) </a:t>
            </a:r>
            <a:endParaRPr lang="en-US" dirty="0"/>
          </a:p>
        </p:txBody>
      </p:sp>
      <p:sp>
        <p:nvSpPr>
          <p:cNvPr id="8" name="Rectangle 7">
            <a:extLst>
              <a:ext uri="{FF2B5EF4-FFF2-40B4-BE49-F238E27FC236}">
                <a16:creationId xmlns:a16="http://schemas.microsoft.com/office/drawing/2014/main" id="{ECBCCF3E-FED9-4184-A016-CBF8DE84AE55}"/>
              </a:ext>
            </a:extLst>
          </p:cNvPr>
          <p:cNvSpPr/>
          <p:nvPr/>
        </p:nvSpPr>
        <p:spPr>
          <a:xfrm>
            <a:off x="2733151" y="4524799"/>
            <a:ext cx="1944216"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Community</a:t>
            </a:r>
            <a:r>
              <a:rPr lang="fr-FR" dirty="0"/>
              <a:t> Manager</a:t>
            </a:r>
          </a:p>
          <a:p>
            <a:pPr algn="ctr"/>
            <a:r>
              <a:rPr lang="fr-FR" dirty="0"/>
              <a:t>MC (Full Time)</a:t>
            </a:r>
            <a:endParaRPr lang="en-US" dirty="0"/>
          </a:p>
        </p:txBody>
      </p:sp>
      <p:sp>
        <p:nvSpPr>
          <p:cNvPr id="9" name="Rectangle 8">
            <a:extLst>
              <a:ext uri="{FF2B5EF4-FFF2-40B4-BE49-F238E27FC236}">
                <a16:creationId xmlns:a16="http://schemas.microsoft.com/office/drawing/2014/main" id="{9F3951D1-C7DB-4CAA-B7DE-CD963D9B4FA2}"/>
              </a:ext>
            </a:extLst>
          </p:cNvPr>
          <p:cNvSpPr/>
          <p:nvPr/>
        </p:nvSpPr>
        <p:spPr>
          <a:xfrm>
            <a:off x="635790" y="4513565"/>
            <a:ext cx="1618849"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Administration </a:t>
            </a:r>
          </a:p>
          <a:p>
            <a:pPr algn="ctr"/>
            <a:r>
              <a:rPr lang="fr-FR" dirty="0"/>
              <a:t>KC (Full Time)</a:t>
            </a:r>
            <a:endParaRPr lang="en-US" dirty="0"/>
          </a:p>
        </p:txBody>
      </p:sp>
      <p:sp>
        <p:nvSpPr>
          <p:cNvPr id="10" name="Rectangle 9">
            <a:extLst>
              <a:ext uri="{FF2B5EF4-FFF2-40B4-BE49-F238E27FC236}">
                <a16:creationId xmlns:a16="http://schemas.microsoft.com/office/drawing/2014/main" id="{134C1C5C-4F5D-4329-9375-1BC896BE4D8E}"/>
              </a:ext>
            </a:extLst>
          </p:cNvPr>
          <p:cNvSpPr/>
          <p:nvPr/>
        </p:nvSpPr>
        <p:spPr>
          <a:xfrm>
            <a:off x="5904148" y="1808876"/>
            <a:ext cx="1944216" cy="93610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Strategic Management - IT</a:t>
            </a:r>
          </a:p>
          <a:p>
            <a:pPr algn="ctr"/>
            <a:r>
              <a:rPr lang="fr-FR" dirty="0"/>
              <a:t>LM (Supplier)</a:t>
            </a:r>
            <a:endParaRPr lang="en-US" dirty="0"/>
          </a:p>
        </p:txBody>
      </p:sp>
      <p:cxnSp>
        <p:nvCxnSpPr>
          <p:cNvPr id="11" name="Connecteur droit 10">
            <a:extLst>
              <a:ext uri="{FF2B5EF4-FFF2-40B4-BE49-F238E27FC236}">
                <a16:creationId xmlns:a16="http://schemas.microsoft.com/office/drawing/2014/main" id="{5858C765-036D-4048-AAC6-9AD52399CC6B}"/>
              </a:ext>
            </a:extLst>
          </p:cNvPr>
          <p:cNvCxnSpPr/>
          <p:nvPr/>
        </p:nvCxnSpPr>
        <p:spPr>
          <a:xfrm>
            <a:off x="1410131" y="3068959"/>
            <a:ext cx="66182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93C2D091-E4C7-4716-9A6F-7584025ADFF2}"/>
              </a:ext>
            </a:extLst>
          </p:cNvPr>
          <p:cNvCxnSpPr>
            <a:endCxn id="4" idx="0"/>
          </p:cNvCxnSpPr>
          <p:nvPr/>
        </p:nvCxnSpPr>
        <p:spPr>
          <a:xfrm>
            <a:off x="1410131" y="3068959"/>
            <a:ext cx="1476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AA9636D6-08EC-4600-B222-56AABBCE7F46}"/>
              </a:ext>
            </a:extLst>
          </p:cNvPr>
          <p:cNvCxnSpPr>
            <a:endCxn id="5" idx="0"/>
          </p:cNvCxnSpPr>
          <p:nvPr/>
        </p:nvCxnSpPr>
        <p:spPr>
          <a:xfrm>
            <a:off x="3705259" y="3068959"/>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D76FD53B-ABFC-4292-8101-0D1B58CBC99B}"/>
              </a:ext>
            </a:extLst>
          </p:cNvPr>
          <p:cNvCxnSpPr/>
          <p:nvPr/>
        </p:nvCxnSpPr>
        <p:spPr>
          <a:xfrm>
            <a:off x="8028384" y="3068959"/>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00C90C4F-E40D-4ED2-973E-A1FD8C48F0DC}"/>
              </a:ext>
            </a:extLst>
          </p:cNvPr>
          <p:cNvCxnSpPr>
            <a:stCxn id="3" idx="2"/>
          </p:cNvCxnSpPr>
          <p:nvPr/>
        </p:nvCxnSpPr>
        <p:spPr>
          <a:xfrm>
            <a:off x="4608004" y="2852935"/>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3B577028-9C8A-4D01-8BF9-1F7DD1C939D5}"/>
              </a:ext>
            </a:extLst>
          </p:cNvPr>
          <p:cNvCxnSpPr>
            <a:stCxn id="3" idx="3"/>
            <a:endCxn id="10" idx="1"/>
          </p:cNvCxnSpPr>
          <p:nvPr/>
        </p:nvCxnSpPr>
        <p:spPr>
          <a:xfrm>
            <a:off x="5580112" y="2276872"/>
            <a:ext cx="324036" cy="56"/>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F80723B-D549-48BF-A28A-DF1ED19C9179}"/>
              </a:ext>
            </a:extLst>
          </p:cNvPr>
          <p:cNvSpPr/>
          <p:nvPr/>
        </p:nvSpPr>
        <p:spPr>
          <a:xfrm>
            <a:off x="6721652" y="260648"/>
            <a:ext cx="1944216" cy="132699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Finance</a:t>
            </a:r>
          </a:p>
          <a:p>
            <a:pPr algn="ctr"/>
            <a:r>
              <a:rPr lang="fr-FR" dirty="0"/>
              <a:t>PM + EM (Supplier)</a:t>
            </a:r>
            <a:endParaRPr lang="en-US" dirty="0"/>
          </a:p>
        </p:txBody>
      </p:sp>
      <p:sp>
        <p:nvSpPr>
          <p:cNvPr id="19" name="Rectangle 18">
            <a:extLst>
              <a:ext uri="{FF2B5EF4-FFF2-40B4-BE49-F238E27FC236}">
                <a16:creationId xmlns:a16="http://schemas.microsoft.com/office/drawing/2014/main" id="{EBAD1F65-56ED-4525-AF44-B4742C8D93BA}"/>
              </a:ext>
            </a:extLst>
          </p:cNvPr>
          <p:cNvSpPr/>
          <p:nvPr/>
        </p:nvSpPr>
        <p:spPr>
          <a:xfrm>
            <a:off x="539552" y="1747378"/>
            <a:ext cx="1944216" cy="93610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Technical</a:t>
            </a:r>
            <a:r>
              <a:rPr lang="fr-FR" dirty="0"/>
              <a:t> Manager</a:t>
            </a:r>
          </a:p>
          <a:p>
            <a:pPr algn="ctr"/>
            <a:r>
              <a:rPr lang="fr-FR" dirty="0"/>
              <a:t>MG (Supplier)</a:t>
            </a:r>
            <a:endParaRPr lang="en-US" dirty="0"/>
          </a:p>
        </p:txBody>
      </p:sp>
      <p:cxnSp>
        <p:nvCxnSpPr>
          <p:cNvPr id="20" name="Connecteur droit 19">
            <a:extLst>
              <a:ext uri="{FF2B5EF4-FFF2-40B4-BE49-F238E27FC236}">
                <a16:creationId xmlns:a16="http://schemas.microsoft.com/office/drawing/2014/main" id="{03CF0F92-B953-45FD-B859-DA51991F26E1}"/>
              </a:ext>
            </a:extLst>
          </p:cNvPr>
          <p:cNvCxnSpPr/>
          <p:nvPr/>
        </p:nvCxnSpPr>
        <p:spPr>
          <a:xfrm>
            <a:off x="7452320" y="1587647"/>
            <a:ext cx="0" cy="2212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87001131-DBA2-45B0-95BD-43135F8DFD0C}"/>
              </a:ext>
            </a:extLst>
          </p:cNvPr>
          <p:cNvCxnSpPr>
            <a:cxnSpLocks/>
          </p:cNvCxnSpPr>
          <p:nvPr/>
        </p:nvCxnSpPr>
        <p:spPr>
          <a:xfrm flipH="1">
            <a:off x="2483768" y="2060848"/>
            <a:ext cx="1152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E4D9D17A-63AF-4F26-8B82-56F211AD187C}"/>
              </a:ext>
            </a:extLst>
          </p:cNvPr>
          <p:cNvCxnSpPr>
            <a:stCxn id="4" idx="2"/>
          </p:cNvCxnSpPr>
          <p:nvPr/>
        </p:nvCxnSpPr>
        <p:spPr>
          <a:xfrm flipH="1">
            <a:off x="1410131" y="4221087"/>
            <a:ext cx="14760" cy="292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327BB6E5-BC36-4CD4-BD85-03F234AB684F}"/>
              </a:ext>
            </a:extLst>
          </p:cNvPr>
          <p:cNvCxnSpPr>
            <a:stCxn id="5" idx="2"/>
            <a:endCxn id="8" idx="0"/>
          </p:cNvCxnSpPr>
          <p:nvPr/>
        </p:nvCxnSpPr>
        <p:spPr>
          <a:xfrm>
            <a:off x="3705259" y="4221087"/>
            <a:ext cx="0" cy="303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276829E5-74FC-4106-A697-3A4416BD90B6}"/>
              </a:ext>
            </a:extLst>
          </p:cNvPr>
          <p:cNvPicPr>
            <a:picLocks noChangeAspect="1"/>
          </p:cNvPicPr>
          <p:nvPr/>
        </p:nvPicPr>
        <p:blipFill>
          <a:blip r:embed="rId2"/>
          <a:stretch>
            <a:fillRect/>
          </a:stretch>
        </p:blipFill>
        <p:spPr>
          <a:xfrm>
            <a:off x="3589062" y="70092"/>
            <a:ext cx="2176609" cy="1245210"/>
          </a:xfrm>
          <a:prstGeom prst="rect">
            <a:avLst/>
          </a:prstGeom>
        </p:spPr>
      </p:pic>
    </p:spTree>
    <p:extLst>
      <p:ext uri="{BB962C8B-B14F-4D97-AF65-F5344CB8AC3E}">
        <p14:creationId xmlns:p14="http://schemas.microsoft.com/office/powerpoint/2010/main" val="38966358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journal, texte, alimentation&#10;&#10;Description générée automatiquement">
            <a:extLst>
              <a:ext uri="{FF2B5EF4-FFF2-40B4-BE49-F238E27FC236}">
                <a16:creationId xmlns:a16="http://schemas.microsoft.com/office/drawing/2014/main" id="{BEA0D190-D275-4995-A9C1-6B7363715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 y="0"/>
            <a:ext cx="2736304" cy="4188392"/>
          </a:xfrm>
          <a:prstGeom prst="rect">
            <a:avLst/>
          </a:prstGeom>
        </p:spPr>
      </p:pic>
      <p:pic>
        <p:nvPicPr>
          <p:cNvPr id="4" name="Image 3" descr="Une image contenant personne, homme, complet, habits&#10;&#10;Description générée automatiquement">
            <a:extLst>
              <a:ext uri="{FF2B5EF4-FFF2-40B4-BE49-F238E27FC236}">
                <a16:creationId xmlns:a16="http://schemas.microsoft.com/office/drawing/2014/main" id="{1B82D422-8CDF-46BB-8E09-1C5F46E40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224" y="116632"/>
            <a:ext cx="2278227" cy="2278227"/>
          </a:xfrm>
          <a:prstGeom prst="rect">
            <a:avLst/>
          </a:prstGeom>
        </p:spPr>
      </p:pic>
      <p:pic>
        <p:nvPicPr>
          <p:cNvPr id="8" name="Image 7" descr="Une image contenant homme, personne, intérieur, verres&#10;&#10;Description générée automatiquement">
            <a:extLst>
              <a:ext uri="{FF2B5EF4-FFF2-40B4-BE49-F238E27FC236}">
                <a16:creationId xmlns:a16="http://schemas.microsoft.com/office/drawing/2014/main" id="{EC0F5312-C73B-41E8-805C-976FB2A65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4972474"/>
            <a:ext cx="3683072" cy="1595998"/>
          </a:xfrm>
          <a:prstGeom prst="rect">
            <a:avLst/>
          </a:prstGeom>
          <a:ln>
            <a:noFill/>
          </a:ln>
          <a:effectLst>
            <a:softEdge rad="112500"/>
          </a:effectLst>
        </p:spPr>
      </p:pic>
      <p:pic>
        <p:nvPicPr>
          <p:cNvPr id="10" name="Image 9">
            <a:extLst>
              <a:ext uri="{FF2B5EF4-FFF2-40B4-BE49-F238E27FC236}">
                <a16:creationId xmlns:a16="http://schemas.microsoft.com/office/drawing/2014/main" id="{7F6A4F91-D18A-4293-9632-57F19359D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8942" y="0"/>
            <a:ext cx="2491893" cy="3761656"/>
          </a:xfrm>
          <a:prstGeom prst="rect">
            <a:avLst/>
          </a:prstGeom>
        </p:spPr>
      </p:pic>
      <p:pic>
        <p:nvPicPr>
          <p:cNvPr id="14" name="Image 13" descr="Une image contenant personne, raquette, tenant, homme&#10;&#10;Description générée automatiquement">
            <a:extLst>
              <a:ext uri="{FF2B5EF4-FFF2-40B4-BE49-F238E27FC236}">
                <a16:creationId xmlns:a16="http://schemas.microsoft.com/office/drawing/2014/main" id="{D900A67E-3B2E-4C67-A6AD-F3BBA00BAF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0519" y="4077072"/>
            <a:ext cx="2008738" cy="2294742"/>
          </a:xfrm>
          <a:prstGeom prst="rect">
            <a:avLst/>
          </a:prstGeom>
          <a:ln>
            <a:noFill/>
          </a:ln>
          <a:effectLst>
            <a:softEdge rad="112500"/>
          </a:effectLst>
        </p:spPr>
      </p:pic>
      <p:pic>
        <p:nvPicPr>
          <p:cNvPr id="16" name="Image 15" descr="Une image contenant homme, personne, cravate, intérieur&#10;&#10;Description générée automatiquement">
            <a:extLst>
              <a:ext uri="{FF2B5EF4-FFF2-40B4-BE49-F238E27FC236}">
                <a16:creationId xmlns:a16="http://schemas.microsoft.com/office/drawing/2014/main" id="{CB18A7BC-4D63-4863-B07D-92477D5FA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554" y="4866193"/>
            <a:ext cx="2626988" cy="1478417"/>
          </a:xfrm>
          <a:prstGeom prst="ellipse">
            <a:avLst/>
          </a:prstGeom>
          <a:ln>
            <a:noFill/>
          </a:ln>
          <a:effectLst>
            <a:softEdge rad="112500"/>
          </a:effectLst>
        </p:spPr>
      </p:pic>
      <p:pic>
        <p:nvPicPr>
          <p:cNvPr id="18" name="Image 17" descr="Une image contenant personne, cravate, homme, complet&#10;&#10;Description générée automatiquement">
            <a:extLst>
              <a:ext uri="{FF2B5EF4-FFF2-40B4-BE49-F238E27FC236}">
                <a16:creationId xmlns:a16="http://schemas.microsoft.com/office/drawing/2014/main" id="{AD9BDAB6-64CA-4636-B25A-D680AC683E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8802" y="2406165"/>
            <a:ext cx="2514638" cy="2566309"/>
          </a:xfrm>
          <a:prstGeom prst="ellipse">
            <a:avLst/>
          </a:prstGeom>
          <a:ln>
            <a:noFill/>
          </a:ln>
          <a:effectLst>
            <a:softEdge rad="112500"/>
          </a:effectLst>
        </p:spPr>
      </p:pic>
    </p:spTree>
    <p:extLst>
      <p:ext uri="{BB962C8B-B14F-4D97-AF65-F5344CB8AC3E}">
        <p14:creationId xmlns:p14="http://schemas.microsoft.com/office/powerpoint/2010/main" val="10028653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vid 19 et sport : de certains effets de la crise sanitaire mondiale sur  le droit et l'économie du sport en France - Ginestié Magellan Paley-Vincent  - Avocats à la Cour">
            <a:extLst>
              <a:ext uri="{FF2B5EF4-FFF2-40B4-BE49-F238E27FC236}">
                <a16:creationId xmlns:a16="http://schemas.microsoft.com/office/drawing/2014/main" id="{16A8A942-0697-41B0-89D5-9479BF372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17"/>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3132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3" descr="BNPinter">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260350"/>
            <a:ext cx="858119" cy="11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9" descr="imag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7740"/>
            <a:ext cx="9144000" cy="48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0E1CFEB1-79D8-4045-B45F-C585251BD6E8}"/>
              </a:ext>
            </a:extLst>
          </p:cNvPr>
          <p:cNvSpPr txBox="1"/>
          <p:nvPr/>
        </p:nvSpPr>
        <p:spPr>
          <a:xfrm>
            <a:off x="40370" y="647462"/>
            <a:ext cx="8060022" cy="461665"/>
          </a:xfrm>
          <a:prstGeom prst="rect">
            <a:avLst/>
          </a:prstGeom>
          <a:noFill/>
        </p:spPr>
        <p:txBody>
          <a:bodyPr wrap="square" rtlCol="0">
            <a:spAutoFit/>
          </a:bodyPr>
          <a:lstStyle/>
          <a:p>
            <a:r>
              <a:rPr lang="fr-FR" sz="2400" b="1" dirty="0"/>
              <a:t>Strategic Management : </a:t>
            </a:r>
            <a:r>
              <a:rPr lang="fr-FR" sz="2400" b="1" dirty="0" err="1"/>
              <a:t>From</a:t>
            </a:r>
            <a:r>
              <a:rPr lang="fr-FR" sz="2400" b="1" dirty="0"/>
              <a:t> 2007 to 2011 </a:t>
            </a:r>
            <a:r>
              <a:rPr lang="fr-FR" sz="2400" b="1" dirty="0" err="1"/>
              <a:t>with</a:t>
            </a:r>
            <a:r>
              <a:rPr lang="fr-FR" sz="2400" b="1" dirty="0"/>
              <a:t> JF Caujolle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475" name="Image 2">
            <a:extLst>
              <a:ext uri="{FF2B5EF4-FFF2-40B4-BE49-F238E27FC236}">
                <a16:creationId xmlns:a16="http://schemas.microsoft.com/office/drawing/2014/main" id="{8810AD5C-3891-407C-841A-FC46EDEE9A83}"/>
              </a:ext>
            </a:extLst>
          </p:cNvPr>
          <p:cNvPicPr>
            <a:picLocks noChangeAspect="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8" name="Picture 3">
            <a:extLst>
              <a:ext uri="{FF2B5EF4-FFF2-40B4-BE49-F238E27FC236}">
                <a16:creationId xmlns:a16="http://schemas.microsoft.com/office/drawing/2014/main" id="{BAAC26C8-8600-43F2-86E1-3386F682E9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59B8D644-1587-4BE1-81FB-146EEC2496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5B510D04-7B32-4A94-949B-258A227161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62D9E4CE-4882-4F6A-BCCD-CE3B7886A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647271" y="1012004"/>
            <a:ext cx="2562119" cy="4795408"/>
          </a:xfrm>
        </p:spPr>
        <p:txBody>
          <a:bodyPr>
            <a:normAutofit/>
          </a:bodyPr>
          <a:lstStyle/>
          <a:p>
            <a:pPr eaLnBrk="1" hangingPunct="1">
              <a:defRPr/>
            </a:pPr>
            <a:r>
              <a:rPr lang="en-US">
                <a:solidFill>
                  <a:srgbClr val="FFFFFF"/>
                </a:solidFill>
              </a:rPr>
              <a:t>History : Philips Open of Nice</a:t>
            </a:r>
          </a:p>
        </p:txBody>
      </p:sp>
      <p:graphicFrame>
        <p:nvGraphicFramePr>
          <p:cNvPr id="115717" name="Rectangle 3">
            <a:extLst>
              <a:ext uri="{FF2B5EF4-FFF2-40B4-BE49-F238E27FC236}">
                <a16:creationId xmlns:a16="http://schemas.microsoft.com/office/drawing/2014/main" id="{B38D8DDC-C4BE-4650-8C9A-EC87DF6BD008}"/>
              </a:ext>
            </a:extLst>
          </p:cNvPr>
          <p:cNvGraphicFramePr/>
          <p:nvPr>
            <p:extLst>
              <p:ext uri="{D42A27DB-BD31-4B8C-83A1-F6EECF244321}">
                <p14:modId xmlns:p14="http://schemas.microsoft.com/office/powerpoint/2010/main" val="277067758"/>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2F6269E1-EDBA-4855-A0ED-4F77F5E861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3B296862-6D14-46D2-AAC1-C8B53C47DA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53" r="348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42" name="Picture 4">
            <a:extLst>
              <a:ext uri="{FF2B5EF4-FFF2-40B4-BE49-F238E27FC236}">
                <a16:creationId xmlns:a16="http://schemas.microsoft.com/office/drawing/2014/main" id="{38886A0F-4D80-4260-A6CC-D97877B8D7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782918"/>
            <a:ext cx="8178799" cy="529216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8"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45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69"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a:extLst>
              <a:ext uri="{FF2B5EF4-FFF2-40B4-BE49-F238E27FC236}">
                <a16:creationId xmlns:a16="http://schemas.microsoft.com/office/drawing/2014/main" id="{791E6507-2484-48F7-A7AC-2B18207D8A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7955" y="643467"/>
            <a:ext cx="742808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690" name="Image 1">
            <a:extLst>
              <a:ext uri="{FF2B5EF4-FFF2-40B4-BE49-F238E27FC236}">
                <a16:creationId xmlns:a16="http://schemas.microsoft.com/office/drawing/2014/main" id="{23B551CA-D106-4D76-BED5-B72F6263AA27}"/>
              </a:ext>
            </a:extLst>
          </p:cNvPr>
          <p:cNvPicPr>
            <a:picLocks noChangeAspect="1"/>
          </p:cNvPicPr>
          <p:nvPr/>
        </p:nvPicPr>
        <p:blipFill rotWithShape="1">
          <a:blip r:embed="rId2">
            <a:extLst>
              <a:ext uri="{28A0092B-C50C-407E-A947-70E740481C1C}">
                <a14:useLocalDpi xmlns:a14="http://schemas.microsoft.com/office/drawing/2010/main" val="0"/>
              </a:ext>
            </a:extLst>
          </a:blip>
          <a:srcRect l="1525" r="8807" b="-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14" name="Image 1">
            <a:extLst>
              <a:ext uri="{FF2B5EF4-FFF2-40B4-BE49-F238E27FC236}">
                <a16:creationId xmlns:a16="http://schemas.microsoft.com/office/drawing/2014/main" id="{7F09372C-7732-4244-953A-D48CCE1A2A5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6738" name="Image 3">
            <a:extLst>
              <a:ext uri="{FF2B5EF4-FFF2-40B4-BE49-F238E27FC236}">
                <a16:creationId xmlns:a16="http://schemas.microsoft.com/office/drawing/2014/main" id="{6DEF9177-65A9-4FC3-BA9F-C8BAEC54D5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Image 2">
            <a:extLst>
              <a:ext uri="{FF2B5EF4-FFF2-40B4-BE49-F238E27FC236}">
                <a16:creationId xmlns:a16="http://schemas.microsoft.com/office/drawing/2014/main" id="{42691FC0-F3FB-4D74-9134-A1994A89D435}"/>
              </a:ext>
            </a:extLst>
          </p:cNvPr>
          <p:cNvPicPr>
            <a:picLocks noChangeAspect="1"/>
          </p:cNvPicPr>
          <p:nvPr/>
        </p:nvPicPr>
        <p:blipFill rotWithShape="1">
          <a:blip r:embed="rId2">
            <a:extLst>
              <a:ext uri="{28A0092B-C50C-407E-A947-70E740481C1C}">
                <a14:useLocalDpi xmlns:a14="http://schemas.microsoft.com/office/drawing/2010/main" val="0"/>
              </a:ext>
            </a:extLst>
          </a:blip>
          <a:srcRect b="228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786" name="Image 1">
            <a:extLst>
              <a:ext uri="{FF2B5EF4-FFF2-40B4-BE49-F238E27FC236}">
                <a16:creationId xmlns:a16="http://schemas.microsoft.com/office/drawing/2014/main" id="{58A9AB0F-24B7-4937-B6D8-B0B92EB96D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0" name="Image 2">
            <a:extLst>
              <a:ext uri="{FF2B5EF4-FFF2-40B4-BE49-F238E27FC236}">
                <a16:creationId xmlns:a16="http://schemas.microsoft.com/office/drawing/2014/main" id="{96A659D5-EE01-4D76-B1F4-7D2BB40B63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37"/>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8229600" cy="630237"/>
          </a:xfrm>
        </p:spPr>
        <p:txBody>
          <a:bodyPr>
            <a:normAutofit fontScale="90000"/>
          </a:bodyPr>
          <a:lstStyle/>
          <a:p>
            <a:pPr eaLnBrk="1" hangingPunct="1">
              <a:defRPr/>
            </a:pPr>
            <a:r>
              <a:rPr lang="en-US" sz="4000" b="1"/>
              <a:t>Understanding the failure</a:t>
            </a:r>
          </a:p>
        </p:txBody>
      </p:sp>
      <p:sp>
        <p:nvSpPr>
          <p:cNvPr id="116739" name="Text Box 3"/>
          <p:cNvSpPr txBox="1">
            <a:spLocks noChangeArrowheads="1"/>
          </p:cNvSpPr>
          <p:nvPr/>
        </p:nvSpPr>
        <p:spPr bwMode="auto">
          <a:xfrm>
            <a:off x="2339975" y="1268413"/>
            <a:ext cx="4489450" cy="949325"/>
          </a:xfrm>
          <a:prstGeom prst="rect">
            <a:avLst/>
          </a:prstGeom>
          <a:solidFill>
            <a:srgbClr val="CC99FF">
              <a:alpha val="30000"/>
            </a:srgbClr>
          </a:solidFill>
          <a:ln w="9525">
            <a:solidFill>
              <a:schemeClr val="tx1"/>
            </a:solidFill>
            <a:miter lim="800000"/>
            <a:headEnd/>
            <a:tailEnd/>
          </a:ln>
        </p:spPr>
        <p:txBody>
          <a:bodyPr/>
          <a:lstStyle/>
          <a:p>
            <a:pPr algn="ctr" eaLnBrk="1" hangingPunct="1">
              <a:defRPr/>
            </a:pPr>
            <a:r>
              <a:rPr lang="fr-FR" sz="1600" b="1" dirty="0">
                <a:solidFill>
                  <a:schemeClr val="tx2"/>
                </a:solidFill>
                <a:effectLst>
                  <a:outerShdw blurRad="38100" dist="38100" dir="2700000" algn="tl">
                    <a:srgbClr val="000000"/>
                  </a:outerShdw>
                </a:effectLst>
                <a:latin typeface="Verdana" pitchFamily="34" charset="0"/>
                <a:cs typeface="Arial" charset="0"/>
              </a:rPr>
              <a:t>Philipe Open of Nice</a:t>
            </a:r>
            <a:endParaRPr lang="fr-FR" sz="1600" b="1" dirty="0">
              <a:effectLst>
                <a:outerShdw blurRad="38100" dist="38100" dir="2700000" algn="tl">
                  <a:srgbClr val="000000"/>
                </a:outerShdw>
              </a:effectLst>
              <a:latin typeface="Verdana" pitchFamily="34" charset="0"/>
              <a:cs typeface="Arial" charset="0"/>
            </a:endParaRPr>
          </a:p>
          <a:p>
            <a:pPr algn="ctr" eaLnBrk="1" hangingPunct="1">
              <a:defRPr/>
            </a:pPr>
            <a:r>
              <a:rPr lang="fr-FR" sz="1400" b="1" dirty="0">
                <a:latin typeface="Verdana" pitchFamily="34" charset="0"/>
                <a:cs typeface="Arial" charset="0"/>
              </a:rPr>
              <a:t>Handicap of </a:t>
            </a:r>
            <a:r>
              <a:rPr lang="fr-FR" sz="1400" b="1" dirty="0" err="1">
                <a:latin typeface="Verdana" pitchFamily="34" charset="0"/>
                <a:cs typeface="Arial" charset="0"/>
              </a:rPr>
              <a:t>inexperience</a:t>
            </a:r>
            <a:endParaRPr lang="fr-FR" sz="1400" b="1" dirty="0">
              <a:latin typeface="Verdana" pitchFamily="34" charset="0"/>
              <a:cs typeface="Arial" charset="0"/>
            </a:endParaRPr>
          </a:p>
          <a:p>
            <a:pPr algn="ctr" eaLnBrk="1" hangingPunct="1">
              <a:defRPr/>
            </a:pPr>
            <a:endParaRPr lang="fr-FR" sz="1400" b="1" dirty="0">
              <a:latin typeface="Verdana" pitchFamily="34" charset="0"/>
              <a:cs typeface="Arial" charset="0"/>
            </a:endParaRPr>
          </a:p>
          <a:p>
            <a:pPr algn="ctr" eaLnBrk="1" hangingPunct="1">
              <a:defRPr/>
            </a:pPr>
            <a:r>
              <a:rPr lang="fr-FR" sz="1400" b="1" dirty="0">
                <a:latin typeface="Verdana" pitchFamily="34" charset="0"/>
                <a:cs typeface="Arial" charset="0"/>
              </a:rPr>
              <a:t>« </a:t>
            </a:r>
            <a:r>
              <a:rPr lang="fr-FR" sz="1400" b="1" dirty="0" err="1">
                <a:latin typeface="Verdana" pitchFamily="34" charset="0"/>
                <a:cs typeface="Arial" charset="0"/>
              </a:rPr>
              <a:t>Honeymoon</a:t>
            </a:r>
            <a:r>
              <a:rPr lang="fr-FR" sz="1400" b="1" dirty="0">
                <a:latin typeface="Verdana" pitchFamily="34" charset="0"/>
                <a:cs typeface="Arial" charset="0"/>
              </a:rPr>
              <a:t> illusion » </a:t>
            </a:r>
            <a:r>
              <a:rPr lang="fr-FR" sz="1400" b="1" dirty="0" err="1">
                <a:latin typeface="Verdana" pitchFamily="34" charset="0"/>
                <a:cs typeface="Arial" charset="0"/>
              </a:rPr>
              <a:t>with</a:t>
            </a:r>
            <a:r>
              <a:rPr lang="fr-FR" sz="1400" b="1" dirty="0">
                <a:latin typeface="Verdana" pitchFamily="34" charset="0"/>
                <a:cs typeface="Arial" charset="0"/>
              </a:rPr>
              <a:t> Philips</a:t>
            </a:r>
            <a:endParaRPr lang="fr-FR" sz="1000" b="1" dirty="0">
              <a:latin typeface="Verdana" pitchFamily="34" charset="0"/>
              <a:cs typeface="Arial" charset="0"/>
            </a:endParaRPr>
          </a:p>
        </p:txBody>
      </p:sp>
      <p:sp>
        <p:nvSpPr>
          <p:cNvPr id="116740" name="Text Box 4"/>
          <p:cNvSpPr txBox="1">
            <a:spLocks noChangeArrowheads="1"/>
          </p:cNvSpPr>
          <p:nvPr/>
        </p:nvSpPr>
        <p:spPr bwMode="auto">
          <a:xfrm>
            <a:off x="611188" y="2781300"/>
            <a:ext cx="7921625" cy="6858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600" b="1">
                <a:latin typeface="Times New Roman" panose="02020603050405020304" pitchFamily="18" charset="0"/>
              </a:rPr>
              <a:t>Handicap of obsolescence</a:t>
            </a:r>
            <a:r>
              <a:rPr lang="en-US" altLang="fr-FR" sz="1600">
                <a:latin typeface="Times New Roman" panose="02020603050405020304" pitchFamily="18" charset="0"/>
              </a:rPr>
              <a:t> </a:t>
            </a:r>
            <a:r>
              <a:rPr lang="fr-FR" altLang="fr-FR" sz="1600" b="1">
                <a:latin typeface="Times New Roman" panose="02020603050405020304" pitchFamily="18" charset="0"/>
              </a:rPr>
              <a:t>  :</a:t>
            </a:r>
          </a:p>
          <a:p>
            <a:pPr algn="ctr" eaLnBrk="1" hangingPunct="1">
              <a:spcBef>
                <a:spcPct val="0"/>
              </a:spcBef>
              <a:buClrTx/>
              <a:buSzTx/>
              <a:buFontTx/>
              <a:buNone/>
            </a:pPr>
            <a:r>
              <a:rPr lang="fr-FR" altLang="fr-FR" sz="1600" b="1">
                <a:latin typeface="Times New Roman" panose="02020603050405020304" pitchFamily="18" charset="0"/>
              </a:rPr>
              <a:t>Resources isolation</a:t>
            </a:r>
          </a:p>
        </p:txBody>
      </p:sp>
      <p:sp>
        <p:nvSpPr>
          <p:cNvPr id="116741" name="Text Box 5"/>
          <p:cNvSpPr txBox="1">
            <a:spLocks noChangeArrowheads="1"/>
          </p:cNvSpPr>
          <p:nvPr/>
        </p:nvSpPr>
        <p:spPr bwMode="auto">
          <a:xfrm>
            <a:off x="1619250" y="3860800"/>
            <a:ext cx="6048375" cy="6858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dirty="0">
                <a:latin typeface="Times New Roman" panose="02020603050405020304" pitchFamily="18" charset="0"/>
              </a:rPr>
              <a:t>Failure of « axes » </a:t>
            </a:r>
            <a:r>
              <a:rPr lang="fr-FR" altLang="fr-FR" sz="1400" b="1" dirty="0" err="1">
                <a:latin typeface="Times New Roman" panose="02020603050405020304" pitchFamily="18" charset="0"/>
              </a:rPr>
              <a:t>resources</a:t>
            </a:r>
            <a:r>
              <a:rPr lang="fr-FR" altLang="fr-FR" sz="1400" b="1" dirty="0">
                <a:latin typeface="Times New Roman" panose="02020603050405020304" pitchFamily="18" charset="0"/>
              </a:rPr>
              <a:t> </a:t>
            </a:r>
          </a:p>
          <a:p>
            <a:pPr algn="ctr" eaLnBrk="1" hangingPunct="1">
              <a:spcBef>
                <a:spcPct val="0"/>
              </a:spcBef>
              <a:buClrTx/>
              <a:buSzTx/>
              <a:buFontTx/>
              <a:buNone/>
            </a:pPr>
            <a:r>
              <a:rPr lang="fr-FR" altLang="fr-FR" sz="1400" b="1" dirty="0">
                <a:latin typeface="Times New Roman" panose="02020603050405020304" pitchFamily="18" charset="0"/>
              </a:rPr>
              <a:t>&amp;</a:t>
            </a:r>
          </a:p>
          <a:p>
            <a:pPr algn="ctr" eaLnBrk="1" hangingPunct="1">
              <a:spcBef>
                <a:spcPct val="0"/>
              </a:spcBef>
              <a:buClrTx/>
              <a:buSzTx/>
              <a:buFontTx/>
              <a:buNone/>
            </a:pPr>
            <a:r>
              <a:rPr lang="fr-FR" altLang="fr-FR" sz="1400" b="1" dirty="0" err="1">
                <a:latin typeface="Times New Roman" panose="02020603050405020304" pitchFamily="18" charset="0"/>
              </a:rPr>
              <a:t>Capabilities</a:t>
            </a:r>
            <a:r>
              <a:rPr lang="fr-FR" altLang="fr-FR" sz="1400" b="1" dirty="0">
                <a:latin typeface="Times New Roman" panose="02020603050405020304" pitchFamily="18" charset="0"/>
              </a:rPr>
              <a:t> on </a:t>
            </a:r>
            <a:r>
              <a:rPr lang="fr-FR" altLang="fr-FR" sz="1400" b="1" dirty="0" err="1">
                <a:latin typeface="Times New Roman" panose="02020603050405020304" pitchFamily="18" charset="0"/>
              </a:rPr>
              <a:t>survival</a:t>
            </a:r>
            <a:r>
              <a:rPr lang="fr-FR" altLang="fr-FR" sz="1400" b="1" dirty="0">
                <a:latin typeface="Times New Roman" panose="02020603050405020304" pitchFamily="18" charset="0"/>
              </a:rPr>
              <a:t> </a:t>
            </a:r>
            <a:r>
              <a:rPr lang="fr-FR" altLang="fr-FR" sz="1400" b="1" dirty="0" err="1">
                <a:latin typeface="Times New Roman" panose="02020603050405020304" pitchFamily="18" charset="0"/>
              </a:rPr>
              <a:t>sectors</a:t>
            </a:r>
            <a:endParaRPr lang="fr-FR" altLang="fr-FR" sz="1400" b="1" dirty="0">
              <a:latin typeface="Times New Roman" panose="02020603050405020304" pitchFamily="18" charset="0"/>
            </a:endParaRPr>
          </a:p>
        </p:txBody>
      </p:sp>
      <p:sp>
        <p:nvSpPr>
          <p:cNvPr id="116742" name="Text Box 6"/>
          <p:cNvSpPr txBox="1">
            <a:spLocks noChangeArrowheads="1"/>
          </p:cNvSpPr>
          <p:nvPr/>
        </p:nvSpPr>
        <p:spPr bwMode="auto">
          <a:xfrm>
            <a:off x="1619250" y="5013325"/>
            <a:ext cx="6048375" cy="8636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400" b="1">
                <a:latin typeface="Times New Roman" panose="02020603050405020304" pitchFamily="18" charset="0"/>
              </a:rPr>
              <a:t>Weakening of the stock of resources </a:t>
            </a:r>
          </a:p>
          <a:p>
            <a:pPr algn="ctr" eaLnBrk="1" hangingPunct="1">
              <a:spcBef>
                <a:spcPct val="0"/>
              </a:spcBef>
              <a:buClrTx/>
              <a:buSzTx/>
              <a:buFontTx/>
              <a:buNone/>
            </a:pPr>
            <a:r>
              <a:rPr lang="en-US" altLang="fr-FR" sz="1400" b="1">
                <a:latin typeface="Times New Roman" panose="02020603050405020304" pitchFamily="18" charset="0"/>
              </a:rPr>
              <a:t>&amp; </a:t>
            </a:r>
          </a:p>
          <a:p>
            <a:pPr algn="ctr" eaLnBrk="1" hangingPunct="1">
              <a:spcBef>
                <a:spcPct val="0"/>
              </a:spcBef>
              <a:buClrTx/>
              <a:buSzTx/>
              <a:buFontTx/>
              <a:buNone/>
            </a:pPr>
            <a:r>
              <a:rPr lang="en-US" altLang="fr-FR" sz="1400" b="1">
                <a:latin typeface="Times New Roman" panose="02020603050405020304" pitchFamily="18" charset="0"/>
              </a:rPr>
              <a:t>Dynamism (mechanism) broken</a:t>
            </a:r>
            <a:r>
              <a:rPr lang="en-US" altLang="fr-FR" sz="1800"/>
              <a:t> </a:t>
            </a:r>
            <a:endParaRPr lang="fr-FR" altLang="fr-FR" sz="1400" b="1">
              <a:latin typeface="Verdana" panose="020B0604030504040204" pitchFamily="34" charset="0"/>
            </a:endParaRPr>
          </a:p>
          <a:p>
            <a:pPr eaLnBrk="1" hangingPunct="1">
              <a:spcBef>
                <a:spcPct val="0"/>
              </a:spcBef>
              <a:buClrTx/>
              <a:buSzTx/>
              <a:buFontTx/>
              <a:buNone/>
            </a:pPr>
            <a:endParaRPr lang="fr-FR" altLang="fr-FR" sz="1400" b="1">
              <a:latin typeface="Verdana" panose="020B0604030504040204" pitchFamily="34" charset="0"/>
            </a:endParaRPr>
          </a:p>
        </p:txBody>
      </p:sp>
      <p:sp>
        <p:nvSpPr>
          <p:cNvPr id="116743" name="AutoShape 7"/>
          <p:cNvSpPr>
            <a:spLocks noChangeArrowheads="1"/>
          </p:cNvSpPr>
          <p:nvPr/>
        </p:nvSpPr>
        <p:spPr bwMode="auto">
          <a:xfrm>
            <a:off x="2627313" y="6034088"/>
            <a:ext cx="4176712" cy="823912"/>
          </a:xfrm>
          <a:prstGeom prst="irregularSeal1">
            <a:avLst/>
          </a:prstGeom>
          <a:solidFill>
            <a:schemeClr val="bg1">
              <a:alpha val="39999"/>
            </a:schemeClr>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t>Event failure</a:t>
            </a:r>
          </a:p>
        </p:txBody>
      </p:sp>
      <p:sp>
        <p:nvSpPr>
          <p:cNvPr id="116744" name="Line 8"/>
          <p:cNvSpPr>
            <a:spLocks noChangeShapeType="1"/>
          </p:cNvSpPr>
          <p:nvPr/>
        </p:nvSpPr>
        <p:spPr bwMode="auto">
          <a:xfrm>
            <a:off x="4643438" y="2217738"/>
            <a:ext cx="0" cy="50482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5" name="Line 9"/>
          <p:cNvSpPr>
            <a:spLocks noChangeShapeType="1"/>
          </p:cNvSpPr>
          <p:nvPr/>
        </p:nvSpPr>
        <p:spPr bwMode="auto">
          <a:xfrm>
            <a:off x="4716463" y="3500438"/>
            <a:ext cx="0" cy="360362"/>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6" name="Line 10"/>
          <p:cNvSpPr>
            <a:spLocks noChangeShapeType="1"/>
          </p:cNvSpPr>
          <p:nvPr/>
        </p:nvSpPr>
        <p:spPr bwMode="auto">
          <a:xfrm>
            <a:off x="4716463" y="4581525"/>
            <a:ext cx="0" cy="431800"/>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7" name="Line 11"/>
          <p:cNvSpPr>
            <a:spLocks noChangeShapeType="1"/>
          </p:cNvSpPr>
          <p:nvPr/>
        </p:nvSpPr>
        <p:spPr bwMode="auto">
          <a:xfrm>
            <a:off x="4716463" y="5876925"/>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childTnLst>
                                </p:cTn>
                              </p:par>
                            </p:childTnLst>
                          </p:cTn>
                        </p:par>
                        <p:par>
                          <p:cTn id="7" fill="hold" nodeType="afterGroup">
                            <p:stCondLst>
                              <p:cond delay="0"/>
                            </p:stCondLst>
                            <p:childTnLst>
                              <p:par>
                                <p:cTn id="8" presetID="17" presetClass="entr" presetSubtype="1" fill="hold" grpId="0" nodeType="afterEffect">
                                  <p:stCondLst>
                                    <p:cond delay="0"/>
                                  </p:stCondLst>
                                  <p:childTnLst>
                                    <p:set>
                                      <p:cBhvr>
                                        <p:cTn id="9" dur="1" fill="hold">
                                          <p:stCondLst>
                                            <p:cond delay="0"/>
                                          </p:stCondLst>
                                        </p:cTn>
                                        <p:tgtEl>
                                          <p:spTgt spid="116744"/>
                                        </p:tgtEl>
                                        <p:attrNameLst>
                                          <p:attrName>style.visibility</p:attrName>
                                        </p:attrNameLst>
                                      </p:cBhvr>
                                      <p:to>
                                        <p:strVal val="visible"/>
                                      </p:to>
                                    </p:set>
                                    <p:anim calcmode="lin" valueType="num">
                                      <p:cBhvr>
                                        <p:cTn id="10" dur="500" fill="hold"/>
                                        <p:tgtEl>
                                          <p:spTgt spid="116744"/>
                                        </p:tgtEl>
                                        <p:attrNameLst>
                                          <p:attrName>ppt_x</p:attrName>
                                        </p:attrNameLst>
                                      </p:cBhvr>
                                      <p:tavLst>
                                        <p:tav tm="0">
                                          <p:val>
                                            <p:strVal val="#ppt_x"/>
                                          </p:val>
                                        </p:tav>
                                        <p:tav tm="100000">
                                          <p:val>
                                            <p:strVal val="#ppt_x"/>
                                          </p:val>
                                        </p:tav>
                                      </p:tavLst>
                                    </p:anim>
                                    <p:anim calcmode="lin" valueType="num">
                                      <p:cBhvr>
                                        <p:cTn id="11" dur="500" fill="hold"/>
                                        <p:tgtEl>
                                          <p:spTgt spid="116744"/>
                                        </p:tgtEl>
                                        <p:attrNameLst>
                                          <p:attrName>ppt_y</p:attrName>
                                        </p:attrNameLst>
                                      </p:cBhvr>
                                      <p:tavLst>
                                        <p:tav tm="0">
                                          <p:val>
                                            <p:strVal val="#ppt_y-#ppt_h/2"/>
                                          </p:val>
                                        </p:tav>
                                        <p:tav tm="100000">
                                          <p:val>
                                            <p:strVal val="#ppt_y"/>
                                          </p:val>
                                        </p:tav>
                                      </p:tavLst>
                                    </p:anim>
                                    <p:anim calcmode="lin" valueType="num">
                                      <p:cBhvr>
                                        <p:cTn id="12" dur="500" fill="hold"/>
                                        <p:tgtEl>
                                          <p:spTgt spid="116744"/>
                                        </p:tgtEl>
                                        <p:attrNameLst>
                                          <p:attrName>ppt_w</p:attrName>
                                        </p:attrNameLst>
                                      </p:cBhvr>
                                      <p:tavLst>
                                        <p:tav tm="0">
                                          <p:val>
                                            <p:strVal val="#ppt_w"/>
                                          </p:val>
                                        </p:tav>
                                        <p:tav tm="100000">
                                          <p:val>
                                            <p:strVal val="#ppt_w"/>
                                          </p:val>
                                        </p:tav>
                                      </p:tavLst>
                                    </p:anim>
                                    <p:anim calcmode="lin" valueType="num">
                                      <p:cBhvr>
                                        <p:cTn id="13" dur="500" fill="hold"/>
                                        <p:tgtEl>
                                          <p:spTgt spid="11674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6740"/>
                                        </p:tgtEl>
                                        <p:attrNameLst>
                                          <p:attrName>style.visibility</p:attrName>
                                        </p:attrNameLst>
                                      </p:cBhvr>
                                      <p:to>
                                        <p:strVal val="visible"/>
                                      </p:to>
                                    </p:set>
                                  </p:childTnLst>
                                </p:cTn>
                              </p:par>
                            </p:childTnLst>
                          </p:cTn>
                        </p:par>
                        <p:par>
                          <p:cTn id="18" fill="hold" nodeType="afterGroup">
                            <p:stCondLst>
                              <p:cond delay="0"/>
                            </p:stCondLst>
                            <p:childTnLst>
                              <p:par>
                                <p:cTn id="19" presetID="17" presetClass="entr" presetSubtype="1" fill="hold" grpId="0" nodeType="afterEffect">
                                  <p:stCondLst>
                                    <p:cond delay="0"/>
                                  </p:stCondLst>
                                  <p:childTnLst>
                                    <p:set>
                                      <p:cBhvr>
                                        <p:cTn id="20" dur="1" fill="hold">
                                          <p:stCondLst>
                                            <p:cond delay="0"/>
                                          </p:stCondLst>
                                        </p:cTn>
                                        <p:tgtEl>
                                          <p:spTgt spid="116745"/>
                                        </p:tgtEl>
                                        <p:attrNameLst>
                                          <p:attrName>style.visibility</p:attrName>
                                        </p:attrNameLst>
                                      </p:cBhvr>
                                      <p:to>
                                        <p:strVal val="visible"/>
                                      </p:to>
                                    </p:set>
                                    <p:anim calcmode="lin" valueType="num">
                                      <p:cBhvr>
                                        <p:cTn id="21" dur="500" fill="hold"/>
                                        <p:tgtEl>
                                          <p:spTgt spid="116745"/>
                                        </p:tgtEl>
                                        <p:attrNameLst>
                                          <p:attrName>ppt_x</p:attrName>
                                        </p:attrNameLst>
                                      </p:cBhvr>
                                      <p:tavLst>
                                        <p:tav tm="0">
                                          <p:val>
                                            <p:strVal val="#ppt_x"/>
                                          </p:val>
                                        </p:tav>
                                        <p:tav tm="100000">
                                          <p:val>
                                            <p:strVal val="#ppt_x"/>
                                          </p:val>
                                        </p:tav>
                                      </p:tavLst>
                                    </p:anim>
                                    <p:anim calcmode="lin" valueType="num">
                                      <p:cBhvr>
                                        <p:cTn id="22" dur="500" fill="hold"/>
                                        <p:tgtEl>
                                          <p:spTgt spid="116745"/>
                                        </p:tgtEl>
                                        <p:attrNameLst>
                                          <p:attrName>ppt_y</p:attrName>
                                        </p:attrNameLst>
                                      </p:cBhvr>
                                      <p:tavLst>
                                        <p:tav tm="0">
                                          <p:val>
                                            <p:strVal val="#ppt_y-#ppt_h/2"/>
                                          </p:val>
                                        </p:tav>
                                        <p:tav tm="100000">
                                          <p:val>
                                            <p:strVal val="#ppt_y"/>
                                          </p:val>
                                        </p:tav>
                                      </p:tavLst>
                                    </p:anim>
                                    <p:anim calcmode="lin" valueType="num">
                                      <p:cBhvr>
                                        <p:cTn id="23" dur="500" fill="hold"/>
                                        <p:tgtEl>
                                          <p:spTgt spid="116745"/>
                                        </p:tgtEl>
                                        <p:attrNameLst>
                                          <p:attrName>ppt_w</p:attrName>
                                        </p:attrNameLst>
                                      </p:cBhvr>
                                      <p:tavLst>
                                        <p:tav tm="0">
                                          <p:val>
                                            <p:strVal val="#ppt_w"/>
                                          </p:val>
                                        </p:tav>
                                        <p:tav tm="100000">
                                          <p:val>
                                            <p:strVal val="#ppt_w"/>
                                          </p:val>
                                        </p:tav>
                                      </p:tavLst>
                                    </p:anim>
                                    <p:anim calcmode="lin" valueType="num">
                                      <p:cBhvr>
                                        <p:cTn id="24" dur="500" fill="hold"/>
                                        <p:tgtEl>
                                          <p:spTgt spid="116745"/>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6741"/>
                                        </p:tgtEl>
                                        <p:attrNameLst>
                                          <p:attrName>style.visibility</p:attrName>
                                        </p:attrNameLst>
                                      </p:cBhvr>
                                      <p:to>
                                        <p:strVal val="visible"/>
                                      </p:to>
                                    </p:set>
                                  </p:childTnLst>
                                </p:cTn>
                              </p:par>
                            </p:childTnLst>
                          </p:cTn>
                        </p:par>
                        <p:par>
                          <p:cTn id="29" fill="hold" nodeType="afterGroup">
                            <p:stCondLst>
                              <p:cond delay="0"/>
                            </p:stCondLst>
                            <p:childTnLst>
                              <p:par>
                                <p:cTn id="30" presetID="17" presetClass="entr" presetSubtype="1" fill="hold" grpId="0" nodeType="afterEffect">
                                  <p:stCondLst>
                                    <p:cond delay="0"/>
                                  </p:stCondLst>
                                  <p:childTnLst>
                                    <p:set>
                                      <p:cBhvr>
                                        <p:cTn id="31" dur="1" fill="hold">
                                          <p:stCondLst>
                                            <p:cond delay="0"/>
                                          </p:stCondLst>
                                        </p:cTn>
                                        <p:tgtEl>
                                          <p:spTgt spid="116746"/>
                                        </p:tgtEl>
                                        <p:attrNameLst>
                                          <p:attrName>style.visibility</p:attrName>
                                        </p:attrNameLst>
                                      </p:cBhvr>
                                      <p:to>
                                        <p:strVal val="visible"/>
                                      </p:to>
                                    </p:set>
                                    <p:anim calcmode="lin" valueType="num">
                                      <p:cBhvr>
                                        <p:cTn id="32" dur="500" fill="hold"/>
                                        <p:tgtEl>
                                          <p:spTgt spid="116746"/>
                                        </p:tgtEl>
                                        <p:attrNameLst>
                                          <p:attrName>ppt_x</p:attrName>
                                        </p:attrNameLst>
                                      </p:cBhvr>
                                      <p:tavLst>
                                        <p:tav tm="0">
                                          <p:val>
                                            <p:strVal val="#ppt_x"/>
                                          </p:val>
                                        </p:tav>
                                        <p:tav tm="100000">
                                          <p:val>
                                            <p:strVal val="#ppt_x"/>
                                          </p:val>
                                        </p:tav>
                                      </p:tavLst>
                                    </p:anim>
                                    <p:anim calcmode="lin" valueType="num">
                                      <p:cBhvr>
                                        <p:cTn id="33" dur="500" fill="hold"/>
                                        <p:tgtEl>
                                          <p:spTgt spid="116746"/>
                                        </p:tgtEl>
                                        <p:attrNameLst>
                                          <p:attrName>ppt_y</p:attrName>
                                        </p:attrNameLst>
                                      </p:cBhvr>
                                      <p:tavLst>
                                        <p:tav tm="0">
                                          <p:val>
                                            <p:strVal val="#ppt_y-#ppt_h/2"/>
                                          </p:val>
                                        </p:tav>
                                        <p:tav tm="100000">
                                          <p:val>
                                            <p:strVal val="#ppt_y"/>
                                          </p:val>
                                        </p:tav>
                                      </p:tavLst>
                                    </p:anim>
                                    <p:anim calcmode="lin" valueType="num">
                                      <p:cBhvr>
                                        <p:cTn id="34" dur="500" fill="hold"/>
                                        <p:tgtEl>
                                          <p:spTgt spid="116746"/>
                                        </p:tgtEl>
                                        <p:attrNameLst>
                                          <p:attrName>ppt_w</p:attrName>
                                        </p:attrNameLst>
                                      </p:cBhvr>
                                      <p:tavLst>
                                        <p:tav tm="0">
                                          <p:val>
                                            <p:strVal val="#ppt_w"/>
                                          </p:val>
                                        </p:tav>
                                        <p:tav tm="100000">
                                          <p:val>
                                            <p:strVal val="#ppt_w"/>
                                          </p:val>
                                        </p:tav>
                                      </p:tavLst>
                                    </p:anim>
                                    <p:anim calcmode="lin" valueType="num">
                                      <p:cBhvr>
                                        <p:cTn id="35" dur="500" fill="hold"/>
                                        <p:tgtEl>
                                          <p:spTgt spid="116746"/>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6742"/>
                                        </p:tgtEl>
                                        <p:attrNameLst>
                                          <p:attrName>style.visibility</p:attrName>
                                        </p:attrNameLst>
                                      </p:cBhvr>
                                      <p:to>
                                        <p:strVal val="visible"/>
                                      </p:to>
                                    </p:set>
                                  </p:childTnLst>
                                </p:cTn>
                              </p:par>
                            </p:childTnLst>
                          </p:cTn>
                        </p:par>
                        <p:par>
                          <p:cTn id="40" fill="hold" nodeType="afterGroup">
                            <p:stCondLst>
                              <p:cond delay="0"/>
                            </p:stCondLst>
                            <p:childTnLst>
                              <p:par>
                                <p:cTn id="41" presetID="17" presetClass="entr" presetSubtype="1" fill="hold" grpId="0" nodeType="afterEffect">
                                  <p:stCondLst>
                                    <p:cond delay="0"/>
                                  </p:stCondLst>
                                  <p:childTnLst>
                                    <p:set>
                                      <p:cBhvr>
                                        <p:cTn id="42" dur="1" fill="hold">
                                          <p:stCondLst>
                                            <p:cond delay="0"/>
                                          </p:stCondLst>
                                        </p:cTn>
                                        <p:tgtEl>
                                          <p:spTgt spid="116747"/>
                                        </p:tgtEl>
                                        <p:attrNameLst>
                                          <p:attrName>style.visibility</p:attrName>
                                        </p:attrNameLst>
                                      </p:cBhvr>
                                      <p:to>
                                        <p:strVal val="visible"/>
                                      </p:to>
                                    </p:set>
                                    <p:anim calcmode="lin" valueType="num">
                                      <p:cBhvr>
                                        <p:cTn id="43" dur="500" fill="hold"/>
                                        <p:tgtEl>
                                          <p:spTgt spid="116747"/>
                                        </p:tgtEl>
                                        <p:attrNameLst>
                                          <p:attrName>ppt_x</p:attrName>
                                        </p:attrNameLst>
                                      </p:cBhvr>
                                      <p:tavLst>
                                        <p:tav tm="0">
                                          <p:val>
                                            <p:strVal val="#ppt_x"/>
                                          </p:val>
                                        </p:tav>
                                        <p:tav tm="100000">
                                          <p:val>
                                            <p:strVal val="#ppt_x"/>
                                          </p:val>
                                        </p:tav>
                                      </p:tavLst>
                                    </p:anim>
                                    <p:anim calcmode="lin" valueType="num">
                                      <p:cBhvr>
                                        <p:cTn id="44" dur="500" fill="hold"/>
                                        <p:tgtEl>
                                          <p:spTgt spid="116747"/>
                                        </p:tgtEl>
                                        <p:attrNameLst>
                                          <p:attrName>ppt_y</p:attrName>
                                        </p:attrNameLst>
                                      </p:cBhvr>
                                      <p:tavLst>
                                        <p:tav tm="0">
                                          <p:val>
                                            <p:strVal val="#ppt_y-#ppt_h/2"/>
                                          </p:val>
                                        </p:tav>
                                        <p:tav tm="100000">
                                          <p:val>
                                            <p:strVal val="#ppt_y"/>
                                          </p:val>
                                        </p:tav>
                                      </p:tavLst>
                                    </p:anim>
                                    <p:anim calcmode="lin" valueType="num">
                                      <p:cBhvr>
                                        <p:cTn id="45" dur="500" fill="hold"/>
                                        <p:tgtEl>
                                          <p:spTgt spid="116747"/>
                                        </p:tgtEl>
                                        <p:attrNameLst>
                                          <p:attrName>ppt_w</p:attrName>
                                        </p:attrNameLst>
                                      </p:cBhvr>
                                      <p:tavLst>
                                        <p:tav tm="0">
                                          <p:val>
                                            <p:strVal val="#ppt_w"/>
                                          </p:val>
                                        </p:tav>
                                        <p:tav tm="100000">
                                          <p:val>
                                            <p:strVal val="#ppt_w"/>
                                          </p:val>
                                        </p:tav>
                                      </p:tavLst>
                                    </p:anim>
                                    <p:anim calcmode="lin" valueType="num">
                                      <p:cBhvr>
                                        <p:cTn id="46" dur="500" fill="hold"/>
                                        <p:tgtEl>
                                          <p:spTgt spid="116747"/>
                                        </p:tgtEl>
                                        <p:attrNameLst>
                                          <p:attrName>ppt_h</p:attrName>
                                        </p:attrNameLst>
                                      </p:cBhvr>
                                      <p:tavLst>
                                        <p:tav tm="0">
                                          <p:val>
                                            <p:fltVal val="0"/>
                                          </p:val>
                                        </p:tav>
                                        <p:tav tm="100000">
                                          <p:val>
                                            <p:strVal val="#ppt_h"/>
                                          </p:val>
                                        </p:tav>
                                      </p:tavLst>
                                    </p:anim>
                                  </p:childTnLst>
                                </p:cTn>
                              </p:par>
                            </p:childTnLst>
                          </p:cTn>
                        </p:par>
                        <p:par>
                          <p:cTn id="47" fill="hold" nodeType="afterGroup">
                            <p:stCondLst>
                              <p:cond delay="500"/>
                            </p:stCondLst>
                            <p:childTnLst>
                              <p:par>
                                <p:cTn id="48" presetID="47" presetClass="entr" presetSubtype="0" fill="hold" grpId="0" nodeType="afterEffect">
                                  <p:stCondLst>
                                    <p:cond delay="0"/>
                                  </p:stCondLst>
                                  <p:childTnLst>
                                    <p:set>
                                      <p:cBhvr>
                                        <p:cTn id="49" dur="1" fill="hold">
                                          <p:stCondLst>
                                            <p:cond delay="0"/>
                                          </p:stCondLst>
                                        </p:cTn>
                                        <p:tgtEl>
                                          <p:spTgt spid="116743"/>
                                        </p:tgtEl>
                                        <p:attrNameLst>
                                          <p:attrName>style.visibility</p:attrName>
                                        </p:attrNameLst>
                                      </p:cBhvr>
                                      <p:to>
                                        <p:strVal val="visible"/>
                                      </p:to>
                                    </p:set>
                                    <p:animEffect transition="in" filter="fade">
                                      <p:cBhvr>
                                        <p:cTn id="50" dur="1000"/>
                                        <p:tgtEl>
                                          <p:spTgt spid="116743"/>
                                        </p:tgtEl>
                                      </p:cBhvr>
                                    </p:animEffect>
                                    <p:anim calcmode="lin" valueType="num">
                                      <p:cBhvr>
                                        <p:cTn id="51" dur="1000" fill="hold"/>
                                        <p:tgtEl>
                                          <p:spTgt spid="116743"/>
                                        </p:tgtEl>
                                        <p:attrNameLst>
                                          <p:attrName>ppt_x</p:attrName>
                                        </p:attrNameLst>
                                      </p:cBhvr>
                                      <p:tavLst>
                                        <p:tav tm="0">
                                          <p:val>
                                            <p:strVal val="#ppt_x"/>
                                          </p:val>
                                        </p:tav>
                                        <p:tav tm="100000">
                                          <p:val>
                                            <p:strVal val="#ppt_x"/>
                                          </p:val>
                                        </p:tav>
                                      </p:tavLst>
                                    </p:anim>
                                    <p:anim calcmode="lin" valueType="num">
                                      <p:cBhvr>
                                        <p:cTn id="52" dur="1000" fill="hold"/>
                                        <p:tgtEl>
                                          <p:spTgt spid="1167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40" grpId="0" animBg="1"/>
      <p:bldP spid="116741" grpId="0" animBg="1"/>
      <p:bldP spid="116742" grpId="0" animBg="1"/>
      <p:bldP spid="116743" grpId="0" animBg="1"/>
      <p:bldP spid="116744" grpId="0" animBg="1"/>
      <p:bldP spid="116745" grpId="0" animBg="1"/>
      <p:bldP spid="116746" grpId="0" animBg="1"/>
      <p:bldP spid="11674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oneTexte 4"/>
          <p:cNvSpPr txBox="1">
            <a:spLocks noChangeArrowheads="1"/>
          </p:cNvSpPr>
          <p:nvPr/>
        </p:nvSpPr>
        <p:spPr bwMode="auto">
          <a:xfrm>
            <a:off x="7143750" y="6500813"/>
            <a:ext cx="2000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100">
                <a:latin typeface="Century Gothic" panose="020B0502020202020204" pitchFamily="34" charset="0"/>
              </a:rPr>
              <a:t>© Illustrasport – juin 2010</a:t>
            </a:r>
          </a:p>
        </p:txBody>
      </p:sp>
      <p:pic>
        <p:nvPicPr>
          <p:cNvPr id="62467" name="Image 2" descr="Service_J-N-Groupe5[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C:\Documents and Settings\mthomas\Mes documents\@MAGALI\Magali\2011\BNPPM 2010\CAMPAGNE\VISUELS BAT\DEF_OK\Service J&amp;N-Tso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mthomas\Mes documents\@MAGALI\Magali\2011\BNPPM 2010\CAMPAGNE\VISUELS BAT\DEF_OK\Service J&amp;N-Nad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mthomas\Mes documents\@MAGALI\Magali\2011\BNPPM 2010\CAMPAGNE\VISUELS BAT\DEF_OK\Service J&amp;N-Feder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Documents and Settings\mthomas\Mes documents\@MAGALI\Magali\2011\BNPPM 2010\CAMPAGNE\VISUELS BAT\DEF_OK\Service J&amp;N-MONF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mthomas\Mes documents\@MAGALI\Magali\2011\BNPPM 2010\CAMPAGNE\VISUELS BAT\DEF_OK\Service J&amp;N-Djokov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Picture 2" descr="C:\Documents and Settings\mthomas\Mes documents\@MAGALI\Magali\2011\BNPPM 2010\CAMPAGNE\VISUELS BAT\DEF_OK\4x3UrbainSimulBNPPM2010.jpg"/>
          <p:cNvPicPr>
            <a:picLocks noChangeAspect="1" noChangeArrowheads="1"/>
          </p:cNvPicPr>
          <p:nvPr/>
        </p:nvPicPr>
        <p:blipFill rotWithShape="1">
          <a:blip r:embed="rId2">
            <a:extLst>
              <a:ext uri="{28A0092B-C50C-407E-A947-70E740481C1C}">
                <a14:useLocalDpi xmlns:a14="http://schemas.microsoft.com/office/drawing/2010/main" val="0"/>
              </a:ext>
            </a:extLst>
          </a:blip>
          <a:srcRect l="7853" r="348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782917"/>
            <a:ext cx="8178799" cy="529216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93715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nouveau-paris-ile-de-france.fr/fichiers/fckeditor/Image/3364/fr/event/original/sports-bnp-paribas-masters-palais-omnisports-de-paris-bercy-pari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1903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2" name="Image 1"/>
          <p:cNvPicPr>
            <a:picLocks noChangeAspect="1"/>
          </p:cNvPicPr>
          <p:nvPr/>
        </p:nvPicPr>
        <p:blipFill rotWithShape="1">
          <a:blip r:embed="rId2">
            <a:extLst>
              <a:ext uri="{28A0092B-C50C-407E-A947-70E740481C1C}">
                <a14:useLocalDpi xmlns:a14="http://schemas.microsoft.com/office/drawing/2010/main" val="0"/>
              </a:ext>
            </a:extLst>
          </a:blip>
          <a:srcRect l="1525" r="8807" b="-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52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4"/>
          <p:cNvGrpSpPr>
            <a:grpSpLocks/>
          </p:cNvGrpSpPr>
          <p:nvPr/>
        </p:nvGrpSpPr>
        <p:grpSpPr bwMode="auto">
          <a:xfrm>
            <a:off x="828675" y="5334000"/>
            <a:ext cx="6919913" cy="1257300"/>
            <a:chOff x="2342" y="6919"/>
            <a:chExt cx="6912" cy="1584"/>
          </a:xfrm>
        </p:grpSpPr>
        <p:sp>
          <p:nvSpPr>
            <p:cNvPr id="13363" name="Line 5"/>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4" name="Line 6"/>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5" name="Line 7"/>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7" name="Group 8"/>
          <p:cNvGrpSpPr>
            <a:grpSpLocks/>
          </p:cNvGrpSpPr>
          <p:nvPr/>
        </p:nvGrpSpPr>
        <p:grpSpPr bwMode="auto">
          <a:xfrm>
            <a:off x="2414588" y="1104900"/>
            <a:ext cx="1298575" cy="800100"/>
            <a:chOff x="4070" y="7"/>
            <a:chExt cx="1296" cy="1008"/>
          </a:xfrm>
        </p:grpSpPr>
        <p:sp>
          <p:nvSpPr>
            <p:cNvPr id="13360" name="Line 9"/>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1" name="Line 10"/>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2" name="Line 11"/>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8" name="Group 12"/>
          <p:cNvGrpSpPr>
            <a:grpSpLocks/>
          </p:cNvGrpSpPr>
          <p:nvPr/>
        </p:nvGrpSpPr>
        <p:grpSpPr bwMode="auto">
          <a:xfrm rot="-1244874">
            <a:off x="3424238" y="2133600"/>
            <a:ext cx="1296987" cy="800100"/>
            <a:chOff x="4070" y="7"/>
            <a:chExt cx="1296" cy="1008"/>
          </a:xfrm>
        </p:grpSpPr>
        <p:sp>
          <p:nvSpPr>
            <p:cNvPr id="13357" name="Line 13"/>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8" name="Line 14"/>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9" name="Line 15"/>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9" name="Group 16"/>
          <p:cNvGrpSpPr>
            <a:grpSpLocks/>
          </p:cNvGrpSpPr>
          <p:nvPr/>
        </p:nvGrpSpPr>
        <p:grpSpPr bwMode="auto">
          <a:xfrm rot="-1765081">
            <a:off x="4287838" y="3276600"/>
            <a:ext cx="1298575" cy="800100"/>
            <a:chOff x="4070" y="7"/>
            <a:chExt cx="1296" cy="1008"/>
          </a:xfrm>
        </p:grpSpPr>
        <p:sp>
          <p:nvSpPr>
            <p:cNvPr id="13354" name="Line 17"/>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5" name="Line 18"/>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6" name="Line 19"/>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20" name="Group 20"/>
          <p:cNvGrpSpPr>
            <a:grpSpLocks/>
          </p:cNvGrpSpPr>
          <p:nvPr/>
        </p:nvGrpSpPr>
        <p:grpSpPr bwMode="auto">
          <a:xfrm rot="-1244874">
            <a:off x="5008563" y="4419600"/>
            <a:ext cx="1298575" cy="800100"/>
            <a:chOff x="4070" y="7"/>
            <a:chExt cx="1296" cy="1008"/>
          </a:xfrm>
        </p:grpSpPr>
        <p:sp>
          <p:nvSpPr>
            <p:cNvPr id="13351" name="Line 21"/>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2" name="Line 22"/>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3" name="Line 23"/>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3321" name="Rectangle 24"/>
          <p:cNvSpPr>
            <a:spLocks noChangeArrowheads="1"/>
          </p:cNvSpPr>
          <p:nvPr/>
        </p:nvSpPr>
        <p:spPr bwMode="auto">
          <a:xfrm>
            <a:off x="828675"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3322" name="Line 25"/>
          <p:cNvSpPr>
            <a:spLocks noChangeShapeType="1"/>
          </p:cNvSpPr>
          <p:nvPr/>
        </p:nvSpPr>
        <p:spPr bwMode="auto">
          <a:xfrm>
            <a:off x="1549400" y="2819400"/>
            <a:ext cx="2306638"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23" name="Line 26"/>
          <p:cNvSpPr>
            <a:spLocks noChangeShapeType="1"/>
          </p:cNvSpPr>
          <p:nvPr/>
        </p:nvSpPr>
        <p:spPr bwMode="auto">
          <a:xfrm flipH="1">
            <a:off x="1549400" y="5105400"/>
            <a:ext cx="38925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7787" name="Freeform 27"/>
          <p:cNvSpPr>
            <a:spLocks/>
          </p:cNvSpPr>
          <p:nvPr/>
        </p:nvSpPr>
        <p:spPr bwMode="auto">
          <a:xfrm>
            <a:off x="3567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325" name="AutoShape 28"/>
          <p:cNvSpPr>
            <a:spLocks noChangeArrowheads="1"/>
          </p:cNvSpPr>
          <p:nvPr/>
        </p:nvSpPr>
        <p:spPr bwMode="auto">
          <a:xfrm>
            <a:off x="1547813" y="1557338"/>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13326" name="AutoShape 29"/>
          <p:cNvSpPr>
            <a:spLocks noChangeArrowheads="1"/>
          </p:cNvSpPr>
          <p:nvPr/>
        </p:nvSpPr>
        <p:spPr bwMode="auto">
          <a:xfrm>
            <a:off x="6516688"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117790" name="Freeform 30"/>
          <p:cNvSpPr>
            <a:spLocks/>
          </p:cNvSpPr>
          <p:nvPr/>
        </p:nvSpPr>
        <p:spPr bwMode="auto">
          <a:xfrm>
            <a:off x="6450013" y="4876800"/>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7791" name="Freeform 31"/>
          <p:cNvSpPr>
            <a:spLocks/>
          </p:cNvSpPr>
          <p:nvPr/>
        </p:nvSpPr>
        <p:spPr bwMode="auto">
          <a:xfrm>
            <a:off x="5148263" y="2636838"/>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2" name="Freeform 32"/>
          <p:cNvSpPr>
            <a:spLocks/>
          </p:cNvSpPr>
          <p:nvPr/>
        </p:nvSpPr>
        <p:spPr bwMode="auto">
          <a:xfrm>
            <a:off x="6011863"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3" name="Freeform 33"/>
          <p:cNvSpPr>
            <a:spLocks/>
          </p:cNvSpPr>
          <p:nvPr/>
        </p:nvSpPr>
        <p:spPr bwMode="auto">
          <a:xfrm>
            <a:off x="1908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4" name="Freeform 34"/>
          <p:cNvSpPr>
            <a:spLocks/>
          </p:cNvSpPr>
          <p:nvPr/>
        </p:nvSpPr>
        <p:spPr bwMode="auto">
          <a:xfrm>
            <a:off x="4187825" y="2708275"/>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3332" name="Picture 35"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3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4" name="Line 37"/>
          <p:cNvSpPr>
            <a:spLocks noChangeShapeType="1"/>
          </p:cNvSpPr>
          <p:nvPr/>
        </p:nvSpPr>
        <p:spPr bwMode="auto">
          <a:xfrm flipV="1">
            <a:off x="1547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35" name="Line 38"/>
          <p:cNvSpPr>
            <a:spLocks noChangeShapeType="1"/>
          </p:cNvSpPr>
          <p:nvPr/>
        </p:nvSpPr>
        <p:spPr bwMode="auto">
          <a:xfrm>
            <a:off x="1547813" y="4005263"/>
            <a:ext cx="3024187"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7799" name="Text Box 39"/>
          <p:cNvSpPr txBox="1">
            <a:spLocks noChangeArrowheads="1"/>
          </p:cNvSpPr>
          <p:nvPr/>
        </p:nvSpPr>
        <p:spPr bwMode="auto">
          <a:xfrm>
            <a:off x="2916238"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dirty="0">
                <a:latin typeface="Verdana" panose="020B0604030504040204" pitchFamily="34" charset="0"/>
              </a:rPr>
              <a:t>Partnership </a:t>
            </a:r>
            <a:r>
              <a:rPr lang="fr-FR" altLang="fr-FR" sz="1400" b="1" dirty="0" err="1">
                <a:latin typeface="Verdana" panose="020B0604030504040204" pitchFamily="34" charset="0"/>
              </a:rPr>
              <a:t>Resources</a:t>
            </a:r>
            <a:endParaRPr lang="fr-FR" altLang="fr-FR" sz="1400" b="1" dirty="0">
              <a:latin typeface="Verdana" panose="020B0604030504040204" pitchFamily="34" charset="0"/>
            </a:endParaRPr>
          </a:p>
          <a:p>
            <a:pPr algn="ctr" eaLnBrk="1" hangingPunct="1">
              <a:spcBef>
                <a:spcPct val="0"/>
              </a:spcBef>
              <a:buClrTx/>
              <a:buSzTx/>
              <a:buFontTx/>
              <a:buNone/>
            </a:pPr>
            <a:r>
              <a:rPr lang="fr-FR" altLang="fr-FR" sz="1400" b="1" dirty="0">
                <a:latin typeface="Verdana" panose="020B0604030504040204" pitchFamily="34" charset="0"/>
              </a:rPr>
              <a:t>« Axes »</a:t>
            </a:r>
          </a:p>
        </p:txBody>
      </p:sp>
      <p:sp>
        <p:nvSpPr>
          <p:cNvPr id="117800" name="Text Box 40"/>
          <p:cNvSpPr txBox="1">
            <a:spLocks noChangeArrowheads="1"/>
          </p:cNvSpPr>
          <p:nvPr/>
        </p:nvSpPr>
        <p:spPr bwMode="auto">
          <a:xfrm>
            <a:off x="3708400" y="2276475"/>
            <a:ext cx="2879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Relational </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1" name="Text Box 41"/>
          <p:cNvSpPr txBox="1">
            <a:spLocks noChangeArrowheads="1"/>
          </p:cNvSpPr>
          <p:nvPr/>
        </p:nvSpPr>
        <p:spPr bwMode="auto">
          <a:xfrm>
            <a:off x="4643438"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Reputational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2" name="Text Box 42"/>
          <p:cNvSpPr txBox="1">
            <a:spLocks noChangeArrowheads="1"/>
          </p:cNvSpPr>
          <p:nvPr/>
        </p:nvSpPr>
        <p:spPr bwMode="auto">
          <a:xfrm>
            <a:off x="5435600" y="4437063"/>
            <a:ext cx="269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Physical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3" name="Text Box 43"/>
          <p:cNvSpPr txBox="1">
            <a:spLocks noChangeArrowheads="1"/>
          </p:cNvSpPr>
          <p:nvPr/>
        </p:nvSpPr>
        <p:spPr bwMode="auto">
          <a:xfrm>
            <a:off x="5003800" y="1700213"/>
            <a:ext cx="12969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i="1">
                <a:latin typeface="Verdana" panose="020B0604030504040204" pitchFamily="34" charset="0"/>
              </a:rPr>
              <a:t>Survival</a:t>
            </a:r>
            <a:endParaRPr lang="fr-FR" altLang="fr-FR" sz="1800" b="1">
              <a:latin typeface="Verdana" panose="020B0604030504040204" pitchFamily="34" charset="0"/>
            </a:endParaRPr>
          </a:p>
        </p:txBody>
      </p:sp>
      <p:sp>
        <p:nvSpPr>
          <p:cNvPr id="117804" name="Text Box 44"/>
          <p:cNvSpPr txBox="1">
            <a:spLocks noChangeArrowheads="1"/>
          </p:cNvSpPr>
          <p:nvPr/>
        </p:nvSpPr>
        <p:spPr bwMode="auto">
          <a:xfrm>
            <a:off x="6227763" y="3573463"/>
            <a:ext cx="1368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i="1">
                <a:latin typeface="Verdana" panose="020B0604030504040204" pitchFamily="34" charset="0"/>
              </a:rPr>
              <a:t>Survival</a:t>
            </a:r>
            <a:endParaRPr lang="fr-FR" altLang="fr-FR" sz="1800" b="1">
              <a:latin typeface="Verdana" panose="020B0604030504040204" pitchFamily="34" charset="0"/>
            </a:endParaRPr>
          </a:p>
        </p:txBody>
      </p:sp>
      <p:sp>
        <p:nvSpPr>
          <p:cNvPr id="13342" name="Rectangle 45"/>
          <p:cNvSpPr>
            <a:spLocks noChangeArrowheads="1"/>
          </p:cNvSpPr>
          <p:nvPr/>
        </p:nvSpPr>
        <p:spPr bwMode="auto">
          <a:xfrm>
            <a:off x="827088" y="6237288"/>
            <a:ext cx="6919912" cy="354012"/>
          </a:xfrm>
          <a:prstGeom prst="rect">
            <a:avLst/>
          </a:prstGeom>
          <a:solidFill>
            <a:srgbClr val="CCFFFF">
              <a:alpha val="50195"/>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3343" name="Line 46"/>
          <p:cNvSpPr>
            <a:spLocks noChangeShapeType="1"/>
          </p:cNvSpPr>
          <p:nvPr/>
        </p:nvSpPr>
        <p:spPr bwMode="auto">
          <a:xfrm>
            <a:off x="5076825" y="6237288"/>
            <a:ext cx="0" cy="354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807" name="Text Box 47"/>
          <p:cNvSpPr txBox="1">
            <a:spLocks noChangeArrowheads="1"/>
          </p:cNvSpPr>
          <p:nvPr/>
        </p:nvSpPr>
        <p:spPr bwMode="auto">
          <a:xfrm>
            <a:off x="4932363" y="6237288"/>
            <a:ext cx="3314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rPr>
              <a:t>Stock of </a:t>
            </a:r>
            <a:r>
              <a:rPr lang="fr-FR" altLang="fr-FR" sz="1800" b="1">
                <a:latin typeface="Times New Roman" panose="02020603050405020304" pitchFamily="18" charset="0"/>
              </a:rPr>
              <a:t>resources</a:t>
            </a:r>
          </a:p>
        </p:txBody>
      </p:sp>
      <p:sp>
        <p:nvSpPr>
          <p:cNvPr id="117808" name="Freeform 48"/>
          <p:cNvSpPr>
            <a:spLocks/>
          </p:cNvSpPr>
          <p:nvPr/>
        </p:nvSpPr>
        <p:spPr bwMode="auto">
          <a:xfrm>
            <a:off x="827088" y="5445125"/>
            <a:ext cx="1441450" cy="1079500"/>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38100">
            <a:solidFill>
              <a:srgbClr val="000000"/>
            </a:solidFill>
            <a:round/>
            <a:headEnd type="none"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7809" name="Text Box 49"/>
          <p:cNvSpPr txBox="1">
            <a:spLocks noChangeArrowheads="1"/>
          </p:cNvSpPr>
          <p:nvPr/>
        </p:nvSpPr>
        <p:spPr bwMode="auto">
          <a:xfrm>
            <a:off x="1763713" y="6237288"/>
            <a:ext cx="3314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Dynamic capabilties</a:t>
            </a:r>
            <a:endParaRPr lang="fr-FR" altLang="fr-FR" sz="1600">
              <a:latin typeface="Verdana" panose="020B0604030504040204" pitchFamily="34" charset="0"/>
            </a:endParaRPr>
          </a:p>
        </p:txBody>
      </p:sp>
      <p:sp>
        <p:nvSpPr>
          <p:cNvPr id="13347" name="Freeform 50"/>
          <p:cNvSpPr>
            <a:spLocks/>
          </p:cNvSpPr>
          <p:nvPr/>
        </p:nvSpPr>
        <p:spPr bwMode="auto">
          <a:xfrm>
            <a:off x="2547938" y="1306513"/>
            <a:ext cx="800100" cy="609600"/>
          </a:xfrm>
          <a:custGeom>
            <a:avLst/>
            <a:gdLst>
              <a:gd name="T0" fmla="*/ 2147483646 w 452"/>
              <a:gd name="T1" fmla="*/ 2147483646 h 351"/>
              <a:gd name="T2" fmla="*/ 2147483646 w 452"/>
              <a:gd name="T3" fmla="*/ 2147483646 h 351"/>
              <a:gd name="T4" fmla="*/ 2147483646 w 452"/>
              <a:gd name="T5" fmla="*/ 2147483646 h 351"/>
              <a:gd name="T6" fmla="*/ 2147483646 w 452"/>
              <a:gd name="T7" fmla="*/ 2147483646 h 351"/>
              <a:gd name="T8" fmla="*/ 2147483646 w 452"/>
              <a:gd name="T9" fmla="*/ 2147483646 h 351"/>
              <a:gd name="T10" fmla="*/ 2147483646 w 452"/>
              <a:gd name="T11" fmla="*/ 2147483646 h 351"/>
              <a:gd name="T12" fmla="*/ 2147483646 w 452"/>
              <a:gd name="T13" fmla="*/ 2147483646 h 351"/>
              <a:gd name="T14" fmla="*/ 2147483646 w 452"/>
              <a:gd name="T15" fmla="*/ 2147483646 h 351"/>
              <a:gd name="T16" fmla="*/ 2147483646 w 452"/>
              <a:gd name="T17" fmla="*/ 2147483646 h 351"/>
              <a:gd name="T18" fmla="*/ 2147483646 w 452"/>
              <a:gd name="T19" fmla="*/ 2147483646 h 351"/>
              <a:gd name="T20" fmla="*/ 2147483646 w 452"/>
              <a:gd name="T21" fmla="*/ 0 h 351"/>
              <a:gd name="T22" fmla="*/ 2147483646 w 452"/>
              <a:gd name="T23" fmla="*/ 2147483646 h 351"/>
              <a:gd name="T24" fmla="*/ 2147483646 w 452"/>
              <a:gd name="T25" fmla="*/ 2147483646 h 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2" h="351">
                <a:moveTo>
                  <a:pt x="4" y="46"/>
                </a:moveTo>
                <a:cubicBezTo>
                  <a:pt x="38" y="98"/>
                  <a:pt x="0" y="126"/>
                  <a:pt x="59" y="146"/>
                </a:cubicBezTo>
                <a:cubicBezTo>
                  <a:pt x="80" y="178"/>
                  <a:pt x="95" y="186"/>
                  <a:pt x="123" y="210"/>
                </a:cubicBezTo>
                <a:cubicBezTo>
                  <a:pt x="208" y="285"/>
                  <a:pt x="135" y="233"/>
                  <a:pt x="196" y="274"/>
                </a:cubicBezTo>
                <a:cubicBezTo>
                  <a:pt x="221" y="350"/>
                  <a:pt x="257" y="322"/>
                  <a:pt x="352" y="329"/>
                </a:cubicBezTo>
                <a:cubicBezTo>
                  <a:pt x="417" y="351"/>
                  <a:pt x="415" y="323"/>
                  <a:pt x="452" y="283"/>
                </a:cubicBezTo>
                <a:cubicBezTo>
                  <a:pt x="432" y="223"/>
                  <a:pt x="414" y="201"/>
                  <a:pt x="370" y="155"/>
                </a:cubicBezTo>
                <a:cubicBezTo>
                  <a:pt x="353" y="105"/>
                  <a:pt x="309" y="78"/>
                  <a:pt x="269" y="46"/>
                </a:cubicBezTo>
                <a:cubicBezTo>
                  <a:pt x="262" y="41"/>
                  <a:pt x="259" y="31"/>
                  <a:pt x="251" y="27"/>
                </a:cubicBezTo>
                <a:cubicBezTo>
                  <a:pt x="234" y="18"/>
                  <a:pt x="214" y="15"/>
                  <a:pt x="196" y="9"/>
                </a:cubicBezTo>
                <a:cubicBezTo>
                  <a:pt x="187" y="6"/>
                  <a:pt x="169" y="0"/>
                  <a:pt x="169" y="0"/>
                </a:cubicBezTo>
                <a:cubicBezTo>
                  <a:pt x="132" y="3"/>
                  <a:pt x="95" y="2"/>
                  <a:pt x="59" y="9"/>
                </a:cubicBezTo>
                <a:cubicBezTo>
                  <a:pt x="33" y="14"/>
                  <a:pt x="28" y="46"/>
                  <a:pt x="4" y="46"/>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8" name="Freeform 51"/>
          <p:cNvSpPr>
            <a:spLocks/>
          </p:cNvSpPr>
          <p:nvPr/>
        </p:nvSpPr>
        <p:spPr bwMode="auto">
          <a:xfrm>
            <a:off x="3716338" y="2492375"/>
            <a:ext cx="350837" cy="400050"/>
          </a:xfrm>
          <a:custGeom>
            <a:avLst/>
            <a:gdLst>
              <a:gd name="T0" fmla="*/ 0 w 354"/>
              <a:gd name="T1" fmla="*/ 2147483646 h 323"/>
              <a:gd name="T2" fmla="*/ 2147483646 w 354"/>
              <a:gd name="T3" fmla="*/ 2147483646 h 323"/>
              <a:gd name="T4" fmla="*/ 2147483646 w 354"/>
              <a:gd name="T5" fmla="*/ 2147483646 h 323"/>
              <a:gd name="T6" fmla="*/ 2147483646 w 354"/>
              <a:gd name="T7" fmla="*/ 2147483646 h 323"/>
              <a:gd name="T8" fmla="*/ 2147483646 w 354"/>
              <a:gd name="T9" fmla="*/ 2147483646 h 323"/>
              <a:gd name="T10" fmla="*/ 2147483646 w 354"/>
              <a:gd name="T11" fmla="*/ 2147483646 h 323"/>
              <a:gd name="T12" fmla="*/ 2147483646 w 354"/>
              <a:gd name="T13" fmla="*/ 2147483646 h 323"/>
              <a:gd name="T14" fmla="*/ 2147483646 w 354"/>
              <a:gd name="T15" fmla="*/ 2147483646 h 323"/>
              <a:gd name="T16" fmla="*/ 2147483646 w 354"/>
              <a:gd name="T17" fmla="*/ 0 h 323"/>
              <a:gd name="T18" fmla="*/ 0 w 354"/>
              <a:gd name="T19" fmla="*/ 2147483646 h 3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4" h="323">
                <a:moveTo>
                  <a:pt x="0" y="10"/>
                </a:moveTo>
                <a:cubicBezTo>
                  <a:pt x="8" y="71"/>
                  <a:pt x="6" y="152"/>
                  <a:pt x="73" y="174"/>
                </a:cubicBezTo>
                <a:cubicBezTo>
                  <a:pt x="82" y="180"/>
                  <a:pt x="90" y="188"/>
                  <a:pt x="100" y="192"/>
                </a:cubicBezTo>
                <a:cubicBezTo>
                  <a:pt x="118" y="200"/>
                  <a:pt x="155" y="211"/>
                  <a:pt x="155" y="211"/>
                </a:cubicBezTo>
                <a:cubicBezTo>
                  <a:pt x="185" y="256"/>
                  <a:pt x="231" y="303"/>
                  <a:pt x="283" y="320"/>
                </a:cubicBezTo>
                <a:cubicBezTo>
                  <a:pt x="354" y="306"/>
                  <a:pt x="346" y="323"/>
                  <a:pt x="320" y="211"/>
                </a:cubicBezTo>
                <a:cubicBezTo>
                  <a:pt x="318" y="202"/>
                  <a:pt x="307" y="199"/>
                  <a:pt x="301" y="192"/>
                </a:cubicBezTo>
                <a:cubicBezTo>
                  <a:pt x="271" y="155"/>
                  <a:pt x="232" y="109"/>
                  <a:pt x="192" y="83"/>
                </a:cubicBezTo>
                <a:cubicBezTo>
                  <a:pt x="158" y="33"/>
                  <a:pt x="116" y="19"/>
                  <a:pt x="64" y="0"/>
                </a:cubicBezTo>
                <a:cubicBezTo>
                  <a:pt x="43" y="3"/>
                  <a:pt x="0" y="10"/>
                  <a:pt x="0" y="10"/>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9" name="Freeform 52"/>
          <p:cNvSpPr>
            <a:spLocks/>
          </p:cNvSpPr>
          <p:nvPr/>
        </p:nvSpPr>
        <p:spPr bwMode="auto">
          <a:xfrm>
            <a:off x="4427538" y="3573463"/>
            <a:ext cx="936625" cy="461962"/>
          </a:xfrm>
          <a:custGeom>
            <a:avLst/>
            <a:gdLst>
              <a:gd name="T0" fmla="*/ 2147483646 w 241"/>
              <a:gd name="T1" fmla="*/ 2147483646 h 197"/>
              <a:gd name="T2" fmla="*/ 2147483646 w 241"/>
              <a:gd name="T3" fmla="*/ 2147483646 h 197"/>
              <a:gd name="T4" fmla="*/ 2147483646 w 241"/>
              <a:gd name="T5" fmla="*/ 2147483646 h 197"/>
              <a:gd name="T6" fmla="*/ 2147483646 w 241"/>
              <a:gd name="T7" fmla="*/ 2147483646 h 197"/>
              <a:gd name="T8" fmla="*/ 2147483646 w 241"/>
              <a:gd name="T9" fmla="*/ 2147483646 h 197"/>
              <a:gd name="T10" fmla="*/ 2147483646 w 241"/>
              <a:gd name="T11" fmla="*/ 2147483646 h 197"/>
              <a:gd name="T12" fmla="*/ 2147483646 w 241"/>
              <a:gd name="T13" fmla="*/ 2147483646 h 1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1" h="197">
                <a:moveTo>
                  <a:pt x="9" y="23"/>
                </a:moveTo>
                <a:cubicBezTo>
                  <a:pt x="53" y="89"/>
                  <a:pt x="0" y="0"/>
                  <a:pt x="36" y="142"/>
                </a:cubicBezTo>
                <a:cubicBezTo>
                  <a:pt x="41" y="160"/>
                  <a:pt x="86" y="183"/>
                  <a:pt x="100" y="197"/>
                </a:cubicBezTo>
                <a:cubicBezTo>
                  <a:pt x="148" y="189"/>
                  <a:pt x="171" y="186"/>
                  <a:pt x="210" y="160"/>
                </a:cubicBezTo>
                <a:cubicBezTo>
                  <a:pt x="241" y="113"/>
                  <a:pt x="224" y="89"/>
                  <a:pt x="192" y="50"/>
                </a:cubicBezTo>
                <a:cubicBezTo>
                  <a:pt x="185" y="42"/>
                  <a:pt x="185" y="25"/>
                  <a:pt x="174" y="23"/>
                </a:cubicBezTo>
                <a:cubicBezTo>
                  <a:pt x="120" y="15"/>
                  <a:pt x="64" y="23"/>
                  <a:pt x="9" y="23"/>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50" name="Freeform 53"/>
          <p:cNvSpPr>
            <a:spLocks/>
          </p:cNvSpPr>
          <p:nvPr/>
        </p:nvSpPr>
        <p:spPr bwMode="auto">
          <a:xfrm>
            <a:off x="5573713" y="4975225"/>
            <a:ext cx="317500" cy="215900"/>
          </a:xfrm>
          <a:custGeom>
            <a:avLst/>
            <a:gdLst>
              <a:gd name="T0" fmla="*/ 0 w 200"/>
              <a:gd name="T1" fmla="*/ 2147483646 h 136"/>
              <a:gd name="T2" fmla="*/ 2147483646 w 200"/>
              <a:gd name="T3" fmla="*/ 2147483646 h 136"/>
              <a:gd name="T4" fmla="*/ 2147483646 w 200"/>
              <a:gd name="T5" fmla="*/ 2147483646 h 136"/>
              <a:gd name="T6" fmla="*/ 2147483646 w 200"/>
              <a:gd name="T7" fmla="*/ 2147483646 h 136"/>
              <a:gd name="T8" fmla="*/ 2147483646 w 200"/>
              <a:gd name="T9" fmla="*/ 2147483646 h 136"/>
              <a:gd name="T10" fmla="*/ 0 w 200"/>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 h="136">
                <a:moveTo>
                  <a:pt x="0" y="20"/>
                </a:moveTo>
                <a:cubicBezTo>
                  <a:pt x="10" y="51"/>
                  <a:pt x="32" y="96"/>
                  <a:pt x="64" y="112"/>
                </a:cubicBezTo>
                <a:cubicBezTo>
                  <a:pt x="81" y="121"/>
                  <a:pt x="119" y="130"/>
                  <a:pt x="119" y="130"/>
                </a:cubicBezTo>
                <a:cubicBezTo>
                  <a:pt x="140" y="127"/>
                  <a:pt x="168" y="136"/>
                  <a:pt x="183" y="121"/>
                </a:cubicBezTo>
                <a:cubicBezTo>
                  <a:pt x="200" y="104"/>
                  <a:pt x="149" y="39"/>
                  <a:pt x="137" y="29"/>
                </a:cubicBezTo>
                <a:cubicBezTo>
                  <a:pt x="102" y="0"/>
                  <a:pt x="46" y="20"/>
                  <a:pt x="0" y="20"/>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7799"/>
                                        </p:tgtEl>
                                        <p:attrNameLst>
                                          <p:attrName>style.visibility</p:attrName>
                                        </p:attrNameLst>
                                      </p:cBhvr>
                                      <p:to>
                                        <p:strVal val="visible"/>
                                      </p:to>
                                    </p:set>
                                    <p:animEffect transition="in" filter="strips(downLeft)">
                                      <p:cBhvr>
                                        <p:cTn id="7" dur="500"/>
                                        <p:tgtEl>
                                          <p:spTgt spid="1177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7800"/>
                                        </p:tgtEl>
                                        <p:attrNameLst>
                                          <p:attrName>style.visibility</p:attrName>
                                        </p:attrNameLst>
                                      </p:cBhvr>
                                      <p:to>
                                        <p:strVal val="visible"/>
                                      </p:to>
                                    </p:set>
                                    <p:animEffect transition="in" filter="strips(downLeft)">
                                      <p:cBhvr>
                                        <p:cTn id="12" dur="500"/>
                                        <p:tgtEl>
                                          <p:spTgt spid="1178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7801"/>
                                        </p:tgtEl>
                                        <p:attrNameLst>
                                          <p:attrName>style.visibility</p:attrName>
                                        </p:attrNameLst>
                                      </p:cBhvr>
                                      <p:to>
                                        <p:strVal val="visible"/>
                                      </p:to>
                                    </p:set>
                                    <p:animEffect transition="in" filter="strips(downLeft)">
                                      <p:cBhvr>
                                        <p:cTn id="17" dur="500"/>
                                        <p:tgtEl>
                                          <p:spTgt spid="1178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7802"/>
                                        </p:tgtEl>
                                        <p:attrNameLst>
                                          <p:attrName>style.visibility</p:attrName>
                                        </p:attrNameLst>
                                      </p:cBhvr>
                                      <p:to>
                                        <p:strVal val="visible"/>
                                      </p:to>
                                    </p:set>
                                    <p:animEffect transition="in" filter="strips(downLeft)">
                                      <p:cBhvr>
                                        <p:cTn id="22" dur="500"/>
                                        <p:tgtEl>
                                          <p:spTgt spid="1178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1000"/>
                                        <p:tgtEl>
                                          <p:spTgt spid="117787"/>
                                        </p:tgtEl>
                                      </p:cBhvr>
                                    </p:animEffect>
                                    <p:set>
                                      <p:cBhvr>
                                        <p:cTn id="27" dur="1" fill="hold">
                                          <p:stCondLst>
                                            <p:cond delay="999"/>
                                          </p:stCondLst>
                                        </p:cTn>
                                        <p:tgtEl>
                                          <p:spTgt spid="117787"/>
                                        </p:tgtEl>
                                        <p:attrNameLst>
                                          <p:attrName>style.visibility</p:attrName>
                                        </p:attrNameLst>
                                      </p:cBhvr>
                                      <p:to>
                                        <p:strVal val="hidden"/>
                                      </p:to>
                                    </p:set>
                                  </p:childTnLst>
                                </p:cTn>
                              </p:par>
                            </p:childTnLst>
                          </p:cTn>
                        </p:par>
                        <p:par>
                          <p:cTn id="28" fill="hold" nodeType="afterGroup">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17807"/>
                                        </p:tgtEl>
                                        <p:attrNameLst>
                                          <p:attrName>style.visibility</p:attrName>
                                        </p:attrNameLst>
                                      </p:cBhvr>
                                      <p:to>
                                        <p:strVal val="visible"/>
                                      </p:to>
                                    </p:set>
                                  </p:childTnLst>
                                </p:cTn>
                              </p:par>
                            </p:childTnLst>
                          </p:cTn>
                        </p:par>
                        <p:par>
                          <p:cTn id="31" fill="hold" nodeType="afterGroup">
                            <p:stCondLst>
                              <p:cond delay="1000"/>
                            </p:stCondLst>
                            <p:childTnLst>
                              <p:par>
                                <p:cTn id="32" presetID="10" presetClass="exit" presetSubtype="0" fill="hold" grpId="0" nodeType="afterEffect">
                                  <p:stCondLst>
                                    <p:cond delay="0"/>
                                  </p:stCondLst>
                                  <p:childTnLst>
                                    <p:animEffect transition="out" filter="fade">
                                      <p:cBhvr>
                                        <p:cTn id="33" dur="1000"/>
                                        <p:tgtEl>
                                          <p:spTgt spid="117791"/>
                                        </p:tgtEl>
                                      </p:cBhvr>
                                    </p:animEffect>
                                    <p:set>
                                      <p:cBhvr>
                                        <p:cTn id="34" dur="1" fill="hold">
                                          <p:stCondLst>
                                            <p:cond delay="999"/>
                                          </p:stCondLst>
                                        </p:cTn>
                                        <p:tgtEl>
                                          <p:spTgt spid="117791"/>
                                        </p:tgtEl>
                                        <p:attrNameLst>
                                          <p:attrName>style.visibility</p:attrName>
                                        </p:attrNameLst>
                                      </p:cBhvr>
                                      <p:to>
                                        <p:strVal val="hidden"/>
                                      </p:to>
                                    </p:set>
                                  </p:childTnLst>
                                </p:cTn>
                              </p:par>
                            </p:childTnLst>
                          </p:cTn>
                        </p:par>
                        <p:par>
                          <p:cTn id="35" fill="hold" nodeType="afterGroup">
                            <p:stCondLst>
                              <p:cond delay="2000"/>
                            </p:stCondLst>
                            <p:childTnLst>
                              <p:par>
                                <p:cTn id="36" presetID="10" presetClass="exit" presetSubtype="0" fill="hold" grpId="0" nodeType="afterEffect">
                                  <p:stCondLst>
                                    <p:cond delay="0"/>
                                  </p:stCondLst>
                                  <p:childTnLst>
                                    <p:animEffect transition="out" filter="fade">
                                      <p:cBhvr>
                                        <p:cTn id="37" dur="1000"/>
                                        <p:tgtEl>
                                          <p:spTgt spid="117792"/>
                                        </p:tgtEl>
                                      </p:cBhvr>
                                    </p:animEffect>
                                    <p:set>
                                      <p:cBhvr>
                                        <p:cTn id="38" dur="1" fill="hold">
                                          <p:stCondLst>
                                            <p:cond delay="999"/>
                                          </p:stCondLst>
                                        </p:cTn>
                                        <p:tgtEl>
                                          <p:spTgt spid="117792"/>
                                        </p:tgtEl>
                                        <p:attrNameLst>
                                          <p:attrName>style.visibility</p:attrName>
                                        </p:attrNameLst>
                                      </p:cBhvr>
                                      <p:to>
                                        <p:strVal val="hidden"/>
                                      </p:to>
                                    </p:set>
                                  </p:childTnLst>
                                </p:cTn>
                              </p:par>
                            </p:childTnLst>
                          </p:cTn>
                        </p:par>
                        <p:par>
                          <p:cTn id="39" fill="hold" nodeType="afterGroup">
                            <p:stCondLst>
                              <p:cond delay="3000"/>
                            </p:stCondLst>
                            <p:childTnLst>
                              <p:par>
                                <p:cTn id="40" presetID="10" presetClass="exit" presetSubtype="0" fill="hold" grpId="0" nodeType="afterEffect">
                                  <p:stCondLst>
                                    <p:cond delay="0"/>
                                  </p:stCondLst>
                                  <p:childTnLst>
                                    <p:animEffect transition="out" filter="fade">
                                      <p:cBhvr>
                                        <p:cTn id="41" dur="1000"/>
                                        <p:tgtEl>
                                          <p:spTgt spid="117790"/>
                                        </p:tgtEl>
                                      </p:cBhvr>
                                    </p:animEffect>
                                    <p:set>
                                      <p:cBhvr>
                                        <p:cTn id="42" dur="1" fill="hold">
                                          <p:stCondLst>
                                            <p:cond delay="999"/>
                                          </p:stCondLst>
                                        </p:cTn>
                                        <p:tgtEl>
                                          <p:spTgt spid="11779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7793"/>
                                        </p:tgtEl>
                                        <p:attrNameLst>
                                          <p:attrName>style.visibility</p:attrName>
                                        </p:attrNameLst>
                                      </p:cBhvr>
                                      <p:to>
                                        <p:strVal val="visible"/>
                                      </p:to>
                                    </p:set>
                                    <p:animEffect transition="in" filter="strips(downLeft)">
                                      <p:cBhvr>
                                        <p:cTn id="47" dur="500"/>
                                        <p:tgtEl>
                                          <p:spTgt spid="117793"/>
                                        </p:tgtEl>
                                      </p:cBhvr>
                                    </p:animEffect>
                                  </p:childTnLst>
                                </p:cTn>
                              </p:par>
                            </p:childTnLst>
                          </p:cTn>
                        </p:par>
                        <p:par>
                          <p:cTn id="48" fill="hold" nodeType="afterGroup">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17803"/>
                                        </p:tgtEl>
                                        <p:attrNameLst>
                                          <p:attrName>style.visibility</p:attrName>
                                        </p:attrNameLst>
                                      </p:cBhvr>
                                      <p:to>
                                        <p:strVal val="visible"/>
                                      </p:to>
                                    </p:set>
                                    <p:animEffect transition="in" filter="fade">
                                      <p:cBhvr>
                                        <p:cTn id="51" dur="1000"/>
                                        <p:tgtEl>
                                          <p:spTgt spid="11780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117794"/>
                                        </p:tgtEl>
                                        <p:attrNameLst>
                                          <p:attrName>style.visibility</p:attrName>
                                        </p:attrNameLst>
                                      </p:cBhvr>
                                      <p:to>
                                        <p:strVal val="visible"/>
                                      </p:to>
                                    </p:set>
                                    <p:animEffect transition="in" filter="strips(downLeft)">
                                      <p:cBhvr>
                                        <p:cTn id="56" dur="500"/>
                                        <p:tgtEl>
                                          <p:spTgt spid="117794"/>
                                        </p:tgtEl>
                                      </p:cBhvr>
                                    </p:animEffect>
                                  </p:childTnLst>
                                </p:cTn>
                              </p:par>
                            </p:childTnLst>
                          </p:cTn>
                        </p:par>
                        <p:par>
                          <p:cTn id="57" fill="hold" nodeType="afterGroup">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17804"/>
                                        </p:tgtEl>
                                        <p:attrNameLst>
                                          <p:attrName>style.visibility</p:attrName>
                                        </p:attrNameLst>
                                      </p:cBhvr>
                                      <p:to>
                                        <p:strVal val="visible"/>
                                      </p:to>
                                    </p:set>
                                    <p:animEffect transition="in" filter="fade">
                                      <p:cBhvr>
                                        <p:cTn id="60" dur="1000"/>
                                        <p:tgtEl>
                                          <p:spTgt spid="11780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1" presetClass="entr" presetSubtype="4" fill="hold" grpId="0" nodeType="clickEffect">
                                  <p:stCondLst>
                                    <p:cond delay="0"/>
                                  </p:stCondLst>
                                  <p:childTnLst>
                                    <p:set>
                                      <p:cBhvr>
                                        <p:cTn id="64" dur="1" fill="hold">
                                          <p:stCondLst>
                                            <p:cond delay="0"/>
                                          </p:stCondLst>
                                        </p:cTn>
                                        <p:tgtEl>
                                          <p:spTgt spid="117808"/>
                                        </p:tgtEl>
                                        <p:attrNameLst>
                                          <p:attrName>style.visibility</p:attrName>
                                        </p:attrNameLst>
                                      </p:cBhvr>
                                      <p:to>
                                        <p:strVal val="visible"/>
                                      </p:to>
                                    </p:set>
                                    <p:animEffect transition="in" filter="wheel(4)">
                                      <p:cBhvr>
                                        <p:cTn id="65" dur="2000"/>
                                        <p:tgtEl>
                                          <p:spTgt spid="11780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17809"/>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xit" presetSubtype="0" fill="hold" grpId="1" nodeType="clickEffect">
                                  <p:stCondLst>
                                    <p:cond delay="0"/>
                                  </p:stCondLst>
                                  <p:childTnLst>
                                    <p:animEffect transition="out" filter="fade">
                                      <p:cBhvr>
                                        <p:cTn id="73" dur="2000"/>
                                        <p:tgtEl>
                                          <p:spTgt spid="117808"/>
                                        </p:tgtEl>
                                      </p:cBhvr>
                                    </p:animEffect>
                                    <p:set>
                                      <p:cBhvr>
                                        <p:cTn id="74" dur="1" fill="hold">
                                          <p:stCondLst>
                                            <p:cond delay="1999"/>
                                          </p:stCondLst>
                                        </p:cTn>
                                        <p:tgtEl>
                                          <p:spTgt spid="11780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xit" presetSubtype="0" fill="hold" grpId="1" nodeType="clickEffect">
                                  <p:stCondLst>
                                    <p:cond delay="0"/>
                                  </p:stCondLst>
                                  <p:childTnLst>
                                    <p:animEffect transition="out" filter="fade">
                                      <p:cBhvr>
                                        <p:cTn id="78" dur="2000"/>
                                        <p:tgtEl>
                                          <p:spTgt spid="117809"/>
                                        </p:tgtEl>
                                      </p:cBhvr>
                                    </p:animEffect>
                                    <p:set>
                                      <p:cBhvr>
                                        <p:cTn id="79" dur="1" fill="hold">
                                          <p:stCondLst>
                                            <p:cond delay="1999"/>
                                          </p:stCondLst>
                                        </p:cTn>
                                        <p:tgtEl>
                                          <p:spTgt spid="1178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7" grpId="0" animBg="1"/>
      <p:bldP spid="117790" grpId="0" animBg="1"/>
      <p:bldP spid="117791" grpId="0" animBg="1"/>
      <p:bldP spid="117792" grpId="0" animBg="1"/>
      <p:bldP spid="117793" grpId="0" animBg="1"/>
      <p:bldP spid="117794" grpId="0" animBg="1"/>
      <p:bldP spid="117799" grpId="0"/>
      <p:bldP spid="117800" grpId="0"/>
      <p:bldP spid="117801" grpId="0"/>
      <p:bldP spid="117802" grpId="0"/>
      <p:bldP spid="117803" grpId="0"/>
      <p:bldP spid="117804" grpId="0"/>
      <p:bldP spid="117807" grpId="0"/>
      <p:bldP spid="117808" grpId="0" animBg="1"/>
      <p:bldP spid="117808" grpId="1" animBg="1"/>
      <p:bldP spid="117809" grpId="0"/>
      <p:bldP spid="117809" grpId="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Imag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9094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Imag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2722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4550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7321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44713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1643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homme, personne, tennis, boule&#10;&#10;Description générée automatiquement">
            <a:extLst>
              <a:ext uri="{FF2B5EF4-FFF2-40B4-BE49-F238E27FC236}">
                <a16:creationId xmlns:a16="http://schemas.microsoft.com/office/drawing/2014/main" id="{A240B188-12B9-4A27-B761-F5D32447F0F2}"/>
              </a:ext>
            </a:extLst>
          </p:cNvPr>
          <p:cNvPicPr>
            <a:picLocks noChangeAspect="1"/>
          </p:cNvPicPr>
          <p:nvPr/>
        </p:nvPicPr>
        <p:blipFill>
          <a:blip r:embed="rId2"/>
          <a:stretch>
            <a:fillRect/>
          </a:stretch>
        </p:blipFill>
        <p:spPr>
          <a:xfrm>
            <a:off x="482600" y="817981"/>
            <a:ext cx="3968749" cy="5222038"/>
          </a:xfrm>
          <a:prstGeom prst="rect">
            <a:avLst/>
          </a:prstGeom>
        </p:spPr>
      </p:pic>
      <p:pic>
        <p:nvPicPr>
          <p:cNvPr id="3" name="Image 2" descr="Une image contenant tennis, sport athlétique, sport, boule&#10;&#10;Description générée automatiquement">
            <a:extLst>
              <a:ext uri="{FF2B5EF4-FFF2-40B4-BE49-F238E27FC236}">
                <a16:creationId xmlns:a16="http://schemas.microsoft.com/office/drawing/2014/main" id="{5A69811F-0D68-4D82-9AAD-B0481EB7BCD1}"/>
              </a:ext>
            </a:extLst>
          </p:cNvPr>
          <p:cNvPicPr>
            <a:picLocks noChangeAspect="1"/>
          </p:cNvPicPr>
          <p:nvPr/>
        </p:nvPicPr>
        <p:blipFill>
          <a:blip r:embed="rId3"/>
          <a:stretch>
            <a:fillRect/>
          </a:stretch>
        </p:blipFill>
        <p:spPr>
          <a:xfrm>
            <a:off x="4692648" y="1940718"/>
            <a:ext cx="3968751" cy="2976563"/>
          </a:xfrm>
          <a:prstGeom prst="rect">
            <a:avLst/>
          </a:prstGeom>
        </p:spPr>
      </p:pic>
    </p:spTree>
    <p:extLst>
      <p:ext uri="{BB962C8B-B14F-4D97-AF65-F5344CB8AC3E}">
        <p14:creationId xmlns:p14="http://schemas.microsoft.com/office/powerpoint/2010/main" val="10723064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OLEX PARIS MASTERS (@RolexPMasters) | Twitter">
            <a:extLst>
              <a:ext uri="{FF2B5EF4-FFF2-40B4-BE49-F238E27FC236}">
                <a16:creationId xmlns:a16="http://schemas.microsoft.com/office/drawing/2014/main" id="{EA072D5C-7782-4175-A342-0CDEE00AD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95" r="1" b="1"/>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3244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uverture de la billetterie licenciés pour le Rolex Paris Masters 2021 le  29 juin | Fédération française de tennis">
            <a:extLst>
              <a:ext uri="{FF2B5EF4-FFF2-40B4-BE49-F238E27FC236}">
                <a16:creationId xmlns:a16="http://schemas.microsoft.com/office/drawing/2014/main" id="{2E82A0CD-992D-4A82-88A0-06E84C8C23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8906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Le Tennis en scène : bientôt le Rolex Paris Masters | Fédération française  de tennis">
            <a:extLst>
              <a:ext uri="{FF2B5EF4-FFF2-40B4-BE49-F238E27FC236}">
                <a16:creationId xmlns:a16="http://schemas.microsoft.com/office/drawing/2014/main" id="{37F5A4E6-AB08-20BB-D8EE-5315A65654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20" r="6165"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145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TENNIS : La billetterie grand public pour le Rolex Paris Masters ouvre le  mercredi 12 juillet - Presse Agence Sport">
            <a:extLst>
              <a:ext uri="{FF2B5EF4-FFF2-40B4-BE49-F238E27FC236}">
                <a16:creationId xmlns:a16="http://schemas.microsoft.com/office/drawing/2014/main" id="{8EB13D49-CEC6-0D3F-8E60-92968D9923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9" r="3262"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118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Média en ligne 1" title="Thiem Beats Zverev In Nice 2016 Final Highlights">
            <a:hlinkClick r:id="" action="ppaction://media"/>
            <a:extLst>
              <a:ext uri="{FF2B5EF4-FFF2-40B4-BE49-F238E27FC236}">
                <a16:creationId xmlns:a16="http://schemas.microsoft.com/office/drawing/2014/main" id="{1D5E4700-37C9-4D5B-95E6-ADC581F6E1AD}"/>
              </a:ext>
            </a:extLst>
          </p:cNvPr>
          <p:cNvPicPr>
            <a:picLocks noRot="1" noChangeAspect="1"/>
          </p:cNvPicPr>
          <p:nvPr>
            <a:videoFile r:link="rId1"/>
          </p:nvPr>
        </p:nvPicPr>
        <p:blipFill>
          <a:blip r:embed="rId3"/>
          <a:stretch>
            <a:fillRect/>
          </a:stretch>
        </p:blipFill>
        <p:spPr>
          <a:xfrm>
            <a:off x="10539" y="620688"/>
            <a:ext cx="9089011" cy="5112568"/>
          </a:xfrm>
          <a:prstGeom prst="rect">
            <a:avLst/>
          </a:prstGeom>
        </p:spPr>
      </p:pic>
    </p:spTree>
    <p:extLst>
      <p:ext uri="{BB962C8B-B14F-4D97-AF65-F5344CB8AC3E}">
        <p14:creationId xmlns:p14="http://schemas.microsoft.com/office/powerpoint/2010/main" val="5459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38944" y="53976"/>
            <a:ext cx="8229600" cy="1143000"/>
          </a:xfrm>
        </p:spPr>
        <p:txBody>
          <a:bodyPr/>
          <a:lstStyle/>
          <a:p>
            <a:pPr eaLnBrk="1" hangingPunct="1">
              <a:defRPr/>
            </a:pPr>
            <a:r>
              <a:rPr lang="fr-FR" dirty="0"/>
              <a:t>Business Model / RBV BNPPM-RPM</a:t>
            </a:r>
          </a:p>
        </p:txBody>
      </p:sp>
      <p:sp>
        <p:nvSpPr>
          <p:cNvPr id="72707" name="AutoShape 3"/>
          <p:cNvSpPr>
            <a:spLocks noChangeAspect="1" noChangeArrowheads="1"/>
          </p:cNvSpPr>
          <p:nvPr/>
        </p:nvSpPr>
        <p:spPr bwMode="auto">
          <a:xfrm>
            <a:off x="-396875" y="1196975"/>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08" name="Text Box 4"/>
          <p:cNvSpPr txBox="1">
            <a:spLocks noChangeArrowheads="1"/>
          </p:cNvSpPr>
          <p:nvPr/>
        </p:nvSpPr>
        <p:spPr bwMode="auto">
          <a:xfrm>
            <a:off x="503238"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Reputation</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72709" name="Text Box 5"/>
          <p:cNvSpPr txBox="1">
            <a:spLocks noChangeArrowheads="1"/>
          </p:cNvSpPr>
          <p:nvPr/>
        </p:nvSpPr>
        <p:spPr bwMode="auto">
          <a:xfrm>
            <a:off x="3022600" y="2997200"/>
            <a:ext cx="1800225" cy="863600"/>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chemeClr val="bg1"/>
                </a:solidFill>
                <a:latin typeface="Times New Roman" panose="02020603050405020304" pitchFamily="18" charset="0"/>
              </a:rPr>
              <a:t>Physical Resources (Stadium)</a:t>
            </a:r>
            <a:endParaRPr lang="fr-FR" altLang="fr-FR" sz="1600" b="1">
              <a:solidFill>
                <a:schemeClr val="bg1"/>
              </a:solidFill>
              <a:latin typeface="Garamond" panose="02020404030301010803" pitchFamily="18" charset="0"/>
            </a:endParaRPr>
          </a:p>
        </p:txBody>
      </p:sp>
      <p:sp>
        <p:nvSpPr>
          <p:cNvPr id="72710" name="Text Box 6"/>
          <p:cNvSpPr txBox="1">
            <a:spLocks noChangeArrowheads="1"/>
          </p:cNvSpPr>
          <p:nvPr/>
        </p:nvSpPr>
        <p:spPr bwMode="auto">
          <a:xfrm>
            <a:off x="5543550"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Parnerships</a:t>
            </a:r>
          </a:p>
          <a:p>
            <a:pPr eaLnBrk="1" hangingPunct="1">
              <a:spcBef>
                <a:spcPct val="0"/>
              </a:spcBef>
              <a:buClrTx/>
              <a:buSzTx/>
              <a:buFontTx/>
              <a:buNone/>
            </a:pPr>
            <a:endParaRPr lang="fr-FR" altLang="fr-FR" sz="1600" b="1">
              <a:latin typeface="Garamond" panose="02020404030301010803" pitchFamily="18" charset="0"/>
            </a:endParaRPr>
          </a:p>
        </p:txBody>
      </p:sp>
      <p:sp>
        <p:nvSpPr>
          <p:cNvPr id="72711" name="Text Box 7"/>
          <p:cNvSpPr txBox="1">
            <a:spLocks noChangeArrowheads="1"/>
          </p:cNvSpPr>
          <p:nvPr/>
        </p:nvSpPr>
        <p:spPr bwMode="auto">
          <a:xfrm>
            <a:off x="5543550" y="4076700"/>
            <a:ext cx="1800225" cy="720725"/>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rPr>
              <a:t>Social Capital</a:t>
            </a:r>
          </a:p>
          <a:p>
            <a:pPr eaLnBrk="1" hangingPunct="1">
              <a:spcBef>
                <a:spcPct val="0"/>
              </a:spcBef>
              <a:buClrTx/>
              <a:buSzTx/>
              <a:buFontTx/>
              <a:buNone/>
            </a:pPr>
            <a:endParaRPr lang="fr-FR" altLang="fr-FR" sz="1600" b="1">
              <a:latin typeface="Garamond" panose="02020404030301010803" pitchFamily="18" charset="0"/>
            </a:endParaRPr>
          </a:p>
        </p:txBody>
      </p:sp>
      <p:sp>
        <p:nvSpPr>
          <p:cNvPr id="72712" name="Line 8"/>
          <p:cNvSpPr>
            <a:spLocks noChangeShapeType="1"/>
          </p:cNvSpPr>
          <p:nvPr/>
        </p:nvSpPr>
        <p:spPr bwMode="auto">
          <a:xfrm flipH="1">
            <a:off x="2303463" y="3357563"/>
            <a:ext cx="719137"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3" name="Line 9"/>
          <p:cNvSpPr>
            <a:spLocks noChangeShapeType="1"/>
          </p:cNvSpPr>
          <p:nvPr/>
        </p:nvSpPr>
        <p:spPr bwMode="auto">
          <a:xfrm flipV="1">
            <a:off x="4822825"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4" name="Line 10"/>
          <p:cNvSpPr>
            <a:spLocks noChangeShapeType="1"/>
          </p:cNvSpPr>
          <p:nvPr/>
        </p:nvSpPr>
        <p:spPr bwMode="auto">
          <a:xfrm>
            <a:off x="4822825" y="3717925"/>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5" name="Oval 11"/>
          <p:cNvSpPr>
            <a:spLocks noChangeArrowheads="1"/>
          </p:cNvSpPr>
          <p:nvPr/>
        </p:nvSpPr>
        <p:spPr bwMode="auto">
          <a:xfrm>
            <a:off x="1476375" y="4076700"/>
            <a:ext cx="1906588" cy="1081088"/>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Garamond" panose="02020404030301010803" pitchFamily="18" charset="0"/>
              </a:rPr>
              <a:t>Entertainment Production</a:t>
            </a:r>
          </a:p>
          <a:p>
            <a:pPr algn="ctr" eaLnBrk="1" hangingPunct="1">
              <a:spcBef>
                <a:spcPct val="0"/>
              </a:spcBef>
              <a:buClrTx/>
              <a:buSzTx/>
              <a:buFontTx/>
              <a:buNone/>
            </a:pPr>
            <a:r>
              <a:rPr lang="fr-FR" altLang="fr-FR" sz="1400" b="1">
                <a:latin typeface="Garamond" panose="02020404030301010803" pitchFamily="18" charset="0"/>
              </a:rPr>
              <a:t>Ticketing &amp; CRM</a:t>
            </a:r>
          </a:p>
        </p:txBody>
      </p:sp>
      <p:sp>
        <p:nvSpPr>
          <p:cNvPr id="72716" name="Line 12"/>
          <p:cNvSpPr>
            <a:spLocks noChangeShapeType="1"/>
          </p:cNvSpPr>
          <p:nvPr/>
        </p:nvSpPr>
        <p:spPr bwMode="auto">
          <a:xfrm flipV="1">
            <a:off x="2663825" y="3357563"/>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2717" name="AutoShape 13"/>
          <p:cNvSpPr>
            <a:spLocks noChangeArrowheads="1"/>
          </p:cNvSpPr>
          <p:nvPr/>
        </p:nvSpPr>
        <p:spPr bwMode="auto">
          <a:xfrm>
            <a:off x="3563938"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t>PR infrastructure development</a:t>
            </a:r>
          </a:p>
          <a:p>
            <a:pPr algn="ctr" eaLnBrk="1" hangingPunct="1">
              <a:spcBef>
                <a:spcPct val="0"/>
              </a:spcBef>
              <a:buClrTx/>
              <a:buSzTx/>
              <a:buFontTx/>
              <a:buNone/>
            </a:pPr>
            <a:endParaRPr lang="fr-FR" altLang="fr-FR" sz="1200" b="1">
              <a:latin typeface="Garamond" panose="02020404030301010803" pitchFamily="18" charset="0"/>
            </a:endParaRPr>
          </a:p>
        </p:txBody>
      </p:sp>
      <p:sp>
        <p:nvSpPr>
          <p:cNvPr id="72718" name="Line 14"/>
          <p:cNvSpPr>
            <a:spLocks noChangeShapeType="1"/>
          </p:cNvSpPr>
          <p:nvPr/>
        </p:nvSpPr>
        <p:spPr bwMode="auto">
          <a:xfrm flipH="1">
            <a:off x="4464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2719" name="AutoShape 15"/>
          <p:cNvSpPr>
            <a:spLocks noChangeArrowheads="1"/>
          </p:cNvSpPr>
          <p:nvPr/>
        </p:nvSpPr>
        <p:spPr bwMode="auto">
          <a:xfrm>
            <a:off x="3743325" y="1557338"/>
            <a:ext cx="1620838" cy="71913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Times New Roman" panose="02020603050405020304" pitchFamily="18" charset="0"/>
              </a:rPr>
              <a:t>CRM</a:t>
            </a:r>
          </a:p>
          <a:p>
            <a:pPr algn="ctr" eaLnBrk="1" hangingPunct="1">
              <a:spcBef>
                <a:spcPct val="0"/>
              </a:spcBef>
              <a:buClrTx/>
              <a:buSzTx/>
              <a:buFontTx/>
              <a:buNone/>
            </a:pPr>
            <a:r>
              <a:rPr lang="fr-FR" altLang="fr-FR" sz="1400" b="1">
                <a:latin typeface="Times New Roman" panose="02020603050405020304" pitchFamily="18" charset="0"/>
              </a:rPr>
              <a:t>Activation</a:t>
            </a:r>
          </a:p>
          <a:p>
            <a:pPr algn="ctr" eaLnBrk="1" hangingPunct="1">
              <a:spcBef>
                <a:spcPct val="0"/>
              </a:spcBef>
              <a:buClrTx/>
              <a:buSzTx/>
              <a:buFontTx/>
              <a:buNone/>
            </a:pPr>
            <a:r>
              <a:rPr lang="fr-FR" altLang="fr-FR" sz="1400" b="1">
                <a:latin typeface="Times New Roman" panose="02020603050405020304" pitchFamily="18" charset="0"/>
              </a:rPr>
              <a:t>B to B</a:t>
            </a:r>
            <a:endParaRPr lang="fr-FR" altLang="fr-FR" sz="1400" b="1">
              <a:latin typeface="Garamond" panose="02020404030301010803" pitchFamily="18" charset="0"/>
            </a:endParaRPr>
          </a:p>
        </p:txBody>
      </p:sp>
      <p:sp>
        <p:nvSpPr>
          <p:cNvPr id="72720" name="Line 16"/>
          <p:cNvSpPr>
            <a:spLocks noChangeShapeType="1"/>
          </p:cNvSpPr>
          <p:nvPr/>
        </p:nvSpPr>
        <p:spPr bwMode="auto">
          <a:xfrm flipH="1" flipV="1">
            <a:off x="4464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2721" name="Line 17"/>
          <p:cNvSpPr>
            <a:spLocks noChangeShapeType="1"/>
          </p:cNvSpPr>
          <p:nvPr/>
        </p:nvSpPr>
        <p:spPr bwMode="auto">
          <a:xfrm>
            <a:off x="6083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2" name="Line 18"/>
          <p:cNvSpPr>
            <a:spLocks noChangeShapeType="1"/>
          </p:cNvSpPr>
          <p:nvPr/>
        </p:nvSpPr>
        <p:spPr bwMode="auto">
          <a:xfrm flipV="1">
            <a:off x="6804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3" name="Line 19"/>
          <p:cNvSpPr>
            <a:spLocks noChangeShapeType="1"/>
          </p:cNvSpPr>
          <p:nvPr/>
        </p:nvSpPr>
        <p:spPr bwMode="auto">
          <a:xfrm flipV="1">
            <a:off x="6264275" y="1196975"/>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2724" name="Line 20"/>
          <p:cNvSpPr>
            <a:spLocks noChangeShapeType="1"/>
          </p:cNvSpPr>
          <p:nvPr/>
        </p:nvSpPr>
        <p:spPr bwMode="auto">
          <a:xfrm flipH="1">
            <a:off x="1187450" y="1196975"/>
            <a:ext cx="5076825" cy="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2725" name="Line 31"/>
          <p:cNvSpPr>
            <a:spLocks noChangeShapeType="1"/>
          </p:cNvSpPr>
          <p:nvPr/>
        </p:nvSpPr>
        <p:spPr bwMode="auto">
          <a:xfrm>
            <a:off x="2339975" y="3141663"/>
            <a:ext cx="719138"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6" name="Oval 32"/>
          <p:cNvSpPr>
            <a:spLocks noChangeArrowheads="1"/>
          </p:cNvSpPr>
          <p:nvPr/>
        </p:nvSpPr>
        <p:spPr bwMode="auto">
          <a:xfrm>
            <a:off x="1692275" y="1916113"/>
            <a:ext cx="1871663" cy="720725"/>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Garamond" panose="02020404030301010803" pitchFamily="18" charset="0"/>
              </a:rPr>
              <a:t>Athletes</a:t>
            </a:r>
          </a:p>
          <a:p>
            <a:pPr algn="ctr" eaLnBrk="1" hangingPunct="1">
              <a:spcBef>
                <a:spcPct val="0"/>
              </a:spcBef>
              <a:buClrTx/>
              <a:buSzTx/>
              <a:buFontTx/>
              <a:buNone/>
            </a:pPr>
            <a:r>
              <a:rPr lang="fr-FR" altLang="fr-FR" sz="1400" b="1">
                <a:latin typeface="Garamond" panose="02020404030301010803" pitchFamily="18" charset="0"/>
              </a:rPr>
              <a:t>Management</a:t>
            </a:r>
          </a:p>
          <a:p>
            <a:pPr algn="ctr" eaLnBrk="1" hangingPunct="1">
              <a:spcBef>
                <a:spcPct val="0"/>
              </a:spcBef>
              <a:buClrTx/>
              <a:buSzTx/>
              <a:buFontTx/>
              <a:buNone/>
            </a:pPr>
            <a:endParaRPr lang="fr-FR" altLang="fr-FR" sz="1400" b="1">
              <a:latin typeface="Garamond" panose="02020404030301010803" pitchFamily="18" charset="0"/>
            </a:endParaRPr>
          </a:p>
        </p:txBody>
      </p:sp>
      <p:sp>
        <p:nvSpPr>
          <p:cNvPr id="72727" name="Line 33"/>
          <p:cNvSpPr>
            <a:spLocks noChangeShapeType="1"/>
          </p:cNvSpPr>
          <p:nvPr/>
        </p:nvSpPr>
        <p:spPr bwMode="auto">
          <a:xfrm>
            <a:off x="2555875" y="2636838"/>
            <a:ext cx="0" cy="504825"/>
          </a:xfrm>
          <a:prstGeom prst="line">
            <a:avLst/>
          </a:prstGeom>
          <a:noFill/>
          <a:ln w="9525">
            <a:solidFill>
              <a:schemeClr val="hlink"/>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8" name="Line 34"/>
          <p:cNvSpPr>
            <a:spLocks noChangeShapeType="1"/>
          </p:cNvSpPr>
          <p:nvPr/>
        </p:nvSpPr>
        <p:spPr bwMode="auto">
          <a:xfrm>
            <a:off x="1187450" y="1196975"/>
            <a:ext cx="0" cy="1800225"/>
          </a:xfrm>
          <a:prstGeom prst="line">
            <a:avLst/>
          </a:prstGeom>
          <a:noFill/>
          <a:ln w="9525">
            <a:solidFill>
              <a:schemeClr val="hlink"/>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9" name="Rectangle 36"/>
          <p:cNvSpPr>
            <a:spLocks noChangeArrowheads="1"/>
          </p:cNvSpPr>
          <p:nvPr/>
        </p:nvSpPr>
        <p:spPr bwMode="auto">
          <a:xfrm>
            <a:off x="322263" y="5518150"/>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30" name="Line 37"/>
          <p:cNvSpPr>
            <a:spLocks noChangeShapeType="1"/>
          </p:cNvSpPr>
          <p:nvPr/>
        </p:nvSpPr>
        <p:spPr bwMode="auto">
          <a:xfrm>
            <a:off x="3022600" y="5697538"/>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31" name="Line 38"/>
          <p:cNvSpPr>
            <a:spLocks noChangeShapeType="1"/>
          </p:cNvSpPr>
          <p:nvPr/>
        </p:nvSpPr>
        <p:spPr bwMode="auto">
          <a:xfrm>
            <a:off x="3022600" y="6237288"/>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32" name="Line 39"/>
          <p:cNvSpPr>
            <a:spLocks noChangeShapeType="1"/>
          </p:cNvSpPr>
          <p:nvPr/>
        </p:nvSpPr>
        <p:spPr bwMode="auto">
          <a:xfrm>
            <a:off x="5364163" y="5697538"/>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2733" name="Text Box 40"/>
          <p:cNvSpPr txBox="1">
            <a:spLocks noChangeArrowheads="1"/>
          </p:cNvSpPr>
          <p:nvPr/>
        </p:nvSpPr>
        <p:spPr bwMode="auto">
          <a:xfrm>
            <a:off x="8636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Resources Basis</a:t>
            </a:r>
            <a:endParaRPr lang="fr-FR" altLang="fr-FR" sz="1400">
              <a:latin typeface="Garamond" panose="02020404030301010803" pitchFamily="18" charset="0"/>
            </a:endParaRPr>
          </a:p>
        </p:txBody>
      </p:sp>
      <p:sp>
        <p:nvSpPr>
          <p:cNvPr id="72734" name="Text Box 41"/>
          <p:cNvSpPr txBox="1">
            <a:spLocks noChangeArrowheads="1"/>
          </p:cNvSpPr>
          <p:nvPr/>
        </p:nvSpPr>
        <p:spPr bwMode="auto">
          <a:xfrm>
            <a:off x="3563938" y="6057900"/>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Indirect impact</a:t>
            </a:r>
            <a:endParaRPr lang="fr-FR" altLang="fr-FR" sz="1400">
              <a:latin typeface="Garamond" panose="02020404030301010803" pitchFamily="18" charset="0"/>
            </a:endParaRPr>
          </a:p>
        </p:txBody>
      </p:sp>
      <p:sp>
        <p:nvSpPr>
          <p:cNvPr id="72735" name="Oval 42"/>
          <p:cNvSpPr>
            <a:spLocks noChangeArrowheads="1"/>
          </p:cNvSpPr>
          <p:nvPr/>
        </p:nvSpPr>
        <p:spPr bwMode="auto">
          <a:xfrm>
            <a:off x="322263"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36" name="Text Box 43"/>
          <p:cNvSpPr txBox="1">
            <a:spLocks noChangeArrowheads="1"/>
          </p:cNvSpPr>
          <p:nvPr/>
        </p:nvSpPr>
        <p:spPr bwMode="auto">
          <a:xfrm>
            <a:off x="3563938"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Direct impact</a:t>
            </a:r>
            <a:endParaRPr lang="fr-FR" altLang="fr-FR" sz="1400">
              <a:latin typeface="Garamond" panose="02020404030301010803" pitchFamily="18" charset="0"/>
            </a:endParaRPr>
          </a:p>
        </p:txBody>
      </p:sp>
      <p:sp>
        <p:nvSpPr>
          <p:cNvPr id="72737" name="Text Box 44"/>
          <p:cNvSpPr txBox="1">
            <a:spLocks noChangeArrowheads="1"/>
          </p:cNvSpPr>
          <p:nvPr/>
        </p:nvSpPr>
        <p:spPr bwMode="auto">
          <a:xfrm>
            <a:off x="60833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Deployment</a:t>
            </a:r>
            <a:endParaRPr lang="fr-FR" altLang="fr-FR" sz="1400">
              <a:latin typeface="Garamond" panose="02020404030301010803" pitchFamily="18" charset="0"/>
            </a:endParaRPr>
          </a:p>
        </p:txBody>
      </p:sp>
      <p:sp>
        <p:nvSpPr>
          <p:cNvPr id="72738" name="Text Box 45"/>
          <p:cNvSpPr txBox="1">
            <a:spLocks noChangeArrowheads="1"/>
          </p:cNvSpPr>
          <p:nvPr/>
        </p:nvSpPr>
        <p:spPr bwMode="auto">
          <a:xfrm>
            <a:off x="863600"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Core Competences</a:t>
            </a:r>
            <a:endParaRPr lang="fr-FR" altLang="fr-FR" sz="1400">
              <a:latin typeface="Garamond" panose="02020404030301010803"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13153A-C8D8-E81E-1D7A-CEA8ED175419}"/>
              </a:ext>
            </a:extLst>
          </p:cNvPr>
          <p:cNvPicPr>
            <a:picLocks noChangeAspect="1"/>
          </p:cNvPicPr>
          <p:nvPr/>
        </p:nvPicPr>
        <p:blipFill>
          <a:blip r:embed="rId2"/>
          <a:stretch>
            <a:fillRect/>
          </a:stretch>
        </p:blipFill>
        <p:spPr>
          <a:xfrm>
            <a:off x="1392550" y="0"/>
            <a:ext cx="6358900" cy="6858000"/>
          </a:xfrm>
          <a:prstGeom prst="rect">
            <a:avLst/>
          </a:prstGeom>
        </p:spPr>
      </p:pic>
      <p:sp>
        <p:nvSpPr>
          <p:cNvPr id="4" name="Ellipse 3">
            <a:extLst>
              <a:ext uri="{FF2B5EF4-FFF2-40B4-BE49-F238E27FC236}">
                <a16:creationId xmlns:a16="http://schemas.microsoft.com/office/drawing/2014/main" id="{24B6FBA4-A444-C5ED-9C6D-5B4CB8886B0E}"/>
              </a:ext>
            </a:extLst>
          </p:cNvPr>
          <p:cNvSpPr/>
          <p:nvPr/>
        </p:nvSpPr>
        <p:spPr>
          <a:xfrm>
            <a:off x="5940152" y="2492896"/>
            <a:ext cx="504056" cy="1943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15FF7441-E187-F816-3E2A-5FE2D64207BB}"/>
              </a:ext>
            </a:extLst>
          </p:cNvPr>
          <p:cNvSpPr/>
          <p:nvPr/>
        </p:nvSpPr>
        <p:spPr>
          <a:xfrm>
            <a:off x="5940152" y="6331024"/>
            <a:ext cx="504056" cy="1943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868724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descr="Une image contenant homme, personne, complet, intérieur&#10;&#10;Description générée automatiquement">
            <a:extLst>
              <a:ext uri="{FF2B5EF4-FFF2-40B4-BE49-F238E27FC236}">
                <a16:creationId xmlns:a16="http://schemas.microsoft.com/office/drawing/2014/main" id="{B58B195F-0304-4118-A109-A1FC9F922F23}"/>
              </a:ext>
            </a:extLst>
          </p:cNvPr>
          <p:cNvPicPr>
            <a:picLocks noChangeAspect="1"/>
          </p:cNvPicPr>
          <p:nvPr/>
        </p:nvPicPr>
        <p:blipFill rotWithShape="1">
          <a:blip r:embed="rId2"/>
          <a:srcRect l="12910" r="21411" b="1"/>
          <a:stretch/>
        </p:blipFill>
        <p:spPr>
          <a:xfrm>
            <a:off x="5845889" y="3506112"/>
            <a:ext cx="329811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7" name="Image 6" descr="Une image contenant personne, homme, complet, debout&#10;&#10;Description générée automatiquement">
            <a:extLst>
              <a:ext uri="{FF2B5EF4-FFF2-40B4-BE49-F238E27FC236}">
                <a16:creationId xmlns:a16="http://schemas.microsoft.com/office/drawing/2014/main" id="{271727CF-6300-45B4-BA27-825878CC1281}"/>
              </a:ext>
            </a:extLst>
          </p:cNvPr>
          <p:cNvPicPr>
            <a:picLocks noChangeAspect="1"/>
          </p:cNvPicPr>
          <p:nvPr/>
        </p:nvPicPr>
        <p:blipFill rotWithShape="1">
          <a:blip r:embed="rId3"/>
          <a:srcRect l="15738" r="15737" b="-1"/>
          <a:stretch/>
        </p:blipFill>
        <p:spPr>
          <a:xfrm>
            <a:off x="20" y="10"/>
            <a:ext cx="6865999"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40962" name="Picture 2" descr="Résultat de recherche d'images pour &quot;hotel accor arena&quot;">
            <a:extLst>
              <a:ext uri="{FF2B5EF4-FFF2-40B4-BE49-F238E27FC236}">
                <a16:creationId xmlns:a16="http://schemas.microsoft.com/office/drawing/2014/main" id="{D4A7D621-D463-406D-9B49-B6C2C416ED3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23" r="22324" b="1"/>
          <a:stretch/>
        </p:blipFill>
        <p:spPr bwMode="auto">
          <a:xfrm>
            <a:off x="4626141" y="10"/>
            <a:ext cx="4517859"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homme, complet, personne, cravate&#10;&#10;Description générée automatiquement">
            <a:extLst>
              <a:ext uri="{FF2B5EF4-FFF2-40B4-BE49-F238E27FC236}">
                <a16:creationId xmlns:a16="http://schemas.microsoft.com/office/drawing/2014/main" id="{AFB12FE4-2174-44B1-A326-AB2A065A5DA6}"/>
              </a:ext>
            </a:extLst>
          </p:cNvPr>
          <p:cNvPicPr>
            <a:picLocks noChangeAspect="1"/>
          </p:cNvPicPr>
          <p:nvPr/>
        </p:nvPicPr>
        <p:blipFill rotWithShape="1">
          <a:blip r:embed="rId2">
            <a:extLst>
              <a:ext uri="{28A0092B-C50C-407E-A947-70E740481C1C}">
                <a14:useLocalDpi xmlns:a14="http://schemas.microsoft.com/office/drawing/2010/main" val="0"/>
              </a:ext>
            </a:extLst>
          </a:blip>
          <a:srcRect l="15037" r="14037" b="-1"/>
          <a:stretch/>
        </p:blipFill>
        <p:spPr>
          <a:xfrm>
            <a:off x="20" y="10"/>
            <a:ext cx="6856288"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5" name="Image 4" descr="Une image contenant personne, homme, cravate, complet&#10;&#10;Description générée automatiquement">
            <a:extLst>
              <a:ext uri="{FF2B5EF4-FFF2-40B4-BE49-F238E27FC236}">
                <a16:creationId xmlns:a16="http://schemas.microsoft.com/office/drawing/2014/main" id="{08F04575-A6D7-4F08-8E6F-A18199440FC3}"/>
              </a:ext>
            </a:extLst>
          </p:cNvPr>
          <p:cNvPicPr>
            <a:picLocks noChangeAspect="1"/>
          </p:cNvPicPr>
          <p:nvPr/>
        </p:nvPicPr>
        <p:blipFill rotWithShape="1">
          <a:blip r:embed="rId3">
            <a:extLst>
              <a:ext uri="{28A0092B-C50C-407E-A947-70E740481C1C}">
                <a14:useLocalDpi xmlns:a14="http://schemas.microsoft.com/office/drawing/2010/main" val="0"/>
              </a:ext>
            </a:extLst>
          </a:blip>
          <a:srcRect l="31320" r="28571" b="1"/>
          <a:stretch/>
        </p:blipFill>
        <p:spPr>
          <a:xfrm>
            <a:off x="4342764" y="10"/>
            <a:ext cx="4801236"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10864398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Guy Forget France Banque d&amp;#39;image et photos - Alamy">
            <a:extLst>
              <a:ext uri="{FF2B5EF4-FFF2-40B4-BE49-F238E27FC236}">
                <a16:creationId xmlns:a16="http://schemas.microsoft.com/office/drawing/2014/main" id="{9B165EE5-3939-4F75-A1BB-2A1928B27D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81" r="17453"/>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8059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OLEX PARIS MASTERS on Twitter: &quot;Cédric Pioline named director of the Rolex  Paris Masters 👉https://t.co/TjXVZTxQwl #RolexParisMasters  https://t.co/4LMeTgQ4o4&quot; / Twitter">
            <a:extLst>
              <a:ext uri="{FF2B5EF4-FFF2-40B4-BE49-F238E27FC236}">
                <a16:creationId xmlns:a16="http://schemas.microsoft.com/office/drawing/2014/main" id="{26319586-45A1-4A4E-88BE-972AD28CA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85725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422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7EC8471-725C-2F51-6324-CC4847B4EE4C}"/>
              </a:ext>
            </a:extLst>
          </p:cNvPr>
          <p:cNvPicPr>
            <a:picLocks noChangeAspect="1"/>
          </p:cNvPicPr>
          <p:nvPr/>
        </p:nvPicPr>
        <p:blipFill>
          <a:blip r:embed="rId2"/>
          <a:stretch>
            <a:fillRect/>
          </a:stretch>
        </p:blipFill>
        <p:spPr>
          <a:xfrm>
            <a:off x="1890924" y="643466"/>
            <a:ext cx="5362151" cy="5571067"/>
          </a:xfrm>
          <a:prstGeom prst="rect">
            <a:avLst/>
          </a:prstGeom>
        </p:spPr>
      </p:pic>
    </p:spTree>
    <p:extLst>
      <p:ext uri="{BB962C8B-B14F-4D97-AF65-F5344CB8AC3E}">
        <p14:creationId xmlns:p14="http://schemas.microsoft.com/office/powerpoint/2010/main" val="42809989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79207" name="Rectangle 73">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Rectangle 75">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Rectangle 77">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202" name="Rectangle 2"/>
          <p:cNvSpPr>
            <a:spLocks noGrp="1" noChangeArrowheads="1"/>
          </p:cNvSpPr>
          <p:nvPr>
            <p:ph type="title"/>
          </p:nvPr>
        </p:nvSpPr>
        <p:spPr>
          <a:xfrm>
            <a:off x="378725" y="675564"/>
            <a:ext cx="2707375" cy="5204085"/>
          </a:xfrm>
        </p:spPr>
        <p:txBody>
          <a:bodyPr>
            <a:normAutofit/>
          </a:bodyPr>
          <a:lstStyle/>
          <a:p>
            <a:pPr eaLnBrk="1" hangingPunct="1">
              <a:defRPr/>
            </a:pPr>
            <a:r>
              <a:rPr lang="fr-FR" sz="3400"/>
              <a:t>10 % of sports organizations</a:t>
            </a:r>
          </a:p>
        </p:txBody>
      </p:sp>
      <p:cxnSp>
        <p:nvCxnSpPr>
          <p:cNvPr id="82" name="Straight Connector 81">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79208" name="Rectangle 3">
            <a:extLst>
              <a:ext uri="{FF2B5EF4-FFF2-40B4-BE49-F238E27FC236}">
                <a16:creationId xmlns:a16="http://schemas.microsoft.com/office/drawing/2014/main" id="{BC8B94A4-BFA7-4ECC-8875-59E8BF0EAB60}"/>
              </a:ext>
            </a:extLst>
          </p:cNvPr>
          <p:cNvGraphicFramePr/>
          <p:nvPr>
            <p:extLst>
              <p:ext uri="{D42A27DB-BD31-4B8C-83A1-F6EECF244321}">
                <p14:modId xmlns:p14="http://schemas.microsoft.com/office/powerpoint/2010/main" val="837811988"/>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à trois pointes 3"/>
          <p:cNvSpPr/>
          <p:nvPr/>
        </p:nvSpPr>
        <p:spPr>
          <a:xfrm>
            <a:off x="2411413" y="2636838"/>
            <a:ext cx="3889375" cy="230505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Club or Event BRAND</a:t>
            </a:r>
          </a:p>
        </p:txBody>
      </p:sp>
      <p:sp>
        <p:nvSpPr>
          <p:cNvPr id="74755" name="ZoneTexte 4"/>
          <p:cNvSpPr txBox="1">
            <a:spLocks noChangeArrowheads="1"/>
          </p:cNvSpPr>
          <p:nvPr/>
        </p:nvSpPr>
        <p:spPr bwMode="auto">
          <a:xfrm>
            <a:off x="3521075" y="2038350"/>
            <a:ext cx="1670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err="1"/>
              <a:t>Relational</a:t>
            </a:r>
            <a:endParaRPr lang="fr-FR" altLang="fr-FR" sz="1800" b="1" dirty="0"/>
          </a:p>
          <a:p>
            <a:pPr algn="ctr" eaLnBrk="1" hangingPunct="1">
              <a:spcBef>
                <a:spcPct val="0"/>
              </a:spcBef>
              <a:buClrTx/>
              <a:buSzTx/>
              <a:buFontTx/>
              <a:buNone/>
            </a:pPr>
            <a:r>
              <a:rPr lang="fr-FR" altLang="fr-FR" sz="1800" b="1" dirty="0" err="1"/>
              <a:t>Centric</a:t>
            </a:r>
            <a:endParaRPr lang="fr-FR" altLang="fr-FR" sz="1800" b="1" dirty="0"/>
          </a:p>
        </p:txBody>
      </p:sp>
      <p:sp>
        <p:nvSpPr>
          <p:cNvPr id="74756" name="Rectangle 5"/>
          <p:cNvSpPr>
            <a:spLocks noChangeArrowheads="1"/>
          </p:cNvSpPr>
          <p:nvPr/>
        </p:nvSpPr>
        <p:spPr bwMode="auto">
          <a:xfrm>
            <a:off x="131763" y="333375"/>
            <a:ext cx="8880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3600"/>
              <a:t>3 Business Models in sport Business area </a:t>
            </a:r>
          </a:p>
        </p:txBody>
      </p:sp>
      <p:sp>
        <p:nvSpPr>
          <p:cNvPr id="74757" name="ZoneTexte 6"/>
          <p:cNvSpPr txBox="1">
            <a:spLocks noChangeArrowheads="1"/>
          </p:cNvSpPr>
          <p:nvPr/>
        </p:nvSpPr>
        <p:spPr bwMode="auto">
          <a:xfrm>
            <a:off x="461391" y="4056801"/>
            <a:ext cx="1670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err="1"/>
              <a:t>Reputational</a:t>
            </a:r>
            <a:endParaRPr lang="fr-FR" altLang="fr-FR" sz="1800" b="1" dirty="0"/>
          </a:p>
          <a:p>
            <a:pPr algn="ctr" eaLnBrk="1" hangingPunct="1">
              <a:spcBef>
                <a:spcPct val="0"/>
              </a:spcBef>
              <a:buClrTx/>
              <a:buSzTx/>
              <a:buFontTx/>
              <a:buNone/>
            </a:pPr>
            <a:r>
              <a:rPr lang="fr-FR" altLang="fr-FR" sz="1800" b="1" dirty="0" err="1"/>
              <a:t>Centric</a:t>
            </a:r>
            <a:endParaRPr lang="fr-FR" altLang="fr-FR" sz="1800" b="1" dirty="0"/>
          </a:p>
        </p:txBody>
      </p:sp>
      <p:sp>
        <p:nvSpPr>
          <p:cNvPr id="74758" name="ZoneTexte 7"/>
          <p:cNvSpPr txBox="1">
            <a:spLocks noChangeArrowheads="1"/>
          </p:cNvSpPr>
          <p:nvPr/>
        </p:nvSpPr>
        <p:spPr bwMode="auto">
          <a:xfrm>
            <a:off x="6722684" y="3836226"/>
            <a:ext cx="1670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Cultural (fan)</a:t>
            </a:r>
          </a:p>
          <a:p>
            <a:pPr algn="ctr" eaLnBrk="1" hangingPunct="1">
              <a:spcBef>
                <a:spcPct val="0"/>
              </a:spcBef>
              <a:buClrTx/>
              <a:buSzTx/>
              <a:buFontTx/>
              <a:buNone/>
            </a:pPr>
            <a:r>
              <a:rPr lang="fr-FR" altLang="fr-FR" sz="1800" b="1" dirty="0" err="1"/>
              <a:t>Centric</a:t>
            </a:r>
            <a:endParaRPr lang="fr-FR" altLang="fr-FR" sz="1800" b="1" dirty="0"/>
          </a:p>
        </p:txBody>
      </p:sp>
      <p:sp>
        <p:nvSpPr>
          <p:cNvPr id="9" name="Ellipse 8"/>
          <p:cNvSpPr/>
          <p:nvPr/>
        </p:nvSpPr>
        <p:spPr>
          <a:xfrm>
            <a:off x="3057525" y="1196975"/>
            <a:ext cx="2376488"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err="1"/>
              <a:t>Hospitality</a:t>
            </a:r>
            <a:r>
              <a:rPr lang="fr-FR" dirty="0"/>
              <a:t> / PR</a:t>
            </a:r>
          </a:p>
        </p:txBody>
      </p:sp>
      <p:sp>
        <p:nvSpPr>
          <p:cNvPr id="12" name="Ellipse 11"/>
          <p:cNvSpPr/>
          <p:nvPr/>
        </p:nvSpPr>
        <p:spPr>
          <a:xfrm>
            <a:off x="165100" y="4724400"/>
            <a:ext cx="2535238"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Media / WOM</a:t>
            </a:r>
          </a:p>
          <a:p>
            <a:pPr algn="ctr" eaLnBrk="1" hangingPunct="1">
              <a:defRPr/>
            </a:pPr>
            <a:r>
              <a:rPr lang="fr-FR" dirty="0"/>
              <a:t>Communication</a:t>
            </a:r>
          </a:p>
        </p:txBody>
      </p:sp>
      <p:sp>
        <p:nvSpPr>
          <p:cNvPr id="13" name="Ellipse 12"/>
          <p:cNvSpPr/>
          <p:nvPr/>
        </p:nvSpPr>
        <p:spPr>
          <a:xfrm>
            <a:off x="5580063" y="4816475"/>
            <a:ext cx="3168650"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FRM</a:t>
            </a:r>
          </a:p>
          <a:p>
            <a:pPr algn="ctr" eaLnBrk="1" hangingPunct="1">
              <a:defRPr/>
            </a:pPr>
            <a:r>
              <a:rPr lang="fr-FR" dirty="0"/>
              <a:t>Brand Management</a:t>
            </a:r>
          </a:p>
        </p:txBody>
      </p:sp>
      <p:pic>
        <p:nvPicPr>
          <p:cNvPr id="6146" name="Picture 2" descr="Fournituresscolaire pas cher colle Super glue 3 liquid 3g">
            <a:extLst>
              <a:ext uri="{FF2B5EF4-FFF2-40B4-BE49-F238E27FC236}">
                <a16:creationId xmlns:a16="http://schemas.microsoft.com/office/drawing/2014/main" id="{07CE1BA3-2DC8-4EAC-91CA-342D6C3D6A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891" y="4367420"/>
            <a:ext cx="405525" cy="4055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ournituresscolaire pas cher colle Super glue 3 liquid 3g">
            <a:extLst>
              <a:ext uri="{FF2B5EF4-FFF2-40B4-BE49-F238E27FC236}">
                <a16:creationId xmlns:a16="http://schemas.microsoft.com/office/drawing/2014/main" id="{C523B2BC-C525-4379-9831-5F7565A2D5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5313" y="2026389"/>
            <a:ext cx="1670050"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ournituresscolaire pas cher colle Super glue 3 liquid 3g">
            <a:extLst>
              <a:ext uri="{FF2B5EF4-FFF2-40B4-BE49-F238E27FC236}">
                <a16:creationId xmlns:a16="http://schemas.microsoft.com/office/drawing/2014/main" id="{2B011B49-A512-498C-B10D-C383AD814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627" y="4096903"/>
            <a:ext cx="646113" cy="646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4"/>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2800" b="1">
                <a:solidFill>
                  <a:srgbClr val="000000"/>
                </a:solidFill>
                <a:effectLst>
                  <a:outerShdw blurRad="38100" dist="38100" dir="2700000" algn="tl">
                    <a:srgbClr val="C0C0C0"/>
                  </a:outerShdw>
                </a:effectLst>
                <a:latin typeface="Arial" charset="0"/>
                <a:cs typeface="Arial" charset="0"/>
              </a:rPr>
              <a:t>Open Nice Côte d’Azur - Positioning</a:t>
            </a:r>
          </a:p>
        </p:txBody>
      </p:sp>
      <p:sp>
        <p:nvSpPr>
          <p:cNvPr id="14339" name="Text Box 3"/>
          <p:cNvSpPr txBox="1">
            <a:spLocks noChangeArrowheads="1"/>
          </p:cNvSpPr>
          <p:nvPr/>
        </p:nvSpPr>
        <p:spPr bwMode="auto">
          <a:xfrm>
            <a:off x="0" y="4292600"/>
            <a:ext cx="4716463"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Roland Garros ambushing</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Last preparation for the French Open in the heat of the clay season</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Last stop before a Grand Slam which entails broad international media coverage  </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Jean-François Caujolle, co-director</a:t>
            </a:r>
          </a:p>
          <a:p>
            <a:pPr eaLnBrk="1" hangingPunct="1">
              <a:spcBef>
                <a:spcPct val="50000"/>
              </a:spcBef>
              <a:buClrTx/>
              <a:buSzTx/>
              <a:buFontTx/>
              <a:buChar char="-"/>
            </a:pPr>
            <a:endParaRPr lang="fr-FR" altLang="fr-FR" sz="1800">
              <a:solidFill>
                <a:srgbClr val="000000"/>
              </a:solidFill>
              <a:ea typeface="ＭＳ Ｐゴシック" panose="020B0600070205080204" pitchFamily="34" charset="-128"/>
            </a:endParaRPr>
          </a:p>
        </p:txBody>
      </p:sp>
      <p:sp>
        <p:nvSpPr>
          <p:cNvPr id="14340" name="Text Box 5"/>
          <p:cNvSpPr txBox="1">
            <a:spLocks noChangeArrowheads="1"/>
          </p:cNvSpPr>
          <p:nvPr/>
        </p:nvSpPr>
        <p:spPr bwMode="auto">
          <a:xfrm>
            <a:off x="415925" y="1268413"/>
            <a:ext cx="372427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Historical tournament and club of the french sporting inheritance</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Favorable site towards player / fan proximity</a:t>
            </a:r>
          </a:p>
        </p:txBody>
      </p:sp>
      <p:sp>
        <p:nvSpPr>
          <p:cNvPr id="14341" name="Text Box 6"/>
          <p:cNvSpPr txBox="1">
            <a:spLocks noChangeArrowheads="1"/>
          </p:cNvSpPr>
          <p:nvPr/>
        </p:nvSpPr>
        <p:spPr bwMode="auto">
          <a:xfrm>
            <a:off x="5651500" y="4581525"/>
            <a:ext cx="333375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Melting pot between top french players and top 15 members of the ATP world tour</a:t>
            </a:r>
          </a:p>
          <a:p>
            <a:pPr algn="ctr" eaLnBrk="1" hangingPunct="1">
              <a:spcBef>
                <a:spcPct val="50000"/>
              </a:spcBef>
              <a:buClrTx/>
              <a:buSzTx/>
              <a:buFontTx/>
              <a:buNone/>
            </a:pPr>
            <a:endParaRPr lang="fr-FR" altLang="fr-FR" sz="1800">
              <a:solidFill>
                <a:srgbClr val="000000"/>
              </a:solidFill>
              <a:ea typeface="ＭＳ Ｐゴシック" panose="020B0600070205080204" pitchFamily="34" charset="-128"/>
            </a:endParaRPr>
          </a:p>
          <a:p>
            <a:pPr eaLnBrk="1" hangingPunct="1">
              <a:spcBef>
                <a:spcPct val="50000"/>
              </a:spcBef>
              <a:buClrTx/>
              <a:buSzTx/>
              <a:buFontTx/>
              <a:buChar char="-"/>
            </a:pPr>
            <a:endParaRPr lang="fr-FR" altLang="fr-FR" sz="1800">
              <a:solidFill>
                <a:srgbClr val="000000"/>
              </a:solidFill>
              <a:ea typeface="ＭＳ Ｐゴシック" panose="020B0600070205080204" pitchFamily="34" charset="-128"/>
            </a:endParaRPr>
          </a:p>
        </p:txBody>
      </p:sp>
      <p:sp>
        <p:nvSpPr>
          <p:cNvPr id="14342" name="Text Box 7"/>
          <p:cNvSpPr txBox="1">
            <a:spLocks noChangeArrowheads="1"/>
          </p:cNvSpPr>
          <p:nvPr/>
        </p:nvSpPr>
        <p:spPr bwMode="auto">
          <a:xfrm>
            <a:off x="5380038" y="1268413"/>
            <a:ext cx="37639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High quality Public Relations</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Customization of the offers and flexibility of the organization</a:t>
            </a:r>
          </a:p>
        </p:txBody>
      </p:sp>
      <p:pic>
        <p:nvPicPr>
          <p:cNvPr id="168970" name="Picture 10" descr="ni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708275"/>
            <a:ext cx="23050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8970"/>
                                        </p:tgtEl>
                                        <p:attrNameLst>
                                          <p:attrName>style.visibility</p:attrName>
                                        </p:attrNameLst>
                                      </p:cBhvr>
                                      <p:to>
                                        <p:strVal val="visible"/>
                                      </p:to>
                                    </p:set>
                                    <p:animEffect transition="in" filter="fade">
                                      <p:cBhvr>
                                        <p:cTn id="7" dur="2000"/>
                                        <p:tgtEl>
                                          <p:spTgt spid="168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defRPr/>
            </a:pPr>
            <a:r>
              <a:rPr lang="fr-FR">
                <a:solidFill>
                  <a:srgbClr val="000000"/>
                </a:solidFill>
                <a:effectLst>
                  <a:outerShdw blurRad="38100" dist="38100" dir="2700000" algn="tl">
                    <a:srgbClr val="C0C0C0"/>
                  </a:outerShdw>
                </a:effectLst>
              </a:rPr>
              <a:t>Dangers</a:t>
            </a:r>
            <a:r>
              <a:rPr lang="fr-FR">
                <a:effectLst>
                  <a:outerShdw blurRad="38100" dist="38100" dir="2700000" algn="tl">
                    <a:srgbClr val="C0C0C0"/>
                  </a:outerShdw>
                </a:effectLst>
              </a:rPr>
              <a:t>	</a:t>
            </a:r>
          </a:p>
        </p:txBody>
      </p:sp>
      <p:sp>
        <p:nvSpPr>
          <p:cNvPr id="180268" name="Rectangle 44"/>
          <p:cNvSpPr>
            <a:spLocks noGrp="1" noChangeArrowheads="1"/>
          </p:cNvSpPr>
          <p:nvPr>
            <p:ph type="body" sz="half" idx="2"/>
          </p:nvPr>
        </p:nvSpPr>
        <p:spPr/>
        <p:txBody>
          <a:bodyPr/>
          <a:lstStyle/>
          <a:p>
            <a:pPr eaLnBrk="1" hangingPunct="1">
              <a:defRPr/>
            </a:pPr>
            <a:r>
              <a:rPr lang="fr-FR" dirty="0">
                <a:solidFill>
                  <a:srgbClr val="000000"/>
                </a:solidFill>
                <a:effectLst>
                  <a:outerShdw blurRad="38100" dist="38100" dir="2700000" algn="tl">
                    <a:srgbClr val="C0C0C0"/>
                  </a:outerShdw>
                </a:effectLst>
              </a:rPr>
              <a:t>No stadium </a:t>
            </a:r>
          </a:p>
          <a:p>
            <a:pPr eaLnBrk="1" hangingPunct="1">
              <a:defRPr/>
            </a:pPr>
            <a:endParaRPr lang="fr-FR" dirty="0">
              <a:solidFill>
                <a:srgbClr val="000000"/>
              </a:solidFill>
              <a:effectLst>
                <a:outerShdw blurRad="38100" dist="38100" dir="2700000" algn="tl">
                  <a:srgbClr val="C0C0C0"/>
                </a:outerShdw>
              </a:effectLst>
            </a:endParaRPr>
          </a:p>
          <a:p>
            <a:pPr eaLnBrk="1" hangingPunct="1">
              <a:defRPr/>
            </a:pPr>
            <a:r>
              <a:rPr lang="fr-FR" dirty="0">
                <a:solidFill>
                  <a:srgbClr val="000000"/>
                </a:solidFill>
                <a:effectLst>
                  <a:outerShdw blurRad="38100" dist="38100" dir="2700000" algn="tl">
                    <a:srgbClr val="C0C0C0"/>
                  </a:outerShdw>
                </a:effectLst>
              </a:rPr>
              <a:t>No TV </a:t>
            </a:r>
            <a:r>
              <a:rPr lang="fr-FR" dirty="0" err="1">
                <a:solidFill>
                  <a:srgbClr val="000000"/>
                </a:solidFill>
                <a:effectLst>
                  <a:outerShdw blurRad="38100" dist="38100" dir="2700000" algn="tl">
                    <a:srgbClr val="C0C0C0"/>
                  </a:outerShdw>
                </a:effectLst>
              </a:rPr>
              <a:t>Rigths</a:t>
            </a:r>
            <a:endParaRPr lang="fr-FR" dirty="0">
              <a:solidFill>
                <a:srgbClr val="000000"/>
              </a:solidFill>
              <a:effectLst>
                <a:outerShdw blurRad="38100" dist="38100" dir="2700000" algn="tl">
                  <a:srgbClr val="C0C0C0"/>
                </a:outerShdw>
              </a:effectLst>
            </a:endParaRPr>
          </a:p>
          <a:p>
            <a:pPr eaLnBrk="1" hangingPunct="1">
              <a:defRPr/>
            </a:pPr>
            <a:endParaRPr lang="fr-FR" dirty="0">
              <a:solidFill>
                <a:srgbClr val="000000"/>
              </a:solidFill>
              <a:effectLst>
                <a:outerShdw blurRad="38100" dist="38100" dir="2700000" algn="tl">
                  <a:srgbClr val="C0C0C0"/>
                </a:outerShdw>
              </a:effectLst>
            </a:endParaRPr>
          </a:p>
          <a:p>
            <a:pPr eaLnBrk="1" hangingPunct="1">
              <a:defRPr/>
            </a:pPr>
            <a:r>
              <a:rPr lang="fr-FR" dirty="0">
                <a:solidFill>
                  <a:srgbClr val="000000"/>
                </a:solidFill>
                <a:effectLst>
                  <a:outerShdw blurRad="38100" dist="38100" dir="2700000" algn="tl">
                    <a:srgbClr val="C0C0C0"/>
                  </a:outerShdw>
                </a:effectLst>
              </a:rPr>
              <a:t>Public sponsors </a:t>
            </a:r>
            <a:r>
              <a:rPr lang="fr-FR" dirty="0" err="1">
                <a:solidFill>
                  <a:srgbClr val="000000"/>
                </a:solidFill>
                <a:effectLst>
                  <a:outerShdw blurRad="38100" dist="38100" dir="2700000" algn="tl">
                    <a:srgbClr val="C0C0C0"/>
                  </a:outerShdw>
                </a:effectLst>
              </a:rPr>
              <a:t>dependency</a:t>
            </a:r>
            <a:r>
              <a:rPr lang="fr-FR" dirty="0">
                <a:solidFill>
                  <a:srgbClr val="000000"/>
                </a:solidFill>
                <a:effectLst>
                  <a:outerShdw blurRad="38100" dist="38100" dir="2700000" algn="tl">
                    <a:srgbClr val="C0C0C0"/>
                  </a:outerShdw>
                </a:effectLst>
              </a:rPr>
              <a:t> </a:t>
            </a:r>
          </a:p>
          <a:p>
            <a:pPr eaLnBrk="1" hangingPunct="1">
              <a:defRPr/>
            </a:pPr>
            <a:endParaRPr lang="fr-FR" dirty="0">
              <a:solidFill>
                <a:srgbClr val="000000"/>
              </a:solidFill>
              <a:effectLst>
                <a:outerShdw blurRad="38100" dist="38100" dir="2700000" algn="tl">
                  <a:srgbClr val="C0C0C0"/>
                </a:outerShdw>
              </a:effectLst>
            </a:endParaRPr>
          </a:p>
          <a:p>
            <a:pPr eaLnBrk="1" hangingPunct="1">
              <a:defRPr/>
            </a:pPr>
            <a:r>
              <a:rPr lang="fr-FR" dirty="0" err="1">
                <a:solidFill>
                  <a:srgbClr val="000000"/>
                </a:solidFill>
                <a:effectLst>
                  <a:outerShdw blurRad="38100" dist="38100" dir="2700000" algn="tl">
                    <a:srgbClr val="C0C0C0"/>
                  </a:outerShdw>
                </a:effectLst>
              </a:rPr>
              <a:t>Relational</a:t>
            </a:r>
            <a:r>
              <a:rPr lang="fr-FR" dirty="0">
                <a:solidFill>
                  <a:srgbClr val="000000"/>
                </a:solidFill>
                <a:effectLst>
                  <a:outerShdw blurRad="38100" dist="38100" dir="2700000" algn="tl">
                    <a:srgbClr val="C0C0C0"/>
                  </a:outerShdw>
                </a:effectLst>
              </a:rPr>
              <a:t> Model = short </a:t>
            </a:r>
            <a:r>
              <a:rPr lang="fr-FR" dirty="0" err="1">
                <a:solidFill>
                  <a:srgbClr val="000000"/>
                </a:solidFill>
                <a:effectLst>
                  <a:outerShdw blurRad="38100" dist="38100" dir="2700000" algn="tl">
                    <a:srgbClr val="C0C0C0"/>
                  </a:outerShdw>
                </a:effectLst>
              </a:rPr>
              <a:t>term</a:t>
            </a:r>
            <a:r>
              <a:rPr lang="fr-FR" dirty="0">
                <a:solidFill>
                  <a:srgbClr val="000000"/>
                </a:solidFill>
                <a:effectLst>
                  <a:outerShdw blurRad="38100" dist="38100" dir="2700000" algn="tl">
                    <a:srgbClr val="C0C0C0"/>
                  </a:outerShdw>
                </a:effectLst>
              </a:rPr>
              <a:t>?</a:t>
            </a:r>
          </a:p>
          <a:p>
            <a:pPr eaLnBrk="1" hangingPunct="1">
              <a:defRPr/>
            </a:pPr>
            <a:endParaRPr lang="fr-FR" dirty="0">
              <a:solidFill>
                <a:srgbClr val="000000"/>
              </a:solidFill>
              <a:effectLst>
                <a:outerShdw blurRad="38100" dist="38100" dir="2700000" algn="tl">
                  <a:srgbClr val="C0C0C0"/>
                </a:outerShdw>
              </a:effectLst>
            </a:endParaRPr>
          </a:p>
        </p:txBody>
      </p:sp>
      <p:sp>
        <p:nvSpPr>
          <p:cNvPr id="15364" name="AutoShape 5"/>
          <p:cNvSpPr>
            <a:spLocks noChangeArrowheads="1"/>
          </p:cNvSpPr>
          <p:nvPr/>
        </p:nvSpPr>
        <p:spPr bwMode="auto">
          <a:xfrm>
            <a:off x="0" y="1628775"/>
            <a:ext cx="4456113" cy="5040313"/>
          </a:xfrm>
          <a:prstGeom prst="triangle">
            <a:avLst>
              <a:gd name="adj" fmla="val 50000"/>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pic>
        <p:nvPicPr>
          <p:cNvPr id="15365" name="Picture 16" descr="logo_babol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88" y="6010275"/>
            <a:ext cx="10080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26"/>
          <p:cNvSpPr txBox="1">
            <a:spLocks noChangeArrowheads="1"/>
          </p:cNvSpPr>
          <p:nvPr/>
        </p:nvSpPr>
        <p:spPr bwMode="auto">
          <a:xfrm>
            <a:off x="889000" y="2708275"/>
            <a:ext cx="266382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OFFICIAL SPONSORS</a:t>
            </a:r>
          </a:p>
        </p:txBody>
      </p:sp>
      <p:sp>
        <p:nvSpPr>
          <p:cNvPr id="15367" name="Text Box 27"/>
          <p:cNvSpPr txBox="1">
            <a:spLocks noChangeArrowheads="1"/>
          </p:cNvSpPr>
          <p:nvPr/>
        </p:nvSpPr>
        <p:spPr bwMode="auto">
          <a:xfrm>
            <a:off x="930275" y="1557338"/>
            <a:ext cx="259397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TITLE SPONOR</a:t>
            </a:r>
          </a:p>
        </p:txBody>
      </p:sp>
      <p:sp>
        <p:nvSpPr>
          <p:cNvPr id="15368" name="Text Box 28"/>
          <p:cNvSpPr txBox="1">
            <a:spLocks noChangeArrowheads="1"/>
          </p:cNvSpPr>
          <p:nvPr/>
        </p:nvSpPr>
        <p:spPr bwMode="auto">
          <a:xfrm>
            <a:off x="892175" y="4724400"/>
            <a:ext cx="266382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SPONSORS</a:t>
            </a:r>
          </a:p>
        </p:txBody>
      </p:sp>
      <p:pic>
        <p:nvPicPr>
          <p:cNvPr id="15369" name="Picture 29" descr="BNP Pariba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 y="3213100"/>
            <a:ext cx="17176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31" descr="logo-blanc-veolia-environnement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017" y="3171824"/>
            <a:ext cx="9366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 descr="1239285240_logo%20nice%20cote%20az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989138"/>
            <a:ext cx="71913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6" descr="logo_cg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6500" y="3860800"/>
            <a:ext cx="10382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4525" y="5292725"/>
            <a:ext cx="330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0" descr="logo_ed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0975" y="5832475"/>
            <a:ext cx="4302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40" descr="logo_or__lenotre_(2)_%5B%5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7913" y="5256213"/>
            <a:ext cx="9334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41" descr="lervinqueur_1111263021_logo_peuge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3950" y="5256213"/>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Image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80597" y="3761043"/>
            <a:ext cx="11811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2274" name="Rectangle 2"/>
          <p:cNvSpPr>
            <a:spLocks noGrp="1" noChangeArrowheads="1"/>
          </p:cNvSpPr>
          <p:nvPr>
            <p:ph type="ctrTitle"/>
          </p:nvPr>
        </p:nvSpPr>
        <p:spPr>
          <a:xfrm>
            <a:off x="2284026" y="2043663"/>
            <a:ext cx="4578895" cy="2031055"/>
          </a:xfrm>
        </p:spPr>
        <p:txBody>
          <a:bodyPr>
            <a:normAutofit/>
          </a:bodyPr>
          <a:lstStyle/>
          <a:p>
            <a:pPr eaLnBrk="1" hangingPunct="1">
              <a:defRPr/>
            </a:pPr>
            <a:r>
              <a:rPr lang="fr-FR" dirty="0">
                <a:solidFill>
                  <a:srgbClr val="FFFFFF"/>
                </a:solidFill>
              </a:rPr>
              <a:t>How to </a:t>
            </a:r>
            <a:r>
              <a:rPr lang="fr-FR" dirty="0" err="1">
                <a:solidFill>
                  <a:srgbClr val="FFFFFF"/>
                </a:solidFill>
              </a:rPr>
              <a:t>be</a:t>
            </a:r>
            <a:r>
              <a:rPr lang="fr-FR" dirty="0">
                <a:solidFill>
                  <a:srgbClr val="FFFFFF"/>
                </a:solidFill>
              </a:rPr>
              <a:t> </a:t>
            </a:r>
            <a:r>
              <a:rPr lang="fr-FR" dirty="0" err="1">
                <a:solidFill>
                  <a:srgbClr val="FFFFFF"/>
                </a:solidFill>
              </a:rPr>
              <a:t>sustainable</a:t>
            </a:r>
            <a:r>
              <a:rPr lang="fr-FR" dirty="0">
                <a:solidFill>
                  <a:srgbClr val="FFFFFF"/>
                </a:solidFill>
              </a:rPr>
              <a:t> ?</a:t>
            </a:r>
          </a:p>
        </p:txBody>
      </p:sp>
      <p:sp>
        <p:nvSpPr>
          <p:cNvPr id="182275" name="Rectangle 3"/>
          <p:cNvSpPr>
            <a:spLocks noGrp="1" noChangeArrowheads="1"/>
          </p:cNvSpPr>
          <p:nvPr>
            <p:ph type="subTitle" idx="1"/>
          </p:nvPr>
        </p:nvSpPr>
        <p:spPr>
          <a:xfrm>
            <a:off x="2284026" y="4074718"/>
            <a:ext cx="4578895" cy="682079"/>
          </a:xfrm>
        </p:spPr>
        <p:txBody>
          <a:bodyPr>
            <a:normAutofit/>
          </a:bodyPr>
          <a:lstStyle/>
          <a:p>
            <a:pPr eaLnBrk="1" hangingPunct="1">
              <a:defRPr/>
            </a:pPr>
            <a:r>
              <a:rPr lang="fr-FR">
                <a:solidFill>
                  <a:srgbClr val="FFFFFF"/>
                </a:solidFill>
              </a:rPr>
              <a:t>With a relational model !</a:t>
            </a:r>
          </a:p>
          <a:p>
            <a:pPr eaLnBrk="1" hangingPunct="1">
              <a:defRPr/>
            </a:pPr>
            <a:endParaRPr lang="fr-FR">
              <a:solidFill>
                <a:srgbClr val="FFFFFF"/>
              </a:solidFill>
            </a:endParaRPr>
          </a:p>
          <a:p>
            <a:pPr eaLnBrk="1" hangingPunct="1">
              <a:defRPr/>
            </a:pPr>
            <a:endParaRPr lang="fr-F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defRPr/>
            </a:pPr>
            <a:r>
              <a:rPr lang="fr-FR">
                <a:solidFill>
                  <a:srgbClr val="000000"/>
                </a:solidFill>
                <a:effectLst>
                  <a:outerShdw blurRad="38100" dist="38100" dir="2700000" algn="tl">
                    <a:srgbClr val="C0C0C0"/>
                  </a:outerShdw>
                </a:effectLst>
              </a:rPr>
              <a:t>One solution for this case !</a:t>
            </a:r>
          </a:p>
        </p:txBody>
      </p:sp>
      <p:pic>
        <p:nvPicPr>
          <p:cNvPr id="17411" name="Picture 5" descr="caa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28082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6"/>
          <p:cNvSpPr>
            <a:spLocks noChangeArrowheads="1"/>
          </p:cNvSpPr>
          <p:nvPr/>
        </p:nvSpPr>
        <p:spPr bwMode="auto">
          <a:xfrm>
            <a:off x="250825" y="3302000"/>
            <a:ext cx="41052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088" tIns="9522" rIns="38088" bIns="9522" anchor="ct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rPr>
              <a:t>Creative Artists Agency (CAA) is a prominent entertainment and sports agency headquartered in Los Angeles. CAA represents A-list and emerging stars in movies, television, music, and sports. It is often cited as the leading talent agency and its clients include Meryl Streep, Brad Pitt, George Clooney, Sandra Bullock, Oprah Winfrey, Julia Roberts, Steven Spielberg, and David Letterman.</a:t>
            </a:r>
          </a:p>
        </p:txBody>
      </p:sp>
      <p:sp>
        <p:nvSpPr>
          <p:cNvPr id="17413" name="Rectangle 9"/>
          <p:cNvSpPr>
            <a:spLocks noChangeArrowheads="1"/>
          </p:cNvSpPr>
          <p:nvPr/>
        </p:nvSpPr>
        <p:spPr bwMode="auto">
          <a:xfrm>
            <a:off x="4859338" y="3429000"/>
            <a:ext cx="41052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088" tIns="9522" rIns="38088" bIns="9522" anchor="ct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rgbClr val="000000"/>
                </a:solidFill>
              </a:rPr>
              <a:t>CAA Sports represents more than 650 of the world's best athletes in baseball, football, hockey, basketball, soccer, tennis, and golf, </a:t>
            </a:r>
            <a:br>
              <a:rPr lang="fr-FR" altLang="fr-FR" sz="1600" b="1">
                <a:solidFill>
                  <a:srgbClr val="000000"/>
                </a:solidFill>
              </a:rPr>
            </a:br>
            <a:br>
              <a:rPr lang="fr-FR" altLang="fr-FR" sz="1600" b="1">
                <a:solidFill>
                  <a:srgbClr val="000000"/>
                </a:solidFill>
              </a:rPr>
            </a:br>
            <a:r>
              <a:rPr lang="fr-FR" altLang="fr-FR" sz="1600" b="1">
                <a:solidFill>
                  <a:srgbClr val="000000"/>
                </a:solidFill>
              </a:rPr>
              <a:t>Licensing, endorsements, speaking, philanthropy, video games, and the Internet.</a:t>
            </a:r>
            <a:br>
              <a:rPr lang="fr-FR" altLang="fr-FR" sz="1600" b="1">
                <a:solidFill>
                  <a:srgbClr val="000000"/>
                </a:solidFill>
              </a:rPr>
            </a:br>
            <a:br>
              <a:rPr lang="fr-FR" altLang="fr-FR" sz="1600" b="1">
                <a:solidFill>
                  <a:srgbClr val="000000"/>
                </a:solidFill>
              </a:rPr>
            </a:br>
            <a:r>
              <a:rPr lang="fr-FR" altLang="fr-FR" sz="1600" b="1">
                <a:solidFill>
                  <a:srgbClr val="000000"/>
                </a:solidFill>
              </a:rPr>
              <a:t>broadcast rights, corporate marketing initiatives, and sports properties for sales/sponsorship opportunities.</a:t>
            </a:r>
          </a:p>
        </p:txBody>
      </p:sp>
      <p:pic>
        <p:nvPicPr>
          <p:cNvPr id="1741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557338"/>
            <a:ext cx="3967162"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0" name="Rectangle 6"/>
          <p:cNvSpPr>
            <a:spLocks noGrp="1" noChangeArrowheads="1"/>
          </p:cNvSpPr>
          <p:nvPr>
            <p:ph type="body" idx="1"/>
          </p:nvPr>
        </p:nvSpPr>
        <p:spPr>
          <a:xfrm>
            <a:off x="358775" y="333375"/>
            <a:ext cx="8785225" cy="6858000"/>
          </a:xfrm>
        </p:spPr>
        <p:txBody>
          <a:bodyPr/>
          <a:lstStyle/>
          <a:p>
            <a:pPr marL="0" indent="0" eaLnBrk="1" hangingPunct="1">
              <a:lnSpc>
                <a:spcPct val="80000"/>
              </a:lnSpc>
              <a:buNone/>
              <a:defRPr/>
            </a:pPr>
            <a:r>
              <a:rPr lang="fr-FR" sz="1300" b="1" dirty="0">
                <a:effectLst/>
              </a:rPr>
              <a:t>CAA Football </a:t>
            </a:r>
            <a:r>
              <a:rPr lang="fr-FR" sz="1300" dirty="0">
                <a:effectLst/>
              </a:rPr>
              <a:t>: Drew </a:t>
            </a:r>
            <a:r>
              <a:rPr lang="fr-FR" sz="1300" dirty="0" err="1">
                <a:effectLst/>
              </a:rPr>
              <a:t>Brees</a:t>
            </a:r>
            <a:r>
              <a:rPr lang="fr-FR" sz="1300" dirty="0">
                <a:effectLst/>
              </a:rPr>
              <a:t>, </a:t>
            </a:r>
            <a:r>
              <a:rPr lang="fr-FR" sz="1300" dirty="0" err="1">
                <a:effectLst/>
              </a:rPr>
              <a:t>Peyton</a:t>
            </a:r>
            <a:r>
              <a:rPr lang="fr-FR" sz="1300" dirty="0">
                <a:effectLst/>
              </a:rPr>
              <a:t> Manning, Eli Manning, Tony </a:t>
            </a:r>
            <a:r>
              <a:rPr lang="fr-FR" sz="1300" dirty="0" err="1">
                <a:effectLst/>
              </a:rPr>
              <a:t>Romo</a:t>
            </a:r>
            <a:r>
              <a:rPr lang="fr-FR" sz="1300" dirty="0">
                <a:effectLst/>
              </a:rPr>
              <a:t>, </a:t>
            </a:r>
            <a:r>
              <a:rPr lang="fr-FR" sz="1300" dirty="0" err="1">
                <a:effectLst/>
              </a:rPr>
              <a:t>LaDainian</a:t>
            </a:r>
            <a:r>
              <a:rPr lang="fr-FR" sz="1300" dirty="0">
                <a:effectLst/>
              </a:rPr>
              <a:t> Tomlinson, and Adrian Peterson, </a:t>
            </a:r>
            <a:r>
              <a:rPr lang="fr-FR" sz="1300" dirty="0" err="1">
                <a:effectLst/>
              </a:rPr>
              <a:t>among</a:t>
            </a:r>
            <a:r>
              <a:rPr lang="fr-FR" sz="1300" dirty="0">
                <a:effectLst/>
              </a:rPr>
              <a:t> </a:t>
            </a:r>
            <a:r>
              <a:rPr lang="fr-FR" sz="1300" dirty="0" err="1">
                <a:effectLst/>
              </a:rPr>
              <a:t>many</a:t>
            </a:r>
            <a:r>
              <a:rPr lang="fr-FR" sz="1300" dirty="0">
                <a:effectLst/>
              </a:rPr>
              <a:t> </a:t>
            </a:r>
            <a:r>
              <a:rPr lang="fr-FR" sz="1300" dirty="0" err="1">
                <a:effectLst/>
              </a:rPr>
              <a:t>others</a:t>
            </a:r>
            <a:r>
              <a:rPr lang="fr-FR" sz="1300" dirty="0">
                <a:effectLst/>
              </a:rPr>
              <a:t>. </a:t>
            </a:r>
          </a:p>
          <a:p>
            <a:pPr marL="0" indent="0">
              <a:lnSpc>
                <a:spcPct val="80000"/>
              </a:lnSpc>
              <a:buNone/>
              <a:defRPr/>
            </a:pPr>
            <a:endParaRPr lang="fr-FR" sz="1300" dirty="0">
              <a:effectLst/>
            </a:endParaRPr>
          </a:p>
          <a:p>
            <a:pPr marL="0" indent="0">
              <a:lnSpc>
                <a:spcPct val="80000"/>
              </a:lnSpc>
              <a:buNone/>
              <a:defRPr/>
            </a:pPr>
            <a:r>
              <a:rPr lang="fr-FR" sz="1300" b="1" dirty="0">
                <a:effectLst/>
              </a:rPr>
              <a:t>CAA Basketball </a:t>
            </a:r>
            <a:r>
              <a:rPr lang="fr-FR" sz="1300" dirty="0" err="1">
                <a:effectLst/>
              </a:rPr>
              <a:t>LeBron</a:t>
            </a:r>
            <a:r>
              <a:rPr lang="fr-FR" sz="1300" dirty="0">
                <a:effectLst/>
              </a:rPr>
              <a:t> James, Chris </a:t>
            </a:r>
            <a:r>
              <a:rPr lang="fr-FR" sz="1300" dirty="0" err="1">
                <a:effectLst/>
              </a:rPr>
              <a:t>Bosh</a:t>
            </a:r>
            <a:r>
              <a:rPr lang="fr-FR" sz="1300" dirty="0">
                <a:effectLst/>
              </a:rPr>
              <a:t>, and </a:t>
            </a:r>
            <a:r>
              <a:rPr lang="fr-FR" sz="1300" dirty="0" err="1">
                <a:effectLst/>
              </a:rPr>
              <a:t>Dwyane</a:t>
            </a:r>
            <a:r>
              <a:rPr lang="fr-FR" sz="1300" dirty="0">
                <a:effectLst/>
              </a:rPr>
              <a:t> Wade, plus Carmelo Anthony, Tony Parker, Chris Paul, and </a:t>
            </a:r>
            <a:r>
              <a:rPr lang="fr-FR" sz="1300" dirty="0" err="1">
                <a:effectLst/>
              </a:rPr>
              <a:t>many</a:t>
            </a:r>
            <a:r>
              <a:rPr lang="fr-FR" sz="1300" dirty="0">
                <a:effectLst/>
              </a:rPr>
              <a:t> </a:t>
            </a:r>
            <a:r>
              <a:rPr lang="fr-FR" sz="1300" dirty="0" err="1">
                <a:effectLst/>
              </a:rPr>
              <a:t>other</a:t>
            </a:r>
            <a:r>
              <a:rPr lang="fr-FR" sz="1300" dirty="0">
                <a:effectLst/>
              </a:rPr>
              <a:t> stars. </a:t>
            </a:r>
          </a:p>
          <a:p>
            <a:pPr marL="0" indent="0">
              <a:lnSpc>
                <a:spcPct val="80000"/>
              </a:lnSpc>
              <a:buNone/>
              <a:defRPr/>
            </a:pPr>
            <a:endParaRPr lang="fr-FR" sz="1300" dirty="0">
              <a:effectLst/>
            </a:endParaRPr>
          </a:p>
          <a:p>
            <a:pPr marL="0" indent="0">
              <a:lnSpc>
                <a:spcPct val="80000"/>
              </a:lnSpc>
              <a:buNone/>
              <a:defRPr/>
            </a:pPr>
            <a:r>
              <a:rPr lang="fr-FR" sz="1300" b="1" dirty="0">
                <a:effectLst/>
              </a:rPr>
              <a:t>CAA Baseball </a:t>
            </a:r>
            <a:r>
              <a:rPr lang="fr-FR" sz="1300" dirty="0" err="1">
                <a:effectLst/>
              </a:rPr>
              <a:t>negotiated</a:t>
            </a:r>
            <a:r>
              <a:rPr lang="fr-FR" sz="1300" dirty="0">
                <a:effectLst/>
              </a:rPr>
              <a:t> $400 million in new </a:t>
            </a:r>
            <a:r>
              <a:rPr lang="fr-FR" sz="1300" dirty="0" err="1">
                <a:effectLst/>
              </a:rPr>
              <a:t>guaranteed</a:t>
            </a:r>
            <a:r>
              <a:rPr lang="fr-FR" sz="1300" dirty="0">
                <a:effectLst/>
              </a:rPr>
              <a:t> </a:t>
            </a:r>
            <a:r>
              <a:rPr lang="fr-FR" sz="1300" dirty="0" err="1">
                <a:effectLst/>
              </a:rPr>
              <a:t>contracts</a:t>
            </a:r>
            <a:r>
              <a:rPr lang="fr-FR" sz="1300" dirty="0">
                <a:effectLst/>
              </a:rPr>
              <a:t> </a:t>
            </a:r>
            <a:r>
              <a:rPr lang="fr-FR" sz="1300" dirty="0" err="1">
                <a:effectLst/>
              </a:rPr>
              <a:t>within</a:t>
            </a:r>
            <a:r>
              <a:rPr lang="fr-FR" sz="1300" dirty="0">
                <a:effectLst/>
              </a:rPr>
              <a:t> the </a:t>
            </a:r>
            <a:r>
              <a:rPr lang="fr-FR" sz="1300" dirty="0" err="1">
                <a:effectLst/>
              </a:rPr>
              <a:t>past</a:t>
            </a:r>
            <a:r>
              <a:rPr lang="fr-FR" sz="1300" dirty="0">
                <a:effectLst/>
              </a:rPr>
              <a:t> </a:t>
            </a:r>
            <a:r>
              <a:rPr lang="fr-FR" sz="1300" dirty="0" err="1">
                <a:effectLst/>
              </a:rPr>
              <a:t>year</a:t>
            </a:r>
            <a:r>
              <a:rPr lang="fr-FR" sz="1300" dirty="0">
                <a:effectLst/>
              </a:rPr>
              <a:t> ($135 million more </a:t>
            </a:r>
            <a:r>
              <a:rPr lang="fr-FR" sz="1300" dirty="0" err="1">
                <a:effectLst/>
              </a:rPr>
              <a:t>than</a:t>
            </a:r>
            <a:r>
              <a:rPr lang="fr-FR" sz="1300" dirty="0">
                <a:effectLst/>
              </a:rPr>
              <a:t> the </a:t>
            </a:r>
            <a:r>
              <a:rPr lang="fr-FR" sz="1300" dirty="0" err="1">
                <a:effectLst/>
              </a:rPr>
              <a:t>next</a:t>
            </a:r>
            <a:r>
              <a:rPr lang="fr-FR" sz="1300" dirty="0">
                <a:effectLst/>
              </a:rPr>
              <a:t> </a:t>
            </a:r>
            <a:r>
              <a:rPr lang="fr-FR" sz="1300" dirty="0" err="1">
                <a:effectLst/>
              </a:rPr>
              <a:t>closest</a:t>
            </a:r>
            <a:r>
              <a:rPr lang="fr-FR" sz="1300" dirty="0">
                <a:effectLst/>
              </a:rPr>
              <a:t> </a:t>
            </a:r>
            <a:r>
              <a:rPr lang="fr-FR" sz="1300" dirty="0" err="1">
                <a:effectLst/>
              </a:rPr>
              <a:t>agency</a:t>
            </a:r>
            <a:r>
              <a:rPr lang="fr-FR" sz="1300" dirty="0">
                <a:effectLst/>
              </a:rPr>
              <a:t>), </a:t>
            </a:r>
            <a:r>
              <a:rPr lang="fr-FR" sz="1300" dirty="0" err="1">
                <a:effectLst/>
              </a:rPr>
              <a:t>including</a:t>
            </a:r>
            <a:r>
              <a:rPr lang="fr-FR" sz="1300" dirty="0">
                <a:effectLst/>
              </a:rPr>
              <a:t> </a:t>
            </a:r>
            <a:r>
              <a:rPr lang="fr-FR" sz="1300" dirty="0" err="1">
                <a:effectLst/>
              </a:rPr>
              <a:t>three</a:t>
            </a:r>
            <a:r>
              <a:rPr lang="fr-FR" sz="1300" dirty="0">
                <a:effectLst/>
              </a:rPr>
              <a:t> of the six </a:t>
            </a:r>
            <a:r>
              <a:rPr lang="fr-FR" sz="1300" dirty="0" err="1">
                <a:effectLst/>
              </a:rPr>
              <a:t>largest</a:t>
            </a:r>
            <a:r>
              <a:rPr lang="fr-FR" sz="1300" dirty="0">
                <a:effectLst/>
              </a:rPr>
              <a:t> </a:t>
            </a:r>
            <a:r>
              <a:rPr lang="fr-FR" sz="1300" dirty="0" err="1">
                <a:effectLst/>
              </a:rPr>
              <a:t>contracts</a:t>
            </a:r>
            <a:r>
              <a:rPr lang="fr-FR" sz="1300" dirty="0">
                <a:effectLst/>
              </a:rPr>
              <a:t> in the </a:t>
            </a:r>
            <a:r>
              <a:rPr lang="fr-FR" sz="1300" dirty="0" err="1">
                <a:effectLst/>
              </a:rPr>
              <a:t>league</a:t>
            </a:r>
            <a:r>
              <a:rPr lang="fr-FR" sz="1300" dirty="0">
                <a:effectLst/>
              </a:rPr>
              <a:t> (</a:t>
            </a:r>
            <a:r>
              <a:rPr lang="fr-FR" sz="1300" dirty="0" err="1">
                <a:effectLst/>
              </a:rPr>
              <a:t>based</a:t>
            </a:r>
            <a:r>
              <a:rPr lang="fr-FR" sz="1300" dirty="0">
                <a:effectLst/>
              </a:rPr>
              <a:t> on an </a:t>
            </a:r>
            <a:r>
              <a:rPr lang="fr-FR" sz="1300" dirty="0" err="1">
                <a:effectLst/>
              </a:rPr>
              <a:t>average</a:t>
            </a:r>
            <a:r>
              <a:rPr lang="fr-FR" sz="1300" dirty="0">
                <a:effectLst/>
              </a:rPr>
              <a:t> </a:t>
            </a:r>
            <a:r>
              <a:rPr lang="fr-FR" sz="1300" dirty="0" err="1">
                <a:effectLst/>
              </a:rPr>
              <a:t>annual</a:t>
            </a:r>
            <a:r>
              <a:rPr lang="fr-FR" sz="1300" dirty="0">
                <a:effectLst/>
              </a:rPr>
              <a:t> value.) Clients </a:t>
            </a:r>
            <a:r>
              <a:rPr lang="fr-FR" sz="1300" dirty="0" err="1">
                <a:effectLst/>
              </a:rPr>
              <a:t>include</a:t>
            </a:r>
            <a:r>
              <a:rPr lang="fr-FR" sz="1300" dirty="0">
                <a:effectLst/>
              </a:rPr>
              <a:t> Derek Jeter, Ryan Howard, Roy </a:t>
            </a:r>
            <a:r>
              <a:rPr lang="fr-FR" sz="1300" dirty="0" err="1">
                <a:effectLst/>
              </a:rPr>
              <a:t>Halladay</a:t>
            </a:r>
            <a:r>
              <a:rPr lang="fr-FR" sz="1300" dirty="0">
                <a:effectLst/>
              </a:rPr>
              <a:t>, Ryan Braun, and Ryan Zimmerman. </a:t>
            </a:r>
          </a:p>
          <a:p>
            <a:pPr marL="0" indent="0">
              <a:lnSpc>
                <a:spcPct val="80000"/>
              </a:lnSpc>
              <a:buNone/>
              <a:defRPr/>
            </a:pPr>
            <a:endParaRPr lang="fr-FR" sz="1300" dirty="0">
              <a:effectLst/>
            </a:endParaRPr>
          </a:p>
          <a:p>
            <a:pPr marL="0" indent="0">
              <a:lnSpc>
                <a:spcPct val="80000"/>
              </a:lnSpc>
              <a:buNone/>
              <a:defRPr/>
            </a:pPr>
            <a:r>
              <a:rPr lang="fr-FR" sz="1300" b="1" dirty="0">
                <a:effectLst/>
              </a:rPr>
              <a:t>CAA Hockey </a:t>
            </a:r>
            <a:r>
              <a:rPr lang="fr-FR" sz="1300" dirty="0">
                <a:effectLst/>
              </a:rPr>
              <a:t>Sidney Crosby, Henrik </a:t>
            </a:r>
            <a:r>
              <a:rPr lang="fr-FR" sz="1300" dirty="0" err="1">
                <a:effectLst/>
              </a:rPr>
              <a:t>Sedin</a:t>
            </a:r>
            <a:r>
              <a:rPr lang="fr-FR" sz="1300" dirty="0">
                <a:effectLst/>
              </a:rPr>
              <a:t>, </a:t>
            </a:r>
            <a:r>
              <a:rPr lang="fr-FR" sz="1300" dirty="0" err="1">
                <a:effectLst/>
              </a:rPr>
              <a:t>Evgeni</a:t>
            </a:r>
            <a:r>
              <a:rPr lang="fr-FR" sz="1300" dirty="0">
                <a:effectLst/>
              </a:rPr>
              <a:t> </a:t>
            </a:r>
            <a:r>
              <a:rPr lang="fr-FR" sz="1300" dirty="0" err="1">
                <a:effectLst/>
              </a:rPr>
              <a:t>Malkin</a:t>
            </a:r>
            <a:r>
              <a:rPr lang="fr-FR" sz="1300" dirty="0">
                <a:effectLst/>
              </a:rPr>
              <a:t>, Jonathan </a:t>
            </a:r>
            <a:r>
              <a:rPr lang="fr-FR" sz="1300" dirty="0" err="1">
                <a:effectLst/>
              </a:rPr>
              <a:t>Toews</a:t>
            </a:r>
            <a:r>
              <a:rPr lang="fr-FR" sz="1300" dirty="0">
                <a:effectLst/>
              </a:rPr>
              <a:t>, Daniel </a:t>
            </a:r>
            <a:r>
              <a:rPr lang="fr-FR" sz="1300" dirty="0" err="1">
                <a:effectLst/>
              </a:rPr>
              <a:t>Briere</a:t>
            </a:r>
            <a:r>
              <a:rPr lang="fr-FR" sz="1300" dirty="0">
                <a:effectLst/>
              </a:rPr>
              <a:t>, Patrick Kane, John Tavares, and Daniel </a:t>
            </a:r>
            <a:r>
              <a:rPr lang="fr-FR" sz="1300" dirty="0" err="1">
                <a:effectLst/>
              </a:rPr>
              <a:t>Sedin</a:t>
            </a:r>
            <a:r>
              <a:rPr lang="fr-FR" sz="1300" dirty="0">
                <a:effectLst/>
              </a:rPr>
              <a:t>, </a:t>
            </a:r>
            <a:r>
              <a:rPr lang="fr-FR" sz="1300" dirty="0" err="1">
                <a:effectLst/>
              </a:rPr>
              <a:t>among</a:t>
            </a:r>
            <a:r>
              <a:rPr lang="fr-FR" sz="1300" dirty="0">
                <a:effectLst/>
              </a:rPr>
              <a:t> </a:t>
            </a:r>
            <a:r>
              <a:rPr lang="fr-FR" sz="1300" dirty="0" err="1">
                <a:effectLst/>
              </a:rPr>
              <a:t>many</a:t>
            </a:r>
            <a:r>
              <a:rPr lang="fr-FR" sz="1300" dirty="0">
                <a:effectLst/>
              </a:rPr>
              <a:t> </a:t>
            </a:r>
            <a:r>
              <a:rPr lang="fr-FR" sz="1300" dirty="0" err="1">
                <a:effectLst/>
              </a:rPr>
              <a:t>others</a:t>
            </a:r>
            <a:r>
              <a:rPr lang="fr-FR" sz="1300" dirty="0">
                <a:effectLst/>
              </a:rPr>
              <a:t>. </a:t>
            </a:r>
          </a:p>
          <a:p>
            <a:pPr marL="0" indent="0">
              <a:lnSpc>
                <a:spcPct val="80000"/>
              </a:lnSpc>
              <a:buNone/>
              <a:defRPr/>
            </a:pPr>
            <a:endParaRPr lang="fr-FR" sz="1300" dirty="0">
              <a:effectLst/>
            </a:endParaRPr>
          </a:p>
          <a:p>
            <a:pPr marL="0" indent="0">
              <a:lnSpc>
                <a:spcPct val="80000"/>
              </a:lnSpc>
              <a:buNone/>
              <a:defRPr/>
            </a:pPr>
            <a:r>
              <a:rPr lang="fr-FR" sz="1300" b="1" dirty="0">
                <a:effectLst/>
              </a:rPr>
              <a:t>CAA Tennis </a:t>
            </a:r>
            <a:r>
              <a:rPr lang="fr-FR" sz="1300" dirty="0">
                <a:effectLst/>
              </a:rPr>
              <a:t>3 Novak Djokovic and #4 Andy Murray, plus tennis </a:t>
            </a:r>
            <a:r>
              <a:rPr lang="fr-FR" sz="1300" dirty="0" err="1">
                <a:effectLst/>
              </a:rPr>
              <a:t>legends</a:t>
            </a:r>
            <a:r>
              <a:rPr lang="fr-FR" sz="1300" dirty="0">
                <a:effectLst/>
              </a:rPr>
              <a:t> Andre Agassi and Stefanie Graf. </a:t>
            </a:r>
          </a:p>
          <a:p>
            <a:pPr marL="0" indent="0">
              <a:lnSpc>
                <a:spcPct val="80000"/>
              </a:lnSpc>
              <a:buNone/>
              <a:defRPr/>
            </a:pPr>
            <a:endParaRPr lang="fr-FR" sz="1300" dirty="0">
              <a:effectLst/>
            </a:endParaRPr>
          </a:p>
          <a:p>
            <a:pPr marL="0" indent="0">
              <a:lnSpc>
                <a:spcPct val="80000"/>
              </a:lnSpc>
              <a:buNone/>
              <a:defRPr/>
            </a:pPr>
            <a:r>
              <a:rPr lang="fr-FR" sz="1300" dirty="0">
                <a:effectLst/>
              </a:rPr>
              <a:t>Cristiano Ronaldo, </a:t>
            </a:r>
            <a:r>
              <a:rPr lang="fr-FR" sz="1300" dirty="0" err="1">
                <a:effectLst/>
              </a:rPr>
              <a:t>renowned</a:t>
            </a:r>
            <a:r>
              <a:rPr lang="fr-FR" sz="1300" dirty="0">
                <a:effectLst/>
              </a:rPr>
              <a:t> manager of Real Madrid José </a:t>
            </a:r>
            <a:r>
              <a:rPr lang="fr-FR" sz="1300" dirty="0" err="1">
                <a:effectLst/>
              </a:rPr>
              <a:t>Mourinho</a:t>
            </a:r>
            <a:r>
              <a:rPr lang="fr-FR" sz="1300" dirty="0">
                <a:effectLst/>
              </a:rPr>
              <a:t>, Chelsea </a:t>
            </a:r>
            <a:r>
              <a:rPr lang="fr-FR" sz="1300" dirty="0" err="1">
                <a:effectLst/>
              </a:rPr>
              <a:t>FC’s</a:t>
            </a:r>
            <a:r>
              <a:rPr lang="fr-FR" sz="1300" dirty="0">
                <a:effectLst/>
              </a:rPr>
              <a:t> </a:t>
            </a:r>
            <a:r>
              <a:rPr lang="fr-FR" sz="1300" dirty="0" err="1">
                <a:effectLst/>
              </a:rPr>
              <a:t>Deco</a:t>
            </a:r>
            <a:r>
              <a:rPr lang="fr-FR" sz="1300" dirty="0">
                <a:effectLst/>
              </a:rPr>
              <a:t>, Manchester United stars Nani and Anderson, and </a:t>
            </a:r>
            <a:r>
              <a:rPr lang="fr-FR" sz="1300" dirty="0" err="1">
                <a:effectLst/>
              </a:rPr>
              <a:t>along</a:t>
            </a:r>
            <a:r>
              <a:rPr lang="fr-FR" sz="1300" dirty="0">
                <a:effectLst/>
              </a:rPr>
              <a:t> </a:t>
            </a:r>
            <a:r>
              <a:rPr lang="fr-FR" sz="1300" dirty="0" err="1">
                <a:effectLst/>
              </a:rPr>
              <a:t>with</a:t>
            </a:r>
            <a:r>
              <a:rPr lang="fr-FR" sz="1300" dirty="0">
                <a:effectLst/>
              </a:rPr>
              <a:t> CAA client Simon Fuller, </a:t>
            </a:r>
            <a:r>
              <a:rPr lang="fr-FR" sz="1300" dirty="0" err="1">
                <a:effectLst/>
              </a:rPr>
              <a:t>represents</a:t>
            </a:r>
            <a:r>
              <a:rPr lang="fr-FR" sz="1300" dirty="0">
                <a:effectLst/>
              </a:rPr>
              <a:t> David Beckham, for </a:t>
            </a:r>
            <a:r>
              <a:rPr lang="fr-FR" sz="1300" dirty="0" err="1">
                <a:effectLst/>
              </a:rPr>
              <a:t>whom</a:t>
            </a:r>
            <a:r>
              <a:rPr lang="fr-FR" sz="1300" dirty="0">
                <a:effectLst/>
              </a:rPr>
              <a:t> </a:t>
            </a:r>
            <a:r>
              <a:rPr lang="fr-FR" sz="1300" dirty="0" err="1">
                <a:effectLst/>
              </a:rPr>
              <a:t>it</a:t>
            </a:r>
            <a:r>
              <a:rPr lang="fr-FR" sz="1300" dirty="0">
                <a:effectLst/>
              </a:rPr>
              <a:t> </a:t>
            </a:r>
            <a:r>
              <a:rPr lang="fr-FR" sz="1300" dirty="0" err="1">
                <a:effectLst/>
              </a:rPr>
              <a:t>orchestrated</a:t>
            </a:r>
            <a:r>
              <a:rPr lang="fr-FR" sz="1300" dirty="0">
                <a:effectLst/>
              </a:rPr>
              <a:t> the </a:t>
            </a:r>
            <a:r>
              <a:rPr lang="fr-FR" sz="1300" dirty="0" err="1">
                <a:effectLst/>
              </a:rPr>
              <a:t>landmark</a:t>
            </a:r>
            <a:r>
              <a:rPr lang="fr-FR" sz="1300" dirty="0">
                <a:effectLst/>
              </a:rPr>
              <a:t> deal </a:t>
            </a:r>
            <a:r>
              <a:rPr lang="fr-FR" sz="1300" dirty="0" err="1">
                <a:effectLst/>
              </a:rPr>
              <a:t>that</a:t>
            </a:r>
            <a:r>
              <a:rPr lang="fr-FR" sz="1300" dirty="0">
                <a:effectLst/>
              </a:rPr>
              <a:t> </a:t>
            </a:r>
            <a:r>
              <a:rPr lang="fr-FR" sz="1300" dirty="0" err="1">
                <a:effectLst/>
              </a:rPr>
              <a:t>brought</a:t>
            </a:r>
            <a:r>
              <a:rPr lang="fr-FR" sz="1300" dirty="0">
                <a:effectLst/>
              </a:rPr>
              <a:t> </a:t>
            </a:r>
            <a:r>
              <a:rPr lang="fr-FR" sz="1300" dirty="0" err="1">
                <a:effectLst/>
              </a:rPr>
              <a:t>him</a:t>
            </a:r>
            <a:r>
              <a:rPr lang="fr-FR" sz="1300" dirty="0">
                <a:effectLst/>
              </a:rPr>
              <a:t> to Major League </a:t>
            </a:r>
            <a:r>
              <a:rPr lang="fr-FR" sz="1300" dirty="0" err="1">
                <a:effectLst/>
              </a:rPr>
              <a:t>Soccer’s</a:t>
            </a:r>
            <a:r>
              <a:rPr lang="fr-FR" sz="1300" dirty="0">
                <a:effectLst/>
              </a:rPr>
              <a:t> Los Angeles Galaxy.</a:t>
            </a:r>
          </a:p>
          <a:p>
            <a:pPr marL="0" indent="0">
              <a:lnSpc>
                <a:spcPct val="80000"/>
              </a:lnSpc>
              <a:buNone/>
              <a:defRPr/>
            </a:pPr>
            <a:r>
              <a:rPr lang="fr-FR" sz="1300" dirty="0">
                <a:effectLst/>
              </a:rPr>
              <a:t> </a:t>
            </a:r>
          </a:p>
          <a:p>
            <a:pPr marL="0" indent="0">
              <a:lnSpc>
                <a:spcPct val="80000"/>
              </a:lnSpc>
              <a:buNone/>
              <a:defRPr/>
            </a:pPr>
            <a:r>
              <a:rPr lang="fr-FR" sz="1300" dirty="0">
                <a:effectLst/>
              </a:rPr>
              <a:t>In 2009, CAA </a:t>
            </a:r>
            <a:r>
              <a:rPr lang="fr-FR" sz="1300" dirty="0" err="1">
                <a:effectLst/>
              </a:rPr>
              <a:t>was</a:t>
            </a:r>
            <a:r>
              <a:rPr lang="fr-FR" sz="1300" dirty="0">
                <a:effectLst/>
              </a:rPr>
              <a:t> the </a:t>
            </a:r>
            <a:r>
              <a:rPr lang="fr-FR" sz="1300" dirty="0" err="1">
                <a:effectLst/>
              </a:rPr>
              <a:t>organizer</a:t>
            </a:r>
            <a:r>
              <a:rPr lang="fr-FR" sz="1300" dirty="0">
                <a:effectLst/>
              </a:rPr>
              <a:t> of the </a:t>
            </a:r>
            <a:r>
              <a:rPr lang="fr-FR" sz="1300" i="1" dirty="0">
                <a:effectLst/>
              </a:rPr>
              <a:t>World Football Challenge</a:t>
            </a:r>
            <a:r>
              <a:rPr lang="fr-FR" sz="1300" dirty="0">
                <a:effectLst/>
              </a:rPr>
              <a:t>, a six-city round robin </a:t>
            </a:r>
            <a:r>
              <a:rPr lang="fr-FR" sz="1300" dirty="0" err="1">
                <a:effectLst/>
              </a:rPr>
              <a:t>tournament</a:t>
            </a:r>
            <a:r>
              <a:rPr lang="fr-FR" sz="1300" dirty="0">
                <a:effectLst/>
              </a:rPr>
              <a:t> </a:t>
            </a:r>
            <a:r>
              <a:rPr lang="fr-FR" sz="1300" dirty="0" err="1">
                <a:effectLst/>
              </a:rPr>
              <a:t>which</a:t>
            </a:r>
            <a:r>
              <a:rPr lang="fr-FR" sz="1300" dirty="0">
                <a:effectLst/>
              </a:rPr>
              <a:t> </a:t>
            </a:r>
            <a:r>
              <a:rPr lang="fr-FR" sz="1300" dirty="0" err="1">
                <a:effectLst/>
              </a:rPr>
              <a:t>brought</a:t>
            </a:r>
            <a:r>
              <a:rPr lang="fr-FR" sz="1300" dirty="0">
                <a:effectLst/>
              </a:rPr>
              <a:t> Chelsea FC, AC Milan, FC </a:t>
            </a:r>
            <a:r>
              <a:rPr lang="fr-FR" sz="1300" dirty="0" err="1">
                <a:effectLst/>
              </a:rPr>
              <a:t>Internazionale</a:t>
            </a:r>
            <a:r>
              <a:rPr lang="fr-FR" sz="1300" dirty="0">
                <a:effectLst/>
              </a:rPr>
              <a:t> Milano, and Club America to </a:t>
            </a:r>
            <a:r>
              <a:rPr lang="fr-FR" sz="1300" dirty="0" err="1">
                <a:effectLst/>
              </a:rPr>
              <a:t>compete</a:t>
            </a:r>
            <a:r>
              <a:rPr lang="fr-FR" sz="1300" dirty="0">
                <a:effectLst/>
              </a:rPr>
              <a:t> in the United States, and </a:t>
            </a:r>
            <a:r>
              <a:rPr lang="fr-FR" sz="1300" dirty="0" err="1">
                <a:effectLst/>
              </a:rPr>
              <a:t>became</a:t>
            </a:r>
            <a:r>
              <a:rPr lang="fr-FR" sz="1300" dirty="0">
                <a:effectLst/>
              </a:rPr>
              <a:t> the </a:t>
            </a:r>
            <a:r>
              <a:rPr lang="fr-FR" sz="1300" dirty="0" err="1">
                <a:effectLst/>
              </a:rPr>
              <a:t>most</a:t>
            </a:r>
            <a:r>
              <a:rPr lang="fr-FR" sz="1300" dirty="0">
                <a:effectLst/>
              </a:rPr>
              <a:t> </a:t>
            </a:r>
            <a:r>
              <a:rPr lang="fr-FR" sz="1300" dirty="0" err="1">
                <a:effectLst/>
              </a:rPr>
              <a:t>watched</a:t>
            </a:r>
            <a:r>
              <a:rPr lang="fr-FR" sz="1300" dirty="0">
                <a:effectLst/>
              </a:rPr>
              <a:t> international soccer exhibition matches to air on </a:t>
            </a:r>
            <a:r>
              <a:rPr lang="fr-FR" sz="1300" dirty="0" err="1">
                <a:effectLst/>
              </a:rPr>
              <a:t>Spanish-language</a:t>
            </a:r>
            <a:r>
              <a:rPr lang="fr-FR" sz="1300" dirty="0">
                <a:effectLst/>
              </a:rPr>
              <a:t> </a:t>
            </a:r>
            <a:r>
              <a:rPr lang="fr-FR" sz="1300" dirty="0" err="1">
                <a:effectLst/>
              </a:rPr>
              <a:t>cable</a:t>
            </a:r>
            <a:r>
              <a:rPr lang="fr-FR" sz="1300" dirty="0">
                <a:effectLst/>
              </a:rPr>
              <a:t> all </a:t>
            </a:r>
            <a:r>
              <a:rPr lang="fr-FR" sz="1300" dirty="0" err="1">
                <a:effectLst/>
              </a:rPr>
              <a:t>year</a:t>
            </a:r>
            <a:r>
              <a:rPr lang="fr-FR" sz="1300" dirty="0">
                <a:effectLst/>
              </a:rPr>
              <a:t>. </a:t>
            </a:r>
          </a:p>
          <a:p>
            <a:pPr marL="0" indent="0">
              <a:lnSpc>
                <a:spcPct val="80000"/>
              </a:lnSpc>
              <a:buNone/>
              <a:defRPr/>
            </a:pPr>
            <a:endParaRPr lang="fr-FR" sz="1300" dirty="0">
              <a:effectLst/>
            </a:endParaRPr>
          </a:p>
          <a:p>
            <a:pPr marL="0" indent="0">
              <a:lnSpc>
                <a:spcPct val="80000"/>
              </a:lnSpc>
              <a:buNone/>
              <a:defRPr/>
            </a:pPr>
            <a:r>
              <a:rPr lang="fr-FR" sz="1300" b="1" dirty="0">
                <a:effectLst/>
              </a:rPr>
              <a:t>CAA Golf </a:t>
            </a:r>
            <a:r>
              <a:rPr lang="fr-FR" sz="1300" dirty="0" err="1">
                <a:effectLst/>
              </a:rPr>
              <a:t>represents</a:t>
            </a:r>
            <a:r>
              <a:rPr lang="fr-FR" sz="1300" dirty="0">
                <a:effectLst/>
              </a:rPr>
              <a:t> </a:t>
            </a:r>
            <a:r>
              <a:rPr lang="fr-FR" sz="1300" i="1" dirty="0">
                <a:effectLst/>
              </a:rPr>
              <a:t>Sports </a:t>
            </a:r>
            <a:r>
              <a:rPr lang="fr-FR" sz="1300" i="1" dirty="0" err="1">
                <a:effectLst/>
              </a:rPr>
              <a:t>Illustrated</a:t>
            </a:r>
            <a:r>
              <a:rPr lang="fr-FR" sz="1300" dirty="0" err="1">
                <a:effectLst/>
              </a:rPr>
              <a:t>’s</a:t>
            </a:r>
            <a:r>
              <a:rPr lang="fr-FR" sz="1300" dirty="0">
                <a:effectLst/>
              </a:rPr>
              <a:t> “</a:t>
            </a:r>
            <a:r>
              <a:rPr lang="fr-FR" sz="1300" dirty="0" err="1">
                <a:effectLst/>
              </a:rPr>
              <a:t>Individual</a:t>
            </a:r>
            <a:r>
              <a:rPr lang="fr-FR" sz="1300" dirty="0">
                <a:effectLst/>
              </a:rPr>
              <a:t> Male </a:t>
            </a:r>
            <a:r>
              <a:rPr lang="fr-FR" sz="1300" dirty="0" err="1">
                <a:effectLst/>
              </a:rPr>
              <a:t>Athlete</a:t>
            </a:r>
            <a:r>
              <a:rPr lang="fr-FR" sz="1300" dirty="0">
                <a:effectLst/>
              </a:rPr>
              <a:t> of the Century” Jack Nicklaus and </a:t>
            </a:r>
            <a:r>
              <a:rPr lang="fr-FR" sz="1300" dirty="0" err="1">
                <a:effectLst/>
              </a:rPr>
              <a:t>legendary</a:t>
            </a:r>
            <a:r>
              <a:rPr lang="fr-FR" sz="1300" dirty="0">
                <a:effectLst/>
              </a:rPr>
              <a:t> champion Greg Norman, </a:t>
            </a:r>
            <a:r>
              <a:rPr lang="fr-FR" sz="1300" dirty="0" err="1">
                <a:effectLst/>
              </a:rPr>
              <a:t>who</a:t>
            </a:r>
            <a:r>
              <a:rPr lang="fr-FR" sz="1300" dirty="0">
                <a:effectLst/>
              </a:rPr>
              <a:t> </a:t>
            </a:r>
            <a:r>
              <a:rPr lang="fr-FR" sz="1300" dirty="0" err="1">
                <a:effectLst/>
              </a:rPr>
              <a:t>spent</a:t>
            </a:r>
            <a:r>
              <a:rPr lang="fr-FR" sz="1300" dirty="0">
                <a:effectLst/>
              </a:rPr>
              <a:t> </a:t>
            </a:r>
            <a:r>
              <a:rPr lang="fr-FR" sz="1300" dirty="0" err="1">
                <a:effectLst/>
              </a:rPr>
              <a:t>seven</a:t>
            </a:r>
            <a:r>
              <a:rPr lang="fr-FR" sz="1300" dirty="0">
                <a:effectLst/>
              </a:rPr>
              <a:t> </a:t>
            </a:r>
            <a:r>
              <a:rPr lang="fr-FR" sz="1300" dirty="0" err="1">
                <a:effectLst/>
              </a:rPr>
              <a:t>years</a:t>
            </a:r>
            <a:r>
              <a:rPr lang="fr-FR" sz="1300" dirty="0">
                <a:effectLst/>
              </a:rPr>
              <a:t> </a:t>
            </a:r>
            <a:r>
              <a:rPr lang="fr-FR" sz="1300" dirty="0" err="1">
                <a:effectLst/>
              </a:rPr>
              <a:t>atop</a:t>
            </a:r>
            <a:r>
              <a:rPr lang="fr-FR" sz="1300" dirty="0">
                <a:effectLst/>
              </a:rPr>
              <a:t> the world </a:t>
            </a:r>
            <a:r>
              <a:rPr lang="fr-FR" sz="1300" dirty="0" err="1">
                <a:effectLst/>
              </a:rPr>
              <a:t>rankings</a:t>
            </a:r>
            <a:r>
              <a:rPr lang="fr-FR" sz="1300" dirty="0">
                <a:effectLst/>
              </a:rPr>
              <a:t> and </a:t>
            </a:r>
            <a:r>
              <a:rPr lang="fr-FR" sz="1300" dirty="0" err="1">
                <a:effectLst/>
              </a:rPr>
              <a:t>now</a:t>
            </a:r>
            <a:r>
              <a:rPr lang="fr-FR" sz="1300" dirty="0">
                <a:effectLst/>
              </a:rPr>
              <a:t> </a:t>
            </a:r>
            <a:r>
              <a:rPr lang="fr-FR" sz="1300" dirty="0" err="1">
                <a:effectLst/>
              </a:rPr>
              <a:t>heads</a:t>
            </a:r>
            <a:r>
              <a:rPr lang="fr-FR" sz="1300" dirty="0">
                <a:effectLst/>
              </a:rPr>
              <a:t> a global </a:t>
            </a:r>
            <a:r>
              <a:rPr lang="fr-FR" sz="1300" dirty="0" err="1">
                <a:effectLst/>
              </a:rPr>
              <a:t>enterprise</a:t>
            </a:r>
            <a:r>
              <a:rPr lang="fr-FR" sz="1300" dirty="0">
                <a:effectLst/>
              </a:rPr>
              <a:t>. </a:t>
            </a:r>
          </a:p>
          <a:p>
            <a:pPr marL="0" indent="0">
              <a:lnSpc>
                <a:spcPct val="80000"/>
              </a:lnSpc>
              <a:buNone/>
              <a:defRPr/>
            </a:pPr>
            <a:endParaRPr lang="fr-FR" sz="1300" dirty="0"/>
          </a:p>
          <a:p>
            <a:pPr marL="0" indent="0">
              <a:lnSpc>
                <a:spcPct val="80000"/>
              </a:lnSpc>
              <a:buNone/>
              <a:defRPr/>
            </a:pPr>
            <a:r>
              <a:rPr lang="fr-FR" sz="1300" dirty="0">
                <a:effectLst/>
              </a:rPr>
              <a:t>The </a:t>
            </a:r>
            <a:r>
              <a:rPr lang="fr-FR" sz="1300" dirty="0" err="1">
                <a:effectLst/>
              </a:rPr>
              <a:t>agency</a:t>
            </a:r>
            <a:r>
              <a:rPr lang="fr-FR" sz="1300" dirty="0">
                <a:effectLst/>
              </a:rPr>
              <a:t> </a:t>
            </a:r>
            <a:r>
              <a:rPr lang="fr-FR" sz="1300" dirty="0" err="1">
                <a:effectLst/>
              </a:rPr>
              <a:t>represents</a:t>
            </a:r>
            <a:r>
              <a:rPr lang="fr-FR" sz="1300" dirty="0">
                <a:effectLst/>
              </a:rPr>
              <a:t> </a:t>
            </a:r>
            <a:r>
              <a:rPr lang="fr-FR" sz="1300" dirty="0" err="1">
                <a:effectLst/>
              </a:rPr>
              <a:t>such</a:t>
            </a:r>
            <a:r>
              <a:rPr lang="fr-FR" sz="1300" dirty="0">
                <a:effectLst/>
              </a:rPr>
              <a:t> superstar </a:t>
            </a:r>
            <a:r>
              <a:rPr lang="fr-FR" sz="1300" dirty="0" err="1">
                <a:effectLst/>
              </a:rPr>
              <a:t>athletes</a:t>
            </a:r>
            <a:r>
              <a:rPr lang="fr-FR" sz="1300" dirty="0">
                <a:effectLst/>
              </a:rPr>
              <a:t> as </a:t>
            </a:r>
            <a:r>
              <a:rPr lang="fr-FR" sz="1300" b="1" dirty="0">
                <a:effectLst/>
              </a:rPr>
              <a:t>action sports </a:t>
            </a:r>
            <a:r>
              <a:rPr lang="fr-FR" sz="1300" b="1" dirty="0" err="1">
                <a:effectLst/>
              </a:rPr>
              <a:t>icons</a:t>
            </a:r>
            <a:r>
              <a:rPr lang="fr-FR" sz="1300" b="1" dirty="0">
                <a:effectLst/>
              </a:rPr>
              <a:t> </a:t>
            </a:r>
            <a:r>
              <a:rPr lang="fr-FR" sz="1300" dirty="0">
                <a:effectLst/>
              </a:rPr>
              <a:t>Tony Hawk and Shaun White and four-time </a:t>
            </a:r>
            <a:r>
              <a:rPr lang="fr-FR" sz="1300" dirty="0" err="1">
                <a:effectLst/>
              </a:rPr>
              <a:t>reigning</a:t>
            </a:r>
            <a:r>
              <a:rPr lang="fr-FR" sz="1300" dirty="0">
                <a:effectLst/>
              </a:rPr>
              <a:t> NASCAR champion </a:t>
            </a:r>
            <a:r>
              <a:rPr lang="fr-FR" sz="1300" dirty="0" err="1">
                <a:effectLst/>
              </a:rPr>
              <a:t>Jimmie</a:t>
            </a:r>
            <a:r>
              <a:rPr lang="fr-FR" sz="1300" dirty="0">
                <a:effectLst/>
              </a:rPr>
              <a:t> Johnson. </a:t>
            </a:r>
          </a:p>
          <a:p>
            <a:pPr marL="0" indent="0">
              <a:lnSpc>
                <a:spcPct val="80000"/>
              </a:lnSpc>
              <a:buNone/>
              <a:defRPr/>
            </a:pPr>
            <a:endParaRPr lang="fr-FR" sz="1300" dirty="0">
              <a:effectLst/>
            </a:endParaRPr>
          </a:p>
          <a:p>
            <a:pPr marL="0" indent="0">
              <a:lnSpc>
                <a:spcPct val="80000"/>
              </a:lnSpc>
              <a:buNone/>
              <a:defRPr/>
            </a:pPr>
            <a:r>
              <a:rPr lang="fr-FR" sz="1300" dirty="0">
                <a:effectLst/>
              </a:rPr>
              <a:t>CAA Sports won the </a:t>
            </a:r>
            <a:r>
              <a:rPr lang="fr-FR" sz="1300" dirty="0" err="1">
                <a:effectLst/>
              </a:rPr>
              <a:t>highly-coveted</a:t>
            </a:r>
            <a:r>
              <a:rPr lang="fr-FR" sz="1300" dirty="0">
                <a:effectLst/>
              </a:rPr>
              <a:t> </a:t>
            </a:r>
            <a:r>
              <a:rPr lang="fr-FR" sz="1300" dirty="0" err="1">
                <a:effectLst/>
              </a:rPr>
              <a:t>assignments</a:t>
            </a:r>
            <a:r>
              <a:rPr lang="fr-FR" sz="1300" dirty="0">
                <a:effectLst/>
              </a:rPr>
              <a:t> to </a:t>
            </a:r>
            <a:r>
              <a:rPr lang="fr-FR" sz="1300" dirty="0" err="1">
                <a:effectLst/>
              </a:rPr>
              <a:t>sell</a:t>
            </a:r>
            <a:r>
              <a:rPr lang="fr-FR" sz="1300" dirty="0">
                <a:effectLst/>
              </a:rPr>
              <a:t> major </a:t>
            </a:r>
            <a:r>
              <a:rPr lang="fr-FR" sz="1300" dirty="0" err="1">
                <a:effectLst/>
              </a:rPr>
              <a:t>corporate</a:t>
            </a:r>
            <a:r>
              <a:rPr lang="fr-FR" sz="1300" dirty="0">
                <a:effectLst/>
              </a:rPr>
              <a:t> partnerships for the new Yankee Stadium and the </a:t>
            </a:r>
            <a:r>
              <a:rPr lang="fr-FR" sz="1300" dirty="0" err="1">
                <a:effectLst/>
              </a:rPr>
              <a:t>soon</a:t>
            </a:r>
            <a:r>
              <a:rPr lang="fr-FR" sz="1300" dirty="0">
                <a:effectLst/>
              </a:rPr>
              <a:t>-to-</a:t>
            </a:r>
            <a:r>
              <a:rPr lang="fr-FR" sz="1300" dirty="0" err="1">
                <a:effectLst/>
              </a:rPr>
              <a:t>be</a:t>
            </a:r>
            <a:r>
              <a:rPr lang="fr-FR" sz="1300" dirty="0">
                <a:effectLst/>
              </a:rPr>
              <a:t> </a:t>
            </a:r>
            <a:r>
              <a:rPr lang="fr-FR" sz="1300" dirty="0" err="1">
                <a:effectLst/>
              </a:rPr>
              <a:t>renovated</a:t>
            </a:r>
            <a:r>
              <a:rPr lang="fr-FR" sz="1300" dirty="0">
                <a:effectLst/>
              </a:rPr>
              <a:t> Madison Square Garden, and has </a:t>
            </a:r>
            <a:r>
              <a:rPr lang="fr-FR" sz="1300" dirty="0" err="1">
                <a:effectLst/>
              </a:rPr>
              <a:t>since</a:t>
            </a:r>
            <a:r>
              <a:rPr lang="fr-FR" sz="1300" dirty="0">
                <a:effectLst/>
              </a:rPr>
              <a:t> </a:t>
            </a:r>
            <a:r>
              <a:rPr lang="fr-FR" sz="1300" dirty="0" err="1">
                <a:effectLst/>
              </a:rPr>
              <a:t>closed</a:t>
            </a:r>
            <a:r>
              <a:rPr lang="fr-FR" sz="1300" dirty="0">
                <a:effectLst/>
              </a:rPr>
              <a:t> </a:t>
            </a:r>
            <a:r>
              <a:rPr lang="fr-FR" sz="1300" dirty="0" err="1">
                <a:effectLst/>
              </a:rPr>
              <a:t>nearly</a:t>
            </a:r>
            <a:r>
              <a:rPr lang="fr-FR" sz="1300" dirty="0">
                <a:effectLst/>
              </a:rPr>
              <a:t> 20 deals. </a:t>
            </a:r>
          </a:p>
          <a:p>
            <a:pPr marL="0" indent="0">
              <a:lnSpc>
                <a:spcPct val="80000"/>
              </a:lnSpc>
              <a:buNone/>
              <a:defRPr/>
            </a:pPr>
            <a:endParaRPr lang="fr-FR" sz="1300" dirty="0">
              <a:effectLst/>
            </a:endParaRPr>
          </a:p>
          <a:p>
            <a:pPr marL="0" indent="0">
              <a:lnSpc>
                <a:spcPct val="80000"/>
              </a:lnSpc>
              <a:buNone/>
              <a:defRPr/>
            </a:pPr>
            <a:r>
              <a:rPr lang="fr-FR" sz="1300" dirty="0" err="1">
                <a:effectLst/>
              </a:rPr>
              <a:t>Corporate</a:t>
            </a:r>
            <a:r>
              <a:rPr lang="fr-FR" sz="1300" dirty="0">
                <a:effectLst/>
              </a:rPr>
              <a:t> clients </a:t>
            </a:r>
            <a:r>
              <a:rPr lang="fr-FR" sz="1300" dirty="0" err="1">
                <a:effectLst/>
              </a:rPr>
              <a:t>also</a:t>
            </a:r>
            <a:r>
              <a:rPr lang="fr-FR" sz="1300" dirty="0">
                <a:effectLst/>
              </a:rPr>
              <a:t> </a:t>
            </a:r>
            <a:r>
              <a:rPr lang="fr-FR" sz="1300" dirty="0" err="1">
                <a:effectLst/>
              </a:rPr>
              <a:t>include</a:t>
            </a:r>
            <a:r>
              <a:rPr lang="fr-FR" sz="1300" dirty="0">
                <a:effectLst/>
              </a:rPr>
              <a:t> FC Barcelona, Chelsea FC, Juventus FC, and </a:t>
            </a:r>
            <a:r>
              <a:rPr lang="fr-FR" sz="1300" dirty="0" err="1">
                <a:effectLst/>
              </a:rPr>
              <a:t>StubHub</a:t>
            </a:r>
            <a:r>
              <a:rPr lang="fr-FR" sz="1300" dirty="0">
                <a:effectLst/>
              </a:rPr>
              <a:t>, </a:t>
            </a:r>
            <a:r>
              <a:rPr lang="fr-FR" sz="1300" dirty="0" err="1">
                <a:effectLst/>
              </a:rPr>
              <a:t>among</a:t>
            </a:r>
            <a:r>
              <a:rPr lang="fr-FR" sz="1300" dirty="0">
                <a:effectLst/>
              </a:rPr>
              <a:t> </a:t>
            </a:r>
            <a:r>
              <a:rPr lang="fr-FR" sz="1300" dirty="0" err="1">
                <a:effectLst/>
              </a:rPr>
              <a:t>many</a:t>
            </a:r>
            <a:r>
              <a:rPr lang="fr-FR" sz="1300" dirty="0">
                <a:effectLst/>
              </a:rPr>
              <a:t> </a:t>
            </a:r>
            <a:r>
              <a:rPr lang="fr-FR" sz="1300" dirty="0" err="1">
                <a:effectLst/>
              </a:rPr>
              <a:t>others</a:t>
            </a:r>
            <a:r>
              <a:rPr lang="fr-FR" sz="1300" dirty="0">
                <a:effectLst/>
              </a:rPr>
              <a:t>. </a:t>
            </a:r>
          </a:p>
          <a:p>
            <a:pPr marL="0" indent="0" eaLnBrk="1" hangingPunct="1">
              <a:lnSpc>
                <a:spcPct val="80000"/>
              </a:lnSpc>
              <a:buNone/>
              <a:defRPr/>
            </a:pPr>
            <a:endParaRPr lang="fr-FR" sz="1300" dirty="0">
              <a:effectLst/>
            </a:endParaRPr>
          </a:p>
          <a:p>
            <a:pPr eaLnBrk="1" hangingPunct="1">
              <a:lnSpc>
                <a:spcPct val="80000"/>
              </a:lnSpc>
              <a:buFont typeface="Wingdings" panose="05000000000000000000" pitchFamily="2" charset="2"/>
              <a:buNone/>
              <a:defRPr/>
            </a:pPr>
            <a:endParaRPr lang="fr-FR" sz="1400" dirty="0">
              <a:effectLst/>
            </a:endParaRPr>
          </a:p>
          <a:p>
            <a:pPr eaLnBrk="1" hangingPunct="1">
              <a:lnSpc>
                <a:spcPct val="80000"/>
              </a:lnSpc>
              <a:buFont typeface="Wingdings" panose="05000000000000000000" pitchFamily="2" charset="2"/>
              <a:buNone/>
              <a:defRPr/>
            </a:pPr>
            <a:endParaRPr lang="fr-FR" sz="1400" dirty="0">
              <a:effectLst/>
            </a:endParaRPr>
          </a:p>
          <a:p>
            <a:pPr eaLnBrk="1" hangingPunct="1">
              <a:lnSpc>
                <a:spcPct val="80000"/>
              </a:lnSpc>
              <a:buFont typeface="Wingdings" panose="05000000000000000000" pitchFamily="2" charset="2"/>
              <a:buNone/>
              <a:defRPr/>
            </a:pPr>
            <a:endParaRPr lang="fr-FR" sz="1200"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bouche d’incendie, stade, table, assis&#10;&#10;Description générée automatiquement">
            <a:extLst>
              <a:ext uri="{FF2B5EF4-FFF2-40B4-BE49-F238E27FC236}">
                <a16:creationId xmlns:a16="http://schemas.microsoft.com/office/drawing/2014/main" id="{071B8B06-9D1C-4865-A225-22715B017910}"/>
              </a:ext>
            </a:extLst>
          </p:cNvPr>
          <p:cNvPicPr>
            <a:picLocks noChangeAspect="1"/>
          </p:cNvPicPr>
          <p:nvPr/>
        </p:nvPicPr>
        <p:blipFill rotWithShape="1">
          <a:blip r:embed="rId2">
            <a:extLst>
              <a:ext uri="{28A0092B-C50C-407E-A947-70E740481C1C}">
                <a14:useLocalDpi xmlns:a14="http://schemas.microsoft.com/office/drawing/2010/main" val="0"/>
              </a:ext>
            </a:extLst>
          </a:blip>
          <a:srcRect l="5549" r="19452"/>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82B6DA37-FC72-417A-ADB3-F8E4B2AE6BC4}"/>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b="1">
                <a:solidFill>
                  <a:schemeClr val="tx1">
                    <a:lumMod val="85000"/>
                    <a:lumOff val="15000"/>
                  </a:schemeClr>
                </a:solidFill>
                <a:latin typeface="+mj-lt"/>
                <a:ea typeface="+mj-ea"/>
                <a:cs typeface="+mj-cs"/>
              </a:rPr>
              <a:t>Business Model</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909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ctrTitle" sz="quarter"/>
          </p:nvPr>
        </p:nvSpPr>
        <p:spPr>
          <a:xfrm>
            <a:off x="2284026" y="2043663"/>
            <a:ext cx="4578895" cy="2031055"/>
          </a:xfrm>
        </p:spPr>
        <p:txBody>
          <a:bodyPr>
            <a:normAutofit/>
          </a:bodyPr>
          <a:lstStyle/>
          <a:p>
            <a:r>
              <a:rPr lang="fr-FR">
                <a:solidFill>
                  <a:srgbClr val="FFFFFF"/>
                </a:solidFill>
              </a:rPr>
              <a:t>Assets Construction !</a:t>
            </a:r>
          </a:p>
        </p:txBody>
      </p:sp>
      <p:sp>
        <p:nvSpPr>
          <p:cNvPr id="3" name="Sous-titre 2"/>
          <p:cNvSpPr>
            <a:spLocks noGrp="1"/>
          </p:cNvSpPr>
          <p:nvPr>
            <p:ph type="subTitle" sz="quarter" idx="1"/>
          </p:nvPr>
        </p:nvSpPr>
        <p:spPr>
          <a:xfrm>
            <a:off x="2284026" y="4074718"/>
            <a:ext cx="4578895" cy="682079"/>
          </a:xfrm>
        </p:spPr>
        <p:txBody>
          <a:bodyPr>
            <a:normAutofit/>
          </a:bodyPr>
          <a:lstStyle/>
          <a:p>
            <a:r>
              <a:rPr lang="fr-FR">
                <a:solidFill>
                  <a:srgbClr val="FFFFFF"/>
                </a:solidFill>
              </a:rPr>
              <a:t>Be efficient !</a:t>
            </a:r>
          </a:p>
        </p:txBody>
      </p:sp>
    </p:spTree>
    <p:extLst>
      <p:ext uri="{BB962C8B-B14F-4D97-AF65-F5344CB8AC3E}">
        <p14:creationId xmlns:p14="http://schemas.microsoft.com/office/powerpoint/2010/main" val="3135398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bâtiment, extérieur, table, alimentation&#10;&#10;Description générée automatiquement">
            <a:extLst>
              <a:ext uri="{FF2B5EF4-FFF2-40B4-BE49-F238E27FC236}">
                <a16:creationId xmlns:a16="http://schemas.microsoft.com/office/drawing/2014/main" id="{AF623E6C-2CD8-4FB2-B059-DFEF314CAF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99" r="22927" b="1"/>
          <a:stretch/>
        </p:blipFill>
        <p:spPr>
          <a:xfrm>
            <a:off x="480957" y="643467"/>
            <a:ext cx="3009765" cy="2702558"/>
          </a:xfrm>
          <a:prstGeom prst="rect">
            <a:avLst/>
          </a:prstGeom>
        </p:spPr>
      </p:pic>
      <p:pic>
        <p:nvPicPr>
          <p:cNvPr id="7" name="Image 6" descr="Une image contenant sport, extérieur, jeu, gens&#10;&#10;Description générée automatiquement">
            <a:extLst>
              <a:ext uri="{FF2B5EF4-FFF2-40B4-BE49-F238E27FC236}">
                <a16:creationId xmlns:a16="http://schemas.microsoft.com/office/drawing/2014/main" id="{5343C4FA-55EC-4E83-8674-E19878BB4188}"/>
              </a:ext>
            </a:extLst>
          </p:cNvPr>
          <p:cNvPicPr>
            <a:picLocks noChangeAspect="1"/>
          </p:cNvPicPr>
          <p:nvPr/>
        </p:nvPicPr>
        <p:blipFill rotWithShape="1">
          <a:blip r:embed="rId3">
            <a:extLst>
              <a:ext uri="{28A0092B-C50C-407E-A947-70E740481C1C}">
                <a14:useLocalDpi xmlns:a14="http://schemas.microsoft.com/office/drawing/2010/main" val="0"/>
              </a:ext>
            </a:extLst>
          </a:blip>
          <a:srcRect l="18555" r="18896" b="3"/>
          <a:stretch/>
        </p:blipFill>
        <p:spPr>
          <a:xfrm>
            <a:off x="482600" y="3509433"/>
            <a:ext cx="3008122" cy="2705099"/>
          </a:xfrm>
          <a:prstGeom prst="rect">
            <a:avLst/>
          </a:prstGeom>
        </p:spPr>
      </p:pic>
      <p:pic>
        <p:nvPicPr>
          <p:cNvPr id="3" name="Image 2" descr="Une image contenant personne, homme, complet, debout&#10;&#10;Description générée automatiquement">
            <a:extLst>
              <a:ext uri="{FF2B5EF4-FFF2-40B4-BE49-F238E27FC236}">
                <a16:creationId xmlns:a16="http://schemas.microsoft.com/office/drawing/2014/main" id="{1AB324B6-0E38-4229-BB65-88828D45D986}"/>
              </a:ext>
            </a:extLst>
          </p:cNvPr>
          <p:cNvPicPr>
            <a:picLocks noChangeAspect="1"/>
          </p:cNvPicPr>
          <p:nvPr/>
        </p:nvPicPr>
        <p:blipFill rotWithShape="1">
          <a:blip r:embed="rId4">
            <a:extLst>
              <a:ext uri="{28A0092B-C50C-407E-A947-70E740481C1C}">
                <a14:useLocalDpi xmlns:a14="http://schemas.microsoft.com/office/drawing/2010/main" val="0"/>
              </a:ext>
            </a:extLst>
          </a:blip>
          <a:srcRect l="7760" r="41231" b="-1"/>
          <a:stretch/>
        </p:blipFill>
        <p:spPr>
          <a:xfrm>
            <a:off x="3609474" y="643467"/>
            <a:ext cx="5051925" cy="5571066"/>
          </a:xfrm>
          <a:prstGeom prst="rect">
            <a:avLst/>
          </a:prstGeom>
        </p:spPr>
      </p:pic>
    </p:spTree>
    <p:extLst>
      <p:ext uri="{BB962C8B-B14F-4D97-AF65-F5344CB8AC3E}">
        <p14:creationId xmlns:p14="http://schemas.microsoft.com/office/powerpoint/2010/main" val="260517681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5" name="Rectangle 14">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Image 3">
            <a:extLst>
              <a:ext uri="{FF2B5EF4-FFF2-40B4-BE49-F238E27FC236}">
                <a16:creationId xmlns:a16="http://schemas.microsoft.com/office/drawing/2014/main" id="{E5628C4E-5DCC-8064-8635-61D57D6FD240}"/>
              </a:ext>
            </a:extLst>
          </p:cNvPr>
          <p:cNvPicPr>
            <a:picLocks noChangeAspect="1"/>
          </p:cNvPicPr>
          <p:nvPr/>
        </p:nvPicPr>
        <p:blipFill rotWithShape="1">
          <a:blip r:embed="rId2"/>
          <a:srcRect l="19325" r="7309" b="2"/>
          <a:stretch/>
        </p:blipFill>
        <p:spPr>
          <a:xfrm rot="21480000">
            <a:off x="853377" y="1003258"/>
            <a:ext cx="7437246" cy="4764396"/>
          </a:xfrm>
          <a:prstGeom prst="rect">
            <a:avLst/>
          </a:prstGeom>
        </p:spPr>
      </p:pic>
    </p:spTree>
    <p:extLst>
      <p:ext uri="{BB962C8B-B14F-4D97-AF65-F5344CB8AC3E}">
        <p14:creationId xmlns:p14="http://schemas.microsoft.com/office/powerpoint/2010/main" val="2647323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E270AEB9-C526-75CB-2A83-69EF8C2B3E03}"/>
              </a:ext>
            </a:extLst>
          </p:cNvPr>
          <p:cNvPicPr>
            <a:picLocks noChangeAspect="1"/>
          </p:cNvPicPr>
          <p:nvPr/>
        </p:nvPicPr>
        <p:blipFill rotWithShape="1">
          <a:blip r:embed="rId2"/>
          <a:srcRect r="8318" b="2"/>
          <a:stretch/>
        </p:blipFill>
        <p:spPr>
          <a:xfrm>
            <a:off x="20" y="1282"/>
            <a:ext cx="9143980" cy="6856718"/>
          </a:xfrm>
          <a:prstGeom prst="rect">
            <a:avLst/>
          </a:prstGeom>
        </p:spPr>
      </p:pic>
    </p:spTree>
    <p:extLst>
      <p:ext uri="{BB962C8B-B14F-4D97-AF65-F5344CB8AC3E}">
        <p14:creationId xmlns:p14="http://schemas.microsoft.com/office/powerpoint/2010/main" val="1530251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Image 3"/>
          <p:cNvPicPr>
            <a:picLocks noChangeAspect="1"/>
          </p:cNvPicPr>
          <p:nvPr/>
        </p:nvPicPr>
        <p:blipFill rotWithShape="1">
          <a:blip r:embed="rId2"/>
          <a:srcRect l="5805" r="6388"/>
          <a:stretch/>
        </p:blipFill>
        <p:spPr>
          <a:xfrm rot="21480000">
            <a:off x="853377" y="1003258"/>
            <a:ext cx="7437246" cy="4764396"/>
          </a:xfrm>
          <a:prstGeom prst="rect">
            <a:avLst/>
          </a:prstGeom>
        </p:spPr>
      </p:pic>
    </p:spTree>
    <p:extLst>
      <p:ext uri="{BB962C8B-B14F-4D97-AF65-F5344CB8AC3E}">
        <p14:creationId xmlns:p14="http://schemas.microsoft.com/office/powerpoint/2010/main" val="4065996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Image 1"/>
          <p:cNvPicPr>
            <a:picLocks noChangeAspect="1"/>
          </p:cNvPicPr>
          <p:nvPr/>
        </p:nvPicPr>
        <p:blipFill rotWithShape="1">
          <a:blip r:embed="rId2"/>
          <a:srcRect l="3248" r="8946"/>
          <a:stretch/>
        </p:blipFill>
        <p:spPr>
          <a:xfrm rot="21480000">
            <a:off x="853377" y="1003258"/>
            <a:ext cx="7437246" cy="4764396"/>
          </a:xfrm>
          <a:prstGeom prst="rect">
            <a:avLst/>
          </a:prstGeom>
          <a:solidFill>
            <a:schemeClr val="tx1"/>
          </a:solidFill>
        </p:spPr>
      </p:pic>
    </p:spTree>
    <p:extLst>
      <p:ext uri="{BB962C8B-B14F-4D97-AF65-F5344CB8AC3E}">
        <p14:creationId xmlns:p14="http://schemas.microsoft.com/office/powerpoint/2010/main" val="1114849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Retour sur l'Open Parc Auvergne-Rhône-Alpes 2021- Tournoi ATP 250">
            <a:hlinkClick r:id="" action="ppaction://media"/>
            <a:extLst>
              <a:ext uri="{FF2B5EF4-FFF2-40B4-BE49-F238E27FC236}">
                <a16:creationId xmlns:a16="http://schemas.microsoft.com/office/drawing/2014/main" id="{AF0A10E8-B771-B966-1966-107CD3D4F540}"/>
              </a:ext>
            </a:extLst>
          </p:cNvPr>
          <p:cNvPicPr>
            <a:picLocks noRot="1" noChangeAspect="1"/>
          </p:cNvPicPr>
          <p:nvPr>
            <a:videoFile r:link="rId1"/>
          </p:nvPr>
        </p:nvPicPr>
        <p:blipFill>
          <a:blip r:embed="rId3"/>
          <a:stretch>
            <a:fillRect/>
          </a:stretch>
        </p:blipFill>
        <p:spPr>
          <a:xfrm>
            <a:off x="0" y="620688"/>
            <a:ext cx="9144000" cy="5166360"/>
          </a:xfrm>
          <a:prstGeom prst="rect">
            <a:avLst/>
          </a:prstGeom>
        </p:spPr>
      </p:pic>
    </p:spTree>
    <p:extLst>
      <p:ext uri="{BB962C8B-B14F-4D97-AF65-F5344CB8AC3E}">
        <p14:creationId xmlns:p14="http://schemas.microsoft.com/office/powerpoint/2010/main" val="33006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mazon.fr - Sustainable Business Models: Innovation, Implementation and  Success - Aagaard, Annabeth - Livres">
            <a:extLst>
              <a:ext uri="{FF2B5EF4-FFF2-40B4-BE49-F238E27FC236}">
                <a16:creationId xmlns:a16="http://schemas.microsoft.com/office/drawing/2014/main" id="{D38C64B3-4E58-697B-B0ED-414CF83FC2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5" r="1" b="1"/>
          <a:stretch/>
        </p:blipFill>
        <p:spPr bwMode="auto">
          <a:xfrm>
            <a:off x="20" y="10"/>
            <a:ext cx="457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en Parc Auvergne-Rhône-Alpes - Sport Plus Conseil">
            <a:extLst>
              <a:ext uri="{FF2B5EF4-FFF2-40B4-BE49-F238E27FC236}">
                <a16:creationId xmlns:a16="http://schemas.microsoft.com/office/drawing/2014/main" id="{8A659962-211D-2ECC-90D9-786381AAB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474" r="21026"/>
          <a:stretch/>
        </p:blipFill>
        <p:spPr bwMode="auto">
          <a:xfrm>
            <a:off x="4572000" y="10"/>
            <a:ext cx="457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D9653F2-072A-6AAF-0FB7-021D22FD9192}"/>
              </a:ext>
            </a:extLst>
          </p:cNvPr>
          <p:cNvSpPr txBox="1"/>
          <p:nvPr/>
        </p:nvSpPr>
        <p:spPr>
          <a:xfrm>
            <a:off x="3131840" y="404664"/>
            <a:ext cx="2880320" cy="400110"/>
          </a:xfrm>
          <a:prstGeom prst="rect">
            <a:avLst/>
          </a:prstGeom>
          <a:solidFill>
            <a:schemeClr val="accent6">
              <a:lumMod val="60000"/>
              <a:lumOff val="40000"/>
            </a:schemeClr>
          </a:solidFill>
          <a:scene3d>
            <a:camera prst="perspectiveContrastingRightFacing"/>
            <a:lightRig rig="threePt" dir="t"/>
          </a:scene3d>
        </p:spPr>
        <p:txBody>
          <a:bodyPr wrap="square" rtlCol="0">
            <a:spAutoFit/>
          </a:bodyPr>
          <a:lstStyle/>
          <a:p>
            <a:pPr algn="ctr"/>
            <a:r>
              <a:rPr lang="fr-FR" sz="2000" dirty="0"/>
              <a:t>NEXT Session Challenge </a:t>
            </a:r>
          </a:p>
        </p:txBody>
      </p:sp>
    </p:spTree>
    <p:extLst>
      <p:ext uri="{BB962C8B-B14F-4D97-AF65-F5344CB8AC3E}">
        <p14:creationId xmlns:p14="http://schemas.microsoft.com/office/powerpoint/2010/main" val="2831625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1858" name="Rectangle 2"/>
          <p:cNvSpPr>
            <a:spLocks noGrp="1" noChangeArrowheads="1"/>
          </p:cNvSpPr>
          <p:nvPr>
            <p:ph type="ctrTitle"/>
          </p:nvPr>
        </p:nvSpPr>
        <p:spPr>
          <a:xfrm>
            <a:off x="2284026" y="2043663"/>
            <a:ext cx="4578895" cy="2031055"/>
          </a:xfrm>
        </p:spPr>
        <p:txBody>
          <a:bodyPr>
            <a:normAutofit fontScale="90000"/>
          </a:bodyPr>
          <a:lstStyle/>
          <a:p>
            <a:pPr eaLnBrk="1" hangingPunct="1">
              <a:defRPr/>
            </a:pPr>
            <a:r>
              <a:rPr lang="en-US" b="1" dirty="0">
                <a:solidFill>
                  <a:srgbClr val="FFFFFF"/>
                </a:solidFill>
              </a:rPr>
              <a:t>Business Strategy &amp; </a:t>
            </a:r>
            <a:br>
              <a:rPr lang="en-US" b="1" dirty="0">
                <a:solidFill>
                  <a:srgbClr val="FFFFFF"/>
                </a:solidFill>
              </a:rPr>
            </a:br>
            <a:r>
              <a:rPr lang="en-US" b="1" dirty="0">
                <a:solidFill>
                  <a:srgbClr val="FFFFFF"/>
                </a:solidFill>
              </a:rPr>
              <a:t>Model</a:t>
            </a:r>
          </a:p>
        </p:txBody>
      </p:sp>
      <p:sp>
        <p:nvSpPr>
          <p:cNvPr id="121859" name="Rectangle 3"/>
          <p:cNvSpPr>
            <a:spLocks noGrp="1" noChangeArrowheads="1"/>
          </p:cNvSpPr>
          <p:nvPr>
            <p:ph type="subTitle" idx="1"/>
          </p:nvPr>
        </p:nvSpPr>
        <p:spPr>
          <a:xfrm>
            <a:off x="2284026" y="4074718"/>
            <a:ext cx="4578895" cy="682079"/>
          </a:xfrm>
        </p:spPr>
        <p:txBody>
          <a:bodyPr>
            <a:normAutofit/>
          </a:bodyPr>
          <a:lstStyle/>
          <a:p>
            <a:pPr eaLnBrk="1" hangingPunct="1">
              <a:defRPr/>
            </a:pPr>
            <a:r>
              <a:rPr lang="en-US">
                <a:solidFill>
                  <a:srgbClr val="FFFFFF"/>
                </a:solidFill>
              </a:rPr>
              <a:t>From theory to practice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919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82" name="Rectangle 2"/>
          <p:cNvSpPr>
            <a:spLocks noGrp="1" noChangeArrowheads="1"/>
          </p:cNvSpPr>
          <p:nvPr>
            <p:ph type="title"/>
          </p:nvPr>
        </p:nvSpPr>
        <p:spPr>
          <a:xfrm>
            <a:off x="323528" y="643467"/>
            <a:ext cx="2518525" cy="5571066"/>
          </a:xfrm>
        </p:spPr>
        <p:txBody>
          <a:bodyPr>
            <a:normAutofit/>
          </a:bodyPr>
          <a:lstStyle/>
          <a:p>
            <a:pPr eaLnBrk="1" hangingPunct="1">
              <a:defRPr/>
            </a:pPr>
            <a:r>
              <a:rPr lang="en-US" b="1" dirty="0">
                <a:solidFill>
                  <a:srgbClr val="FFFFFF"/>
                </a:solidFill>
              </a:rPr>
              <a:t>Business Plan</a:t>
            </a:r>
            <a:br>
              <a:rPr lang="en-US" b="1" dirty="0">
                <a:solidFill>
                  <a:srgbClr val="FFFFFF"/>
                </a:solidFill>
              </a:rPr>
            </a:br>
            <a:r>
              <a:rPr lang="en-US" b="1" dirty="0">
                <a:solidFill>
                  <a:srgbClr val="FFFFFF"/>
                </a:solidFill>
              </a:rPr>
              <a:t>Roadmap</a:t>
            </a:r>
            <a:br>
              <a:rPr lang="en-US" b="1" dirty="0">
                <a:solidFill>
                  <a:srgbClr val="FFFFFF"/>
                </a:solidFill>
              </a:rPr>
            </a:br>
            <a:endParaRPr lang="en-US" b="1" dirty="0">
              <a:solidFill>
                <a:srgbClr val="FFFFFF"/>
              </a:solidFill>
            </a:endParaRPr>
          </a:p>
        </p:txBody>
      </p:sp>
      <p:sp>
        <p:nvSpPr>
          <p:cNvPr id="78" name="Arc 77">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180222" y="1348064"/>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22885" name="Rectangle 3">
            <a:extLst>
              <a:ext uri="{FF2B5EF4-FFF2-40B4-BE49-F238E27FC236}">
                <a16:creationId xmlns:a16="http://schemas.microsoft.com/office/drawing/2014/main" id="{D8D4C9D4-B6F9-419F-8A32-FE983CC853F8}"/>
              </a:ext>
            </a:extLst>
          </p:cNvPr>
          <p:cNvGraphicFramePr/>
          <p:nvPr>
            <p:extLst>
              <p:ext uri="{D42A27DB-BD31-4B8C-83A1-F6EECF244321}">
                <p14:modId xmlns:p14="http://schemas.microsoft.com/office/powerpoint/2010/main" val="3770687718"/>
              </p:ext>
            </p:extLst>
          </p:nvPr>
        </p:nvGraphicFramePr>
        <p:xfrm>
          <a:off x="3927763" y="653693"/>
          <a:ext cx="4727797"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Coldplay - Music Of The Spheres World Tour 2023 (Official trailer)">
            <a:hlinkClick r:id="" action="ppaction://media"/>
            <a:extLst>
              <a:ext uri="{FF2B5EF4-FFF2-40B4-BE49-F238E27FC236}">
                <a16:creationId xmlns:a16="http://schemas.microsoft.com/office/drawing/2014/main" id="{77AD2782-D781-2208-62B1-A9F3E0D550B9}"/>
              </a:ext>
            </a:extLst>
          </p:cNvPr>
          <p:cNvPicPr>
            <a:picLocks noRot="1" noChangeAspect="1"/>
          </p:cNvPicPr>
          <p:nvPr>
            <a:videoFile r:link="rId1"/>
          </p:nvPr>
        </p:nvPicPr>
        <p:blipFill>
          <a:blip r:embed="rId3"/>
          <a:stretch>
            <a:fillRect/>
          </a:stretch>
        </p:blipFill>
        <p:spPr>
          <a:xfrm>
            <a:off x="0" y="620688"/>
            <a:ext cx="9144000" cy="5166360"/>
          </a:xfrm>
          <a:prstGeom prst="rect">
            <a:avLst/>
          </a:prstGeom>
        </p:spPr>
      </p:pic>
    </p:spTree>
    <p:extLst>
      <p:ext uri="{BB962C8B-B14F-4D97-AF65-F5344CB8AC3E}">
        <p14:creationId xmlns:p14="http://schemas.microsoft.com/office/powerpoint/2010/main" val="325333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usiness Model Vs Business Plan">
            <a:extLst>
              <a:ext uri="{FF2B5EF4-FFF2-40B4-BE49-F238E27FC236}">
                <a16:creationId xmlns:a16="http://schemas.microsoft.com/office/drawing/2014/main" id="{8EA9574F-597F-42AC-D8AB-9C183F516B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48" r="18707"/>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146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Business Model PowerPoint Template">
            <a:extLst>
              <a:ext uri="{FF2B5EF4-FFF2-40B4-BE49-F238E27FC236}">
                <a16:creationId xmlns:a16="http://schemas.microsoft.com/office/drawing/2014/main" id="{9E99113A-999A-5C7E-66A1-1F104ED139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088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ating strategic product roadmaps | by Cristina Meniuc | The Startup |  Medium">
            <a:extLst>
              <a:ext uri="{FF2B5EF4-FFF2-40B4-BE49-F238E27FC236}">
                <a16:creationId xmlns:a16="http://schemas.microsoft.com/office/drawing/2014/main" id="{28ED5017-3015-4242-9901-D3B053A8C9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 y="1340768"/>
            <a:ext cx="9144000" cy="352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117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CDB97C2F-320B-4B3C-BC2A-808A1819FF9B}"/>
              </a:ext>
            </a:extLst>
          </p:cNvPr>
          <p:cNvPicPr>
            <a:picLocks noChangeAspect="1"/>
          </p:cNvPicPr>
          <p:nvPr/>
        </p:nvPicPr>
        <p:blipFill rotWithShape="1">
          <a:blip r:embed="rId2">
            <a:alphaModFix amt="50000"/>
          </a:blip>
          <a:srcRect l="11167" r="11165" b="-2"/>
          <a:stretch/>
        </p:blipFill>
        <p:spPr>
          <a:xfrm>
            <a:off x="20" y="1"/>
            <a:ext cx="9143980" cy="6857999"/>
          </a:xfrm>
          <a:prstGeom prst="rect">
            <a:avLst/>
          </a:prstGeom>
        </p:spPr>
      </p:pic>
      <p:sp>
        <p:nvSpPr>
          <p:cNvPr id="2" name="Titre 1">
            <a:extLst>
              <a:ext uri="{FF2B5EF4-FFF2-40B4-BE49-F238E27FC236}">
                <a16:creationId xmlns:a16="http://schemas.microsoft.com/office/drawing/2014/main" id="{94A6F535-E859-48A2-8EAD-A467941F545E}"/>
              </a:ext>
            </a:extLst>
          </p:cNvPr>
          <p:cNvSpPr>
            <a:spLocks noGrp="1"/>
          </p:cNvSpPr>
          <p:nvPr>
            <p:ph type="title"/>
          </p:nvPr>
        </p:nvSpPr>
        <p:spPr>
          <a:xfrm>
            <a:off x="3290511" y="1200152"/>
            <a:ext cx="5172879" cy="4457696"/>
          </a:xfrm>
        </p:spPr>
        <p:txBody>
          <a:bodyPr vert="horz" lIns="91440" tIns="45720" rIns="91440" bIns="45720" rtlCol="0" anchor="ctr">
            <a:normAutofit/>
          </a:bodyPr>
          <a:lstStyle/>
          <a:p>
            <a:pPr algn="l">
              <a:lnSpc>
                <a:spcPct val="90000"/>
              </a:lnSpc>
              <a:defRPr/>
            </a:pPr>
            <a:r>
              <a:rPr lang="en-US" sz="7000">
                <a:solidFill>
                  <a:srgbClr val="FFFFFF"/>
                </a:solidFill>
              </a:rPr>
              <a:t>Preamble</a:t>
            </a:r>
          </a:p>
        </p:txBody>
      </p:sp>
      <p:sp>
        <p:nvSpPr>
          <p:cNvPr id="3" name="Espace réservé du contenu 2">
            <a:extLst>
              <a:ext uri="{FF2B5EF4-FFF2-40B4-BE49-F238E27FC236}">
                <a16:creationId xmlns:a16="http://schemas.microsoft.com/office/drawing/2014/main" id="{B7E260D1-6E07-4A4C-A6EF-B124DDB5FB6B}"/>
              </a:ext>
            </a:extLst>
          </p:cNvPr>
          <p:cNvSpPr>
            <a:spLocks noGrp="1"/>
          </p:cNvSpPr>
          <p:nvPr>
            <p:ph idx="1"/>
          </p:nvPr>
        </p:nvSpPr>
        <p:spPr>
          <a:xfrm>
            <a:off x="637472" y="1200152"/>
            <a:ext cx="2112401" cy="4457696"/>
          </a:xfrm>
        </p:spPr>
        <p:txBody>
          <a:bodyPr vert="horz" lIns="91440" tIns="45720" rIns="91440" bIns="45720" rtlCol="0" anchor="ctr">
            <a:normAutofit/>
          </a:bodyPr>
          <a:lstStyle/>
          <a:p>
            <a:pPr marL="0" indent="0" algn="r">
              <a:lnSpc>
                <a:spcPct val="90000"/>
              </a:lnSpc>
              <a:spcBef>
                <a:spcPts val="1000"/>
              </a:spcBef>
              <a:buNone/>
              <a:defRPr/>
            </a:pPr>
            <a:r>
              <a:rPr lang="en-US" sz="2400" b="1">
                <a:solidFill>
                  <a:srgbClr val="FFFFFF"/>
                </a:solidFill>
              </a:rPr>
              <a:t>FIX YOUR GOALS 3-5 YEARS</a:t>
            </a:r>
          </a:p>
        </p:txBody>
      </p:sp>
      <p:cxnSp>
        <p:nvCxnSpPr>
          <p:cNvPr id="12" name="Straight Connector 11">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9" name="Rectangle 12493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935" name="Picture 124934">
            <a:extLst>
              <a:ext uri="{FF2B5EF4-FFF2-40B4-BE49-F238E27FC236}">
                <a16:creationId xmlns:a16="http://schemas.microsoft.com/office/drawing/2014/main" id="{2454DCEC-DC19-A735-9126-8AF8BDB21EDD}"/>
              </a:ext>
            </a:extLst>
          </p:cNvPr>
          <p:cNvPicPr>
            <a:picLocks noChangeAspect="1"/>
          </p:cNvPicPr>
          <p:nvPr/>
        </p:nvPicPr>
        <p:blipFill rotWithShape="1">
          <a:blip r:embed="rId2">
            <a:alphaModFix amt="35000"/>
          </a:blip>
          <a:srcRect l="1854" r="9145" b="-1"/>
          <a:stretch/>
        </p:blipFill>
        <p:spPr>
          <a:xfrm>
            <a:off x="20" y="10"/>
            <a:ext cx="9143980" cy="6857990"/>
          </a:xfrm>
          <a:prstGeom prst="rect">
            <a:avLst/>
          </a:prstGeom>
        </p:spPr>
      </p:pic>
      <p:sp>
        <p:nvSpPr>
          <p:cNvPr id="124930" name="Rectangle 2"/>
          <p:cNvSpPr>
            <a:spLocks noGrp="1" noChangeArrowheads="1"/>
          </p:cNvSpPr>
          <p:nvPr>
            <p:ph type="title"/>
          </p:nvPr>
        </p:nvSpPr>
        <p:spPr>
          <a:xfrm>
            <a:off x="628650" y="365125"/>
            <a:ext cx="7886700" cy="1325563"/>
          </a:xfrm>
        </p:spPr>
        <p:txBody>
          <a:bodyPr>
            <a:normAutofit/>
          </a:bodyPr>
          <a:lstStyle/>
          <a:p>
            <a:pPr eaLnBrk="1" hangingPunct="1">
              <a:defRPr/>
            </a:pPr>
            <a:r>
              <a:rPr lang="en-US">
                <a:solidFill>
                  <a:srgbClr val="FFFFFF"/>
                </a:solidFill>
              </a:rPr>
              <a:t>Business ROADMAP</a:t>
            </a:r>
          </a:p>
        </p:txBody>
      </p:sp>
      <p:graphicFrame>
        <p:nvGraphicFramePr>
          <p:cNvPr id="124933" name="Rectangle 3">
            <a:extLst>
              <a:ext uri="{FF2B5EF4-FFF2-40B4-BE49-F238E27FC236}">
                <a16:creationId xmlns:a16="http://schemas.microsoft.com/office/drawing/2014/main" id="{1FC1FE07-116F-4CA0-BAAB-A68F569A7CF1}"/>
              </a:ext>
            </a:extLst>
          </p:cNvPr>
          <p:cNvGraphicFramePr/>
          <p:nvPr>
            <p:extLst>
              <p:ext uri="{D42A27DB-BD31-4B8C-83A1-F6EECF244321}">
                <p14:modId xmlns:p14="http://schemas.microsoft.com/office/powerpoint/2010/main" val="109027200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919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54" name="Rectangle 2"/>
          <p:cNvSpPr>
            <a:spLocks noGrp="1" noChangeArrowheads="1"/>
          </p:cNvSpPr>
          <p:nvPr>
            <p:ph type="title"/>
          </p:nvPr>
        </p:nvSpPr>
        <p:spPr>
          <a:xfrm>
            <a:off x="628650" y="643467"/>
            <a:ext cx="2213403" cy="5571066"/>
          </a:xfrm>
        </p:spPr>
        <p:txBody>
          <a:bodyPr>
            <a:normAutofit/>
          </a:bodyPr>
          <a:lstStyle/>
          <a:p>
            <a:pPr eaLnBrk="1" hangingPunct="1">
              <a:defRPr/>
            </a:pPr>
            <a:r>
              <a:rPr lang="en-US" sz="3400" b="1">
                <a:solidFill>
                  <a:srgbClr val="FFFFFF"/>
                </a:solidFill>
              </a:rPr>
              <a:t>Evaluation step</a:t>
            </a:r>
          </a:p>
        </p:txBody>
      </p:sp>
      <p:sp>
        <p:nvSpPr>
          <p:cNvPr id="78" name="Arc 77">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180222" y="1348064"/>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25957" name="Rectangle 3">
            <a:extLst>
              <a:ext uri="{FF2B5EF4-FFF2-40B4-BE49-F238E27FC236}">
                <a16:creationId xmlns:a16="http://schemas.microsoft.com/office/drawing/2014/main" id="{4852BE40-52E7-4BAF-8E41-B9580FE0EC80}"/>
              </a:ext>
            </a:extLst>
          </p:cNvPr>
          <p:cNvGraphicFramePr/>
          <p:nvPr>
            <p:extLst>
              <p:ext uri="{D42A27DB-BD31-4B8C-83A1-F6EECF244321}">
                <p14:modId xmlns:p14="http://schemas.microsoft.com/office/powerpoint/2010/main" val="3742253121"/>
              </p:ext>
            </p:extLst>
          </p:nvPr>
        </p:nvGraphicFramePr>
        <p:xfrm>
          <a:off x="3927763" y="653693"/>
          <a:ext cx="4727797"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86" name="Rectangle 12698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78" name="Rectangle 2"/>
          <p:cNvSpPr>
            <a:spLocks noGrp="1" noChangeArrowheads="1"/>
          </p:cNvSpPr>
          <p:nvPr>
            <p:ph type="title"/>
          </p:nvPr>
        </p:nvSpPr>
        <p:spPr>
          <a:xfrm>
            <a:off x="628650" y="459863"/>
            <a:ext cx="7886700" cy="1004594"/>
          </a:xfrm>
        </p:spPr>
        <p:txBody>
          <a:bodyPr>
            <a:normAutofit/>
          </a:bodyPr>
          <a:lstStyle/>
          <a:p>
            <a:pPr eaLnBrk="1" hangingPunct="1">
              <a:defRPr/>
            </a:pPr>
            <a:r>
              <a:rPr lang="en-US" b="1">
                <a:solidFill>
                  <a:srgbClr val="FFFFFF"/>
                </a:solidFill>
              </a:rPr>
              <a:t>Evaluation step</a:t>
            </a:r>
          </a:p>
        </p:txBody>
      </p:sp>
      <p:sp>
        <p:nvSpPr>
          <p:cNvPr id="126988" name="Rectangle: Rounded Corners 12698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6981" name="Rectangle 3">
            <a:extLst>
              <a:ext uri="{FF2B5EF4-FFF2-40B4-BE49-F238E27FC236}">
                <a16:creationId xmlns:a16="http://schemas.microsoft.com/office/drawing/2014/main" id="{4D483AED-5472-4624-8075-BA8FCC5D4656}"/>
              </a:ext>
            </a:extLst>
          </p:cNvPr>
          <p:cNvGraphicFramePr/>
          <p:nvPr>
            <p:extLst>
              <p:ext uri="{D42A27DB-BD31-4B8C-83A1-F6EECF244321}">
                <p14:modId xmlns:p14="http://schemas.microsoft.com/office/powerpoint/2010/main" val="364257997"/>
              </p:ext>
            </p:extLst>
          </p:nvPr>
        </p:nvGraphicFramePr>
        <p:xfrm>
          <a:off x="628650" y="180091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Antitrust Brainstorming Board with David Teece">
            <a:extLst>
              <a:ext uri="{FF2B5EF4-FFF2-40B4-BE49-F238E27FC236}">
                <a16:creationId xmlns:a16="http://schemas.microsoft.com/office/drawing/2014/main" id="{A2163B6C-A81F-7A7C-057C-79242A081E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73" r="-1" b="-1"/>
          <a:stretch/>
        </p:blipFill>
        <p:spPr bwMode="auto">
          <a:xfrm>
            <a:off x="240030" y="320040"/>
            <a:ext cx="8661654" cy="4303462"/>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31" name="Straight Connector 5130">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3528E5A4-A738-6F41-A391-B0C0CF699ABF}"/>
              </a:ext>
            </a:extLst>
          </p:cNvPr>
          <p:cNvSpPr txBox="1"/>
          <p:nvPr/>
        </p:nvSpPr>
        <p:spPr>
          <a:xfrm>
            <a:off x="3284982" y="5009083"/>
            <a:ext cx="5232654" cy="1345997"/>
          </a:xfrm>
          <a:prstGeom prst="rect">
            <a:avLst/>
          </a:prstGeom>
        </p:spPr>
        <p:txBody>
          <a:bodyPr vert="horz" lIns="91440" tIns="45720" rIns="91440" bIns="45720" rtlCol="0" anchor="ctr">
            <a:normAutofit lnSpcReduction="10000"/>
          </a:bodyPr>
          <a:lstStyle/>
          <a:p>
            <a:pPr>
              <a:lnSpc>
                <a:spcPct val="90000"/>
              </a:lnSpc>
              <a:spcAft>
                <a:spcPts val="600"/>
              </a:spcAft>
            </a:pPr>
            <a:r>
              <a:rPr lang="en-US" sz="1200" b="1" i="0" dirty="0">
                <a:solidFill>
                  <a:schemeClr val="bg1"/>
                </a:solidFill>
                <a:effectLst/>
              </a:rPr>
              <a:t>Asset orchestration</a:t>
            </a:r>
            <a:endParaRPr lang="en-US" sz="1200" b="0" i="0" dirty="0">
              <a:solidFill>
                <a:schemeClr val="bg1"/>
              </a:solidFill>
              <a:effectLst/>
            </a:endParaRPr>
          </a:p>
          <a:p>
            <a:pPr>
              <a:lnSpc>
                <a:spcPct val="90000"/>
              </a:lnSpc>
              <a:spcAft>
                <a:spcPts val="600"/>
              </a:spcAft>
            </a:pPr>
            <a:r>
              <a:rPr lang="en-US" sz="1200" b="0" i="0" dirty="0">
                <a:solidFill>
                  <a:schemeClr val="bg1"/>
                </a:solidFill>
                <a:effectLst/>
              </a:rPr>
              <a:t>If capabilities are dependent on co-specialized assets, it makes the coordination task of management particularly difficult. Managerial decisions should take the optimal configuration of assets into account. </a:t>
            </a:r>
            <a:r>
              <a:rPr lang="en-US" sz="1200" b="0" i="1" dirty="0">
                <a:solidFill>
                  <a:schemeClr val="bg1"/>
                </a:solidFill>
                <a:effectLst/>
              </a:rPr>
              <a:t>Asset orchestration</a:t>
            </a:r>
            <a:r>
              <a:rPr lang="en-US" sz="1200" b="0" i="0" dirty="0">
                <a:solidFill>
                  <a:schemeClr val="bg1"/>
                </a:solidFill>
                <a:effectLst/>
              </a:rPr>
              <a:t> refers to the managerial search, selection, and </a:t>
            </a:r>
            <a:r>
              <a:rPr lang="en-US" sz="1600" b="1" i="0" dirty="0">
                <a:solidFill>
                  <a:schemeClr val="bg1"/>
                </a:solidFill>
                <a:effectLst/>
              </a:rPr>
              <a:t>configuration</a:t>
            </a:r>
            <a:r>
              <a:rPr lang="en-US" sz="1200" b="0" i="0" dirty="0">
                <a:solidFill>
                  <a:schemeClr val="bg1"/>
                </a:solidFill>
                <a:effectLst/>
              </a:rPr>
              <a:t> of resources and capabilities. The term intends to convey that, in an optimal configuration of assets, the whole is more valuable than the sum of the parts.</a:t>
            </a:r>
          </a:p>
        </p:txBody>
      </p:sp>
      <p:sp>
        <p:nvSpPr>
          <p:cNvPr id="5" name="ZoneTexte 4">
            <a:extLst>
              <a:ext uri="{FF2B5EF4-FFF2-40B4-BE49-F238E27FC236}">
                <a16:creationId xmlns:a16="http://schemas.microsoft.com/office/drawing/2014/main" id="{799FFB3F-4318-CBC6-D4C0-C82B7BA8DF68}"/>
              </a:ext>
            </a:extLst>
          </p:cNvPr>
          <p:cNvSpPr txBox="1"/>
          <p:nvPr/>
        </p:nvSpPr>
        <p:spPr>
          <a:xfrm rot="20594718">
            <a:off x="44205" y="2340283"/>
            <a:ext cx="5490108" cy="369332"/>
          </a:xfrm>
          <a:prstGeom prst="rect">
            <a:avLst/>
          </a:prstGeom>
          <a:noFill/>
        </p:spPr>
        <p:txBody>
          <a:bodyPr wrap="square">
            <a:spAutoFit/>
          </a:bodyPr>
          <a:lstStyle/>
          <a:p>
            <a:r>
              <a:rPr lang="en-US" sz="1800" b="1" i="0" dirty="0">
                <a:solidFill>
                  <a:schemeClr val="bg1"/>
                </a:solidFill>
                <a:effectLst/>
              </a:rPr>
              <a:t>“The whole is more valuable than the sum of the parts”.</a:t>
            </a:r>
            <a:endParaRPr lang="fr-FR" b="1" dirty="0"/>
          </a:p>
        </p:txBody>
      </p:sp>
    </p:spTree>
    <p:extLst>
      <p:ext uri="{BB962C8B-B14F-4D97-AF65-F5344CB8AC3E}">
        <p14:creationId xmlns:p14="http://schemas.microsoft.com/office/powerpoint/2010/main" val="273065004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4" name="Rectangle 2"/>
          <p:cNvSpPr>
            <a:spLocks noGrp="1" noChangeArrowheads="1"/>
          </p:cNvSpPr>
          <p:nvPr>
            <p:ph type="title"/>
          </p:nvPr>
        </p:nvSpPr>
        <p:spPr>
          <a:xfrm>
            <a:off x="515125" y="591344"/>
            <a:ext cx="2400300" cy="5585619"/>
          </a:xfrm>
        </p:spPr>
        <p:txBody>
          <a:bodyPr>
            <a:normAutofit/>
          </a:bodyPr>
          <a:lstStyle/>
          <a:p>
            <a:pPr eaLnBrk="1" hangingPunct="1">
              <a:defRPr/>
            </a:pPr>
            <a:r>
              <a:rPr lang="en-US" sz="2800" b="1" dirty="0">
                <a:solidFill>
                  <a:srgbClr val="FFFFFF"/>
                </a:solidFill>
              </a:rPr>
              <a:t>Organizational step</a:t>
            </a:r>
            <a:br>
              <a:rPr lang="en-US" sz="2800" b="1" dirty="0">
                <a:solidFill>
                  <a:srgbClr val="FFFFFF"/>
                </a:solidFill>
              </a:rPr>
            </a:br>
            <a:r>
              <a:rPr lang="en-US" sz="2800" b="1" dirty="0">
                <a:solidFill>
                  <a:srgbClr val="FFFFFF"/>
                </a:solidFill>
              </a:rPr>
              <a:t>Value Creation</a:t>
            </a:r>
            <a:br>
              <a:rPr lang="en-US" sz="2800" b="1" dirty="0">
                <a:solidFill>
                  <a:srgbClr val="FFFFFF"/>
                </a:solidFill>
              </a:rPr>
            </a:br>
            <a:r>
              <a:rPr lang="en-US" sz="2800" b="1" dirty="0">
                <a:solidFill>
                  <a:srgbClr val="FFFFFF"/>
                </a:solidFill>
              </a:rPr>
              <a:t>Assets Orchestration </a:t>
            </a:r>
            <a:r>
              <a:rPr lang="en-US" sz="2800" dirty="0">
                <a:solidFill>
                  <a:srgbClr val="FFFFFF"/>
                </a:solidFill>
              </a:rPr>
              <a:t> </a:t>
            </a:r>
          </a:p>
        </p:txBody>
      </p:sp>
      <p:sp>
        <p:nvSpPr>
          <p:cNvPr id="131075" name="Rectangle 3"/>
          <p:cNvSpPr>
            <a:spLocks noGrp="1" noChangeArrowheads="1"/>
          </p:cNvSpPr>
          <p:nvPr>
            <p:ph type="body" idx="1"/>
          </p:nvPr>
        </p:nvSpPr>
        <p:spPr>
          <a:xfrm>
            <a:off x="3335481" y="836712"/>
            <a:ext cx="5389895" cy="5585619"/>
          </a:xfrm>
        </p:spPr>
        <p:txBody>
          <a:bodyPr anchor="ctr">
            <a:normAutofit/>
          </a:bodyPr>
          <a:lstStyle/>
          <a:p>
            <a:pPr eaLnBrk="1" hangingPunct="1">
              <a:buFont typeface="Wingdings" panose="05000000000000000000" pitchFamily="2" charset="2"/>
              <a:buChar char="«"/>
              <a:defRPr/>
            </a:pPr>
            <a:r>
              <a:rPr lang="en-US" sz="3000" dirty="0"/>
              <a:t>1. Articulation and orchestration of resources with your capabilities : exploration and exploitation to optimize the whole potential of assets </a:t>
            </a:r>
            <a:r>
              <a:rPr lang="en-US" sz="3000" dirty="0" err="1"/>
              <a:t>portofolio</a:t>
            </a:r>
            <a:r>
              <a:rPr lang="en-US" sz="3000" dirty="0"/>
              <a:t> ?</a:t>
            </a:r>
          </a:p>
          <a:p>
            <a:pPr eaLnBrk="1" hangingPunct="1">
              <a:buFont typeface="Wingdings" panose="05000000000000000000" pitchFamily="2" charset="2"/>
              <a:buChar char="«"/>
              <a:defRPr/>
            </a:pPr>
            <a:r>
              <a:rPr lang="en-US" sz="3000" dirty="0">
                <a:solidFill>
                  <a:srgbClr val="FF0000"/>
                </a:solidFill>
              </a:rPr>
              <a:t>2.Interactions between resources : analyze the links and the creation of a system ?</a:t>
            </a:r>
          </a:p>
          <a:p>
            <a:pPr eaLnBrk="1" hangingPunct="1">
              <a:buFont typeface="Wingdings" panose="05000000000000000000" pitchFamily="2" charset="2"/>
              <a:buChar char="«"/>
              <a:defRPr/>
            </a:pPr>
            <a:r>
              <a:rPr lang="en-US" sz="3000" dirty="0"/>
              <a:t>3.Renew or reject your assets ?</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Rectangle 75">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946" y="148929"/>
            <a:ext cx="4920107"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2578" name="Rectangle 2"/>
          <p:cNvSpPr>
            <a:spLocks noGrp="1" noChangeArrowheads="1"/>
          </p:cNvSpPr>
          <p:nvPr>
            <p:ph type="ctrTitle"/>
          </p:nvPr>
        </p:nvSpPr>
        <p:spPr>
          <a:xfrm>
            <a:off x="2486273" y="1380754"/>
            <a:ext cx="4171453" cy="2513516"/>
          </a:xfrm>
        </p:spPr>
        <p:txBody>
          <a:bodyPr>
            <a:normAutofit/>
          </a:bodyPr>
          <a:lstStyle/>
          <a:p>
            <a:pPr eaLnBrk="1" hangingPunct="1">
              <a:defRPr/>
            </a:pPr>
            <a:r>
              <a:rPr lang="en-US" b="1"/>
              <a:t>Resume</a:t>
            </a:r>
            <a:br>
              <a:rPr lang="en-US" b="1"/>
            </a:br>
            <a:r>
              <a:rPr lang="en-US" b="1"/>
              <a:t>“BUSINESS MODEL”</a:t>
            </a:r>
          </a:p>
        </p:txBody>
      </p:sp>
      <p:sp>
        <p:nvSpPr>
          <p:cNvPr id="152579" name="Rectangle 3"/>
          <p:cNvSpPr>
            <a:spLocks noGrp="1" noChangeArrowheads="1"/>
          </p:cNvSpPr>
          <p:nvPr>
            <p:ph type="subTitle" idx="1"/>
          </p:nvPr>
        </p:nvSpPr>
        <p:spPr>
          <a:xfrm>
            <a:off x="2486273" y="4076802"/>
            <a:ext cx="4171453" cy="1534587"/>
          </a:xfrm>
        </p:spPr>
        <p:txBody>
          <a:bodyPr>
            <a:normAutofit/>
          </a:bodyPr>
          <a:lstStyle/>
          <a:p>
            <a:pPr eaLnBrk="1" hangingPunct="1">
              <a:lnSpc>
                <a:spcPct val="90000"/>
              </a:lnSpc>
              <a:defRPr/>
            </a:pPr>
            <a:r>
              <a:rPr lang="en-US" sz="2500"/>
              <a:t>Definition : a sort of diagram which explain how you can generate profits (more precisely your turnover) </a:t>
            </a:r>
          </a:p>
        </p:txBody>
      </p:sp>
      <p:sp>
        <p:nvSpPr>
          <p:cNvPr id="80" name="Arc 79">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1870589" y="6170"/>
            <a:ext cx="5112196"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Oval 81">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0746" y="5310973"/>
            <a:ext cx="529461"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omponents affected by Spotify's business model innovation | Download  Scientific Diagram">
            <a:extLst>
              <a:ext uri="{FF2B5EF4-FFF2-40B4-BE49-F238E27FC236}">
                <a16:creationId xmlns:a16="http://schemas.microsoft.com/office/drawing/2014/main" id="{F7ABB6D9-B32D-452C-8D09-CA8525B82E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8909" y="643467"/>
            <a:ext cx="584618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363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15125" y="1153572"/>
            <a:ext cx="2400300" cy="4461163"/>
          </a:xfrm>
        </p:spPr>
        <p:txBody>
          <a:bodyPr>
            <a:normAutofit/>
          </a:bodyPr>
          <a:lstStyle/>
          <a:p>
            <a:pPr>
              <a:defRPr/>
            </a:pPr>
            <a:r>
              <a:rPr lang="fr-FR">
                <a:solidFill>
                  <a:srgbClr val="FFFFFF"/>
                </a:solidFill>
              </a:rPr>
              <a:t>Business Model ? </a:t>
            </a:r>
          </a:p>
        </p:txBody>
      </p:sp>
      <p:sp>
        <p:nvSpPr>
          <p:cNvPr id="3" name="Espace réservé du contenu 2"/>
          <p:cNvSpPr>
            <a:spLocks noGrp="1"/>
          </p:cNvSpPr>
          <p:nvPr>
            <p:ph idx="1"/>
          </p:nvPr>
        </p:nvSpPr>
        <p:spPr>
          <a:xfrm>
            <a:off x="3335481" y="591344"/>
            <a:ext cx="5179868" cy="5585619"/>
          </a:xfrm>
        </p:spPr>
        <p:txBody>
          <a:bodyPr anchor="ctr">
            <a:normAutofit/>
          </a:bodyPr>
          <a:lstStyle/>
          <a:p>
            <a:pPr>
              <a:lnSpc>
                <a:spcPct val="90000"/>
              </a:lnSpc>
              <a:buFont typeface="Wingdings" panose="05000000000000000000" pitchFamily="2" charset="2"/>
              <a:buChar char="q"/>
              <a:defRPr/>
            </a:pPr>
            <a:r>
              <a:rPr lang="en-US" sz="3000"/>
              <a:t>« The essence of the idea is </a:t>
            </a:r>
            <a:r>
              <a:rPr lang="en-US" sz="3000" b="1"/>
              <a:t>‘how you get paid’, or ‘how you make money’ </a:t>
            </a:r>
            <a:r>
              <a:rPr lang="en-US" sz="3000"/>
              <a:t>with a taxonomy of alternative mechanisms ». (</a:t>
            </a:r>
            <a:r>
              <a:rPr lang="fr-FR" sz="3000" err="1"/>
              <a:t>Chesbrough</a:t>
            </a:r>
            <a:r>
              <a:rPr lang="fr-FR" sz="3000"/>
              <a:t> et </a:t>
            </a:r>
            <a:r>
              <a:rPr lang="fr-FR" sz="3000" err="1"/>
              <a:t>Rosembloom</a:t>
            </a:r>
            <a:r>
              <a:rPr lang="fr-FR" sz="3000"/>
              <a:t>, 2002)</a:t>
            </a:r>
            <a:endParaRPr lang="en-US" sz="3000"/>
          </a:p>
          <a:p>
            <a:pPr>
              <a:lnSpc>
                <a:spcPct val="90000"/>
              </a:lnSpc>
              <a:buFont typeface="Wingdings" panose="05000000000000000000" pitchFamily="2" charset="2"/>
              <a:buChar char="q"/>
              <a:defRPr/>
            </a:pPr>
            <a:endParaRPr lang="en-US" sz="3000"/>
          </a:p>
          <a:p>
            <a:pPr>
              <a:lnSpc>
                <a:spcPct val="90000"/>
              </a:lnSpc>
              <a:buFont typeface="Wingdings" panose="05000000000000000000" pitchFamily="2" charset="2"/>
              <a:buChar char="q"/>
              <a:defRPr/>
            </a:pPr>
            <a:r>
              <a:rPr lang="en-US" sz="3000"/>
              <a:t>« Business model refers to the core architecture of a firm, specifically how it deploys all relevant resources ». (</a:t>
            </a:r>
            <a:r>
              <a:rPr lang="en-US" sz="3000" err="1"/>
              <a:t>Tapscott</a:t>
            </a:r>
            <a:r>
              <a:rPr lang="en-US" sz="3000"/>
              <a:t>, 2001)</a:t>
            </a:r>
          </a:p>
          <a:p>
            <a:pPr>
              <a:lnSpc>
                <a:spcPct val="90000"/>
              </a:lnSpc>
              <a:defRPr/>
            </a:pPr>
            <a:endParaRPr lang="en-US" sz="3000"/>
          </a:p>
          <a:p>
            <a:pPr>
              <a:lnSpc>
                <a:spcPct val="90000"/>
              </a:lnSpc>
              <a:defRPr/>
            </a:pPr>
            <a:endParaRPr lang="fr-FR" sz="300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normAutofit fontScale="90000"/>
          </a:bodyPr>
          <a:lstStyle/>
          <a:p>
            <a:pPr eaLnBrk="1" hangingPunct="1">
              <a:defRPr/>
            </a:pPr>
            <a:r>
              <a:rPr lang="en-US" sz="4000" b="1"/>
              <a:t>5 “keys” to explain for your Business Model</a:t>
            </a:r>
          </a:p>
        </p:txBody>
      </p:sp>
      <p:sp>
        <p:nvSpPr>
          <p:cNvPr id="153603" name="AutoShape 3"/>
          <p:cNvSpPr>
            <a:spLocks noChangeArrowheads="1"/>
          </p:cNvSpPr>
          <p:nvPr/>
        </p:nvSpPr>
        <p:spPr bwMode="auto">
          <a:xfrm>
            <a:off x="1835150" y="2133600"/>
            <a:ext cx="5618163" cy="3887788"/>
          </a:xfrm>
          <a:prstGeom prst="star5">
            <a:avLst/>
          </a:prstGeom>
          <a:solidFill>
            <a:srgbClr val="FFCC99">
              <a:alpha val="50000"/>
            </a:srgbClr>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sz="3200" b="1">
                <a:latin typeface="Snap ITC" pitchFamily="82" charset="0"/>
                <a:cs typeface="Arial" charset="0"/>
              </a:rPr>
              <a:t>Business </a:t>
            </a:r>
          </a:p>
          <a:p>
            <a:pPr algn="ctr" eaLnBrk="1" hangingPunct="1">
              <a:defRPr/>
            </a:pPr>
            <a:r>
              <a:rPr lang="fr-FR" sz="3200" b="1">
                <a:latin typeface="Snap ITC" pitchFamily="82" charset="0"/>
                <a:cs typeface="Arial" charset="0"/>
              </a:rPr>
              <a:t>Model</a:t>
            </a:r>
          </a:p>
        </p:txBody>
      </p:sp>
      <p:sp>
        <p:nvSpPr>
          <p:cNvPr id="28676" name="Text Box 4"/>
          <p:cNvSpPr txBox="1">
            <a:spLocks noChangeArrowheads="1"/>
          </p:cNvSpPr>
          <p:nvPr/>
        </p:nvSpPr>
        <p:spPr bwMode="auto">
          <a:xfrm>
            <a:off x="179388" y="3213100"/>
            <a:ext cx="237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Positioning ?</a:t>
            </a:r>
          </a:p>
        </p:txBody>
      </p:sp>
      <p:sp>
        <p:nvSpPr>
          <p:cNvPr id="28677" name="Text Box 5"/>
          <p:cNvSpPr txBox="1">
            <a:spLocks noChangeArrowheads="1"/>
          </p:cNvSpPr>
          <p:nvPr/>
        </p:nvSpPr>
        <p:spPr bwMode="auto">
          <a:xfrm>
            <a:off x="7200900" y="3141663"/>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Singularity ?</a:t>
            </a:r>
          </a:p>
        </p:txBody>
      </p:sp>
      <p:sp>
        <p:nvSpPr>
          <p:cNvPr id="28678" name="Text Box 6"/>
          <p:cNvSpPr txBox="1">
            <a:spLocks noChangeArrowheads="1"/>
          </p:cNvSpPr>
          <p:nvPr/>
        </p:nvSpPr>
        <p:spPr bwMode="auto">
          <a:xfrm>
            <a:off x="3708400" y="1628775"/>
            <a:ext cx="1871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2400" b="1">
                <a:latin typeface="Times New Roman" panose="02020603050405020304" pitchFamily="18" charset="0"/>
              </a:rPr>
              <a:t>Trade ?</a:t>
            </a:r>
          </a:p>
        </p:txBody>
      </p:sp>
      <p:sp>
        <p:nvSpPr>
          <p:cNvPr id="28679" name="Text Box 7"/>
          <p:cNvSpPr txBox="1">
            <a:spLocks noChangeArrowheads="1"/>
          </p:cNvSpPr>
          <p:nvPr/>
        </p:nvSpPr>
        <p:spPr bwMode="auto">
          <a:xfrm>
            <a:off x="1477963" y="5949950"/>
            <a:ext cx="2520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Core human compenetencies ?</a:t>
            </a:r>
          </a:p>
        </p:txBody>
      </p:sp>
      <p:sp>
        <p:nvSpPr>
          <p:cNvPr id="28680" name="Text Box 8"/>
          <p:cNvSpPr txBox="1">
            <a:spLocks noChangeArrowheads="1"/>
          </p:cNvSpPr>
          <p:nvPr/>
        </p:nvSpPr>
        <p:spPr bwMode="auto">
          <a:xfrm>
            <a:off x="5003800" y="5949950"/>
            <a:ext cx="3529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Description of the demand in your market?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4633" name="Rectangle 154632">
            <a:extLst>
              <a:ext uri="{FF2B5EF4-FFF2-40B4-BE49-F238E27FC236}">
                <a16:creationId xmlns:a16="http://schemas.microsoft.com/office/drawing/2014/main" id="{FB9B907B-F9A2-45A5-BDBA-C371127CA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54626" name="Rectangle 2"/>
          <p:cNvSpPr>
            <a:spLocks noGrp="1" noChangeArrowheads="1"/>
          </p:cNvSpPr>
          <p:nvPr>
            <p:ph type="title"/>
          </p:nvPr>
        </p:nvSpPr>
        <p:spPr>
          <a:xfrm>
            <a:off x="3687188" y="662400"/>
            <a:ext cx="4961110" cy="1492132"/>
          </a:xfrm>
        </p:spPr>
        <p:txBody>
          <a:bodyPr anchor="t">
            <a:normAutofit/>
          </a:bodyPr>
          <a:lstStyle/>
          <a:p>
            <a:pPr eaLnBrk="1" hangingPunct="1">
              <a:defRPr/>
            </a:pPr>
            <a:r>
              <a:rPr lang="en-US" b="1"/>
              <a:t>Example of Business Model : ZARA case</a:t>
            </a:r>
          </a:p>
        </p:txBody>
      </p:sp>
      <p:pic>
        <p:nvPicPr>
          <p:cNvPr id="154629" name="Picture 154628" descr="Abstract blurred background of department store">
            <a:extLst>
              <a:ext uri="{FF2B5EF4-FFF2-40B4-BE49-F238E27FC236}">
                <a16:creationId xmlns:a16="http://schemas.microsoft.com/office/drawing/2014/main" id="{3240C390-FCE3-1396-8EE0-EFB76C460037}"/>
              </a:ext>
            </a:extLst>
          </p:cNvPr>
          <p:cNvPicPr>
            <a:picLocks noChangeAspect="1"/>
          </p:cNvPicPr>
          <p:nvPr/>
        </p:nvPicPr>
        <p:blipFill rotWithShape="1">
          <a:blip r:embed="rId2"/>
          <a:srcRect l="30977" r="42890"/>
          <a:stretch/>
        </p:blipFill>
        <p:spPr>
          <a:xfrm>
            <a:off x="516325" y="-9525"/>
            <a:ext cx="2688575" cy="6867525"/>
          </a:xfrm>
          <a:prstGeom prst="rect">
            <a:avLst/>
          </a:prstGeom>
        </p:spPr>
      </p:pic>
      <p:sp>
        <p:nvSpPr>
          <p:cNvPr id="154635" name="Freeform 6">
            <a:extLst>
              <a:ext uri="{FF2B5EF4-FFF2-40B4-BE49-F238E27FC236}">
                <a16:creationId xmlns:a16="http://schemas.microsoft.com/office/drawing/2014/main" id="{FC72A6E7-EEB3-4011-AFDE-5D01CF93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txBody>
          <a:bodyPr/>
          <a:lstStyle/>
          <a:p>
            <a:endParaRPr lang="fr-FR"/>
          </a:p>
        </p:txBody>
      </p:sp>
      <p:sp>
        <p:nvSpPr>
          <p:cNvPr id="154637" name="Freeform 6">
            <a:extLst>
              <a:ext uri="{FF2B5EF4-FFF2-40B4-BE49-F238E27FC236}">
                <a16:creationId xmlns:a16="http://schemas.microsoft.com/office/drawing/2014/main" id="{8CD93300-52E3-4A04-AB11-4E86A29B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sp>
        <p:nvSpPr>
          <p:cNvPr id="154627" name="Rectangle 3"/>
          <p:cNvSpPr>
            <a:spLocks noGrp="1" noChangeArrowheads="1"/>
          </p:cNvSpPr>
          <p:nvPr>
            <p:ph type="body" idx="1"/>
          </p:nvPr>
        </p:nvSpPr>
        <p:spPr>
          <a:xfrm>
            <a:off x="3687188" y="2286000"/>
            <a:ext cx="4961110" cy="3844800"/>
          </a:xfrm>
        </p:spPr>
        <p:txBody>
          <a:bodyPr>
            <a:normAutofit/>
          </a:bodyPr>
          <a:lstStyle/>
          <a:p>
            <a:pPr marL="609600" indent="-609600" eaLnBrk="1" hangingPunct="1">
              <a:lnSpc>
                <a:spcPct val="90000"/>
              </a:lnSpc>
              <a:buFont typeface="Wingdings" panose="05000000000000000000" pitchFamily="2" charset="2"/>
              <a:buAutoNum type="arabicPeriod"/>
              <a:defRPr/>
            </a:pPr>
            <a:r>
              <a:rPr lang="en-US" sz="1700">
                <a:solidFill>
                  <a:schemeClr val="tx1">
                    <a:alpha val="60000"/>
                  </a:schemeClr>
                </a:solidFill>
              </a:rPr>
              <a:t>Creation (imitation in fact !), production (plants), distribution (ZARA shops) of fashion products with a large diffusion</a:t>
            </a:r>
          </a:p>
          <a:p>
            <a:pPr marL="609600" indent="-609600" eaLnBrk="1" hangingPunct="1">
              <a:lnSpc>
                <a:spcPct val="90000"/>
              </a:lnSpc>
              <a:buFont typeface="Wingdings" panose="05000000000000000000" pitchFamily="2" charset="2"/>
              <a:buAutoNum type="arabicPeriod"/>
              <a:defRPr/>
            </a:pPr>
            <a:r>
              <a:rPr lang="en-US" sz="1700">
                <a:solidFill>
                  <a:schemeClr val="tx1">
                    <a:alpha val="60000"/>
                  </a:schemeClr>
                </a:solidFill>
              </a:rPr>
              <a:t>Positioning in selling fashion products with relative low prices</a:t>
            </a:r>
          </a:p>
          <a:p>
            <a:pPr marL="609600" indent="-609600" eaLnBrk="1" hangingPunct="1">
              <a:lnSpc>
                <a:spcPct val="90000"/>
              </a:lnSpc>
              <a:buFont typeface="Wingdings" panose="05000000000000000000" pitchFamily="2" charset="2"/>
              <a:buAutoNum type="arabicPeriod"/>
              <a:defRPr/>
            </a:pPr>
            <a:r>
              <a:rPr lang="en-US" sz="1700">
                <a:solidFill>
                  <a:schemeClr val="tx1">
                    <a:alpha val="60000"/>
                  </a:schemeClr>
                </a:solidFill>
              </a:rPr>
              <a:t>Singularity : imitation of fashion actuality (most creative dressmakers) &amp; new models in the shops every week !</a:t>
            </a:r>
          </a:p>
          <a:p>
            <a:pPr marL="609600" indent="-609600" eaLnBrk="1" hangingPunct="1">
              <a:lnSpc>
                <a:spcPct val="90000"/>
              </a:lnSpc>
              <a:buFont typeface="Wingdings" panose="05000000000000000000" pitchFamily="2" charset="2"/>
              <a:buAutoNum type="arabicPeriod"/>
              <a:defRPr/>
            </a:pPr>
            <a:r>
              <a:rPr lang="en-US" sz="1700">
                <a:solidFill>
                  <a:schemeClr val="tx1">
                    <a:alpha val="60000"/>
                  </a:schemeClr>
                </a:solidFill>
              </a:rPr>
              <a:t>Core competencies : control of all the process of the supply chain management (creation – production – logistic) </a:t>
            </a:r>
            <a:r>
              <a:rPr lang="en-US" sz="1700">
                <a:solidFill>
                  <a:schemeClr val="tx1">
                    <a:alpha val="60000"/>
                  </a:schemeClr>
                </a:solidFill>
                <a:sym typeface="Wingdings" pitchFamily="2" charset="2"/>
              </a:rPr>
              <a:t> a just in time strategy very difficult to implement in this industry !</a:t>
            </a:r>
          </a:p>
          <a:p>
            <a:pPr marL="609600" indent="-609600" eaLnBrk="1" hangingPunct="1">
              <a:lnSpc>
                <a:spcPct val="90000"/>
              </a:lnSpc>
              <a:buFont typeface="Wingdings" panose="05000000000000000000" pitchFamily="2" charset="2"/>
              <a:buAutoNum type="arabicPeriod"/>
              <a:defRPr/>
            </a:pPr>
            <a:r>
              <a:rPr lang="en-US" sz="1700">
                <a:solidFill>
                  <a:schemeClr val="tx1">
                    <a:alpha val="60000"/>
                  </a:schemeClr>
                </a:solidFill>
              </a:rPr>
              <a:t>The demand is very high for this kind of “fashion” products with relative low prices…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54" name="Rectangle 2"/>
          <p:cNvSpPr>
            <a:spLocks noGrp="1" noChangeArrowheads="1"/>
          </p:cNvSpPr>
          <p:nvPr>
            <p:ph type="title"/>
          </p:nvPr>
        </p:nvSpPr>
        <p:spPr>
          <a:xfrm>
            <a:off x="515125" y="591344"/>
            <a:ext cx="2400300" cy="5585619"/>
          </a:xfrm>
        </p:spPr>
        <p:txBody>
          <a:bodyPr>
            <a:normAutofit/>
          </a:bodyPr>
          <a:lstStyle/>
          <a:p>
            <a:pPr eaLnBrk="1" hangingPunct="1">
              <a:defRPr/>
            </a:pPr>
            <a:r>
              <a:rPr lang="en-US" sz="3100" b="1" dirty="0">
                <a:solidFill>
                  <a:srgbClr val="FFFFFF"/>
                </a:solidFill>
              </a:rPr>
              <a:t>Pampelonne</a:t>
            </a:r>
            <a:br>
              <a:rPr lang="en-US" sz="3100" b="1" dirty="0">
                <a:solidFill>
                  <a:srgbClr val="FFFFFF"/>
                </a:solidFill>
              </a:rPr>
            </a:br>
            <a:r>
              <a:rPr lang="en-US" sz="3100" b="1" dirty="0">
                <a:solidFill>
                  <a:srgbClr val="FFFFFF"/>
                </a:solidFill>
              </a:rPr>
              <a:t>Organisation</a:t>
            </a:r>
            <a:br>
              <a:rPr lang="en-US" sz="3100" b="1" dirty="0">
                <a:solidFill>
                  <a:srgbClr val="FFFFFF"/>
                </a:solidFill>
              </a:rPr>
            </a:br>
            <a:r>
              <a:rPr lang="en-US" sz="3100" b="1" dirty="0">
                <a:solidFill>
                  <a:srgbClr val="FFFFFF"/>
                </a:solidFill>
              </a:rPr>
              <a:t> Business Model</a:t>
            </a:r>
          </a:p>
        </p:txBody>
      </p:sp>
      <p:sp>
        <p:nvSpPr>
          <p:cNvPr id="151555" name="Rectangle 3"/>
          <p:cNvSpPr>
            <a:spLocks noGrp="1" noChangeArrowheads="1"/>
          </p:cNvSpPr>
          <p:nvPr>
            <p:ph type="body" idx="1"/>
          </p:nvPr>
        </p:nvSpPr>
        <p:spPr>
          <a:xfrm>
            <a:off x="3335481" y="591344"/>
            <a:ext cx="5179868" cy="5585619"/>
          </a:xfrm>
        </p:spPr>
        <p:txBody>
          <a:bodyPr anchor="ctr">
            <a:normAutofit/>
          </a:bodyPr>
          <a:lstStyle/>
          <a:p>
            <a:pPr eaLnBrk="1" hangingPunct="1">
              <a:lnSpc>
                <a:spcPct val="90000"/>
              </a:lnSpc>
              <a:buFont typeface="Wingdings" panose="05000000000000000000" pitchFamily="2" charset="2"/>
              <a:buChar char="«"/>
              <a:defRPr/>
            </a:pPr>
            <a:r>
              <a:rPr lang="en-US" sz="1500"/>
              <a:t>Trade : Public Relations expert </a:t>
            </a:r>
            <a:r>
              <a:rPr lang="en-US" sz="1500">
                <a:sym typeface="Wingdings" pitchFamily="2" charset="2"/>
              </a:rPr>
              <a:t> implementation &amp; activation</a:t>
            </a:r>
          </a:p>
          <a:p>
            <a:pPr eaLnBrk="1" hangingPunct="1">
              <a:lnSpc>
                <a:spcPct val="90000"/>
              </a:lnSpc>
              <a:defRPr/>
            </a:pPr>
            <a:endParaRPr lang="en-US" sz="1500">
              <a:sym typeface="Wingdings" pitchFamily="2" charset="2"/>
            </a:endParaRPr>
          </a:p>
          <a:p>
            <a:pPr eaLnBrk="1" hangingPunct="1">
              <a:lnSpc>
                <a:spcPct val="90000"/>
              </a:lnSpc>
              <a:buFont typeface="Wingdings" panose="05000000000000000000" pitchFamily="2" charset="2"/>
              <a:buChar char="«"/>
              <a:defRPr/>
            </a:pPr>
            <a:r>
              <a:rPr lang="en-US" sz="1500">
                <a:sym typeface="Wingdings" pitchFamily="2" charset="2"/>
              </a:rPr>
              <a:t>Positioning : High level services coupling to rare sport experiences with the most prestigious events</a:t>
            </a:r>
          </a:p>
          <a:p>
            <a:pPr eaLnBrk="1" hangingPunct="1">
              <a:lnSpc>
                <a:spcPct val="90000"/>
              </a:lnSpc>
              <a:defRPr/>
            </a:pPr>
            <a:endParaRPr lang="en-US" sz="1500">
              <a:sym typeface="Wingdings" pitchFamily="2" charset="2"/>
            </a:endParaRPr>
          </a:p>
          <a:p>
            <a:pPr eaLnBrk="1" hangingPunct="1">
              <a:lnSpc>
                <a:spcPct val="90000"/>
              </a:lnSpc>
              <a:buFont typeface="Wingdings" panose="05000000000000000000" pitchFamily="2" charset="2"/>
              <a:buChar char="«"/>
              <a:defRPr/>
            </a:pPr>
            <a:r>
              <a:rPr lang="en-US" sz="1500">
                <a:sym typeface="Wingdings" pitchFamily="2" charset="2"/>
              </a:rPr>
              <a:t>Core competences : relational networks exploitation – anticipation due to personal informations and “special” access to key actors…</a:t>
            </a:r>
          </a:p>
          <a:p>
            <a:pPr eaLnBrk="1" hangingPunct="1">
              <a:lnSpc>
                <a:spcPct val="90000"/>
              </a:lnSpc>
              <a:defRPr/>
            </a:pPr>
            <a:endParaRPr lang="en-US" sz="1500">
              <a:sym typeface="Wingdings" pitchFamily="2" charset="2"/>
            </a:endParaRPr>
          </a:p>
          <a:p>
            <a:pPr eaLnBrk="1" hangingPunct="1">
              <a:lnSpc>
                <a:spcPct val="90000"/>
              </a:lnSpc>
              <a:buFont typeface="Wingdings" panose="05000000000000000000" pitchFamily="2" charset="2"/>
              <a:buChar char="«"/>
              <a:defRPr/>
            </a:pPr>
            <a:r>
              <a:rPr lang="en-US" sz="1500">
                <a:sym typeface="Wingdings" pitchFamily="2" charset="2"/>
              </a:rPr>
              <a:t>Singularity : contracts &amp; agreement (Roland Garros – Stade de France…) – possession of an event (Open13) and direction of BNP Paribas Masters in Paris.</a:t>
            </a:r>
          </a:p>
          <a:p>
            <a:pPr eaLnBrk="1" hangingPunct="1">
              <a:lnSpc>
                <a:spcPct val="90000"/>
              </a:lnSpc>
              <a:defRPr/>
            </a:pPr>
            <a:endParaRPr lang="en-US" sz="1500">
              <a:sym typeface="Wingdings" pitchFamily="2" charset="2"/>
            </a:endParaRPr>
          </a:p>
          <a:p>
            <a:pPr eaLnBrk="1" hangingPunct="1">
              <a:lnSpc>
                <a:spcPct val="90000"/>
              </a:lnSpc>
              <a:buFont typeface="Wingdings" panose="05000000000000000000" pitchFamily="2" charset="2"/>
              <a:buChar char="«"/>
              <a:defRPr/>
            </a:pPr>
            <a:r>
              <a:rPr lang="en-US" sz="1500">
                <a:sym typeface="Wingdings" pitchFamily="2" charset="2"/>
              </a:rPr>
              <a:t>The demand ? : Large firms communication (Public Relations) strategy (Total, Sodexho, BNP Paribas…) and important demand due to exceptional event (Rugby World Cup for instance…)</a:t>
            </a:r>
          </a:p>
          <a:p>
            <a:pPr eaLnBrk="1" hangingPunct="1">
              <a:lnSpc>
                <a:spcPct val="90000"/>
              </a:lnSpc>
              <a:buFont typeface="Wingdings" panose="05000000000000000000" pitchFamily="2" charset="2"/>
              <a:buNone/>
              <a:defRPr/>
            </a:pPr>
            <a:r>
              <a:rPr lang="en-US" sz="1500">
                <a:sym typeface="Wingdings" pitchFamily="2" charset="2"/>
              </a:rPr>
              <a:t> </a:t>
            </a:r>
            <a:endParaRPr lang="en-US" sz="1500"/>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29" name="Rectangle 13312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1" name="Rectangle 13313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54"/>
            <a:ext cx="9144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2" name="Rectangle 2"/>
          <p:cNvSpPr>
            <a:spLocks noGrp="1" noChangeArrowheads="1"/>
          </p:cNvSpPr>
          <p:nvPr>
            <p:ph type="title"/>
          </p:nvPr>
        </p:nvSpPr>
        <p:spPr>
          <a:xfrm>
            <a:off x="3429000" y="601744"/>
            <a:ext cx="5086350" cy="1338696"/>
          </a:xfrm>
        </p:spPr>
        <p:txBody>
          <a:bodyPr>
            <a:normAutofit/>
          </a:bodyPr>
          <a:lstStyle/>
          <a:p>
            <a:pPr eaLnBrk="1" hangingPunct="1">
              <a:defRPr/>
            </a:pPr>
            <a:r>
              <a:rPr lang="en-US" b="1"/>
              <a:t>Restitution step</a:t>
            </a:r>
          </a:p>
        </p:txBody>
      </p:sp>
      <p:pic>
        <p:nvPicPr>
          <p:cNvPr id="133125" name="Picture 133124" descr="Large skydiving group mid-air">
            <a:extLst>
              <a:ext uri="{FF2B5EF4-FFF2-40B4-BE49-F238E27FC236}">
                <a16:creationId xmlns:a16="http://schemas.microsoft.com/office/drawing/2014/main" id="{9996CA4F-EB72-9A2C-40AE-12BF415B97AE}"/>
              </a:ext>
            </a:extLst>
          </p:cNvPr>
          <p:cNvPicPr>
            <a:picLocks noChangeAspect="1"/>
          </p:cNvPicPr>
          <p:nvPr/>
        </p:nvPicPr>
        <p:blipFill rotWithShape="1">
          <a:blip r:embed="rId2"/>
          <a:srcRect l="36931" r="35763"/>
          <a:stretch/>
        </p:blipFill>
        <p:spPr>
          <a:xfrm>
            <a:off x="20" y="10"/>
            <a:ext cx="281604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133123" name="Rectangle 3"/>
          <p:cNvSpPr>
            <a:spLocks noGrp="1" noChangeArrowheads="1"/>
          </p:cNvSpPr>
          <p:nvPr>
            <p:ph type="body" idx="1"/>
          </p:nvPr>
        </p:nvSpPr>
        <p:spPr>
          <a:xfrm>
            <a:off x="3429000" y="2201958"/>
            <a:ext cx="5086350" cy="3900730"/>
          </a:xfrm>
        </p:spPr>
        <p:txBody>
          <a:bodyPr anchor="t">
            <a:normAutofit/>
          </a:bodyPr>
          <a:lstStyle/>
          <a:p>
            <a:pPr eaLnBrk="1" hangingPunct="1">
              <a:lnSpc>
                <a:spcPct val="90000"/>
              </a:lnSpc>
              <a:buFont typeface="Wingdings" panose="05000000000000000000" pitchFamily="2" charset="2"/>
              <a:buChar char="«"/>
              <a:defRPr/>
            </a:pPr>
            <a:r>
              <a:rPr lang="en-US" sz="1400"/>
              <a:t>Business and marketing actions :</a:t>
            </a:r>
          </a:p>
          <a:p>
            <a:pPr eaLnBrk="1" hangingPunct="1">
              <a:lnSpc>
                <a:spcPct val="90000"/>
              </a:lnSpc>
              <a:buFont typeface="Wingdings" panose="05000000000000000000" pitchFamily="2" charset="2"/>
              <a:buChar char="«"/>
              <a:defRPr/>
            </a:pPr>
            <a:endParaRPr lang="en-US" sz="1400"/>
          </a:p>
          <a:p>
            <a:pPr lvl="1" eaLnBrk="1" hangingPunct="1">
              <a:lnSpc>
                <a:spcPct val="90000"/>
              </a:lnSpc>
              <a:buFont typeface="Wingdings" panose="05000000000000000000" pitchFamily="2" charset="2"/>
              <a:buChar char="«"/>
              <a:defRPr/>
            </a:pPr>
            <a:r>
              <a:rPr lang="en-US" sz="1400"/>
              <a:t>Stadia / Arena management (“Model based on Fans”) : </a:t>
            </a:r>
          </a:p>
          <a:p>
            <a:pPr lvl="2" eaLnBrk="1" hangingPunct="1">
              <a:lnSpc>
                <a:spcPct val="90000"/>
              </a:lnSpc>
              <a:buFont typeface="Wingdings" pitchFamily="2" charset="2"/>
              <a:buChar char="«"/>
              <a:defRPr/>
            </a:pPr>
            <a:r>
              <a:rPr lang="en-US" sz="1400"/>
              <a:t>hospitality </a:t>
            </a:r>
          </a:p>
          <a:p>
            <a:pPr lvl="2" eaLnBrk="1" hangingPunct="1">
              <a:lnSpc>
                <a:spcPct val="90000"/>
              </a:lnSpc>
              <a:buFont typeface="Wingdings" pitchFamily="2" charset="2"/>
              <a:buChar char="«"/>
              <a:defRPr/>
            </a:pPr>
            <a:r>
              <a:rPr lang="en-US" sz="1400"/>
              <a:t>CRM (Ticketing) </a:t>
            </a:r>
          </a:p>
          <a:p>
            <a:pPr lvl="2" eaLnBrk="1" hangingPunct="1">
              <a:lnSpc>
                <a:spcPct val="90000"/>
              </a:lnSpc>
              <a:buFont typeface="Wingdings" pitchFamily="2" charset="2"/>
              <a:buChar char="«"/>
              <a:defRPr/>
            </a:pPr>
            <a:r>
              <a:rPr lang="en-US" sz="1400"/>
              <a:t>Merge sport and Entertainment </a:t>
            </a:r>
          </a:p>
          <a:p>
            <a:pPr eaLnBrk="1" hangingPunct="1">
              <a:lnSpc>
                <a:spcPct val="90000"/>
              </a:lnSpc>
              <a:buFont typeface="Wingdings" panose="05000000000000000000" pitchFamily="2" charset="2"/>
              <a:buChar char="«"/>
              <a:defRPr/>
            </a:pPr>
            <a:endParaRPr lang="en-US" sz="1400"/>
          </a:p>
          <a:p>
            <a:pPr lvl="1" eaLnBrk="1" hangingPunct="1">
              <a:lnSpc>
                <a:spcPct val="90000"/>
              </a:lnSpc>
              <a:buFont typeface="Wingdings" panose="05000000000000000000" pitchFamily="2" charset="2"/>
              <a:buChar char="«"/>
              <a:defRPr/>
            </a:pPr>
            <a:r>
              <a:rPr lang="en-US" sz="1400"/>
              <a:t>Sponsorship Activations</a:t>
            </a:r>
          </a:p>
          <a:p>
            <a:pPr eaLnBrk="1" hangingPunct="1">
              <a:lnSpc>
                <a:spcPct val="90000"/>
              </a:lnSpc>
              <a:buFont typeface="Wingdings" panose="05000000000000000000" pitchFamily="2" charset="2"/>
              <a:buChar char="«"/>
              <a:defRPr/>
            </a:pPr>
            <a:endParaRPr lang="en-US" sz="1400"/>
          </a:p>
          <a:p>
            <a:pPr lvl="1" eaLnBrk="1" hangingPunct="1">
              <a:lnSpc>
                <a:spcPct val="90000"/>
              </a:lnSpc>
              <a:buFont typeface="Wingdings" panose="05000000000000000000" pitchFamily="2" charset="2"/>
              <a:buChar char="«"/>
              <a:defRPr/>
            </a:pPr>
            <a:r>
              <a:rPr lang="en-US" sz="1400"/>
              <a:t>CSR Strategy</a:t>
            </a:r>
          </a:p>
          <a:p>
            <a:pPr eaLnBrk="1" hangingPunct="1">
              <a:lnSpc>
                <a:spcPct val="90000"/>
              </a:lnSpc>
              <a:buFont typeface="Wingdings" panose="05000000000000000000" pitchFamily="2" charset="2"/>
              <a:buChar char="«"/>
              <a:defRPr/>
            </a:pPr>
            <a:endParaRPr lang="en-US" sz="1400"/>
          </a:p>
          <a:p>
            <a:pPr lvl="1" eaLnBrk="1" hangingPunct="1">
              <a:lnSpc>
                <a:spcPct val="90000"/>
              </a:lnSpc>
              <a:buFont typeface="Wingdings" panose="05000000000000000000" pitchFamily="2" charset="2"/>
              <a:buChar char="«"/>
              <a:defRPr/>
            </a:pPr>
            <a:r>
              <a:rPr lang="en-US" sz="1400"/>
              <a:t>Reputation and Brand Management </a:t>
            </a:r>
          </a:p>
          <a:p>
            <a:pPr eaLnBrk="1" hangingPunct="1">
              <a:lnSpc>
                <a:spcPct val="90000"/>
              </a:lnSpc>
              <a:buFont typeface="Wingdings" panose="05000000000000000000" pitchFamily="2" charset="2"/>
              <a:buChar char="«"/>
              <a:defRPr/>
            </a:pPr>
            <a:endParaRPr lang="en-US" sz="1400"/>
          </a:p>
          <a:p>
            <a:pPr lvl="1" eaLnBrk="1" hangingPunct="1">
              <a:lnSpc>
                <a:spcPct val="90000"/>
              </a:lnSpc>
              <a:buFont typeface="Wingdings" panose="05000000000000000000" pitchFamily="2" charset="2"/>
              <a:buChar char="«"/>
              <a:defRPr/>
            </a:pPr>
            <a:r>
              <a:rPr lang="en-US" sz="1400"/>
              <a:t>Sport area development : training – coaches – scout… : sport performance !</a:t>
            </a:r>
          </a:p>
          <a:p>
            <a:pPr eaLnBrk="1" hangingPunct="1">
              <a:lnSpc>
                <a:spcPct val="90000"/>
              </a:lnSpc>
              <a:buFont typeface="Wingdings" panose="05000000000000000000" pitchFamily="2" charset="2"/>
              <a:buChar char="«"/>
              <a:defRPr/>
            </a:pPr>
            <a:endParaRPr lang="en-US" sz="1400"/>
          </a:p>
          <a:p>
            <a:pPr eaLnBrk="1" hangingPunct="1">
              <a:lnSpc>
                <a:spcPct val="90000"/>
              </a:lnSpc>
              <a:buFont typeface="Wingdings" panose="05000000000000000000" pitchFamily="2" charset="2"/>
              <a:buNone/>
              <a:defRPr/>
            </a:pPr>
            <a:endParaRPr lang="en-US" sz="1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724072" y="629266"/>
            <a:ext cx="4939868" cy="1676603"/>
          </a:xfrm>
        </p:spPr>
        <p:txBody>
          <a:bodyPr>
            <a:normAutofit/>
          </a:bodyPr>
          <a:lstStyle/>
          <a:p>
            <a:pPr eaLnBrk="1" hangingPunct="1">
              <a:defRPr/>
            </a:pPr>
            <a:r>
              <a:rPr lang="en-US" sz="4700" b="1"/>
              <a:t>Final Restitution step</a:t>
            </a:r>
            <a:endParaRPr lang="fr-FR" sz="4700" b="1"/>
          </a:p>
        </p:txBody>
      </p:sp>
      <p:sp>
        <p:nvSpPr>
          <p:cNvPr id="142339" name="Rectangle 3"/>
          <p:cNvSpPr>
            <a:spLocks noGrp="1" noChangeArrowheads="1"/>
          </p:cNvSpPr>
          <p:nvPr>
            <p:ph type="body" idx="1"/>
          </p:nvPr>
        </p:nvSpPr>
        <p:spPr>
          <a:xfrm>
            <a:off x="3724073" y="2438400"/>
            <a:ext cx="4939867" cy="3785419"/>
          </a:xfrm>
        </p:spPr>
        <p:txBody>
          <a:bodyPr>
            <a:normAutofit/>
          </a:bodyPr>
          <a:lstStyle/>
          <a:p>
            <a:pPr lvl="1" eaLnBrk="1" hangingPunct="1">
              <a:lnSpc>
                <a:spcPct val="90000"/>
              </a:lnSpc>
              <a:buFont typeface="Wingdings" panose="05000000000000000000" pitchFamily="2" charset="2"/>
              <a:buNone/>
              <a:defRPr/>
            </a:pPr>
            <a:r>
              <a:rPr lang="en-US" sz="1800"/>
              <a:t>Proposition of development axes and Marketing activities :</a:t>
            </a:r>
          </a:p>
          <a:p>
            <a:pPr lvl="1" eaLnBrk="1" hangingPunct="1">
              <a:lnSpc>
                <a:spcPct val="90000"/>
              </a:lnSpc>
              <a:defRPr/>
            </a:pPr>
            <a:r>
              <a:rPr lang="en-US" sz="1800"/>
              <a:t>Public Relations – Social Capital</a:t>
            </a:r>
          </a:p>
          <a:p>
            <a:pPr lvl="1" eaLnBrk="1" hangingPunct="1">
              <a:lnSpc>
                <a:spcPct val="90000"/>
              </a:lnSpc>
              <a:defRPr/>
            </a:pPr>
            <a:r>
              <a:rPr lang="en-US" sz="1800"/>
              <a:t>Partnership - Sponsorship Activation</a:t>
            </a:r>
          </a:p>
          <a:p>
            <a:pPr lvl="1" eaLnBrk="1" hangingPunct="1">
              <a:lnSpc>
                <a:spcPct val="90000"/>
              </a:lnSpc>
              <a:defRPr/>
            </a:pPr>
            <a:r>
              <a:rPr lang="en-US" sz="1800"/>
              <a:t>Communication</a:t>
            </a:r>
          </a:p>
          <a:p>
            <a:pPr lvl="1" eaLnBrk="1" hangingPunct="1">
              <a:lnSpc>
                <a:spcPct val="90000"/>
              </a:lnSpc>
              <a:defRPr/>
            </a:pPr>
            <a:r>
              <a:rPr lang="en-US" sz="1800"/>
              <a:t>Brand Management</a:t>
            </a:r>
          </a:p>
          <a:p>
            <a:pPr lvl="1" eaLnBrk="1" hangingPunct="1">
              <a:lnSpc>
                <a:spcPct val="90000"/>
              </a:lnSpc>
              <a:defRPr/>
            </a:pPr>
            <a:r>
              <a:rPr lang="en-US" sz="1800"/>
              <a:t>Merchandising</a:t>
            </a:r>
          </a:p>
          <a:p>
            <a:pPr lvl="1" eaLnBrk="1" hangingPunct="1">
              <a:lnSpc>
                <a:spcPct val="90000"/>
              </a:lnSpc>
              <a:defRPr/>
            </a:pPr>
            <a:r>
              <a:rPr lang="en-US" sz="1800"/>
              <a:t>Ticketing – CRM</a:t>
            </a:r>
          </a:p>
          <a:p>
            <a:pPr lvl="1" eaLnBrk="1" hangingPunct="1">
              <a:lnSpc>
                <a:spcPct val="90000"/>
              </a:lnSpc>
              <a:defRPr/>
            </a:pPr>
            <a:r>
              <a:rPr lang="en-US" sz="1800"/>
              <a:t>Stadia Management :</a:t>
            </a:r>
          </a:p>
          <a:p>
            <a:pPr lvl="2" eaLnBrk="1" hangingPunct="1">
              <a:lnSpc>
                <a:spcPct val="90000"/>
              </a:lnSpc>
              <a:defRPr/>
            </a:pPr>
            <a:r>
              <a:rPr lang="en-US" sz="1800"/>
              <a:t>Experiential View B to B </a:t>
            </a:r>
          </a:p>
          <a:p>
            <a:pPr lvl="2" eaLnBrk="1" hangingPunct="1">
              <a:lnSpc>
                <a:spcPct val="90000"/>
              </a:lnSpc>
              <a:defRPr/>
            </a:pPr>
            <a:r>
              <a:rPr lang="en-US" sz="1800"/>
              <a:t>Experiential View B to C</a:t>
            </a:r>
          </a:p>
          <a:p>
            <a:pPr lvl="1" eaLnBrk="1" hangingPunct="1">
              <a:lnSpc>
                <a:spcPct val="90000"/>
              </a:lnSpc>
              <a:defRPr/>
            </a:pPr>
            <a:r>
              <a:rPr lang="en-US" sz="1800"/>
              <a:t>…</a:t>
            </a:r>
          </a:p>
          <a:p>
            <a:pPr eaLnBrk="1" hangingPunct="1">
              <a:lnSpc>
                <a:spcPct val="90000"/>
              </a:lnSpc>
              <a:defRPr/>
            </a:pPr>
            <a:endParaRPr lang="fr-FR" sz="1800"/>
          </a:p>
        </p:txBody>
      </p:sp>
      <p:pic>
        <p:nvPicPr>
          <p:cNvPr id="142341" name="Picture 142340" descr="White bulbs with a yellow one standing out">
            <a:extLst>
              <a:ext uri="{FF2B5EF4-FFF2-40B4-BE49-F238E27FC236}">
                <a16:creationId xmlns:a16="http://schemas.microsoft.com/office/drawing/2014/main" id="{2CDA98E5-FA40-9DA4-4986-131776B5FB6F}"/>
              </a:ext>
            </a:extLst>
          </p:cNvPr>
          <p:cNvPicPr>
            <a:picLocks noChangeAspect="1"/>
          </p:cNvPicPr>
          <p:nvPr/>
        </p:nvPicPr>
        <p:blipFill rotWithShape="1">
          <a:blip r:embed="rId2"/>
          <a:srcRect l="25145" r="41015" b="-1"/>
          <a:stretch/>
        </p:blipFill>
        <p:spPr>
          <a:xfrm>
            <a:off x="20" y="10"/>
            <a:ext cx="3476673" cy="6857990"/>
          </a:xfrm>
          <a:prstGeom prst="rect">
            <a:avLst/>
          </a:prstGeom>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159" name="Rectangle 13415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46" name="Rectangle 2"/>
          <p:cNvSpPr>
            <a:spLocks noGrp="1" noChangeArrowheads="1"/>
          </p:cNvSpPr>
          <p:nvPr>
            <p:ph type="title"/>
          </p:nvPr>
        </p:nvSpPr>
        <p:spPr>
          <a:xfrm>
            <a:off x="3973321" y="329184"/>
            <a:ext cx="4688333" cy="1783080"/>
          </a:xfrm>
        </p:spPr>
        <p:txBody>
          <a:bodyPr anchor="b">
            <a:normAutofit/>
          </a:bodyPr>
          <a:lstStyle/>
          <a:p>
            <a:pPr eaLnBrk="1" hangingPunct="1">
              <a:defRPr/>
            </a:pPr>
            <a:r>
              <a:rPr lang="en-US" sz="4700"/>
              <a:t>Be careful !</a:t>
            </a:r>
          </a:p>
        </p:txBody>
      </p:sp>
      <p:pic>
        <p:nvPicPr>
          <p:cNvPr id="134155" name="Picture 134154" descr="People at the meeting desk">
            <a:extLst>
              <a:ext uri="{FF2B5EF4-FFF2-40B4-BE49-F238E27FC236}">
                <a16:creationId xmlns:a16="http://schemas.microsoft.com/office/drawing/2014/main" id="{B14129BA-AFF6-D78A-4746-D692BE43D265}"/>
              </a:ext>
            </a:extLst>
          </p:cNvPr>
          <p:cNvPicPr>
            <a:picLocks noChangeAspect="1"/>
          </p:cNvPicPr>
          <p:nvPr/>
        </p:nvPicPr>
        <p:blipFill rotWithShape="1">
          <a:blip r:embed="rId2"/>
          <a:srcRect l="30974" r="40376"/>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416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47" name="Rectangle 3"/>
          <p:cNvSpPr>
            <a:spLocks noGrp="1" noChangeArrowheads="1"/>
          </p:cNvSpPr>
          <p:nvPr>
            <p:ph type="body" idx="1"/>
          </p:nvPr>
        </p:nvSpPr>
        <p:spPr>
          <a:xfrm>
            <a:off x="3973321" y="2706624"/>
            <a:ext cx="4688333" cy="3483864"/>
          </a:xfrm>
        </p:spPr>
        <p:txBody>
          <a:bodyPr>
            <a:normAutofit/>
          </a:bodyPr>
          <a:lstStyle/>
          <a:p>
            <a:pPr eaLnBrk="1" hangingPunct="1">
              <a:defRPr/>
            </a:pPr>
            <a:endParaRPr lang="en-US" sz="1900"/>
          </a:p>
          <a:p>
            <a:pPr eaLnBrk="1" hangingPunct="1">
              <a:buFont typeface="Wingdings" panose="05000000000000000000" pitchFamily="2" charset="2"/>
              <a:buNone/>
              <a:defRPr/>
            </a:pPr>
            <a:r>
              <a:rPr lang="en-US" sz="1900"/>
              <a:t>Be sensemaking in linking  your final propositions (development axes and marketing activities) to your strategic analysis (evaluation + organization)</a:t>
            </a:r>
          </a:p>
          <a:p>
            <a:pPr eaLnBrk="1" hangingPunct="1">
              <a:buFont typeface="Wingdings" panose="05000000000000000000" pitchFamily="2" charset="2"/>
              <a:buNone/>
              <a:defRPr/>
            </a:pPr>
            <a:endParaRPr lang="en-US" sz="1900"/>
          </a:p>
          <a:p>
            <a:pPr eaLnBrk="1" hangingPunct="1">
              <a:defRPr/>
            </a:pPr>
            <a:endParaRPr lang="en-US" sz="19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177" name="Rectangle 13517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70" name="Rectangle 2"/>
          <p:cNvSpPr>
            <a:spLocks noGrp="1" noChangeArrowheads="1"/>
          </p:cNvSpPr>
          <p:nvPr>
            <p:ph type="ctrTitle"/>
          </p:nvPr>
        </p:nvSpPr>
        <p:spPr>
          <a:xfrm>
            <a:off x="3973321" y="329184"/>
            <a:ext cx="4688333" cy="1783080"/>
          </a:xfrm>
        </p:spPr>
        <p:txBody>
          <a:bodyPr vert="horz" lIns="91440" tIns="45720" rIns="91440" bIns="45720" rtlCol="0" anchor="b">
            <a:normAutofit/>
          </a:bodyPr>
          <a:lstStyle/>
          <a:p>
            <a:pPr algn="l">
              <a:lnSpc>
                <a:spcPct val="90000"/>
              </a:lnSpc>
              <a:defRPr/>
            </a:pPr>
            <a:r>
              <a:rPr lang="en-US" sz="3300" b="1"/>
              <a:t>+ You have to be “sensemaking” and on the implementation of :</a:t>
            </a:r>
          </a:p>
        </p:txBody>
      </p:sp>
      <p:pic>
        <p:nvPicPr>
          <p:cNvPr id="135173" name="Picture 135172">
            <a:extLst>
              <a:ext uri="{FF2B5EF4-FFF2-40B4-BE49-F238E27FC236}">
                <a16:creationId xmlns:a16="http://schemas.microsoft.com/office/drawing/2014/main" id="{19A514AA-2F85-F825-E8D5-B3FD71B2CF65}"/>
              </a:ext>
            </a:extLst>
          </p:cNvPr>
          <p:cNvPicPr>
            <a:picLocks noChangeAspect="1"/>
          </p:cNvPicPr>
          <p:nvPr/>
        </p:nvPicPr>
        <p:blipFill rotWithShape="1">
          <a:blip r:embed="rId2"/>
          <a:srcRect l="48431" r="-2"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517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71" name="Rectangle 3"/>
          <p:cNvSpPr>
            <a:spLocks noGrp="1" noChangeArrowheads="1"/>
          </p:cNvSpPr>
          <p:nvPr>
            <p:ph type="subTitle" idx="1"/>
          </p:nvPr>
        </p:nvSpPr>
        <p:spPr>
          <a:xfrm>
            <a:off x="3973321" y="2706624"/>
            <a:ext cx="4688333" cy="3483864"/>
          </a:xfrm>
        </p:spPr>
        <p:txBody>
          <a:bodyPr vert="horz" lIns="91440" tIns="45720" rIns="91440" bIns="45720" rtlCol="0">
            <a:normAutofit/>
          </a:bodyPr>
          <a:lstStyle/>
          <a:p>
            <a:pPr indent="-228600" algn="l">
              <a:lnSpc>
                <a:spcPct val="90000"/>
              </a:lnSpc>
              <a:buFont typeface="Arial" panose="020B0604020202020204" pitchFamily="34" charset="0"/>
              <a:buChar char="•"/>
              <a:defRPr/>
            </a:pPr>
            <a:r>
              <a:rPr lang="en-US" sz="1800" dirty="0">
                <a:solidFill>
                  <a:schemeClr val="tx1"/>
                </a:solidFill>
              </a:rPr>
              <a:t>Characterization of interconnections between resources (and not only VRIO) and their interaction with the environment indicates that the managerial aptitudes to manipulate assets within a single system are essential !</a:t>
            </a:r>
          </a:p>
          <a:p>
            <a:pPr indent="-228600" algn="l">
              <a:lnSpc>
                <a:spcPct val="90000"/>
              </a:lnSpc>
              <a:buFont typeface="Arial" panose="020B0604020202020204" pitchFamily="34" charset="0"/>
              <a:buChar char="•"/>
              <a:defRPr/>
            </a:pPr>
            <a:endParaRPr lang="en-US" sz="1800" dirty="0">
              <a:solidFill>
                <a:schemeClr val="tx1"/>
              </a:solidFill>
            </a:endParaRPr>
          </a:p>
          <a:p>
            <a:pPr indent="-228600" algn="l">
              <a:lnSpc>
                <a:spcPct val="90000"/>
              </a:lnSpc>
              <a:buFont typeface="Arial" panose="020B0604020202020204" pitchFamily="34" charset="0"/>
              <a:buChar char="•"/>
              <a:defRPr/>
            </a:pPr>
            <a:r>
              <a:rPr lang="en-US" sz="1800" dirty="0">
                <a:solidFill>
                  <a:schemeClr val="tx1"/>
                </a:solidFill>
              </a:rPr>
              <a:t>The objective is to create an unique combination of assets to exploit opportunities, face to threats and to develop sustainable performance.  </a:t>
            </a:r>
          </a:p>
          <a:p>
            <a:pPr indent="-228600" algn="l">
              <a:lnSpc>
                <a:spcPct val="90000"/>
              </a:lnSpc>
              <a:buFont typeface="Arial" panose="020B0604020202020204" pitchFamily="34" charset="0"/>
              <a:buChar char="•"/>
              <a:defRPr/>
            </a:pPr>
            <a:endParaRPr lang="en-US" sz="1800" dirty="0">
              <a:solidFill>
                <a:schemeClr val="tx1"/>
              </a:solidFill>
            </a:endParaRPr>
          </a:p>
          <a:p>
            <a:pPr indent="-228600" algn="l">
              <a:lnSpc>
                <a:spcPct val="90000"/>
              </a:lnSpc>
              <a:buFont typeface="Arial" panose="020B0604020202020204" pitchFamily="34" charset="0"/>
              <a:buChar char="•"/>
              <a:defRPr/>
            </a:pPr>
            <a:endParaRPr lang="en-US" sz="18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51" name="Rectangle 3"/>
          <p:cNvSpPr>
            <a:spLocks noChangeArrowheads="1"/>
          </p:cNvSpPr>
          <p:nvPr/>
        </p:nvSpPr>
        <p:spPr bwMode="auto">
          <a:xfrm>
            <a:off x="394554" y="489439"/>
            <a:ext cx="8354891" cy="9304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chorCtr="1">
            <a:normAutofit/>
          </a:bodyPr>
          <a:lstStyle/>
          <a:p>
            <a:pPr algn="ctr">
              <a:lnSpc>
                <a:spcPct val="90000"/>
              </a:lnSpc>
              <a:spcBef>
                <a:spcPct val="0"/>
              </a:spcBef>
              <a:spcAft>
                <a:spcPts val="600"/>
              </a:spcAft>
              <a:defRPr/>
            </a:pPr>
            <a:r>
              <a:rPr lang="en-US" sz="1900" b="1" kern="1200" dirty="0">
                <a:solidFill>
                  <a:schemeClr val="bg1"/>
                </a:solidFill>
                <a:effectLst>
                  <a:outerShdw blurRad="38100" dist="38100" dir="2700000" algn="tl">
                    <a:srgbClr val="C0C0C0"/>
                  </a:outerShdw>
                </a:effectLst>
                <a:latin typeface="+mj-lt"/>
                <a:ea typeface="+mj-ea"/>
                <a:cs typeface="+mj-cs"/>
              </a:rPr>
              <a:t>Success case</a:t>
            </a:r>
            <a:br>
              <a:rPr lang="en-US" sz="1900" b="1" kern="1200" dirty="0">
                <a:solidFill>
                  <a:schemeClr val="bg1"/>
                </a:solidFill>
                <a:effectLst>
                  <a:outerShdw blurRad="38100" dist="38100" dir="2700000" algn="tl">
                    <a:srgbClr val="C0C0C0"/>
                  </a:outerShdw>
                </a:effectLst>
                <a:latin typeface="+mj-lt"/>
                <a:ea typeface="+mj-ea"/>
                <a:cs typeface="+mj-cs"/>
              </a:rPr>
            </a:br>
            <a:r>
              <a:rPr lang="en-US" sz="1900" b="1" kern="1200" dirty="0">
                <a:solidFill>
                  <a:schemeClr val="bg1"/>
                </a:solidFill>
                <a:effectLst>
                  <a:outerShdw blurRad="38100" dist="38100" dir="2700000" algn="tl">
                    <a:srgbClr val="C0C0C0"/>
                  </a:outerShdw>
                </a:effectLst>
                <a:latin typeface="+mj-lt"/>
                <a:ea typeface="+mj-ea"/>
                <a:cs typeface="+mj-cs"/>
              </a:rPr>
              <a:t>Open13 1993---2024 next ? </a:t>
            </a:r>
            <a:br>
              <a:rPr lang="en-US" sz="1900" b="1" kern="1200" dirty="0">
                <a:solidFill>
                  <a:schemeClr val="bg1"/>
                </a:solidFill>
                <a:effectLst>
                  <a:outerShdw blurRad="38100" dist="38100" dir="2700000" algn="tl">
                    <a:srgbClr val="C0C0C0"/>
                  </a:outerShdw>
                </a:effectLst>
                <a:latin typeface="+mj-lt"/>
                <a:ea typeface="+mj-ea"/>
                <a:cs typeface="+mj-cs"/>
              </a:rPr>
            </a:br>
            <a:r>
              <a:rPr lang="en-US" sz="1900" b="1" kern="1200" dirty="0">
                <a:solidFill>
                  <a:schemeClr val="bg1"/>
                </a:solidFill>
                <a:effectLst>
                  <a:outerShdw blurRad="38100" dist="38100" dir="2700000" algn="tl">
                    <a:srgbClr val="C0C0C0"/>
                  </a:outerShdw>
                </a:effectLst>
                <a:latin typeface="+mj-lt"/>
                <a:ea typeface="+mj-ea"/>
                <a:cs typeface="+mj-cs"/>
              </a:rPr>
              <a:t>www.open13.fr</a:t>
            </a:r>
            <a:r>
              <a:rPr lang="en-US" sz="1900" kern="1200" dirty="0">
                <a:solidFill>
                  <a:schemeClr val="bg1"/>
                </a:solidFill>
                <a:effectLst>
                  <a:outerShdw blurRad="38100" dist="38100" dir="2700000" algn="tl">
                    <a:srgbClr val="C0C0C0"/>
                  </a:outerShdw>
                </a:effectLst>
                <a:latin typeface="+mj-lt"/>
                <a:ea typeface="+mj-ea"/>
                <a:cs typeface="+mj-cs"/>
              </a:rPr>
              <a:t> </a:t>
            </a:r>
          </a:p>
        </p:txBody>
      </p:sp>
      <p:cxnSp>
        <p:nvCxnSpPr>
          <p:cNvPr id="77" name="Straight Connector 76">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dessin&#10;&#10;Description générée automatiquement">
            <a:extLst>
              <a:ext uri="{FF2B5EF4-FFF2-40B4-BE49-F238E27FC236}">
                <a16:creationId xmlns:a16="http://schemas.microsoft.com/office/drawing/2014/main" id="{9651090B-6D30-4732-9654-4F1472822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3586740"/>
            <a:ext cx="6078878" cy="2902664"/>
          </a:xfrm>
          <a:prstGeom prst="rect">
            <a:avLst/>
          </a:prstGeom>
        </p:spPr>
      </p:pic>
      <p:sp>
        <p:nvSpPr>
          <p:cNvPr id="155652" name="Rectangle 4"/>
          <p:cNvSpPr>
            <a:spLocks noChangeArrowheads="1"/>
          </p:cNvSpPr>
          <p:nvPr/>
        </p:nvSpPr>
        <p:spPr bwMode="auto">
          <a:xfrm>
            <a:off x="250825" y="2276475"/>
            <a:ext cx="86407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buClr>
                <a:schemeClr val="hlink"/>
              </a:buClr>
              <a:buSzPct val="80000"/>
              <a:buFont typeface="Wingdings" pitchFamily="2" charset="2"/>
              <a:buNone/>
              <a:defRPr/>
            </a:pPr>
            <a:r>
              <a:rPr lang="en-US" sz="3200" dirty="0">
                <a:solidFill>
                  <a:srgbClr val="000000"/>
                </a:solidFill>
                <a:effectLst>
                  <a:outerShdw blurRad="38100" dist="38100" dir="2700000" algn="tl">
                    <a:srgbClr val="C0C0C0"/>
                  </a:outerShdw>
                </a:effectLst>
                <a:latin typeface="Arial" charset="0"/>
                <a:cs typeface="Arial" charset="0"/>
              </a:rPr>
              <a:t>“Familial professional “bricolage” from Marseille</a:t>
            </a:r>
            <a:r>
              <a:rPr lang="en-US" sz="3200" dirty="0">
                <a:effectLst>
                  <a:outerShdw blurRad="38100" dist="38100" dir="2700000" algn="tl">
                    <a:srgbClr val="C0C0C0"/>
                  </a:outerShdw>
                </a:effectLst>
                <a:latin typeface="Arial" charset="0"/>
                <a:cs typeface="Arial" charset="0"/>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5182F01-7E62-A512-CDFC-98353DFAD9F4}"/>
              </a:ext>
            </a:extLst>
          </p:cNvPr>
          <p:cNvPicPr>
            <a:picLocks noChangeAspect="1"/>
          </p:cNvPicPr>
          <p:nvPr/>
        </p:nvPicPr>
        <p:blipFill>
          <a:blip r:embed="rId2"/>
          <a:stretch>
            <a:fillRect/>
          </a:stretch>
        </p:blipFill>
        <p:spPr>
          <a:xfrm>
            <a:off x="482600" y="3573016"/>
            <a:ext cx="8178799" cy="2760344"/>
          </a:xfrm>
          <a:prstGeom prst="rect">
            <a:avLst/>
          </a:prstGeom>
        </p:spPr>
      </p:pic>
      <p:pic>
        <p:nvPicPr>
          <p:cNvPr id="3" name="Image 2" descr="Une image contenant dessin&#10;&#10;Description générée automatiquement">
            <a:extLst>
              <a:ext uri="{FF2B5EF4-FFF2-40B4-BE49-F238E27FC236}">
                <a16:creationId xmlns:a16="http://schemas.microsoft.com/office/drawing/2014/main" id="{E489C97E-5A61-F70E-0371-1637C69CD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88640"/>
            <a:ext cx="6078878" cy="2902664"/>
          </a:xfrm>
          <a:prstGeom prst="rect">
            <a:avLst/>
          </a:prstGeom>
        </p:spPr>
      </p:pic>
      <p:sp>
        <p:nvSpPr>
          <p:cNvPr id="4" name="ZoneTexte 3">
            <a:extLst>
              <a:ext uri="{FF2B5EF4-FFF2-40B4-BE49-F238E27FC236}">
                <a16:creationId xmlns:a16="http://schemas.microsoft.com/office/drawing/2014/main" id="{1CA8D3E2-763B-481D-D536-045489910A52}"/>
              </a:ext>
            </a:extLst>
          </p:cNvPr>
          <p:cNvSpPr txBox="1"/>
          <p:nvPr/>
        </p:nvSpPr>
        <p:spPr>
          <a:xfrm>
            <a:off x="4067944" y="6333360"/>
            <a:ext cx="1944216" cy="584775"/>
          </a:xfrm>
          <a:prstGeom prst="rect">
            <a:avLst/>
          </a:prstGeom>
          <a:noFill/>
        </p:spPr>
        <p:txBody>
          <a:bodyPr wrap="square" rtlCol="0">
            <a:spAutoFit/>
          </a:bodyPr>
          <a:lstStyle/>
          <a:p>
            <a:r>
              <a:rPr lang="fr-FR" sz="3200" b="1" dirty="0"/>
              <a:t>2024</a:t>
            </a:r>
          </a:p>
        </p:txBody>
      </p:sp>
    </p:spTree>
    <p:extLst>
      <p:ext uri="{BB962C8B-B14F-4D97-AF65-F5344CB8AC3E}">
        <p14:creationId xmlns:p14="http://schemas.microsoft.com/office/powerpoint/2010/main" val="1312271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250825" y="277813"/>
            <a:ext cx="871378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3200" b="1" dirty="0">
                <a:solidFill>
                  <a:schemeClr val="tx2"/>
                </a:solidFill>
                <a:effectLst>
                  <a:outerShdw blurRad="38100" dist="38100" dir="2700000" algn="tl">
                    <a:srgbClr val="000000"/>
                  </a:outerShdw>
                </a:effectLst>
                <a:latin typeface="Arial" charset="0"/>
                <a:cs typeface="Arial" charset="0"/>
              </a:rPr>
              <a:t>Strategic management of Stakeholders in sport organizations</a:t>
            </a:r>
            <a:r>
              <a:rPr lang="en-US" sz="3200" dirty="0">
                <a:solidFill>
                  <a:schemeClr val="tx2"/>
                </a:solidFill>
                <a:effectLst>
                  <a:outerShdw blurRad="38100" dist="38100" dir="2700000" algn="tl">
                    <a:srgbClr val="000000"/>
                  </a:outerShdw>
                </a:effectLst>
                <a:latin typeface="Arial" charset="0"/>
                <a:cs typeface="Arial" charset="0"/>
              </a:rPr>
              <a:t> </a:t>
            </a:r>
            <a:r>
              <a:rPr lang="en-US" sz="3200" b="1" dirty="0">
                <a:solidFill>
                  <a:schemeClr val="tx2"/>
                </a:solidFill>
                <a:effectLst>
                  <a:outerShdw blurRad="38100" dist="38100" dir="2700000" algn="tl">
                    <a:srgbClr val="000000"/>
                  </a:outerShdw>
                </a:effectLst>
                <a:latin typeface="Arial" charset="0"/>
                <a:cs typeface="Arial" charset="0"/>
              </a:rPr>
              <a:t>ecosystem</a:t>
            </a:r>
          </a:p>
        </p:txBody>
      </p:sp>
      <p:sp>
        <p:nvSpPr>
          <p:cNvPr id="5123" name="AutoShape 3"/>
          <p:cNvSpPr>
            <a:spLocks noChangeAspect="1" noChangeArrowheads="1"/>
          </p:cNvSpPr>
          <p:nvPr/>
        </p:nvSpPr>
        <p:spPr bwMode="auto">
          <a:xfrm>
            <a:off x="0" y="1557338"/>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124" name="Text Box 4"/>
          <p:cNvSpPr txBox="1">
            <a:spLocks noChangeArrowheads="1"/>
          </p:cNvSpPr>
          <p:nvPr/>
        </p:nvSpPr>
        <p:spPr bwMode="auto">
          <a:xfrm>
            <a:off x="731838" y="1989138"/>
            <a:ext cx="2193925" cy="647700"/>
          </a:xfrm>
          <a:prstGeom prst="rect">
            <a:avLst/>
          </a:prstGeom>
          <a:solidFill>
            <a:srgbClr val="FF33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Private sponsors</a:t>
            </a:r>
          </a:p>
        </p:txBody>
      </p:sp>
      <p:sp>
        <p:nvSpPr>
          <p:cNvPr id="5125" name="Text Box 5"/>
          <p:cNvSpPr txBox="1">
            <a:spLocks noChangeArrowheads="1"/>
          </p:cNvSpPr>
          <p:nvPr/>
        </p:nvSpPr>
        <p:spPr bwMode="auto">
          <a:xfrm>
            <a:off x="392113" y="3717925"/>
            <a:ext cx="1985962" cy="647700"/>
          </a:xfrm>
          <a:prstGeom prst="rect">
            <a:avLst/>
          </a:prstGeom>
          <a:solidFill>
            <a:srgbClr val="0000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solidFill>
                  <a:schemeClr val="bg1"/>
                </a:solidFill>
                <a:latin typeface="Verdana" panose="020B0604030504040204" pitchFamily="34" charset="0"/>
              </a:rPr>
              <a:t>Organisation</a:t>
            </a:r>
          </a:p>
        </p:txBody>
      </p:sp>
      <p:sp>
        <p:nvSpPr>
          <p:cNvPr id="5126" name="Text Box 6"/>
          <p:cNvSpPr txBox="1">
            <a:spLocks noChangeArrowheads="1"/>
          </p:cNvSpPr>
          <p:nvPr/>
        </p:nvSpPr>
        <p:spPr bwMode="auto">
          <a:xfrm>
            <a:off x="3475038" y="1989138"/>
            <a:ext cx="2193925" cy="647700"/>
          </a:xfrm>
          <a:prstGeom prst="rect">
            <a:avLst/>
          </a:prstGeom>
          <a:solidFill>
            <a:srgbClr val="CC99FF"/>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Public sponsors</a:t>
            </a:r>
          </a:p>
        </p:txBody>
      </p:sp>
      <p:sp>
        <p:nvSpPr>
          <p:cNvPr id="5127" name="Text Box 7"/>
          <p:cNvSpPr txBox="1">
            <a:spLocks noChangeArrowheads="1"/>
          </p:cNvSpPr>
          <p:nvPr/>
        </p:nvSpPr>
        <p:spPr bwMode="auto">
          <a:xfrm>
            <a:off x="6034088" y="1989138"/>
            <a:ext cx="2560637" cy="647700"/>
          </a:xfrm>
          <a:prstGeom prst="rect">
            <a:avLst/>
          </a:prstGeom>
          <a:solidFill>
            <a:srgbClr val="CC99FF"/>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solidFill>
                  <a:srgbClr val="000000"/>
                </a:solidFill>
                <a:latin typeface="Verdana" panose="020B0604030504040204" pitchFamily="34" charset="0"/>
              </a:rPr>
              <a:t>Sport institutions</a:t>
            </a:r>
          </a:p>
        </p:txBody>
      </p:sp>
      <p:sp>
        <p:nvSpPr>
          <p:cNvPr id="5128" name="Text Box 8"/>
          <p:cNvSpPr txBox="1">
            <a:spLocks noChangeArrowheads="1"/>
          </p:cNvSpPr>
          <p:nvPr/>
        </p:nvSpPr>
        <p:spPr bwMode="auto">
          <a:xfrm>
            <a:off x="4022725" y="5445125"/>
            <a:ext cx="1096963" cy="646113"/>
          </a:xfrm>
          <a:prstGeom prst="rect">
            <a:avLst/>
          </a:prstGeom>
          <a:solidFill>
            <a:srgbClr val="FF33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Media</a:t>
            </a:r>
          </a:p>
        </p:txBody>
      </p:sp>
      <p:sp>
        <p:nvSpPr>
          <p:cNvPr id="5129" name="Text Box 9"/>
          <p:cNvSpPr txBox="1">
            <a:spLocks noChangeArrowheads="1"/>
          </p:cNvSpPr>
          <p:nvPr/>
        </p:nvSpPr>
        <p:spPr bwMode="auto">
          <a:xfrm>
            <a:off x="5851525" y="5227638"/>
            <a:ext cx="1646238" cy="649287"/>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Spectators</a:t>
            </a:r>
          </a:p>
        </p:txBody>
      </p:sp>
      <p:sp>
        <p:nvSpPr>
          <p:cNvPr id="5130" name="Text Box 10"/>
          <p:cNvSpPr txBox="1">
            <a:spLocks noChangeArrowheads="1"/>
          </p:cNvSpPr>
          <p:nvPr/>
        </p:nvSpPr>
        <p:spPr bwMode="auto">
          <a:xfrm>
            <a:off x="6581775" y="3716338"/>
            <a:ext cx="1281113" cy="649287"/>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Athletes</a:t>
            </a:r>
          </a:p>
        </p:txBody>
      </p:sp>
      <p:sp>
        <p:nvSpPr>
          <p:cNvPr id="5131" name="Text Box 11"/>
          <p:cNvSpPr txBox="1">
            <a:spLocks noChangeArrowheads="1"/>
          </p:cNvSpPr>
          <p:nvPr/>
        </p:nvSpPr>
        <p:spPr bwMode="auto">
          <a:xfrm>
            <a:off x="1462088" y="5227638"/>
            <a:ext cx="1647825" cy="649287"/>
          </a:xfrm>
          <a:prstGeom prst="rect">
            <a:avLst/>
          </a:prstGeom>
          <a:solidFill>
            <a:srgbClr val="0000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dirty="0">
                <a:solidFill>
                  <a:schemeClr val="bg1"/>
                </a:solidFill>
                <a:latin typeface="Tahoma" panose="020B0604030504040204" pitchFamily="34" charset="0"/>
              </a:rPr>
              <a:t>Suppliers</a:t>
            </a:r>
            <a:r>
              <a:rPr lang="en-US" altLang="fr-FR" sz="1800" dirty="0">
                <a:solidFill>
                  <a:schemeClr val="bg1"/>
                </a:solidFill>
                <a:latin typeface="Tahoma" panose="020B0604030504040204" pitchFamily="34" charset="0"/>
              </a:rPr>
              <a:t> </a:t>
            </a:r>
            <a:endParaRPr lang="fr-FR" altLang="fr-FR" sz="1800" dirty="0">
              <a:solidFill>
                <a:schemeClr val="bg1"/>
              </a:solidFill>
              <a:latin typeface="Tahoma" panose="020B0604030504040204" pitchFamily="34" charset="0"/>
            </a:endParaRPr>
          </a:p>
        </p:txBody>
      </p:sp>
      <p:sp>
        <p:nvSpPr>
          <p:cNvPr id="5132" name="Oval 12"/>
          <p:cNvSpPr>
            <a:spLocks noChangeArrowheads="1"/>
          </p:cNvSpPr>
          <p:nvPr/>
        </p:nvSpPr>
        <p:spPr bwMode="auto">
          <a:xfrm>
            <a:off x="3657600" y="3500438"/>
            <a:ext cx="1827213" cy="1079500"/>
          </a:xfrm>
          <a:prstGeom prst="ellipse">
            <a:avLst/>
          </a:prstGeom>
          <a:solidFill>
            <a:srgbClr val="FFCC00"/>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2000" b="1">
                <a:solidFill>
                  <a:srgbClr val="000000"/>
                </a:solidFill>
                <a:latin typeface="Tahoma" panose="020B0604030504040204" pitchFamily="34" charset="0"/>
              </a:rPr>
              <a:t>Event / Club</a:t>
            </a:r>
          </a:p>
        </p:txBody>
      </p:sp>
      <p:sp>
        <p:nvSpPr>
          <p:cNvPr id="5133" name="Line 13"/>
          <p:cNvSpPr>
            <a:spLocks noChangeShapeType="1"/>
          </p:cNvSpPr>
          <p:nvPr/>
        </p:nvSpPr>
        <p:spPr bwMode="auto">
          <a:xfrm flipV="1">
            <a:off x="3109913" y="4579938"/>
            <a:ext cx="912812"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4" name="Line 14"/>
          <p:cNvSpPr>
            <a:spLocks noChangeShapeType="1"/>
          </p:cNvSpPr>
          <p:nvPr/>
        </p:nvSpPr>
        <p:spPr bwMode="auto">
          <a:xfrm flipV="1">
            <a:off x="4572000" y="4579938"/>
            <a:ext cx="1588"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5" name="Line 15"/>
          <p:cNvSpPr>
            <a:spLocks noChangeShapeType="1"/>
          </p:cNvSpPr>
          <p:nvPr/>
        </p:nvSpPr>
        <p:spPr bwMode="auto">
          <a:xfrm flipH="1" flipV="1">
            <a:off x="5119688" y="4579938"/>
            <a:ext cx="73183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6" name="Line 16"/>
          <p:cNvSpPr>
            <a:spLocks noChangeShapeType="1"/>
          </p:cNvSpPr>
          <p:nvPr/>
        </p:nvSpPr>
        <p:spPr bwMode="auto">
          <a:xfrm flipH="1">
            <a:off x="5484813" y="3933825"/>
            <a:ext cx="1096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7" name="Line 17"/>
          <p:cNvSpPr>
            <a:spLocks noChangeShapeType="1"/>
          </p:cNvSpPr>
          <p:nvPr/>
        </p:nvSpPr>
        <p:spPr bwMode="auto">
          <a:xfrm>
            <a:off x="2378075" y="3933825"/>
            <a:ext cx="1279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8" name="Line 18"/>
          <p:cNvSpPr>
            <a:spLocks noChangeShapeType="1"/>
          </p:cNvSpPr>
          <p:nvPr/>
        </p:nvSpPr>
        <p:spPr bwMode="auto">
          <a:xfrm>
            <a:off x="2925763" y="2636838"/>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9" name="Line 19"/>
          <p:cNvSpPr>
            <a:spLocks noChangeShapeType="1"/>
          </p:cNvSpPr>
          <p:nvPr/>
        </p:nvSpPr>
        <p:spPr bwMode="auto">
          <a:xfrm>
            <a:off x="4572000" y="2636838"/>
            <a:ext cx="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40" name="Line 20"/>
          <p:cNvSpPr>
            <a:spLocks noChangeShapeType="1"/>
          </p:cNvSpPr>
          <p:nvPr/>
        </p:nvSpPr>
        <p:spPr bwMode="auto">
          <a:xfrm flipH="1">
            <a:off x="5119688" y="2636838"/>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MARSEILLE ANNNIVERSARY VIDEO">
            <a:hlinkClick r:id="" action="ppaction://media"/>
            <a:extLst>
              <a:ext uri="{FF2B5EF4-FFF2-40B4-BE49-F238E27FC236}">
                <a16:creationId xmlns:a16="http://schemas.microsoft.com/office/drawing/2014/main" id="{E592D3E6-A1A6-5A1D-B46C-5A62E0AF89EE}"/>
              </a:ext>
            </a:extLst>
          </p:cNvPr>
          <p:cNvPicPr>
            <a:picLocks noRot="1" noChangeAspect="1"/>
          </p:cNvPicPr>
          <p:nvPr>
            <a:videoFile r:link="rId1"/>
          </p:nvPr>
        </p:nvPicPr>
        <p:blipFill>
          <a:blip r:embed="rId3"/>
          <a:stretch>
            <a:fillRect/>
          </a:stretch>
        </p:blipFill>
        <p:spPr>
          <a:xfrm>
            <a:off x="28830" y="1124744"/>
            <a:ext cx="9127773" cy="5157192"/>
          </a:xfrm>
          <a:prstGeom prst="rect">
            <a:avLst/>
          </a:prstGeom>
        </p:spPr>
      </p:pic>
    </p:spTree>
    <p:extLst>
      <p:ext uri="{BB962C8B-B14F-4D97-AF65-F5344CB8AC3E}">
        <p14:creationId xmlns:p14="http://schemas.microsoft.com/office/powerpoint/2010/main" val="8570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5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édia en ligne 1" title="Highlights: Tsitsipas Captures Second ATP Tour Title In Marseille 2019">
            <a:hlinkClick r:id="" action="ppaction://media"/>
            <a:extLst>
              <a:ext uri="{FF2B5EF4-FFF2-40B4-BE49-F238E27FC236}">
                <a16:creationId xmlns:a16="http://schemas.microsoft.com/office/drawing/2014/main" id="{618D1081-6084-49A7-84D0-21110EFA26F8}"/>
              </a:ext>
            </a:extLst>
          </p:cNvPr>
          <p:cNvPicPr>
            <a:picLocks noRot="1" noChangeAspect="1"/>
          </p:cNvPicPr>
          <p:nvPr>
            <a:videoFile r:link="rId1"/>
          </p:nvPr>
        </p:nvPicPr>
        <p:blipFill>
          <a:blip r:embed="rId3"/>
          <a:stretch>
            <a:fillRect/>
          </a:stretch>
        </p:blipFill>
        <p:spPr>
          <a:xfrm>
            <a:off x="482600" y="1128713"/>
            <a:ext cx="8178799" cy="4600574"/>
          </a:xfrm>
          <a:prstGeom prst="rect">
            <a:avLst/>
          </a:prstGeom>
        </p:spPr>
      </p:pic>
    </p:spTree>
    <p:extLst>
      <p:ext uri="{BB962C8B-B14F-4D97-AF65-F5344CB8AC3E}">
        <p14:creationId xmlns:p14="http://schemas.microsoft.com/office/powerpoint/2010/main" val="2136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BEST OF OPEN 13 PROVENCE 2022">
            <a:hlinkClick r:id="" action="ppaction://media"/>
            <a:extLst>
              <a:ext uri="{FF2B5EF4-FFF2-40B4-BE49-F238E27FC236}">
                <a16:creationId xmlns:a16="http://schemas.microsoft.com/office/drawing/2014/main" id="{D7C908D3-C49E-392D-4D33-F360547958D6}"/>
              </a:ext>
            </a:extLst>
          </p:cNvPr>
          <p:cNvPicPr>
            <a:picLocks noRot="1" noChangeAspect="1"/>
          </p:cNvPicPr>
          <p:nvPr>
            <a:videoFile r:link="rId1"/>
          </p:nvPr>
        </p:nvPicPr>
        <p:blipFill>
          <a:blip r:embed="rId3"/>
          <a:stretch>
            <a:fillRect/>
          </a:stretch>
        </p:blipFill>
        <p:spPr>
          <a:xfrm>
            <a:off x="-19365" y="620688"/>
            <a:ext cx="9163365" cy="5177301"/>
          </a:xfrm>
          <a:prstGeom prst="rect">
            <a:avLst/>
          </a:prstGeom>
        </p:spPr>
      </p:pic>
    </p:spTree>
    <p:extLst>
      <p:ext uri="{BB962C8B-B14F-4D97-AF65-F5344CB8AC3E}">
        <p14:creationId xmlns:p14="http://schemas.microsoft.com/office/powerpoint/2010/main" val="26130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Open 13 Provence 2018, le parcours VIP">
            <a:hlinkClick r:id="" action="ppaction://media"/>
            <a:extLst>
              <a:ext uri="{FF2B5EF4-FFF2-40B4-BE49-F238E27FC236}">
                <a16:creationId xmlns:a16="http://schemas.microsoft.com/office/drawing/2014/main" id="{0DC4DF02-288C-49C0-989B-286667C8E583}"/>
              </a:ext>
            </a:extLst>
          </p:cNvPr>
          <p:cNvPicPr>
            <a:picLocks noRot="1" noChangeAspect="1"/>
          </p:cNvPicPr>
          <p:nvPr>
            <a:videoFile r:link="rId1"/>
          </p:nvPr>
        </p:nvPicPr>
        <p:blipFill>
          <a:blip r:embed="rId3"/>
          <a:stretch>
            <a:fillRect/>
          </a:stretch>
        </p:blipFill>
        <p:spPr>
          <a:xfrm>
            <a:off x="23615" y="476672"/>
            <a:ext cx="9089009" cy="5112568"/>
          </a:xfrm>
          <a:prstGeom prst="rect">
            <a:avLst/>
          </a:prstGeom>
        </p:spPr>
      </p:pic>
    </p:spTree>
    <p:extLst>
      <p:ext uri="{BB962C8B-B14F-4D97-AF65-F5344CB8AC3E}">
        <p14:creationId xmlns:p14="http://schemas.microsoft.com/office/powerpoint/2010/main" val="167834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674" name="Object 2"/>
          <p:cNvGraphicFramePr>
            <a:graphicFrameLocks noChangeAspect="1"/>
          </p:cNvGraphicFramePr>
          <p:nvPr>
            <p:extLst>
              <p:ext uri="{D42A27DB-BD31-4B8C-83A1-F6EECF244321}">
                <p14:modId xmlns:p14="http://schemas.microsoft.com/office/powerpoint/2010/main" val="952280698"/>
              </p:ext>
            </p:extLst>
          </p:nvPr>
        </p:nvGraphicFramePr>
        <p:xfrm>
          <a:off x="0" y="-1"/>
          <a:ext cx="3013533" cy="4182799"/>
        </p:xfrm>
        <a:graphic>
          <a:graphicData uri="http://schemas.openxmlformats.org/presentationml/2006/ole">
            <mc:AlternateContent xmlns:mc="http://schemas.openxmlformats.org/markup-compatibility/2006">
              <mc:Choice xmlns:v="urn:schemas-microsoft-com:vml" Requires="v">
                <p:oleObj name="Image" r:id="rId2" imgW="5200917" imgH="7588640" progId="Photoshop.Image.7">
                  <p:embed/>
                </p:oleObj>
              </mc:Choice>
              <mc:Fallback>
                <p:oleObj name="Image" r:id="rId2" imgW="5200917" imgH="7588640" progId="Photoshop.Image.7">
                  <p:embed/>
                  <p:pic>
                    <p:nvPicPr>
                      <p:cNvPr id="15667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013533" cy="4182799"/>
                      </a:xfrm>
                      <a:prstGeom prst="rect">
                        <a:avLst/>
                      </a:prstGeom>
                      <a:noFill/>
                      <a:ln>
                        <a:noFill/>
                      </a:ln>
                      <a:effectLst/>
                    </p:spPr>
                  </p:pic>
                </p:oleObj>
              </mc:Fallback>
            </mc:AlternateContent>
          </a:graphicData>
        </a:graphic>
      </p:graphicFrame>
      <p:pic>
        <p:nvPicPr>
          <p:cNvPr id="156675" name="Picture 3" descr="4_3_open13 san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82799"/>
            <a:ext cx="3934877" cy="269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open2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534" y="1"/>
            <a:ext cx="2786297" cy="418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open20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3081" y="1312"/>
            <a:ext cx="3294881" cy="249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open2006">
            <a:extLst>
              <a:ext uri="{FF2B5EF4-FFF2-40B4-BE49-F238E27FC236}">
                <a16:creationId xmlns:a16="http://schemas.microsoft.com/office/drawing/2014/main" id="{2486CED9-32B4-4F2A-986C-4500557C42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5856032" y="2492896"/>
            <a:ext cx="3288977" cy="24667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descr="Open13 affiche 2007 Nadal">
            <a:extLst>
              <a:ext uri="{FF2B5EF4-FFF2-40B4-BE49-F238E27FC236}">
                <a16:creationId xmlns:a16="http://schemas.microsoft.com/office/drawing/2014/main" id="{0E21A2E9-7DE4-4F96-A60B-94DC7CC97D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4877" y="4182798"/>
            <a:ext cx="1782921" cy="267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0">
            <a:extLst>
              <a:ext uri="{FF2B5EF4-FFF2-40B4-BE49-F238E27FC236}">
                <a16:creationId xmlns:a16="http://schemas.microsoft.com/office/drawing/2014/main" id="{E8A2B482-E4F6-4D73-8989-7BB1977DB45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9113" y="5301208"/>
            <a:ext cx="1080641" cy="108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dissolve">
                                      <p:cBhvr>
                                        <p:cTn id="7" dur="1000"/>
                                        <p:tgtEl>
                                          <p:spTgt spid="156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gtEl>
                                        <p:attrNameLst>
                                          <p:attrName>style.visibility</p:attrName>
                                        </p:attrNameLst>
                                      </p:cBhvr>
                                      <p:to>
                                        <p:strVal val="visible"/>
                                      </p:to>
                                    </p:set>
                                    <p:animEffect transition="in" filter="dissolve">
                                      <p:cBhvr>
                                        <p:cTn id="12" dur="1000"/>
                                        <p:tgtEl>
                                          <p:spTgt spid="1566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6676"/>
                                        </p:tgtEl>
                                        <p:attrNameLst>
                                          <p:attrName>style.visibility</p:attrName>
                                        </p:attrNameLst>
                                      </p:cBhvr>
                                      <p:to>
                                        <p:strVal val="visible"/>
                                      </p:to>
                                    </p:set>
                                    <p:animEffect transition="in" filter="dissolve">
                                      <p:cBhvr>
                                        <p:cTn id="17" dur="1000"/>
                                        <p:tgtEl>
                                          <p:spTgt spid="1566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6677"/>
                                        </p:tgtEl>
                                        <p:attrNameLst>
                                          <p:attrName>style.visibility</p:attrName>
                                        </p:attrNameLst>
                                      </p:cBhvr>
                                      <p:to>
                                        <p:strVal val="visible"/>
                                      </p:to>
                                    </p:set>
                                    <p:animEffect transition="in" filter="dissolve">
                                      <p:cBhvr>
                                        <p:cTn id="22" dur="1000"/>
                                        <p:tgtEl>
                                          <p:spTgt spid="15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open13-affiche-1-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8" y="39881"/>
            <a:ext cx="2114363" cy="3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open13-affiche-2-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534" y="10812"/>
            <a:ext cx="2152621" cy="327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open13-affiche-3-2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894" y="0"/>
            <a:ext cx="2151260" cy="327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open13-affiche-4-2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131" y="65072"/>
            <a:ext cx="2152621" cy="32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4x3">
            <a:extLst>
              <a:ext uri="{FF2B5EF4-FFF2-40B4-BE49-F238E27FC236}">
                <a16:creationId xmlns:a16="http://schemas.microsoft.com/office/drawing/2014/main" id="{10DA82C2-0A73-43FB-9DDC-517958DE8F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318" y="3460529"/>
            <a:ext cx="4087663" cy="306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4X3 OPEN 2010">
            <a:extLst>
              <a:ext uri="{FF2B5EF4-FFF2-40B4-BE49-F238E27FC236}">
                <a16:creationId xmlns:a16="http://schemas.microsoft.com/office/drawing/2014/main" id="{C69CBDEB-1FE0-464C-A741-F1C1FE93E7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0154" y="3460528"/>
            <a:ext cx="4088690" cy="306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Grp="1" noChangeAspect="1"/>
          </p:cNvGraphicFramePr>
          <p:nvPr>
            <p:ph/>
          </p:nvPr>
        </p:nvGraphicFramePr>
        <p:xfrm>
          <a:off x="0" y="0"/>
          <a:ext cx="9144000" cy="6853238"/>
        </p:xfrm>
        <a:graphic>
          <a:graphicData uri="http://schemas.openxmlformats.org/presentationml/2006/ole">
            <mc:AlternateContent xmlns:mc="http://schemas.openxmlformats.org/markup-compatibility/2006">
              <mc:Choice xmlns:v="urn:schemas-microsoft-com:vml" Requires="v">
                <p:oleObj name="Acrobat Document" r:id="rId2" imgW="10801198" imgH="8096098" progId="AcroExch.Document.7">
                  <p:embed/>
                </p:oleObj>
              </mc:Choice>
              <mc:Fallback>
                <p:oleObj name="Acrobat Document" r:id="rId2" imgW="10801198" imgH="8096098" progId="AcroExch.Document.7">
                  <p:embed/>
                  <p:pic>
                    <p:nvPicPr>
                      <p:cNvPr id="4403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4083050" cy="30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33375"/>
            <a:ext cx="403860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500438"/>
            <a:ext cx="4129087"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500438"/>
            <a:ext cx="2079625" cy="295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4308475" cy="6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60350"/>
            <a:ext cx="4308475" cy="642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fade">
                                      <p:cBhvr>
                                        <p:cTn id="7" dur="2000"/>
                                        <p:tgtEl>
                                          <p:spTgt spid="191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1493"/>
                                        </p:tgtEl>
                                        <p:attrNameLst>
                                          <p:attrName>style.visibility</p:attrName>
                                        </p:attrNameLst>
                                      </p:cBhvr>
                                      <p:to>
                                        <p:strVal val="visible"/>
                                      </p:to>
                                    </p:set>
                                    <p:animEffect transition="in" filter="fade">
                                      <p:cBhvr>
                                        <p:cTn id="12" dur="2000"/>
                                        <p:tgtEl>
                                          <p:spTgt spid="191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1625" cy="6884988"/>
          </a:xfrm>
          <a:prstGeom prst="rect">
            <a:avLst/>
          </a:prstGeom>
          <a:ln/>
        </p:spPr>
        <p:style>
          <a:lnRef idx="0">
            <a:schemeClr val="accent6"/>
          </a:lnRef>
          <a:fillRef idx="3">
            <a:schemeClr val="accent6"/>
          </a:fillRef>
          <a:effectRef idx="3">
            <a:schemeClr val="accent6"/>
          </a:effectRef>
          <a:fontRef idx="minor">
            <a:schemeClr val="lt1"/>
          </a:fontRef>
        </p:style>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11188" y="0"/>
            <a:ext cx="822960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700" b="1"/>
              <a:t>Identifying key stakeholders (Mitchell et al., 1997)</a:t>
            </a:r>
          </a:p>
        </p:txBody>
      </p:sp>
      <p:grpSp>
        <p:nvGrpSpPr>
          <p:cNvPr id="6147" name="Group 3"/>
          <p:cNvGrpSpPr>
            <a:grpSpLocks/>
          </p:cNvGrpSpPr>
          <p:nvPr/>
        </p:nvGrpSpPr>
        <p:grpSpPr bwMode="auto">
          <a:xfrm>
            <a:off x="1116013" y="908050"/>
            <a:ext cx="7199312" cy="5949950"/>
            <a:chOff x="1066" y="754"/>
            <a:chExt cx="3900" cy="3130"/>
          </a:xfrm>
        </p:grpSpPr>
        <p:sp>
          <p:nvSpPr>
            <p:cNvPr id="6159" name="Oval 4"/>
            <p:cNvSpPr>
              <a:spLocks noChangeArrowheads="1"/>
            </p:cNvSpPr>
            <p:nvPr/>
          </p:nvSpPr>
          <p:spPr bwMode="auto">
            <a:xfrm>
              <a:off x="1066" y="799"/>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160" name="Oval 5"/>
            <p:cNvSpPr>
              <a:spLocks noChangeArrowheads="1"/>
            </p:cNvSpPr>
            <p:nvPr/>
          </p:nvSpPr>
          <p:spPr bwMode="auto">
            <a:xfrm>
              <a:off x="2744" y="754"/>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161" name="Oval 6"/>
            <p:cNvSpPr>
              <a:spLocks noChangeArrowheads="1"/>
            </p:cNvSpPr>
            <p:nvPr/>
          </p:nvSpPr>
          <p:spPr bwMode="auto">
            <a:xfrm>
              <a:off x="1837" y="1888"/>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grpSp>
      <p:sp>
        <p:nvSpPr>
          <p:cNvPr id="6148" name="Text Box 7"/>
          <p:cNvSpPr txBox="1">
            <a:spLocks noChangeArrowheads="1"/>
          </p:cNvSpPr>
          <p:nvPr/>
        </p:nvSpPr>
        <p:spPr bwMode="auto">
          <a:xfrm>
            <a:off x="1619250" y="21336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Dormant</a:t>
            </a:r>
          </a:p>
        </p:txBody>
      </p:sp>
      <p:sp>
        <p:nvSpPr>
          <p:cNvPr id="6149" name="Text Box 8"/>
          <p:cNvSpPr txBox="1">
            <a:spLocks noChangeArrowheads="1"/>
          </p:cNvSpPr>
          <p:nvPr/>
        </p:nvSpPr>
        <p:spPr bwMode="auto">
          <a:xfrm>
            <a:off x="291623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Dangerous</a:t>
            </a:r>
          </a:p>
        </p:txBody>
      </p:sp>
      <p:sp>
        <p:nvSpPr>
          <p:cNvPr id="6150" name="Text Box 9"/>
          <p:cNvSpPr txBox="1">
            <a:spLocks noChangeArrowheads="1"/>
          </p:cNvSpPr>
          <p:nvPr/>
        </p:nvSpPr>
        <p:spPr bwMode="auto">
          <a:xfrm>
            <a:off x="6227763" y="1989138"/>
            <a:ext cx="1584325"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Discretionary</a:t>
            </a:r>
          </a:p>
          <a:p>
            <a:pPr algn="ctr" eaLnBrk="1" hangingPunct="1">
              <a:spcBef>
                <a:spcPct val="50000"/>
              </a:spcBef>
              <a:buClrTx/>
              <a:buSzTx/>
              <a:buFontTx/>
              <a:buNone/>
            </a:pPr>
            <a:endParaRPr lang="fr-FR" altLang="fr-FR" sz="1600" b="1">
              <a:latin typeface="Tahoma" panose="020B0604030504040204" pitchFamily="34" charset="0"/>
            </a:endParaRPr>
          </a:p>
        </p:txBody>
      </p:sp>
      <p:sp>
        <p:nvSpPr>
          <p:cNvPr id="6151" name="Text Box 10"/>
          <p:cNvSpPr txBox="1">
            <a:spLocks noChangeArrowheads="1"/>
          </p:cNvSpPr>
          <p:nvPr/>
        </p:nvSpPr>
        <p:spPr bwMode="auto">
          <a:xfrm>
            <a:off x="3924300" y="32131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Definitive</a:t>
            </a:r>
          </a:p>
        </p:txBody>
      </p:sp>
      <p:sp>
        <p:nvSpPr>
          <p:cNvPr id="6152" name="Text Box 11"/>
          <p:cNvSpPr txBox="1">
            <a:spLocks noChangeArrowheads="1"/>
          </p:cNvSpPr>
          <p:nvPr/>
        </p:nvSpPr>
        <p:spPr bwMode="auto">
          <a:xfrm>
            <a:off x="3779838" y="52292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Demanding</a:t>
            </a:r>
          </a:p>
        </p:txBody>
      </p:sp>
      <p:sp>
        <p:nvSpPr>
          <p:cNvPr id="6153" name="Text Box 12"/>
          <p:cNvSpPr txBox="1">
            <a:spLocks noChangeArrowheads="1"/>
          </p:cNvSpPr>
          <p:nvPr/>
        </p:nvSpPr>
        <p:spPr bwMode="auto">
          <a:xfrm>
            <a:off x="485933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rPr>
              <a:t>Dependent</a:t>
            </a:r>
            <a:endParaRPr lang="fr-FR" altLang="fr-FR" sz="1600" b="1" dirty="0">
              <a:latin typeface="Tahoma" panose="020B0604030504040204" pitchFamily="34" charset="0"/>
            </a:endParaRPr>
          </a:p>
        </p:txBody>
      </p:sp>
      <p:sp>
        <p:nvSpPr>
          <p:cNvPr id="6154" name="Text Box 13"/>
          <p:cNvSpPr txBox="1">
            <a:spLocks noChangeArrowheads="1"/>
          </p:cNvSpPr>
          <p:nvPr/>
        </p:nvSpPr>
        <p:spPr bwMode="auto">
          <a:xfrm>
            <a:off x="3924300" y="23495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Dominant</a:t>
            </a:r>
          </a:p>
        </p:txBody>
      </p:sp>
      <p:sp>
        <p:nvSpPr>
          <p:cNvPr id="6155" name="Text Box 14"/>
          <p:cNvSpPr txBox="1">
            <a:spLocks noChangeArrowheads="1"/>
          </p:cNvSpPr>
          <p:nvPr/>
        </p:nvSpPr>
        <p:spPr bwMode="auto">
          <a:xfrm>
            <a:off x="7019925" y="5300663"/>
            <a:ext cx="15843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Non stakeholder</a:t>
            </a:r>
          </a:p>
        </p:txBody>
      </p:sp>
      <p:sp>
        <p:nvSpPr>
          <p:cNvPr id="6156" name="Text Box 15"/>
          <p:cNvSpPr txBox="1">
            <a:spLocks noChangeArrowheads="1"/>
          </p:cNvSpPr>
          <p:nvPr/>
        </p:nvSpPr>
        <p:spPr bwMode="auto">
          <a:xfrm>
            <a:off x="179388" y="98107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hlink"/>
                </a:solidFill>
                <a:latin typeface="Tahoma" panose="020B0604030504040204" pitchFamily="34" charset="0"/>
              </a:rPr>
              <a:t>POWER</a:t>
            </a:r>
          </a:p>
        </p:txBody>
      </p:sp>
      <p:sp>
        <p:nvSpPr>
          <p:cNvPr id="6157" name="Text Box 16"/>
          <p:cNvSpPr txBox="1">
            <a:spLocks noChangeArrowheads="1"/>
          </p:cNvSpPr>
          <p:nvPr/>
        </p:nvSpPr>
        <p:spPr bwMode="auto">
          <a:xfrm>
            <a:off x="7308850" y="836613"/>
            <a:ext cx="183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hlink"/>
                </a:solidFill>
                <a:latin typeface="Tahoma" panose="020B0604030504040204" pitchFamily="34" charset="0"/>
              </a:rPr>
              <a:t>LEGITIMACY</a:t>
            </a:r>
          </a:p>
        </p:txBody>
      </p:sp>
      <p:sp>
        <p:nvSpPr>
          <p:cNvPr id="6158" name="Text Box 17"/>
          <p:cNvSpPr txBox="1">
            <a:spLocks noChangeArrowheads="1"/>
          </p:cNvSpPr>
          <p:nvPr/>
        </p:nvSpPr>
        <p:spPr bwMode="auto">
          <a:xfrm>
            <a:off x="1187450" y="61658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chemeClr val="hlink"/>
                </a:solidFill>
                <a:latin typeface="Tahoma" panose="020B0604030504040204" pitchFamily="34" charset="0"/>
              </a:rPr>
              <a:t>URGENCY</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contenu 2"/>
          <p:cNvSpPr>
            <a:spLocks noGrp="1"/>
          </p:cNvSpPr>
          <p:nvPr>
            <p:ph idx="1"/>
          </p:nvPr>
        </p:nvSpPr>
        <p:spPr/>
        <p:txBody>
          <a:bodyPr/>
          <a:lstStyle/>
          <a:p>
            <a:pPr eaLnBrk="1" hangingPunct="1">
              <a:defRPr/>
            </a:pPr>
            <a:endParaRPr lang="fr-FR"/>
          </a:p>
        </p:txBody>
      </p:sp>
      <p:sp>
        <p:nvSpPr>
          <p:cNvPr id="3074" name="Titre 1"/>
          <p:cNvSpPr>
            <a:spLocks noGrp="1"/>
          </p:cNvSpPr>
          <p:nvPr>
            <p:ph type="title"/>
          </p:nvPr>
        </p:nvSpPr>
        <p:spPr/>
        <p:txBody>
          <a:bodyPr/>
          <a:lstStyle/>
          <a:p>
            <a:pPr eaLnBrk="1" fontAlgn="auto" hangingPunct="1">
              <a:spcAft>
                <a:spcPts val="0"/>
              </a:spcAft>
              <a:defRPr/>
            </a:pPr>
            <a:endParaRPr lang="fr-FR"/>
          </a:p>
        </p:txBody>
      </p:sp>
      <p:pic>
        <p:nvPicPr>
          <p:cNvPr id="481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608513"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44815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1513" y="128588"/>
            <a:ext cx="4545012"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3200"/>
            <a:ext cx="4600575"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03200"/>
            <a:ext cx="4572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552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04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75195" y="643467"/>
            <a:ext cx="378355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a:extLst>
              <a:ext uri="{FF2B5EF4-FFF2-40B4-BE49-F238E27FC236}">
                <a16:creationId xmlns:a16="http://schemas.microsoft.com/office/drawing/2014/main" id="{4E2C9F9A-8813-4444-8BB4-242D499BA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692648" y="1942283"/>
            <a:ext cx="3968751" cy="29734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054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1"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63474" y="1750980"/>
            <a:ext cx="2637839" cy="33498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Connector 72">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9092"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233007" y="1749486"/>
            <a:ext cx="2653008" cy="33528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9090"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121752" y="1755026"/>
            <a:ext cx="2637840" cy="3341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618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62" y="-1"/>
            <a:ext cx="9142837" cy="6940993"/>
          </a:xfrm>
          <a:prstGeom prst="rect">
            <a:avLst/>
          </a:prstGeom>
        </p:spPr>
      </p:pic>
    </p:spTree>
    <p:extLst>
      <p:ext uri="{BB962C8B-B14F-4D97-AF65-F5344CB8AC3E}">
        <p14:creationId xmlns:p14="http://schemas.microsoft.com/office/powerpoint/2010/main" val="14407064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1" b="1281"/>
          <a:stretch/>
        </p:blipFill>
        <p:spPr>
          <a:xfrm>
            <a:off x="241298" y="321732"/>
            <a:ext cx="4296411" cy="6214533"/>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r="1" b="1281"/>
          <a:stretch/>
        </p:blipFill>
        <p:spPr>
          <a:xfrm>
            <a:off x="4606290" y="321732"/>
            <a:ext cx="4296411" cy="6214533"/>
          </a:xfrm>
          <a:prstGeom prst="rect">
            <a:avLst/>
          </a:prstGeom>
        </p:spPr>
      </p:pic>
    </p:spTree>
    <p:extLst>
      <p:ext uri="{BB962C8B-B14F-4D97-AF65-F5344CB8AC3E}">
        <p14:creationId xmlns:p14="http://schemas.microsoft.com/office/powerpoint/2010/main" val="189672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672939" cy="68580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938" y="0"/>
            <a:ext cx="4672940" cy="6858000"/>
          </a:xfrm>
          <a:prstGeom prst="rect">
            <a:avLst/>
          </a:prstGeom>
        </p:spPr>
      </p:pic>
    </p:spTree>
    <p:extLst>
      <p:ext uri="{BB962C8B-B14F-4D97-AF65-F5344CB8AC3E}">
        <p14:creationId xmlns:p14="http://schemas.microsoft.com/office/powerpoint/2010/main" val="14612303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9179"/>
            <a:ext cx="4692822" cy="6887179"/>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822" y="-29180"/>
            <a:ext cx="4672940" cy="6887179"/>
          </a:xfrm>
          <a:prstGeom prst="rect">
            <a:avLst/>
          </a:prstGeom>
        </p:spPr>
      </p:pic>
    </p:spTree>
    <p:extLst>
      <p:ext uri="{BB962C8B-B14F-4D97-AF65-F5344CB8AC3E}">
        <p14:creationId xmlns:p14="http://schemas.microsoft.com/office/powerpoint/2010/main" val="2934027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457200" y="277813"/>
            <a:ext cx="86868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3200" b="1">
                <a:solidFill>
                  <a:schemeClr val="tx2"/>
                </a:solidFill>
                <a:effectLst>
                  <a:outerShdw blurRad="38100" dist="38100" dir="2700000" algn="tl">
                    <a:srgbClr val="000000"/>
                  </a:outerShdw>
                </a:effectLst>
                <a:latin typeface="Arial" charset="0"/>
                <a:cs typeface="Arial" charset="0"/>
              </a:rPr>
              <a:t>Sport events &amp; clubs : assets identification</a:t>
            </a:r>
          </a:p>
        </p:txBody>
      </p:sp>
      <p:graphicFrame>
        <p:nvGraphicFramePr>
          <p:cNvPr id="111619" name="Group 3"/>
          <p:cNvGraphicFramePr>
            <a:graphicFrameLocks noGrp="1"/>
          </p:cNvGraphicFramePr>
          <p:nvPr>
            <p:extLst>
              <p:ext uri="{D42A27DB-BD31-4B8C-83A1-F6EECF244321}">
                <p14:modId xmlns:p14="http://schemas.microsoft.com/office/powerpoint/2010/main" val="1704523903"/>
              </p:ext>
            </p:extLst>
          </p:nvPr>
        </p:nvGraphicFramePr>
        <p:xfrm>
          <a:off x="179388" y="1557338"/>
          <a:ext cx="4176712" cy="5040312"/>
        </p:xfrm>
        <a:graphic>
          <a:graphicData uri="http://schemas.openxmlformats.org/drawingml/2006/table">
            <a:tbl>
              <a:tblPr/>
              <a:tblGrid>
                <a:gridCol w="1501775">
                  <a:extLst>
                    <a:ext uri="{9D8B030D-6E8A-4147-A177-3AD203B41FA5}">
                      <a16:colId xmlns:a16="http://schemas.microsoft.com/office/drawing/2014/main" val="20000"/>
                    </a:ext>
                  </a:extLst>
                </a:gridCol>
                <a:gridCol w="2674937">
                  <a:extLst>
                    <a:ext uri="{9D8B030D-6E8A-4147-A177-3AD203B41FA5}">
                      <a16:colId xmlns:a16="http://schemas.microsoft.com/office/drawing/2014/main" val="20001"/>
                    </a:ext>
                  </a:extLst>
                </a:gridCol>
              </a:tblGrid>
              <a:tr h="66683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a:ln>
                            <a:noFill/>
                          </a:ln>
                          <a:solidFill>
                            <a:schemeClr val="tx1"/>
                          </a:solidFill>
                          <a:effectLst/>
                          <a:latin typeface="Arial" charset="0"/>
                          <a:cs typeface="Arial" charset="0"/>
                        </a:rPr>
                        <a:t>Sport Event &amp; Clubs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hMerge="1">
                  <a:txBody>
                    <a:bodyPr/>
                    <a:lstStyle/>
                    <a:p>
                      <a:endParaRPr lang="fr-FR"/>
                    </a:p>
                  </a:txBody>
                  <a:tcPr/>
                </a:tc>
                <a:extLst>
                  <a:ext uri="{0D108BD9-81ED-4DB2-BD59-A6C34878D82A}">
                    <a16:rowId xmlns:a16="http://schemas.microsoft.com/office/drawing/2014/main" val="10000"/>
                  </a:ext>
                </a:extLst>
              </a:tr>
              <a:tr h="487424">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Financial resources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 Profit centres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cs typeface="Arial" charset="0"/>
                        </a:rPr>
                        <a:t>Ticketting</a:t>
                      </a:r>
                      <a:r>
                        <a:rPr kumimoji="0" lang="en-US" sz="1800" b="1" i="0" u="none" strike="noStrike" cap="none" normalizeH="0" baseline="0" dirty="0">
                          <a:ln>
                            <a:noFill/>
                          </a:ln>
                          <a:solidFill>
                            <a:schemeClr val="tx1"/>
                          </a:solidFill>
                          <a:effectLst/>
                          <a:latin typeface="Arial" charset="0"/>
                          <a:cs typeface="Arial" charset="0"/>
                        </a:rPr>
                        <a:t> / Match Day</a:t>
                      </a:r>
                      <a:r>
                        <a:rPr kumimoji="0" lang="en-US" sz="1800" b="0" i="0" u="none" strike="noStrike" cap="none" normalizeH="0" baseline="0" dirty="0">
                          <a:ln>
                            <a:noFill/>
                          </a:ln>
                          <a:solidFill>
                            <a:schemeClr val="tx1"/>
                          </a:solidFill>
                          <a:effectLst/>
                          <a:latin typeface="Arial" charset="0"/>
                          <a:cs typeface="Arial" charset="0"/>
                        </a:rPr>
                        <a:t> </a:t>
                      </a:r>
                      <a:endParaRPr kumimoji="0" lang="fr-FR" sz="1800" b="0" i="0" u="none" strike="noStrike" cap="none" normalizeH="0" baseline="0" dirty="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1"/>
                  </a:ext>
                </a:extLst>
              </a:tr>
              <a:tr h="1188869">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chemeClr val="tx1"/>
                          </a:solidFill>
                          <a:effectLst/>
                          <a:latin typeface="Arial" charset="0"/>
                          <a:cs typeface="Arial" charset="0"/>
                        </a:rPr>
                        <a:t>Contracts</a:t>
                      </a:r>
                      <a:r>
                        <a:rPr kumimoji="0" lang="fr-FR" sz="1800" b="1" i="0" u="none" strike="noStrike" cap="none" normalizeH="0" baseline="0" dirty="0">
                          <a:ln>
                            <a:noFill/>
                          </a:ln>
                          <a:solidFill>
                            <a:schemeClr val="tx1"/>
                          </a:solidFill>
                          <a:effectLst/>
                          <a:latin typeface="Arial" charset="0"/>
                          <a:cs typeface="Arial" charset="0"/>
                        </a:rPr>
                        <a:t> (sponsoring, Public Relations) &amp; </a:t>
                      </a:r>
                      <a:r>
                        <a:rPr kumimoji="0" lang="fr-FR" sz="1800" b="1" i="0" u="none" strike="noStrike" cap="none" normalizeH="0" baseline="0" dirty="0" err="1">
                          <a:ln>
                            <a:noFill/>
                          </a:ln>
                          <a:solidFill>
                            <a:srgbClr val="FF0000"/>
                          </a:solidFill>
                          <a:effectLst/>
                          <a:latin typeface="Arial" charset="0"/>
                          <a:cs typeface="Arial" charset="0"/>
                        </a:rPr>
                        <a:t>Players</a:t>
                      </a:r>
                      <a:r>
                        <a:rPr kumimoji="0" lang="fr-FR" sz="1800" b="1" i="0" u="none" strike="noStrike" cap="none" normalizeH="0" baseline="0" dirty="0">
                          <a:ln>
                            <a:noFill/>
                          </a:ln>
                          <a:solidFill>
                            <a:srgbClr val="FF0000"/>
                          </a:solidFill>
                          <a:effectLst/>
                          <a:latin typeface="Arial" charset="0"/>
                          <a:cs typeface="Arial" charset="0"/>
                        </a:rPr>
                        <a:t> (clubs </a:t>
                      </a:r>
                      <a:r>
                        <a:rPr kumimoji="0" lang="fr-FR" sz="1800" b="1" i="0" u="none" strike="noStrike" cap="none" normalizeH="0" baseline="0" dirty="0" err="1">
                          <a:ln>
                            <a:noFill/>
                          </a:ln>
                          <a:solidFill>
                            <a:srgbClr val="FF0000"/>
                          </a:solidFill>
                          <a:effectLst/>
                          <a:latin typeface="Arial" charset="0"/>
                          <a:cs typeface="Arial" charset="0"/>
                        </a:rPr>
                        <a:t>only</a:t>
                      </a:r>
                      <a:r>
                        <a:rPr kumimoji="0" lang="fr-FR" sz="1800" b="1" i="0" u="none" strike="noStrike" cap="none" normalizeH="0" baseline="0" dirty="0">
                          <a:ln>
                            <a:noFill/>
                          </a:ln>
                          <a:solidFill>
                            <a:srgbClr val="FF0000"/>
                          </a:solidFill>
                          <a:effectLst/>
                          <a:latin typeface="Arial" charset="0"/>
                          <a:cs typeface="Arial" charset="0"/>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2"/>
                  </a:ext>
                </a:extLst>
              </a:tr>
              <a:tr h="431854">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TV rights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3"/>
                  </a:ext>
                </a:extLst>
              </a:tr>
              <a:tr h="365806">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Merchandising</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4"/>
                  </a:ext>
                </a:extLst>
              </a:tr>
              <a:tr h="795438">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Institutions (</a:t>
                      </a:r>
                      <a:r>
                        <a:rPr kumimoji="0" lang="en-US" sz="1800" b="1" i="0" u="none" strike="noStrike" cap="none" normalizeH="0" baseline="0">
                          <a:ln>
                            <a:noFill/>
                          </a:ln>
                          <a:solidFill>
                            <a:schemeClr val="tx1"/>
                          </a:solidFill>
                          <a:effectLst/>
                          <a:latin typeface="Arial" charset="0"/>
                          <a:cs typeface="Arial" charset="0"/>
                        </a:rPr>
                        <a:t>public subsidies</a:t>
                      </a:r>
                      <a:r>
                        <a:rPr kumimoji="0" lang="fr-FR" sz="1800" b="1" i="0" u="none" strike="noStrike" cap="none" normalizeH="0" baseline="0">
                          <a:ln>
                            <a:noFill/>
                          </a:ln>
                          <a:solidFill>
                            <a:schemeClr val="tx1"/>
                          </a:solidFill>
                          <a:effectLst/>
                          <a:latin typeface="Arial" charset="0"/>
                          <a:cs typeface="Arial" charset="0"/>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5"/>
                  </a:ext>
                </a:extLst>
              </a:tr>
              <a:tr h="36580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Renown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History</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6"/>
                  </a:ext>
                </a:extLst>
              </a:tr>
              <a:tr h="371522">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Sport performance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7"/>
                  </a:ext>
                </a:extLst>
              </a:tr>
              <a:tr h="366759">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chemeClr val="tx1"/>
                          </a:solidFill>
                          <a:effectLst/>
                          <a:latin typeface="Arial" charset="0"/>
                          <a:cs typeface="Arial" charset="0"/>
                        </a:rPr>
                        <a:t>Affluence, audience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8"/>
                  </a:ext>
                </a:extLst>
              </a:tr>
            </a:tbl>
          </a:graphicData>
        </a:graphic>
      </p:graphicFrame>
      <p:graphicFrame>
        <p:nvGraphicFramePr>
          <p:cNvPr id="111647" name="Group 31"/>
          <p:cNvGraphicFramePr>
            <a:graphicFrameLocks noGrp="1"/>
          </p:cNvGraphicFramePr>
          <p:nvPr>
            <p:extLst>
              <p:ext uri="{D42A27DB-BD31-4B8C-83A1-F6EECF244321}">
                <p14:modId xmlns:p14="http://schemas.microsoft.com/office/powerpoint/2010/main" val="1172813806"/>
              </p:ext>
            </p:extLst>
          </p:nvPr>
        </p:nvGraphicFramePr>
        <p:xfrm>
          <a:off x="5580112" y="1484313"/>
          <a:ext cx="3384501" cy="5153025"/>
        </p:xfrm>
        <a:graphic>
          <a:graphicData uri="http://schemas.openxmlformats.org/drawingml/2006/table">
            <a:tbl>
              <a:tblPr/>
              <a:tblGrid>
                <a:gridCol w="3384501">
                  <a:extLst>
                    <a:ext uri="{9D8B030D-6E8A-4147-A177-3AD203B41FA5}">
                      <a16:colId xmlns:a16="http://schemas.microsoft.com/office/drawing/2014/main" val="20000"/>
                    </a:ext>
                  </a:extLst>
                </a:gridCol>
              </a:tblGrid>
              <a:tr h="7699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a:ln>
                            <a:noFill/>
                          </a:ln>
                          <a:solidFill>
                            <a:schemeClr val="tx1"/>
                          </a:solidFill>
                          <a:effectLst/>
                          <a:latin typeface="Arial" charset="0"/>
                          <a:cs typeface="Arial" charset="0"/>
                        </a:rPr>
                        <a:t>Assets</a:t>
                      </a: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0"/>
                  </a:ext>
                </a:extLst>
              </a:tr>
              <a:tr h="4383078">
                <a:tc>
                  <a:txBody>
                    <a:bodyPr/>
                    <a:lstStyle/>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err="1">
                          <a:ln>
                            <a:noFill/>
                          </a:ln>
                          <a:solidFill>
                            <a:srgbClr val="FF0000"/>
                          </a:solidFill>
                          <a:effectLst/>
                          <a:latin typeface="Arial" charset="0"/>
                          <a:cs typeface="Arial" charset="0"/>
                        </a:rPr>
                        <a:t>Players</a:t>
                      </a:r>
                      <a:r>
                        <a:rPr kumimoji="0" lang="fr-FR" sz="2000" b="1" i="0" u="none" strike="noStrike" cap="none" normalizeH="0" baseline="0" dirty="0">
                          <a:ln>
                            <a:noFill/>
                          </a:ln>
                          <a:solidFill>
                            <a:srgbClr val="FF0000"/>
                          </a:solidFill>
                          <a:effectLst/>
                          <a:latin typeface="Arial" charset="0"/>
                          <a:cs typeface="Arial" charset="0"/>
                        </a:rPr>
                        <a:t> &amp; coach </a:t>
                      </a:r>
                      <a:r>
                        <a:rPr kumimoji="0" lang="fr-FR" sz="1600" b="1" i="0" u="none" strike="noStrike" cap="none" normalizeH="0" baseline="0" dirty="0">
                          <a:ln>
                            <a:noFill/>
                          </a:ln>
                          <a:solidFill>
                            <a:srgbClr val="FF0000"/>
                          </a:solidFill>
                          <a:effectLst/>
                          <a:latin typeface="Arial" charset="0"/>
                          <a:cs typeface="Arial" charset="0"/>
                        </a:rPr>
                        <a:t>(clubs </a:t>
                      </a:r>
                      <a:r>
                        <a:rPr kumimoji="0" lang="fr-FR" sz="1600" b="1" i="0" u="none" strike="noStrike" cap="none" normalizeH="0" baseline="0" dirty="0" err="1">
                          <a:ln>
                            <a:noFill/>
                          </a:ln>
                          <a:solidFill>
                            <a:srgbClr val="FF0000"/>
                          </a:solidFill>
                          <a:effectLst/>
                          <a:latin typeface="Arial" charset="0"/>
                          <a:cs typeface="Arial" charset="0"/>
                        </a:rPr>
                        <a:t>only</a:t>
                      </a:r>
                      <a:r>
                        <a:rPr kumimoji="0" lang="fr-FR" sz="1600" b="1" i="0" u="none" strike="noStrike" cap="none" normalizeH="0" baseline="0" dirty="0">
                          <a:ln>
                            <a:noFill/>
                          </a:ln>
                          <a:solidFill>
                            <a:srgbClr val="FF0000"/>
                          </a:solidFill>
                          <a:effectLst/>
                          <a:latin typeface="Arial" charset="0"/>
                          <a:cs typeface="Arial" charset="0"/>
                        </a:rPr>
                        <a:t>)</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a:ln>
                            <a:noFill/>
                          </a:ln>
                          <a:solidFill>
                            <a:schemeClr val="tx1"/>
                          </a:solidFill>
                          <a:effectLst/>
                          <a:latin typeface="Arial" charset="0"/>
                          <a:cs typeface="Arial" charset="0"/>
                        </a:rPr>
                        <a:t>Partnership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dirty="0">
                          <a:ln>
                            <a:noFill/>
                          </a:ln>
                          <a:solidFill>
                            <a:schemeClr val="tx1"/>
                          </a:solidFill>
                          <a:effectLst/>
                          <a:latin typeface="Arial" charset="0"/>
                          <a:cs typeface="Arial" charset="0"/>
                        </a:rPr>
                        <a:t>(sponsoring, </a:t>
                      </a:r>
                      <a:r>
                        <a:rPr kumimoji="0" lang="fr-FR" sz="1600" b="1" i="0" u="none" strike="noStrike" cap="none" normalizeH="0" baseline="0" dirty="0" err="1">
                          <a:ln>
                            <a:noFill/>
                          </a:ln>
                          <a:solidFill>
                            <a:schemeClr val="tx1"/>
                          </a:solidFill>
                          <a:effectLst/>
                          <a:latin typeface="Arial" charset="0"/>
                          <a:cs typeface="Arial" charset="0"/>
                        </a:rPr>
                        <a:t>partners</a:t>
                      </a:r>
                      <a:r>
                        <a:rPr kumimoji="0" lang="fr-FR" sz="1600" b="1" i="0" u="none" strike="noStrike" cap="none" normalizeH="0" baseline="0" dirty="0">
                          <a:ln>
                            <a:noFill/>
                          </a:ln>
                          <a:solidFill>
                            <a:schemeClr val="tx1"/>
                          </a:solidFill>
                          <a:effectLst/>
                          <a:latin typeface="Arial" charset="0"/>
                          <a:cs typeface="Arial" charset="0"/>
                        </a:rPr>
                        <a:t>)</a:t>
                      </a:r>
                      <a:r>
                        <a:rPr kumimoji="0" lang="fr-FR" sz="2000" b="1"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err="1">
                          <a:ln>
                            <a:noFill/>
                          </a:ln>
                          <a:solidFill>
                            <a:schemeClr val="tx1"/>
                          </a:solidFill>
                          <a:effectLst/>
                          <a:latin typeface="Arial" charset="0"/>
                          <a:cs typeface="Arial" charset="0"/>
                        </a:rPr>
                        <a:t>Reputation</a:t>
                      </a:r>
                      <a:r>
                        <a:rPr kumimoji="0" lang="fr-FR" sz="2000" b="1"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dirty="0">
                          <a:ln>
                            <a:noFill/>
                          </a:ln>
                          <a:solidFill>
                            <a:schemeClr val="tx1"/>
                          </a:solidFill>
                          <a:effectLst/>
                          <a:latin typeface="Arial" charset="0"/>
                          <a:cs typeface="Arial" charset="0"/>
                        </a:rPr>
                        <a:t>(</a:t>
                      </a:r>
                      <a:r>
                        <a:rPr kumimoji="0" lang="fr-FR" sz="1600" b="1" i="0" u="none" strike="noStrike" cap="none" normalizeH="0" baseline="0" dirty="0" err="1">
                          <a:ln>
                            <a:noFill/>
                          </a:ln>
                          <a:solidFill>
                            <a:schemeClr val="tx1"/>
                          </a:solidFill>
                          <a:effectLst/>
                          <a:latin typeface="Arial" charset="0"/>
                          <a:cs typeface="Arial" charset="0"/>
                        </a:rPr>
                        <a:t>event</a:t>
                      </a:r>
                      <a:r>
                        <a:rPr kumimoji="0" lang="fr-FR" sz="1600" b="1" i="0" u="none" strike="noStrike" cap="none" normalizeH="0" baseline="0" dirty="0">
                          <a:ln>
                            <a:noFill/>
                          </a:ln>
                          <a:solidFill>
                            <a:schemeClr val="tx1"/>
                          </a:solidFill>
                          <a:effectLst/>
                          <a:latin typeface="Arial" charset="0"/>
                          <a:cs typeface="Arial" charset="0"/>
                        </a:rPr>
                        <a:t>, sport, </a:t>
                      </a:r>
                      <a:r>
                        <a:rPr kumimoji="0" lang="fr-FR" sz="1600" b="1" i="0" u="none" strike="noStrike" cap="none" normalizeH="0" baseline="0" dirty="0" err="1">
                          <a:ln>
                            <a:noFill/>
                          </a:ln>
                          <a:solidFill>
                            <a:schemeClr val="tx1"/>
                          </a:solidFill>
                          <a:effectLst/>
                          <a:latin typeface="Arial" charset="0"/>
                          <a:cs typeface="Arial" charset="0"/>
                        </a:rPr>
                        <a:t>players</a:t>
                      </a:r>
                      <a:r>
                        <a:rPr kumimoji="0" lang="fr-FR" sz="1600" b="1" i="0" u="none" strike="noStrike" cap="none" normalizeH="0" baseline="0" dirty="0">
                          <a:ln>
                            <a:noFill/>
                          </a:ln>
                          <a:solidFill>
                            <a:schemeClr val="tx1"/>
                          </a:solidFill>
                          <a:effectLst/>
                          <a:latin typeface="Arial" charset="0"/>
                          <a:cs typeface="Arial" charset="0"/>
                        </a:rPr>
                        <a:t>)</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err="1">
                          <a:ln>
                            <a:noFill/>
                          </a:ln>
                          <a:solidFill>
                            <a:schemeClr val="tx1"/>
                          </a:solidFill>
                          <a:effectLst/>
                          <a:latin typeface="Arial" charset="0"/>
                          <a:cs typeface="Arial" charset="0"/>
                        </a:rPr>
                        <a:t>Relational</a:t>
                      </a:r>
                      <a:r>
                        <a:rPr kumimoji="0" lang="fr-FR" sz="2000" b="1"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dirty="0">
                          <a:ln>
                            <a:noFill/>
                          </a:ln>
                          <a:solidFill>
                            <a:schemeClr val="tx1"/>
                          </a:solidFill>
                          <a:effectLst/>
                          <a:latin typeface="Arial" charset="0"/>
                          <a:cs typeface="Arial" charset="0"/>
                        </a:rPr>
                        <a:t>(Social capital, </a:t>
                      </a:r>
                      <a:r>
                        <a:rPr kumimoji="0" lang="fr-FR" sz="1600" b="1" i="0" u="none" strike="noStrike" cap="none" normalizeH="0" baseline="0" dirty="0" err="1">
                          <a:ln>
                            <a:noFill/>
                          </a:ln>
                          <a:solidFill>
                            <a:schemeClr val="tx1"/>
                          </a:solidFill>
                          <a:effectLst/>
                          <a:latin typeface="Arial" charset="0"/>
                          <a:cs typeface="Arial" charset="0"/>
                        </a:rPr>
                        <a:t>relational</a:t>
                      </a:r>
                      <a:r>
                        <a:rPr kumimoji="0" lang="fr-FR" sz="1600" b="1" i="0" u="none" strike="noStrike" cap="none" normalizeH="0" baseline="0" dirty="0">
                          <a:ln>
                            <a:noFill/>
                          </a:ln>
                          <a:solidFill>
                            <a:schemeClr val="tx1"/>
                          </a:solidFill>
                          <a:effectLst/>
                          <a:latin typeface="Arial" charset="0"/>
                          <a:cs typeface="Arial" charset="0"/>
                        </a:rPr>
                        <a:t> networks, Public Relations)</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a:ln>
                            <a:noFill/>
                          </a:ln>
                          <a:solidFill>
                            <a:schemeClr val="tx1"/>
                          </a:solidFill>
                          <a:effectLst/>
                          <a:latin typeface="Arial" charset="0"/>
                          <a:cs typeface="Arial" charset="0"/>
                        </a:rPr>
                        <a:t>Physical</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dirty="0">
                          <a:ln>
                            <a:noFill/>
                          </a:ln>
                          <a:solidFill>
                            <a:schemeClr val="tx1"/>
                          </a:solidFill>
                          <a:effectLst/>
                          <a:latin typeface="Arial" charset="0"/>
                          <a:cs typeface="Arial" charset="0"/>
                        </a:rPr>
                        <a:t>(infrastructures, stadium, </a:t>
                      </a:r>
                      <a:r>
                        <a:rPr kumimoji="0" lang="fr-FR" sz="1600" b="1" i="0" u="none" strike="noStrike" cap="none" normalizeH="0" baseline="0" dirty="0" err="1">
                          <a:ln>
                            <a:noFill/>
                          </a:ln>
                          <a:solidFill>
                            <a:schemeClr val="tx1"/>
                          </a:solidFill>
                          <a:effectLst/>
                          <a:latin typeface="Arial" charset="0"/>
                          <a:cs typeface="Arial" charset="0"/>
                        </a:rPr>
                        <a:t>territory</a:t>
                      </a:r>
                      <a:r>
                        <a:rPr kumimoji="0" lang="fr-FR" sz="1600" b="1" i="0" u="none" strike="noStrike" cap="none" normalizeH="0" baseline="0" dirty="0">
                          <a:ln>
                            <a:noFill/>
                          </a:ln>
                          <a:solidFill>
                            <a:schemeClr val="tx1"/>
                          </a:solidFill>
                          <a:effectLst/>
                          <a:latin typeface="Arial" charset="0"/>
                          <a:cs typeface="Arial" charset="0"/>
                        </a:rPr>
                        <a:t>)</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err="1">
                          <a:ln>
                            <a:noFill/>
                          </a:ln>
                          <a:solidFill>
                            <a:schemeClr val="tx1"/>
                          </a:solidFill>
                          <a:effectLst/>
                          <a:latin typeface="Arial" charset="0"/>
                          <a:cs typeface="Arial" charset="0"/>
                        </a:rPr>
                        <a:t>Organizational</a:t>
                      </a:r>
                      <a:r>
                        <a:rPr kumimoji="0" lang="fr-FR" sz="2000" b="1" i="0" u="none" strike="noStrike" cap="none" normalizeH="0" baseline="0" dirty="0">
                          <a:ln>
                            <a:noFill/>
                          </a:ln>
                          <a:solidFill>
                            <a:schemeClr val="tx1"/>
                          </a:solidFill>
                          <a:effectLst/>
                          <a:latin typeface="Arial" charset="0"/>
                          <a:cs typeface="Arial" charset="0"/>
                        </a:rPr>
                        <a:t> </a:t>
                      </a:r>
                      <a:r>
                        <a:rPr kumimoji="0" lang="fr-FR" sz="2000" b="1" i="0" u="none" strike="noStrike" cap="none" normalizeH="0" baseline="0" dirty="0" err="1">
                          <a:ln>
                            <a:noFill/>
                          </a:ln>
                          <a:solidFill>
                            <a:schemeClr val="tx1"/>
                          </a:solidFill>
                          <a:effectLst/>
                          <a:latin typeface="Arial" charset="0"/>
                          <a:cs typeface="Arial" charset="0"/>
                        </a:rPr>
                        <a:t>Capabilities</a:t>
                      </a:r>
                      <a:endParaRPr kumimoji="0" lang="fr-FR" sz="2000" b="1" i="0"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a:ln>
                            <a:noFill/>
                          </a:ln>
                          <a:solidFill>
                            <a:schemeClr val="tx1"/>
                          </a:solidFill>
                          <a:effectLst/>
                          <a:latin typeface="Arial" charset="0"/>
                          <a:cs typeface="Arial" charset="0"/>
                        </a:rPr>
                        <a:t> </a:t>
                      </a:r>
                      <a:r>
                        <a:rPr kumimoji="0" lang="fr-FR" sz="1600" b="1" i="0" u="none" strike="noStrike" cap="none" normalizeH="0" baseline="0" dirty="0">
                          <a:ln>
                            <a:noFill/>
                          </a:ln>
                          <a:solidFill>
                            <a:schemeClr val="tx1"/>
                          </a:solidFill>
                          <a:effectLst/>
                          <a:latin typeface="Arial" charset="0"/>
                          <a:cs typeface="Arial" charset="0"/>
                        </a:rPr>
                        <a:t>(</a:t>
                      </a:r>
                      <a:r>
                        <a:rPr kumimoji="0" lang="fr-FR" sz="1600" b="1" i="0" u="none" strike="noStrike" cap="none" normalizeH="0" baseline="0" dirty="0" err="1">
                          <a:ln>
                            <a:noFill/>
                          </a:ln>
                          <a:solidFill>
                            <a:schemeClr val="tx1"/>
                          </a:solidFill>
                          <a:effectLst/>
                          <a:latin typeface="Arial" charset="0"/>
                          <a:cs typeface="Arial" charset="0"/>
                        </a:rPr>
                        <a:t>Core</a:t>
                      </a:r>
                      <a:r>
                        <a:rPr kumimoji="0" lang="fr-FR" sz="1600" b="1" i="0" u="none" strike="noStrike" cap="none" normalizeH="0" baseline="0" dirty="0">
                          <a:ln>
                            <a:noFill/>
                          </a:ln>
                          <a:solidFill>
                            <a:schemeClr val="tx1"/>
                          </a:solidFill>
                          <a:effectLst/>
                          <a:latin typeface="Arial" charset="0"/>
                          <a:cs typeface="Arial" charset="0"/>
                        </a:rPr>
                        <a:t> </a:t>
                      </a:r>
                      <a:r>
                        <a:rPr kumimoji="0" lang="fr-FR" sz="1600" b="1" i="0" u="none" strike="noStrike" cap="none" normalizeH="0" baseline="0" dirty="0" err="1">
                          <a:ln>
                            <a:noFill/>
                          </a:ln>
                          <a:solidFill>
                            <a:schemeClr val="tx1"/>
                          </a:solidFill>
                          <a:effectLst/>
                          <a:latin typeface="Arial" charset="0"/>
                          <a:cs typeface="Arial" charset="0"/>
                        </a:rPr>
                        <a:t>competences</a:t>
                      </a:r>
                      <a:r>
                        <a:rPr kumimoji="0" lang="fr-FR" sz="1600" b="1" i="0" u="none" strike="noStrike" cap="none" normalizeH="0" baseline="0" dirty="0">
                          <a:ln>
                            <a:noFill/>
                          </a:ln>
                          <a:solidFill>
                            <a:schemeClr val="tx1"/>
                          </a:solidFill>
                          <a:effectLst/>
                          <a:latin typeface="Arial" charset="0"/>
                          <a:cs typeface="Arial" charset="0"/>
                        </a:rPr>
                        <a:t>, </a:t>
                      </a:r>
                      <a:r>
                        <a:rPr kumimoji="0" lang="fr-FR" sz="1600" b="1" i="0" u="none" strike="noStrike" cap="none" normalizeH="0" baseline="0" dirty="0" err="1">
                          <a:ln>
                            <a:noFill/>
                          </a:ln>
                          <a:solidFill>
                            <a:schemeClr val="tx1"/>
                          </a:solidFill>
                          <a:effectLst/>
                          <a:latin typeface="Arial" charset="0"/>
                          <a:cs typeface="Arial" charset="0"/>
                        </a:rPr>
                        <a:t>event</a:t>
                      </a:r>
                      <a:r>
                        <a:rPr kumimoji="0" lang="fr-FR" sz="1600" b="1" i="0" u="none" strike="noStrike" cap="none" normalizeH="0" baseline="0" dirty="0">
                          <a:ln>
                            <a:noFill/>
                          </a:ln>
                          <a:solidFill>
                            <a:schemeClr val="tx1"/>
                          </a:solidFill>
                          <a:effectLst/>
                          <a:latin typeface="Arial" charset="0"/>
                          <a:cs typeface="Arial" charset="0"/>
                        </a:rPr>
                        <a:t> </a:t>
                      </a:r>
                      <a:r>
                        <a:rPr kumimoji="0" lang="fr-FR" sz="1600" b="1" i="0" u="none" strike="noStrike" cap="none" normalizeH="0" baseline="0" dirty="0" err="1">
                          <a:ln>
                            <a:noFill/>
                          </a:ln>
                          <a:solidFill>
                            <a:schemeClr val="tx1"/>
                          </a:solidFill>
                          <a:effectLst/>
                          <a:latin typeface="Arial" charset="0"/>
                          <a:cs typeface="Arial" charset="0"/>
                        </a:rPr>
                        <a:t>driven</a:t>
                      </a:r>
                      <a:r>
                        <a:rPr kumimoji="0" lang="fr-FR" sz="1600" b="1" i="0" u="none" strike="noStrike" cap="none" normalizeH="0" baseline="0" dirty="0">
                          <a:ln>
                            <a:noFill/>
                          </a:ln>
                          <a:solidFill>
                            <a:schemeClr val="tx1"/>
                          </a:solidFill>
                          <a:effectLst/>
                          <a:latin typeface="Arial" charset="0"/>
                          <a:cs typeface="Arial" charset="0"/>
                        </a:rPr>
                        <a:t> know how, </a:t>
                      </a:r>
                      <a:r>
                        <a:rPr kumimoji="0" lang="fr-FR" sz="1600" b="1" i="0" u="none" strike="noStrike" cap="none" normalizeH="0" baseline="0" dirty="0" err="1">
                          <a:ln>
                            <a:noFill/>
                          </a:ln>
                          <a:solidFill>
                            <a:schemeClr val="tx1"/>
                          </a:solidFill>
                          <a:effectLst/>
                          <a:latin typeface="Arial" charset="0"/>
                          <a:cs typeface="Arial" charset="0"/>
                        </a:rPr>
                        <a:t>project</a:t>
                      </a:r>
                      <a:r>
                        <a:rPr kumimoji="0" lang="fr-FR" sz="1600" b="1" i="0" u="none" strike="noStrike" cap="none" normalizeH="0" baseline="0" dirty="0">
                          <a:ln>
                            <a:noFill/>
                          </a:ln>
                          <a:solidFill>
                            <a:schemeClr val="tx1"/>
                          </a:solidFill>
                          <a:effectLst/>
                          <a:latin typeface="Arial" charset="0"/>
                          <a:cs typeface="Arial" charset="0"/>
                        </a:rPr>
                        <a:t> management))</a:t>
                      </a: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1"/>
                  </a:ext>
                </a:extLst>
              </a:tr>
            </a:tbl>
          </a:graphicData>
        </a:graphic>
      </p:graphicFrame>
      <p:sp>
        <p:nvSpPr>
          <p:cNvPr id="111655" name="AutoShape 39"/>
          <p:cNvSpPr>
            <a:spLocks noChangeArrowheads="1"/>
          </p:cNvSpPr>
          <p:nvPr/>
        </p:nvSpPr>
        <p:spPr bwMode="auto">
          <a:xfrm>
            <a:off x="4356100" y="3284538"/>
            <a:ext cx="1225550" cy="16557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16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111655"/>
                                        </p:tgtEl>
                                        <p:attrNameLst>
                                          <p:attrName>style.visibility</p:attrName>
                                        </p:attrNameLst>
                                      </p:cBhvr>
                                      <p:to>
                                        <p:strVal val="visible"/>
                                      </p:to>
                                    </p:set>
                                    <p:anim calcmode="lin" valueType="num">
                                      <p:cBhvr>
                                        <p:cTn id="11" dur="500" fill="hold"/>
                                        <p:tgtEl>
                                          <p:spTgt spid="111655"/>
                                        </p:tgtEl>
                                        <p:attrNameLst>
                                          <p:attrName>ppt_x</p:attrName>
                                        </p:attrNameLst>
                                      </p:cBhvr>
                                      <p:tavLst>
                                        <p:tav tm="0">
                                          <p:val>
                                            <p:strVal val="#ppt_x-#ppt_w/2"/>
                                          </p:val>
                                        </p:tav>
                                        <p:tav tm="100000">
                                          <p:val>
                                            <p:strVal val="#ppt_x"/>
                                          </p:val>
                                        </p:tav>
                                      </p:tavLst>
                                    </p:anim>
                                    <p:anim calcmode="lin" valueType="num">
                                      <p:cBhvr>
                                        <p:cTn id="12" dur="500" fill="hold"/>
                                        <p:tgtEl>
                                          <p:spTgt spid="111655"/>
                                        </p:tgtEl>
                                        <p:attrNameLst>
                                          <p:attrName>ppt_y</p:attrName>
                                        </p:attrNameLst>
                                      </p:cBhvr>
                                      <p:tavLst>
                                        <p:tav tm="0">
                                          <p:val>
                                            <p:strVal val="#ppt_y"/>
                                          </p:val>
                                        </p:tav>
                                        <p:tav tm="100000">
                                          <p:val>
                                            <p:strVal val="#ppt_y"/>
                                          </p:val>
                                        </p:tav>
                                      </p:tavLst>
                                    </p:anim>
                                    <p:anim calcmode="lin" valueType="num">
                                      <p:cBhvr>
                                        <p:cTn id="13" dur="500" fill="hold"/>
                                        <p:tgtEl>
                                          <p:spTgt spid="111655"/>
                                        </p:tgtEl>
                                        <p:attrNameLst>
                                          <p:attrName>ppt_w</p:attrName>
                                        </p:attrNameLst>
                                      </p:cBhvr>
                                      <p:tavLst>
                                        <p:tav tm="0">
                                          <p:val>
                                            <p:fltVal val="0"/>
                                          </p:val>
                                        </p:tav>
                                        <p:tav tm="100000">
                                          <p:val>
                                            <p:strVal val="#ppt_w"/>
                                          </p:val>
                                        </p:tav>
                                      </p:tavLst>
                                    </p:anim>
                                    <p:anim calcmode="lin" valueType="num">
                                      <p:cBhvr>
                                        <p:cTn id="14" dur="500" fill="hold"/>
                                        <p:tgtEl>
                                          <p:spTgt spid="11165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11647"/>
                                        </p:tgtEl>
                                        <p:attrNameLst>
                                          <p:attrName>style.visibility</p:attrName>
                                        </p:attrNameLst>
                                      </p:cBhvr>
                                      <p:to>
                                        <p:strVal val="visible"/>
                                      </p:to>
                                    </p:set>
                                    <p:animEffect transition="in" filter="checkerboard(across)">
                                      <p:cBhvr>
                                        <p:cTn id="19" dur="500"/>
                                        <p:tgtEl>
                                          <p:spTgt spid="11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5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r="1" b="1281"/>
          <a:stretch/>
        </p:blipFill>
        <p:spPr>
          <a:xfrm>
            <a:off x="241298" y="321732"/>
            <a:ext cx="4296411" cy="6214533"/>
          </a:xfrm>
          <a:prstGeom prst="rect">
            <a:avLst/>
          </a:prstGeom>
        </p:spPr>
      </p:pic>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r="1" b="1281"/>
          <a:stretch/>
        </p:blipFill>
        <p:spPr>
          <a:xfrm>
            <a:off x="4606290" y="321732"/>
            <a:ext cx="4296411" cy="6214533"/>
          </a:xfrm>
          <a:prstGeom prst="rect">
            <a:avLst/>
          </a:prstGeom>
        </p:spPr>
      </p:pic>
    </p:spTree>
    <p:extLst>
      <p:ext uri="{BB962C8B-B14F-4D97-AF65-F5344CB8AC3E}">
        <p14:creationId xmlns:p14="http://schemas.microsoft.com/office/powerpoint/2010/main" val="23152866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B9658B-2F51-4CB0-B047-028565A5C248}"/>
              </a:ext>
            </a:extLst>
          </p:cNvPr>
          <p:cNvPicPr>
            <a:picLocks noChangeAspect="1"/>
          </p:cNvPicPr>
          <p:nvPr/>
        </p:nvPicPr>
        <p:blipFill>
          <a:blip r:embed="rId2"/>
          <a:stretch>
            <a:fillRect/>
          </a:stretch>
        </p:blipFill>
        <p:spPr>
          <a:xfrm>
            <a:off x="602134" y="643467"/>
            <a:ext cx="3729681" cy="5571066"/>
          </a:xfrm>
          <a:prstGeom prst="rect">
            <a:avLst/>
          </a:prstGeom>
        </p:spPr>
      </p:pic>
      <p:pic>
        <p:nvPicPr>
          <p:cNvPr id="4" name="Image 3">
            <a:extLst>
              <a:ext uri="{FF2B5EF4-FFF2-40B4-BE49-F238E27FC236}">
                <a16:creationId xmlns:a16="http://schemas.microsoft.com/office/drawing/2014/main" id="{AB7E79A4-F4AB-4BD8-B43A-96B2D9F86C1B}"/>
              </a:ext>
            </a:extLst>
          </p:cNvPr>
          <p:cNvPicPr>
            <a:picLocks noChangeAspect="1"/>
          </p:cNvPicPr>
          <p:nvPr/>
        </p:nvPicPr>
        <p:blipFill>
          <a:blip r:embed="rId3"/>
          <a:stretch>
            <a:fillRect/>
          </a:stretch>
        </p:blipFill>
        <p:spPr>
          <a:xfrm>
            <a:off x="4710765" y="643467"/>
            <a:ext cx="3932516" cy="5571066"/>
          </a:xfrm>
          <a:prstGeom prst="rect">
            <a:avLst/>
          </a:prstGeom>
        </p:spPr>
      </p:pic>
    </p:spTree>
    <p:extLst>
      <p:ext uri="{BB962C8B-B14F-4D97-AF65-F5344CB8AC3E}">
        <p14:creationId xmlns:p14="http://schemas.microsoft.com/office/powerpoint/2010/main" val="91762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F1BE26-7B88-4C95-8871-4ED139AB0A34}"/>
              </a:ext>
            </a:extLst>
          </p:cNvPr>
          <p:cNvPicPr>
            <a:picLocks noChangeAspect="1"/>
          </p:cNvPicPr>
          <p:nvPr/>
        </p:nvPicPr>
        <p:blipFill>
          <a:blip r:embed="rId2"/>
          <a:stretch>
            <a:fillRect/>
          </a:stretch>
        </p:blipFill>
        <p:spPr>
          <a:xfrm>
            <a:off x="358427" y="857250"/>
            <a:ext cx="3794760" cy="5143500"/>
          </a:xfrm>
          <a:prstGeom prst="rect">
            <a:avLst/>
          </a:prstGeom>
        </p:spPr>
      </p:pic>
      <p:pic>
        <p:nvPicPr>
          <p:cNvPr id="4" name="Image 3">
            <a:extLst>
              <a:ext uri="{FF2B5EF4-FFF2-40B4-BE49-F238E27FC236}">
                <a16:creationId xmlns:a16="http://schemas.microsoft.com/office/drawing/2014/main" id="{1EAC5D7A-3BF1-E293-E2C9-3067930873E3}"/>
              </a:ext>
            </a:extLst>
          </p:cNvPr>
          <p:cNvPicPr>
            <a:picLocks noChangeAspect="1"/>
          </p:cNvPicPr>
          <p:nvPr/>
        </p:nvPicPr>
        <p:blipFill>
          <a:blip r:embed="rId3"/>
          <a:stretch>
            <a:fillRect/>
          </a:stretch>
        </p:blipFill>
        <p:spPr>
          <a:xfrm>
            <a:off x="4990814" y="857250"/>
            <a:ext cx="3440393" cy="5143500"/>
          </a:xfrm>
          <a:prstGeom prst="rect">
            <a:avLst/>
          </a:prstGeom>
        </p:spPr>
      </p:pic>
    </p:spTree>
    <p:extLst>
      <p:ext uri="{BB962C8B-B14F-4D97-AF65-F5344CB8AC3E}">
        <p14:creationId xmlns:p14="http://schemas.microsoft.com/office/powerpoint/2010/main" val="26417792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76F643D-897E-806A-3A58-E1931D37FECA}"/>
              </a:ext>
            </a:extLst>
          </p:cNvPr>
          <p:cNvPicPr>
            <a:picLocks noChangeAspect="1"/>
          </p:cNvPicPr>
          <p:nvPr/>
        </p:nvPicPr>
        <p:blipFill>
          <a:blip r:embed="rId2"/>
          <a:stretch>
            <a:fillRect/>
          </a:stretch>
        </p:blipFill>
        <p:spPr>
          <a:xfrm>
            <a:off x="1778323" y="1339850"/>
            <a:ext cx="5587355" cy="4178300"/>
          </a:xfrm>
          <a:prstGeom prst="rect">
            <a:avLst/>
          </a:prstGeom>
        </p:spPr>
      </p:pic>
    </p:spTree>
    <p:extLst>
      <p:ext uri="{BB962C8B-B14F-4D97-AF65-F5344CB8AC3E}">
        <p14:creationId xmlns:p14="http://schemas.microsoft.com/office/powerpoint/2010/main" val="1306697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CCD7BE6-D645-9EAC-B004-818DAF47738A}"/>
              </a:ext>
            </a:extLst>
          </p:cNvPr>
          <p:cNvPicPr>
            <a:picLocks noChangeAspect="1"/>
          </p:cNvPicPr>
          <p:nvPr/>
        </p:nvPicPr>
        <p:blipFill>
          <a:blip r:embed="rId2"/>
          <a:stretch>
            <a:fillRect/>
          </a:stretch>
        </p:blipFill>
        <p:spPr>
          <a:xfrm>
            <a:off x="1756369" y="1339850"/>
            <a:ext cx="5631263" cy="4178300"/>
          </a:xfrm>
          <a:prstGeom prst="rect">
            <a:avLst/>
          </a:prstGeom>
        </p:spPr>
      </p:pic>
    </p:spTree>
    <p:extLst>
      <p:ext uri="{BB962C8B-B14F-4D97-AF65-F5344CB8AC3E}">
        <p14:creationId xmlns:p14="http://schemas.microsoft.com/office/powerpoint/2010/main" val="3571338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Plaquette 2024 | Open 13 Provence 2023">
            <a:extLst>
              <a:ext uri="{FF2B5EF4-FFF2-40B4-BE49-F238E27FC236}">
                <a16:creationId xmlns:a16="http://schemas.microsoft.com/office/drawing/2014/main" id="{F7D787C0-55CA-BA56-A1F4-5C685EC13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83" r="2"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064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jeu, sport, personne, clôture&#10;&#10;Description générée automatiquement">
            <a:extLst>
              <a:ext uri="{FF2B5EF4-FFF2-40B4-BE49-F238E27FC236}">
                <a16:creationId xmlns:a16="http://schemas.microsoft.com/office/drawing/2014/main" id="{E2701191-2C29-4FCD-980F-6F6C33E494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63" r="7884" b="-4"/>
          <a:stretch/>
        </p:blipFill>
        <p:spPr>
          <a:xfrm>
            <a:off x="2661244" y="3174184"/>
            <a:ext cx="1807649" cy="180764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026" name="Picture 2" descr="L'Open 13 Provence les finales! | Open 13 Provence 2020">
            <a:extLst>
              <a:ext uri="{FF2B5EF4-FFF2-40B4-BE49-F238E27FC236}">
                <a16:creationId xmlns:a16="http://schemas.microsoft.com/office/drawing/2014/main" id="{E53DC094-6258-4445-8B04-33454EEAB5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75" r="9372" b="-4"/>
          <a:stretch/>
        </p:blipFill>
        <p:spPr bwMode="auto">
          <a:xfrm>
            <a:off x="4619125" y="3174184"/>
            <a:ext cx="1807649" cy="180764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Image 6" descr="Une image contenant homme, photo, debout, avant&#10;&#10;Description générée automatiquement">
            <a:extLst>
              <a:ext uri="{FF2B5EF4-FFF2-40B4-BE49-F238E27FC236}">
                <a16:creationId xmlns:a16="http://schemas.microsoft.com/office/drawing/2014/main" id="{6C2C2452-D90E-49FD-8541-0ECE863ACD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95" r="7252" b="-4"/>
          <a:stretch/>
        </p:blipFill>
        <p:spPr>
          <a:xfrm>
            <a:off x="6577006" y="3174184"/>
            <a:ext cx="1807649" cy="180764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nvGrpSpPr>
          <p:cNvPr id="11" name="Groupe 10">
            <a:extLst>
              <a:ext uri="{FF2B5EF4-FFF2-40B4-BE49-F238E27FC236}">
                <a16:creationId xmlns:a16="http://schemas.microsoft.com/office/drawing/2014/main" id="{BF078E2E-122D-4E06-8548-285C0F21DEE1}"/>
              </a:ext>
            </a:extLst>
          </p:cNvPr>
          <p:cNvGrpSpPr/>
          <p:nvPr/>
        </p:nvGrpSpPr>
        <p:grpSpPr>
          <a:xfrm>
            <a:off x="703363" y="3117633"/>
            <a:ext cx="1807649" cy="1882451"/>
            <a:chOff x="975139" y="2071451"/>
            <a:chExt cx="2410198" cy="2509935"/>
          </a:xfrm>
        </p:grpSpPr>
        <p:pic>
          <p:nvPicPr>
            <p:cNvPr id="1028" name="Picture 4" descr="Une image contenant personne, posant, intérieur, photo&#10;&#10;Description générée automatiquement">
              <a:extLst>
                <a:ext uri="{FF2B5EF4-FFF2-40B4-BE49-F238E27FC236}">
                  <a16:creationId xmlns:a16="http://schemas.microsoft.com/office/drawing/2014/main" id="{FB4457DC-7FBC-4101-8A0C-6D74AF71C5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82" r="15715" b="-5"/>
            <a:stretch/>
          </p:blipFill>
          <p:spPr bwMode="auto">
            <a:xfrm>
              <a:off x="975139"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7E62E0E-F644-4372-9AEA-AFD007944156}"/>
                </a:ext>
              </a:extLst>
            </p:cNvPr>
            <p:cNvSpPr/>
            <p:nvPr/>
          </p:nvSpPr>
          <p:spPr>
            <a:xfrm>
              <a:off x="1464153" y="2071451"/>
              <a:ext cx="1591733" cy="205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2EF2D70E-0CAD-4EF2-8EA7-F5D69F2B5003}"/>
                </a:ext>
              </a:extLst>
            </p:cNvPr>
            <p:cNvSpPr/>
            <p:nvPr/>
          </p:nvSpPr>
          <p:spPr>
            <a:xfrm>
              <a:off x="1384371" y="4376222"/>
              <a:ext cx="1591733" cy="205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grpSp>
      <p:sp>
        <p:nvSpPr>
          <p:cNvPr id="12" name="ZoneTexte 11">
            <a:extLst>
              <a:ext uri="{FF2B5EF4-FFF2-40B4-BE49-F238E27FC236}">
                <a16:creationId xmlns:a16="http://schemas.microsoft.com/office/drawing/2014/main" id="{4A4E072F-1B26-4A3E-8EB6-7A54F33484E2}"/>
              </a:ext>
            </a:extLst>
          </p:cNvPr>
          <p:cNvSpPr txBox="1"/>
          <p:nvPr/>
        </p:nvSpPr>
        <p:spPr>
          <a:xfrm>
            <a:off x="4715313" y="2801141"/>
            <a:ext cx="1615272" cy="300082"/>
          </a:xfrm>
          <a:prstGeom prst="rect">
            <a:avLst/>
          </a:prstGeom>
          <a:noFill/>
        </p:spPr>
        <p:txBody>
          <a:bodyPr wrap="square" rtlCol="0">
            <a:spAutoFit/>
          </a:bodyPr>
          <a:lstStyle/>
          <a:p>
            <a:pPr algn="ctr" defTabSz="685800"/>
            <a:r>
              <a:rPr lang="fr-FR" sz="1350" b="1" dirty="0" err="1">
                <a:solidFill>
                  <a:prstClr val="black"/>
                </a:solidFill>
                <a:latin typeface="Calibri" panose="020F0502020204030204"/>
              </a:rPr>
              <a:t>Hedonism</a:t>
            </a:r>
            <a:endParaRPr lang="fr-FR" sz="1350" b="1" dirty="0">
              <a:solidFill>
                <a:prstClr val="black"/>
              </a:solidFill>
              <a:latin typeface="Calibri" panose="020F0502020204030204"/>
            </a:endParaRPr>
          </a:p>
        </p:txBody>
      </p:sp>
      <p:sp>
        <p:nvSpPr>
          <p:cNvPr id="16" name="ZoneTexte 15">
            <a:extLst>
              <a:ext uri="{FF2B5EF4-FFF2-40B4-BE49-F238E27FC236}">
                <a16:creationId xmlns:a16="http://schemas.microsoft.com/office/drawing/2014/main" id="{E1FA9DB2-8475-49AF-ABA7-8D69EE8444E3}"/>
              </a:ext>
            </a:extLst>
          </p:cNvPr>
          <p:cNvSpPr txBox="1"/>
          <p:nvPr/>
        </p:nvSpPr>
        <p:spPr>
          <a:xfrm>
            <a:off x="2757432" y="2801141"/>
            <a:ext cx="1615272" cy="300082"/>
          </a:xfrm>
          <a:prstGeom prst="rect">
            <a:avLst/>
          </a:prstGeom>
          <a:noFill/>
        </p:spPr>
        <p:txBody>
          <a:bodyPr wrap="square" rtlCol="0">
            <a:spAutoFit/>
          </a:bodyPr>
          <a:lstStyle/>
          <a:p>
            <a:pPr algn="ctr" defTabSz="685800"/>
            <a:r>
              <a:rPr lang="fr-FR" sz="1350" b="1" dirty="0">
                <a:solidFill>
                  <a:prstClr val="black"/>
                </a:solidFill>
                <a:latin typeface="Calibri" panose="020F0502020204030204"/>
              </a:rPr>
              <a:t>Sharing</a:t>
            </a:r>
          </a:p>
        </p:txBody>
      </p:sp>
      <p:sp>
        <p:nvSpPr>
          <p:cNvPr id="17" name="ZoneTexte 16">
            <a:extLst>
              <a:ext uri="{FF2B5EF4-FFF2-40B4-BE49-F238E27FC236}">
                <a16:creationId xmlns:a16="http://schemas.microsoft.com/office/drawing/2014/main" id="{18991B0A-839A-4118-94EB-60354A352CB8}"/>
              </a:ext>
            </a:extLst>
          </p:cNvPr>
          <p:cNvSpPr txBox="1"/>
          <p:nvPr/>
        </p:nvSpPr>
        <p:spPr>
          <a:xfrm>
            <a:off x="799550" y="2804163"/>
            <a:ext cx="1615272" cy="300082"/>
          </a:xfrm>
          <a:prstGeom prst="rect">
            <a:avLst/>
          </a:prstGeom>
          <a:noFill/>
        </p:spPr>
        <p:txBody>
          <a:bodyPr wrap="square" rtlCol="0">
            <a:spAutoFit/>
          </a:bodyPr>
          <a:lstStyle/>
          <a:p>
            <a:pPr algn="ctr" defTabSz="685800"/>
            <a:r>
              <a:rPr lang="fr-FR" sz="1350" b="1" dirty="0">
                <a:solidFill>
                  <a:prstClr val="black"/>
                </a:solidFill>
                <a:latin typeface="Calibri" panose="020F0502020204030204"/>
              </a:rPr>
              <a:t>Meeting</a:t>
            </a:r>
          </a:p>
        </p:txBody>
      </p:sp>
      <p:sp>
        <p:nvSpPr>
          <p:cNvPr id="18" name="ZoneTexte 17">
            <a:extLst>
              <a:ext uri="{FF2B5EF4-FFF2-40B4-BE49-F238E27FC236}">
                <a16:creationId xmlns:a16="http://schemas.microsoft.com/office/drawing/2014/main" id="{CDC428D5-BAC4-4C3C-B730-D66FF5A82CFA}"/>
              </a:ext>
            </a:extLst>
          </p:cNvPr>
          <p:cNvSpPr txBox="1"/>
          <p:nvPr/>
        </p:nvSpPr>
        <p:spPr>
          <a:xfrm>
            <a:off x="6673194" y="2799600"/>
            <a:ext cx="1615272" cy="300082"/>
          </a:xfrm>
          <a:prstGeom prst="rect">
            <a:avLst/>
          </a:prstGeom>
          <a:noFill/>
        </p:spPr>
        <p:txBody>
          <a:bodyPr wrap="square" rtlCol="0">
            <a:spAutoFit/>
          </a:bodyPr>
          <a:lstStyle/>
          <a:p>
            <a:pPr algn="ctr" defTabSz="685800"/>
            <a:r>
              <a:rPr lang="fr-FR" sz="1350" b="1" dirty="0" err="1">
                <a:solidFill>
                  <a:prstClr val="black"/>
                </a:solidFill>
                <a:latin typeface="Calibri" panose="020F0502020204030204"/>
              </a:rPr>
              <a:t>Discovering</a:t>
            </a:r>
            <a:endParaRPr lang="fr-FR" sz="1350" b="1" dirty="0">
              <a:solidFill>
                <a:prstClr val="black"/>
              </a:solidFill>
              <a:latin typeface="Calibri" panose="020F0502020204030204"/>
            </a:endParaRPr>
          </a:p>
        </p:txBody>
      </p:sp>
      <p:sp>
        <p:nvSpPr>
          <p:cNvPr id="19" name="ZoneTexte 18">
            <a:extLst>
              <a:ext uri="{FF2B5EF4-FFF2-40B4-BE49-F238E27FC236}">
                <a16:creationId xmlns:a16="http://schemas.microsoft.com/office/drawing/2014/main" id="{262026C9-FFBD-4C23-B2FD-E0D97F54D455}"/>
              </a:ext>
            </a:extLst>
          </p:cNvPr>
          <p:cNvSpPr txBox="1"/>
          <p:nvPr/>
        </p:nvSpPr>
        <p:spPr>
          <a:xfrm>
            <a:off x="799550" y="4981832"/>
            <a:ext cx="1615272" cy="300082"/>
          </a:xfrm>
          <a:prstGeom prst="rect">
            <a:avLst/>
          </a:prstGeom>
          <a:noFill/>
        </p:spPr>
        <p:txBody>
          <a:bodyPr wrap="square" rtlCol="0">
            <a:spAutoFit/>
          </a:bodyPr>
          <a:lstStyle/>
          <a:p>
            <a:pPr algn="ctr" defTabSz="685800"/>
            <a:r>
              <a:rPr lang="fr-FR" sz="1350" b="1" i="1" dirty="0">
                <a:solidFill>
                  <a:prstClr val="black"/>
                </a:solidFill>
                <a:latin typeface="Calibri" panose="020F0502020204030204"/>
              </a:rPr>
              <a:t>Distinction</a:t>
            </a:r>
          </a:p>
        </p:txBody>
      </p:sp>
      <p:sp>
        <p:nvSpPr>
          <p:cNvPr id="20" name="ZoneTexte 19">
            <a:extLst>
              <a:ext uri="{FF2B5EF4-FFF2-40B4-BE49-F238E27FC236}">
                <a16:creationId xmlns:a16="http://schemas.microsoft.com/office/drawing/2014/main" id="{53CD3FD7-E97A-40BA-A080-1E57C99D8B3C}"/>
              </a:ext>
            </a:extLst>
          </p:cNvPr>
          <p:cNvSpPr txBox="1"/>
          <p:nvPr/>
        </p:nvSpPr>
        <p:spPr>
          <a:xfrm>
            <a:off x="2751679" y="4981832"/>
            <a:ext cx="1615272" cy="300082"/>
          </a:xfrm>
          <a:prstGeom prst="rect">
            <a:avLst/>
          </a:prstGeom>
          <a:noFill/>
        </p:spPr>
        <p:txBody>
          <a:bodyPr wrap="square" rtlCol="0">
            <a:spAutoFit/>
          </a:bodyPr>
          <a:lstStyle/>
          <a:p>
            <a:pPr algn="ctr" defTabSz="685800"/>
            <a:r>
              <a:rPr lang="fr-FR" sz="1350" b="1" i="1" dirty="0">
                <a:solidFill>
                  <a:prstClr val="black"/>
                </a:solidFill>
                <a:latin typeface="Calibri" panose="020F0502020204030204"/>
              </a:rPr>
              <a:t>Values</a:t>
            </a:r>
          </a:p>
        </p:txBody>
      </p:sp>
      <p:sp>
        <p:nvSpPr>
          <p:cNvPr id="21" name="ZoneTexte 20">
            <a:extLst>
              <a:ext uri="{FF2B5EF4-FFF2-40B4-BE49-F238E27FC236}">
                <a16:creationId xmlns:a16="http://schemas.microsoft.com/office/drawing/2014/main" id="{6419BB95-AC3D-4D10-8AB5-37E6E748D688}"/>
              </a:ext>
            </a:extLst>
          </p:cNvPr>
          <p:cNvSpPr txBox="1"/>
          <p:nvPr/>
        </p:nvSpPr>
        <p:spPr>
          <a:xfrm>
            <a:off x="4787091" y="5000083"/>
            <a:ext cx="1615272" cy="300082"/>
          </a:xfrm>
          <a:prstGeom prst="rect">
            <a:avLst/>
          </a:prstGeom>
          <a:noFill/>
        </p:spPr>
        <p:txBody>
          <a:bodyPr wrap="square" rtlCol="0">
            <a:spAutoFit/>
          </a:bodyPr>
          <a:lstStyle/>
          <a:p>
            <a:pPr algn="ctr" defTabSz="685800"/>
            <a:r>
              <a:rPr lang="fr-FR" sz="1350" b="1" i="1" dirty="0">
                <a:solidFill>
                  <a:prstClr val="black"/>
                </a:solidFill>
                <a:latin typeface="Calibri" panose="020F0502020204030204"/>
              </a:rPr>
              <a:t>« Raison d’être »</a:t>
            </a:r>
          </a:p>
        </p:txBody>
      </p:sp>
      <p:sp>
        <p:nvSpPr>
          <p:cNvPr id="22" name="ZoneTexte 21">
            <a:extLst>
              <a:ext uri="{FF2B5EF4-FFF2-40B4-BE49-F238E27FC236}">
                <a16:creationId xmlns:a16="http://schemas.microsoft.com/office/drawing/2014/main" id="{4EEA875B-D32F-4E29-95A4-0EEE71AF2E52}"/>
              </a:ext>
            </a:extLst>
          </p:cNvPr>
          <p:cNvSpPr txBox="1"/>
          <p:nvPr/>
        </p:nvSpPr>
        <p:spPr>
          <a:xfrm>
            <a:off x="6769382" y="5000083"/>
            <a:ext cx="1615272" cy="300082"/>
          </a:xfrm>
          <a:prstGeom prst="rect">
            <a:avLst/>
          </a:prstGeom>
          <a:noFill/>
        </p:spPr>
        <p:txBody>
          <a:bodyPr wrap="square" rtlCol="0">
            <a:spAutoFit/>
          </a:bodyPr>
          <a:lstStyle/>
          <a:p>
            <a:pPr algn="ctr" defTabSz="685800"/>
            <a:r>
              <a:rPr lang="fr-FR" sz="1350" b="1" i="1" dirty="0">
                <a:solidFill>
                  <a:prstClr val="black"/>
                </a:solidFill>
                <a:latin typeface="Calibri" panose="020F0502020204030204"/>
              </a:rPr>
              <a:t>Ambition</a:t>
            </a:r>
          </a:p>
        </p:txBody>
      </p:sp>
      <p:pic>
        <p:nvPicPr>
          <p:cNvPr id="24" name="Image 23" descr="Une image contenant dessin&#10;&#10;Description générée automatiquement">
            <a:extLst>
              <a:ext uri="{FF2B5EF4-FFF2-40B4-BE49-F238E27FC236}">
                <a16:creationId xmlns:a16="http://schemas.microsoft.com/office/drawing/2014/main" id="{B15FC906-10D0-4E50-A5B4-D59D973CEC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4444" y="857250"/>
            <a:ext cx="1746025" cy="1746025"/>
          </a:xfrm>
          <a:prstGeom prst="rect">
            <a:avLst/>
          </a:prstGeom>
        </p:spPr>
      </p:pic>
      <p:pic>
        <p:nvPicPr>
          <p:cNvPr id="2" name="Picture 2" descr="The Importance of Brand Values | Abstrakt">
            <a:extLst>
              <a:ext uri="{FF2B5EF4-FFF2-40B4-BE49-F238E27FC236}">
                <a16:creationId xmlns:a16="http://schemas.microsoft.com/office/drawing/2014/main" id="{184ECAB0-F31D-D9C2-CAC4-91AFC1459C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7834" y="1301878"/>
            <a:ext cx="1615272" cy="8480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4957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personne, tennis, joueur&#10;&#10;Description générée automatiquement">
            <a:extLst>
              <a:ext uri="{FF2B5EF4-FFF2-40B4-BE49-F238E27FC236}">
                <a16:creationId xmlns:a16="http://schemas.microsoft.com/office/drawing/2014/main" id="{34238676-AC85-4AF7-99FE-AC8D20811C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 y="858211"/>
            <a:ext cx="9143985" cy="5142539"/>
          </a:xfrm>
          <a:prstGeom prst="rect">
            <a:avLst/>
          </a:prstGeom>
        </p:spPr>
      </p:pic>
      <p:pic>
        <p:nvPicPr>
          <p:cNvPr id="15" name="Image 14">
            <a:extLst>
              <a:ext uri="{FF2B5EF4-FFF2-40B4-BE49-F238E27FC236}">
                <a16:creationId xmlns:a16="http://schemas.microsoft.com/office/drawing/2014/main" id="{593C0006-5106-425F-A3CC-4ADE09C608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050" y="1115764"/>
            <a:ext cx="1860170" cy="801046"/>
          </a:xfrm>
          <a:prstGeom prst="rect">
            <a:avLst/>
          </a:prstGeom>
        </p:spPr>
      </p:pic>
      <p:pic>
        <p:nvPicPr>
          <p:cNvPr id="26" name="Image 25">
            <a:extLst>
              <a:ext uri="{FF2B5EF4-FFF2-40B4-BE49-F238E27FC236}">
                <a16:creationId xmlns:a16="http://schemas.microsoft.com/office/drawing/2014/main" id="{7C1DC1A5-E1F0-442B-94C4-6E862BE807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3971201"/>
            <a:ext cx="3377327" cy="1930562"/>
          </a:xfrm>
          <a:prstGeom prst="ellipse">
            <a:avLst/>
          </a:prstGeom>
          <a:ln>
            <a:noFill/>
          </a:ln>
          <a:effectLst>
            <a:softEdge rad="112500"/>
          </a:effectLst>
        </p:spPr>
      </p:pic>
      <p:sp>
        <p:nvSpPr>
          <p:cNvPr id="25" name="ZoneTexte 24">
            <a:extLst>
              <a:ext uri="{FF2B5EF4-FFF2-40B4-BE49-F238E27FC236}">
                <a16:creationId xmlns:a16="http://schemas.microsoft.com/office/drawing/2014/main" id="{754E7E13-33B4-4954-9825-AD6AD3380D0A}"/>
              </a:ext>
            </a:extLst>
          </p:cNvPr>
          <p:cNvSpPr txBox="1"/>
          <p:nvPr/>
        </p:nvSpPr>
        <p:spPr>
          <a:xfrm>
            <a:off x="-98472" y="3647232"/>
            <a:ext cx="3590717" cy="323165"/>
          </a:xfrm>
          <a:prstGeom prst="rect">
            <a:avLst/>
          </a:prstGeom>
          <a:noFill/>
        </p:spPr>
        <p:txBody>
          <a:bodyPr wrap="square" rtlCol="0">
            <a:spAutoFit/>
          </a:bodyPr>
          <a:lstStyle/>
          <a:p>
            <a:pPr algn="ctr" defTabSz="685800"/>
            <a:r>
              <a:rPr lang="fr-FR" sz="1500" b="1" dirty="0" err="1">
                <a:solidFill>
                  <a:prstClr val="white"/>
                </a:solidFill>
                <a:latin typeface="Calibri" panose="020F0502020204030204"/>
              </a:rPr>
              <a:t>Reputational</a:t>
            </a:r>
            <a:r>
              <a:rPr lang="fr-FR" sz="1500" b="1" dirty="0">
                <a:solidFill>
                  <a:prstClr val="white"/>
                </a:solidFill>
                <a:latin typeface="Calibri" panose="020F0502020204030204"/>
              </a:rPr>
              <a:t> VIP </a:t>
            </a:r>
            <a:r>
              <a:rPr lang="fr-FR" sz="1500" b="1" dirty="0" err="1">
                <a:solidFill>
                  <a:prstClr val="white"/>
                </a:solidFill>
                <a:latin typeface="Calibri" panose="020F0502020204030204"/>
              </a:rPr>
              <a:t>experience</a:t>
            </a:r>
            <a:r>
              <a:rPr lang="fr-FR" sz="1500" b="1" dirty="0">
                <a:solidFill>
                  <a:prstClr val="white"/>
                </a:solidFill>
                <a:latin typeface="Calibri" panose="020F0502020204030204"/>
              </a:rPr>
              <a:t> </a:t>
            </a:r>
          </a:p>
        </p:txBody>
      </p:sp>
      <p:sp>
        <p:nvSpPr>
          <p:cNvPr id="21" name="ZoneTexte 20">
            <a:extLst>
              <a:ext uri="{FF2B5EF4-FFF2-40B4-BE49-F238E27FC236}">
                <a16:creationId xmlns:a16="http://schemas.microsoft.com/office/drawing/2014/main" id="{676F4CE2-3601-438C-BC64-D98B798C5454}"/>
              </a:ext>
            </a:extLst>
          </p:cNvPr>
          <p:cNvSpPr txBox="1"/>
          <p:nvPr/>
        </p:nvSpPr>
        <p:spPr>
          <a:xfrm>
            <a:off x="2291702" y="1525243"/>
            <a:ext cx="1338863" cy="1015663"/>
          </a:xfrm>
          <a:prstGeom prst="rect">
            <a:avLst/>
          </a:prstGeom>
          <a:noFill/>
        </p:spPr>
        <p:txBody>
          <a:bodyPr wrap="square" rtlCol="0">
            <a:spAutoFit/>
          </a:bodyPr>
          <a:lstStyle/>
          <a:p>
            <a:pPr algn="ctr" defTabSz="685800"/>
            <a:r>
              <a:rPr lang="fr-FR" sz="1500" b="1" dirty="0">
                <a:solidFill>
                  <a:prstClr val="white"/>
                </a:solidFill>
                <a:latin typeface="Calibri" panose="020F0502020204030204"/>
              </a:rPr>
              <a:t>Worldwide</a:t>
            </a:r>
          </a:p>
          <a:p>
            <a:pPr algn="ctr" defTabSz="685800"/>
            <a:r>
              <a:rPr lang="fr-FR" sz="1500" b="1" dirty="0">
                <a:solidFill>
                  <a:prstClr val="white"/>
                </a:solidFill>
                <a:latin typeface="Calibri" panose="020F0502020204030204"/>
              </a:rPr>
              <a:t>Reference</a:t>
            </a:r>
          </a:p>
          <a:p>
            <a:pPr algn="ctr" defTabSz="685800"/>
            <a:r>
              <a:rPr lang="fr-FR" sz="1500" b="1" dirty="0">
                <a:solidFill>
                  <a:prstClr val="white"/>
                </a:solidFill>
                <a:latin typeface="Calibri" panose="020F0502020204030204"/>
              </a:rPr>
              <a:t>ATP250 </a:t>
            </a:r>
          </a:p>
          <a:p>
            <a:pPr algn="ctr" defTabSz="685800"/>
            <a:r>
              <a:rPr lang="fr-FR" sz="1500" b="1" dirty="0">
                <a:solidFill>
                  <a:prstClr val="white"/>
                </a:solidFill>
                <a:latin typeface="Calibri" panose="020F0502020204030204"/>
              </a:rPr>
              <a:t>Sport </a:t>
            </a:r>
            <a:r>
              <a:rPr lang="fr-FR" sz="1500" b="1" dirty="0" err="1">
                <a:solidFill>
                  <a:prstClr val="white"/>
                </a:solidFill>
                <a:latin typeface="Calibri" panose="020F0502020204030204"/>
              </a:rPr>
              <a:t>quality</a:t>
            </a:r>
            <a:r>
              <a:rPr lang="fr-FR" sz="1500" b="1" dirty="0">
                <a:solidFill>
                  <a:prstClr val="white"/>
                </a:solidFill>
                <a:latin typeface="Calibri" panose="020F0502020204030204"/>
              </a:rPr>
              <a:t> </a:t>
            </a:r>
          </a:p>
        </p:txBody>
      </p:sp>
      <p:sp>
        <p:nvSpPr>
          <p:cNvPr id="16" name="Rectangle 15">
            <a:extLst>
              <a:ext uri="{FF2B5EF4-FFF2-40B4-BE49-F238E27FC236}">
                <a16:creationId xmlns:a16="http://schemas.microsoft.com/office/drawing/2014/main" id="{B3F9C9F2-C068-4843-B715-0942FA61EC68}"/>
              </a:ext>
            </a:extLst>
          </p:cNvPr>
          <p:cNvSpPr/>
          <p:nvPr/>
        </p:nvSpPr>
        <p:spPr>
          <a:xfrm>
            <a:off x="2562244" y="855770"/>
            <a:ext cx="3054932" cy="355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fr-FR" sz="1875" b="1" dirty="0">
                <a:solidFill>
                  <a:prstClr val="white"/>
                </a:solidFill>
                <a:latin typeface="Arial"/>
                <a:cs typeface="Arial"/>
              </a:rPr>
              <a:t>A </a:t>
            </a:r>
            <a:r>
              <a:rPr lang="fr-FR" sz="1875" b="1" dirty="0" err="1">
                <a:solidFill>
                  <a:prstClr val="white"/>
                </a:solidFill>
                <a:latin typeface="Arial"/>
                <a:cs typeface="Arial"/>
              </a:rPr>
              <a:t>singular</a:t>
            </a:r>
            <a:r>
              <a:rPr lang="fr-FR" sz="1875" b="1" dirty="0">
                <a:solidFill>
                  <a:prstClr val="white"/>
                </a:solidFill>
                <a:latin typeface="Arial"/>
                <a:cs typeface="Arial"/>
              </a:rPr>
              <a:t> </a:t>
            </a:r>
            <a:r>
              <a:rPr lang="fr-FR" sz="1875" b="1" dirty="0" err="1">
                <a:solidFill>
                  <a:prstClr val="white"/>
                </a:solidFill>
                <a:latin typeface="Arial"/>
                <a:cs typeface="Arial"/>
              </a:rPr>
              <a:t>event</a:t>
            </a:r>
            <a:endParaRPr lang="fr-FR" sz="1875" b="1" dirty="0">
              <a:solidFill>
                <a:prstClr val="white"/>
              </a:solidFill>
              <a:latin typeface="Arial"/>
              <a:cs typeface="Arial"/>
            </a:endParaRPr>
          </a:p>
        </p:txBody>
      </p:sp>
      <p:pic>
        <p:nvPicPr>
          <p:cNvPr id="1030" name="Picture 6" descr="Open 13: Boum! Deux tournois en deux semaines pour Tsonga... Et si c'était  SA saison?">
            <a:extLst>
              <a:ext uri="{FF2B5EF4-FFF2-40B4-BE49-F238E27FC236}">
                <a16:creationId xmlns:a16="http://schemas.microsoft.com/office/drawing/2014/main" id="{3CB13B33-A1C9-2244-FC49-33A0F804FB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2252" y="1033570"/>
            <a:ext cx="3054932" cy="19551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Image 4" descr="Une image contenant intérieur&#10;&#10;Description générée automatiquement">
            <a:extLst>
              <a:ext uri="{FF2B5EF4-FFF2-40B4-BE49-F238E27FC236}">
                <a16:creationId xmlns:a16="http://schemas.microsoft.com/office/drawing/2014/main" id="{CC9DC2CD-51E0-7EFA-5754-1C98633198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86" y="2246832"/>
            <a:ext cx="1831775" cy="1220420"/>
          </a:xfrm>
          <a:prstGeom prst="ellipse">
            <a:avLst/>
          </a:prstGeom>
          <a:ln>
            <a:noFill/>
          </a:ln>
          <a:effectLst>
            <a:softEdge rad="112500"/>
          </a:effectLst>
        </p:spPr>
      </p:pic>
      <p:pic>
        <p:nvPicPr>
          <p:cNvPr id="7" name="Image 6" descr="Une image contenant personne&#10;&#10;Description générée automatiquement">
            <a:extLst>
              <a:ext uri="{FF2B5EF4-FFF2-40B4-BE49-F238E27FC236}">
                <a16:creationId xmlns:a16="http://schemas.microsoft.com/office/drawing/2014/main" id="{3D529D16-1BBD-58EF-9859-B42844E694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4202" y="3971201"/>
            <a:ext cx="2932982" cy="1649802"/>
          </a:xfrm>
          <a:prstGeom prst="ellipse">
            <a:avLst/>
          </a:prstGeom>
          <a:ln>
            <a:noFill/>
          </a:ln>
          <a:effectLst>
            <a:softEdge rad="112500"/>
          </a:effectLst>
        </p:spPr>
      </p:pic>
    </p:spTree>
    <p:extLst>
      <p:ext uri="{BB962C8B-B14F-4D97-AF65-F5344CB8AC3E}">
        <p14:creationId xmlns:p14="http://schemas.microsoft.com/office/powerpoint/2010/main" val="2024997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D43554-5016-4959-BE16-E866824F2E35}"/>
              </a:ext>
            </a:extLst>
          </p:cNvPr>
          <p:cNvSpPr/>
          <p:nvPr/>
        </p:nvSpPr>
        <p:spPr>
          <a:xfrm>
            <a:off x="4780550" y="1008479"/>
            <a:ext cx="4216400" cy="355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fr-FR" sz="2100" b="1" dirty="0">
                <a:solidFill>
                  <a:prstClr val="white"/>
                </a:solidFill>
                <a:latin typeface="Arial"/>
                <a:cs typeface="Arial"/>
              </a:rPr>
              <a:t>A SINGULAR EVENT</a:t>
            </a:r>
          </a:p>
        </p:txBody>
      </p:sp>
      <p:pic>
        <p:nvPicPr>
          <p:cNvPr id="15" name="Image 14">
            <a:extLst>
              <a:ext uri="{FF2B5EF4-FFF2-40B4-BE49-F238E27FC236}">
                <a16:creationId xmlns:a16="http://schemas.microsoft.com/office/drawing/2014/main" id="{593C0006-5106-425F-A3CC-4ADE09C608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050" y="1115764"/>
            <a:ext cx="1860170" cy="801046"/>
          </a:xfrm>
          <a:prstGeom prst="rect">
            <a:avLst/>
          </a:prstGeom>
        </p:spPr>
      </p:pic>
      <p:sp>
        <p:nvSpPr>
          <p:cNvPr id="43" name="ZoneTexte 42">
            <a:extLst>
              <a:ext uri="{FF2B5EF4-FFF2-40B4-BE49-F238E27FC236}">
                <a16:creationId xmlns:a16="http://schemas.microsoft.com/office/drawing/2014/main" id="{F8834DEB-E4A2-4804-896E-8798464CB9A7}"/>
              </a:ext>
            </a:extLst>
          </p:cNvPr>
          <p:cNvSpPr txBox="1"/>
          <p:nvPr/>
        </p:nvSpPr>
        <p:spPr>
          <a:xfrm>
            <a:off x="195542" y="2336845"/>
            <a:ext cx="3537540" cy="1131079"/>
          </a:xfrm>
          <a:prstGeom prst="rect">
            <a:avLst/>
          </a:prstGeom>
          <a:solidFill>
            <a:srgbClr val="000000">
              <a:alpha val="9020"/>
            </a:srgbClr>
          </a:solidFill>
        </p:spPr>
        <p:txBody>
          <a:bodyPr wrap="square" rtlCol="0">
            <a:spAutoFit/>
          </a:bodyPr>
          <a:lstStyle/>
          <a:p>
            <a:pPr algn="ctr" defTabSz="685800"/>
            <a:r>
              <a:rPr lang="fr-FR" sz="1350" b="1" dirty="0" err="1">
                <a:solidFill>
                  <a:prstClr val="white"/>
                </a:solidFill>
                <a:latin typeface="Calibri" panose="020F0502020204030204"/>
              </a:rPr>
              <a:t>Only</a:t>
            </a:r>
            <a:r>
              <a:rPr lang="fr-FR" sz="1350" b="1" dirty="0">
                <a:solidFill>
                  <a:prstClr val="white"/>
                </a:solidFill>
                <a:latin typeface="Calibri" panose="020F0502020204030204"/>
              </a:rPr>
              <a:t> 4 « ATP250 » in France on 38 in the world</a:t>
            </a:r>
          </a:p>
          <a:p>
            <a:pPr algn="ctr" defTabSz="685800"/>
            <a:endParaRPr lang="fr-FR" sz="1350" b="1" dirty="0">
              <a:solidFill>
                <a:prstClr val="white"/>
              </a:solidFill>
              <a:latin typeface="Calibri" panose="020F0502020204030204"/>
            </a:endParaRPr>
          </a:p>
          <a:p>
            <a:pPr algn="ctr" defTabSz="685800"/>
            <a:r>
              <a:rPr lang="fr-FR" sz="1350" b="1" dirty="0" err="1">
                <a:solidFill>
                  <a:prstClr val="white"/>
                </a:solidFill>
                <a:latin typeface="Calibri" panose="020F0502020204030204"/>
              </a:rPr>
              <a:t>Prize</a:t>
            </a:r>
            <a:r>
              <a:rPr lang="fr-FR" sz="1350" b="1" dirty="0">
                <a:solidFill>
                  <a:prstClr val="white"/>
                </a:solidFill>
                <a:latin typeface="Calibri" panose="020F0502020204030204"/>
              </a:rPr>
              <a:t> Money : more </a:t>
            </a:r>
            <a:r>
              <a:rPr lang="fr-FR" sz="1350" b="1" dirty="0" err="1">
                <a:solidFill>
                  <a:prstClr val="white"/>
                </a:solidFill>
                <a:latin typeface="Calibri" panose="020F0502020204030204"/>
              </a:rPr>
              <a:t>than</a:t>
            </a:r>
            <a:r>
              <a:rPr lang="fr-FR" sz="1350" b="1" dirty="0">
                <a:solidFill>
                  <a:prstClr val="white"/>
                </a:solidFill>
                <a:latin typeface="Calibri" panose="020F0502020204030204"/>
              </a:rPr>
              <a:t> 650K€ .</a:t>
            </a:r>
          </a:p>
          <a:p>
            <a:pPr algn="ctr" defTabSz="685800"/>
            <a:r>
              <a:rPr lang="fr-FR" sz="1350" b="1" dirty="0">
                <a:solidFill>
                  <a:prstClr val="white"/>
                </a:solidFill>
                <a:latin typeface="Calibri" panose="020F0502020204030204"/>
              </a:rPr>
              <a:t>250 ATP points ATP for the winner</a:t>
            </a:r>
          </a:p>
          <a:p>
            <a:pPr algn="ctr" defTabSz="685800"/>
            <a:r>
              <a:rPr lang="fr-FR" sz="1350" b="1" dirty="0">
                <a:solidFill>
                  <a:prstClr val="white"/>
                </a:solidFill>
                <a:latin typeface="Calibri" panose="020F0502020204030204"/>
              </a:rPr>
              <a:t> </a:t>
            </a:r>
          </a:p>
        </p:txBody>
      </p:sp>
      <p:sp>
        <p:nvSpPr>
          <p:cNvPr id="52" name="ZoneTexte 51">
            <a:extLst>
              <a:ext uri="{FF2B5EF4-FFF2-40B4-BE49-F238E27FC236}">
                <a16:creationId xmlns:a16="http://schemas.microsoft.com/office/drawing/2014/main" id="{D614B472-03A9-45DA-8FE3-57D2F2D0D500}"/>
              </a:ext>
            </a:extLst>
          </p:cNvPr>
          <p:cNvSpPr txBox="1"/>
          <p:nvPr/>
        </p:nvSpPr>
        <p:spPr>
          <a:xfrm>
            <a:off x="4315917" y="2729260"/>
            <a:ext cx="4432691" cy="946413"/>
          </a:xfrm>
          <a:prstGeom prst="rect">
            <a:avLst/>
          </a:prstGeom>
          <a:noFill/>
        </p:spPr>
        <p:txBody>
          <a:bodyPr wrap="square" rtlCol="0">
            <a:spAutoFit/>
          </a:bodyPr>
          <a:lstStyle/>
          <a:p>
            <a:pPr algn="ctr" defTabSz="685800"/>
            <a:r>
              <a:rPr lang="fr-FR" sz="2100" b="1" dirty="0">
                <a:solidFill>
                  <a:prstClr val="white"/>
                </a:solidFill>
                <a:latin typeface="Calibri" panose="020F0502020204030204"/>
              </a:rPr>
              <a:t>More </a:t>
            </a:r>
            <a:r>
              <a:rPr lang="fr-FR" sz="2100" b="1" dirty="0" err="1">
                <a:solidFill>
                  <a:prstClr val="white"/>
                </a:solidFill>
                <a:latin typeface="Calibri" panose="020F0502020204030204"/>
              </a:rPr>
              <a:t>than</a:t>
            </a:r>
            <a:r>
              <a:rPr lang="fr-FR" sz="2100" b="1" dirty="0">
                <a:solidFill>
                  <a:prstClr val="white"/>
                </a:solidFill>
                <a:latin typeface="Calibri" panose="020F0502020204030204"/>
              </a:rPr>
              <a:t> 40 </a:t>
            </a:r>
            <a:r>
              <a:rPr lang="fr-FR" sz="2100" b="1" dirty="0" err="1">
                <a:solidFill>
                  <a:prstClr val="white"/>
                </a:solidFill>
                <a:latin typeface="Calibri" panose="020F0502020204030204"/>
              </a:rPr>
              <a:t>hours</a:t>
            </a:r>
            <a:r>
              <a:rPr lang="fr-FR" sz="2100" b="1" dirty="0">
                <a:solidFill>
                  <a:prstClr val="white"/>
                </a:solidFill>
                <a:latin typeface="Calibri" panose="020F0502020204030204"/>
              </a:rPr>
              <a:t> TV broadcasting in more </a:t>
            </a:r>
            <a:r>
              <a:rPr lang="fr-FR" sz="2100" b="1" dirty="0" err="1">
                <a:solidFill>
                  <a:prstClr val="white"/>
                </a:solidFill>
                <a:latin typeface="Calibri" panose="020F0502020204030204"/>
              </a:rPr>
              <a:t>than</a:t>
            </a:r>
            <a:r>
              <a:rPr lang="fr-FR" sz="2100" b="1" dirty="0">
                <a:solidFill>
                  <a:prstClr val="white"/>
                </a:solidFill>
                <a:latin typeface="Calibri" panose="020F0502020204030204"/>
              </a:rPr>
              <a:t> 70 countries</a:t>
            </a:r>
          </a:p>
          <a:p>
            <a:pPr defTabSz="685800"/>
            <a:r>
              <a:rPr lang="fr-FR" sz="1350" b="1" dirty="0">
                <a:solidFill>
                  <a:prstClr val="white"/>
                </a:solidFill>
                <a:latin typeface="Calibri" panose="020F0502020204030204"/>
              </a:rPr>
              <a:t>  </a:t>
            </a:r>
          </a:p>
        </p:txBody>
      </p:sp>
      <p:sp>
        <p:nvSpPr>
          <p:cNvPr id="24" name="Rectangle 23">
            <a:extLst>
              <a:ext uri="{FF2B5EF4-FFF2-40B4-BE49-F238E27FC236}">
                <a16:creationId xmlns:a16="http://schemas.microsoft.com/office/drawing/2014/main" id="{39A16F45-0517-BD4C-8836-6FA2F4F3373A}"/>
              </a:ext>
            </a:extLst>
          </p:cNvPr>
          <p:cNvSpPr/>
          <p:nvPr/>
        </p:nvSpPr>
        <p:spPr>
          <a:xfrm>
            <a:off x="1360449" y="5073599"/>
            <a:ext cx="4123665" cy="355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fr-FR" sz="1875" b="1" dirty="0">
                <a:solidFill>
                  <a:prstClr val="white"/>
                </a:solidFill>
                <a:latin typeface="Arial"/>
                <a:cs typeface="Arial"/>
              </a:rPr>
              <a:t>A global media </a:t>
            </a:r>
            <a:r>
              <a:rPr lang="fr-FR" sz="1875" b="1" dirty="0" err="1">
                <a:solidFill>
                  <a:prstClr val="white"/>
                </a:solidFill>
                <a:latin typeface="Arial"/>
                <a:cs typeface="Arial"/>
              </a:rPr>
              <a:t>coverage</a:t>
            </a:r>
            <a:endParaRPr lang="fr-FR" sz="1875" b="1" dirty="0">
              <a:solidFill>
                <a:prstClr val="white"/>
              </a:solidFill>
              <a:latin typeface="Arial"/>
              <a:cs typeface="Arial"/>
            </a:endParaRPr>
          </a:p>
        </p:txBody>
      </p:sp>
      <p:sp>
        <p:nvSpPr>
          <p:cNvPr id="28" name="ZoneTexte 27">
            <a:extLst>
              <a:ext uri="{FF2B5EF4-FFF2-40B4-BE49-F238E27FC236}">
                <a16:creationId xmlns:a16="http://schemas.microsoft.com/office/drawing/2014/main" id="{D86CF69C-22F5-804C-94BD-CEA90897AE3A}"/>
              </a:ext>
            </a:extLst>
          </p:cNvPr>
          <p:cNvSpPr txBox="1"/>
          <p:nvPr/>
        </p:nvSpPr>
        <p:spPr>
          <a:xfrm>
            <a:off x="6110415" y="5371639"/>
            <a:ext cx="3012319" cy="323165"/>
          </a:xfrm>
          <a:prstGeom prst="rect">
            <a:avLst/>
          </a:prstGeom>
          <a:noFill/>
        </p:spPr>
        <p:txBody>
          <a:bodyPr wrap="square" rtlCol="0">
            <a:spAutoFit/>
          </a:bodyPr>
          <a:lstStyle/>
          <a:p>
            <a:pPr defTabSz="685800"/>
            <a:r>
              <a:rPr lang="fr-FR" sz="1500" b="1" dirty="0">
                <a:solidFill>
                  <a:prstClr val="white"/>
                </a:solidFill>
                <a:latin typeface="Calibri" panose="020F0502020204030204"/>
              </a:rPr>
              <a:t>15 </a:t>
            </a:r>
            <a:r>
              <a:rPr lang="fr-FR" sz="1500" b="1" dirty="0" err="1">
                <a:solidFill>
                  <a:prstClr val="white"/>
                </a:solidFill>
                <a:latin typeface="Calibri" panose="020F0502020204030204"/>
              </a:rPr>
              <a:t>domestic</a:t>
            </a:r>
            <a:r>
              <a:rPr lang="fr-FR" sz="1500" b="1" dirty="0">
                <a:solidFill>
                  <a:prstClr val="white"/>
                </a:solidFill>
                <a:latin typeface="Calibri" panose="020F0502020204030204"/>
              </a:rPr>
              <a:t> media </a:t>
            </a:r>
          </a:p>
        </p:txBody>
      </p:sp>
    </p:spTree>
    <p:extLst>
      <p:ext uri="{BB962C8B-B14F-4D97-AF65-F5344CB8AC3E}">
        <p14:creationId xmlns:p14="http://schemas.microsoft.com/office/powerpoint/2010/main" val="33107783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9C5CE-696C-4253-884E-A2933DE88B5D}"/>
              </a:ext>
            </a:extLst>
          </p:cNvPr>
          <p:cNvSpPr>
            <a:spLocks noGrp="1"/>
          </p:cNvSpPr>
          <p:nvPr>
            <p:ph type="title"/>
          </p:nvPr>
        </p:nvSpPr>
        <p:spPr>
          <a:xfrm>
            <a:off x="2421950" y="857250"/>
            <a:ext cx="6664682" cy="571283"/>
          </a:xfrm>
        </p:spPr>
        <p:txBody>
          <a:bodyPr>
            <a:normAutofit/>
          </a:bodyPr>
          <a:lstStyle/>
          <a:p>
            <a:r>
              <a:rPr lang="fr-FR" b="1" dirty="0">
                <a:solidFill>
                  <a:schemeClr val="bg1"/>
                </a:solidFill>
              </a:rPr>
              <a:t>Sport </a:t>
            </a:r>
            <a:r>
              <a:rPr lang="fr-FR" b="1" dirty="0" err="1">
                <a:solidFill>
                  <a:schemeClr val="bg1"/>
                </a:solidFill>
              </a:rPr>
              <a:t>heritage</a:t>
            </a:r>
            <a:r>
              <a:rPr lang="fr-FR" b="1" dirty="0">
                <a:solidFill>
                  <a:schemeClr val="bg1"/>
                </a:solidFill>
              </a:rPr>
              <a:t> </a:t>
            </a:r>
          </a:p>
        </p:txBody>
      </p:sp>
      <p:sp>
        <p:nvSpPr>
          <p:cNvPr id="3" name="Espace réservé du contenu 2">
            <a:extLst>
              <a:ext uri="{FF2B5EF4-FFF2-40B4-BE49-F238E27FC236}">
                <a16:creationId xmlns:a16="http://schemas.microsoft.com/office/drawing/2014/main" id="{6BA7825A-BE60-4032-B5F2-9AAF2749E9B6}"/>
              </a:ext>
            </a:extLst>
          </p:cNvPr>
          <p:cNvSpPr>
            <a:spLocks noGrp="1"/>
          </p:cNvSpPr>
          <p:nvPr>
            <p:ph sz="half" idx="1"/>
          </p:nvPr>
        </p:nvSpPr>
        <p:spPr>
          <a:xfrm>
            <a:off x="1336439" y="1742556"/>
            <a:ext cx="2398875" cy="2401237"/>
          </a:xfrm>
        </p:spPr>
        <p:txBody>
          <a:bodyPr>
            <a:normAutofit fontScale="47500" lnSpcReduction="20000"/>
          </a:bodyPr>
          <a:lstStyle/>
          <a:p>
            <a:pPr marL="0" indent="0" algn="ctr">
              <a:buNone/>
            </a:pPr>
            <a:r>
              <a:rPr lang="fr-FR" sz="1913" b="1" dirty="0">
                <a:solidFill>
                  <a:schemeClr val="bg1"/>
                </a:solidFill>
              </a:rPr>
              <a:t>Records</a:t>
            </a:r>
            <a:r>
              <a:rPr lang="fr-FR" dirty="0">
                <a:solidFill>
                  <a:schemeClr val="bg1"/>
                </a:solidFill>
              </a:rPr>
              <a:t> </a:t>
            </a:r>
          </a:p>
          <a:p>
            <a:endParaRPr lang="fr-FR" dirty="0">
              <a:solidFill>
                <a:schemeClr val="bg1"/>
              </a:solidFill>
            </a:endParaRPr>
          </a:p>
          <a:p>
            <a:pPr marL="0" indent="0" algn="ctr">
              <a:buNone/>
            </a:pPr>
            <a:r>
              <a:rPr lang="fr-FR" dirty="0">
                <a:solidFill>
                  <a:schemeClr val="bg1"/>
                </a:solidFill>
              </a:rPr>
              <a:t>13 ex n°1 ATP  </a:t>
            </a:r>
            <a:r>
              <a:rPr lang="fr-FR" dirty="0" err="1">
                <a:solidFill>
                  <a:schemeClr val="bg1"/>
                </a:solidFill>
              </a:rPr>
              <a:t>played</a:t>
            </a:r>
            <a:r>
              <a:rPr lang="fr-FR" dirty="0">
                <a:solidFill>
                  <a:schemeClr val="bg1"/>
                </a:solidFill>
              </a:rPr>
              <a:t> the </a:t>
            </a:r>
            <a:r>
              <a:rPr lang="fr-FR" dirty="0" err="1">
                <a:solidFill>
                  <a:schemeClr val="bg1"/>
                </a:solidFill>
              </a:rPr>
              <a:t>tournament</a:t>
            </a:r>
            <a:r>
              <a:rPr lang="fr-FR" dirty="0">
                <a:solidFill>
                  <a:schemeClr val="bg1"/>
                </a:solidFill>
              </a:rPr>
              <a:t> : Djokovic, Nadal, Federer, Murray, Ferrero, Hewitt, </a:t>
            </a:r>
            <a:r>
              <a:rPr lang="fr-FR" dirty="0" err="1">
                <a:solidFill>
                  <a:schemeClr val="bg1"/>
                </a:solidFill>
              </a:rPr>
              <a:t>Kuerten</a:t>
            </a:r>
            <a:r>
              <a:rPr lang="fr-FR" dirty="0">
                <a:solidFill>
                  <a:schemeClr val="bg1"/>
                </a:solidFill>
              </a:rPr>
              <a:t>, </a:t>
            </a:r>
            <a:r>
              <a:rPr lang="fr-FR" dirty="0" err="1">
                <a:solidFill>
                  <a:schemeClr val="bg1"/>
                </a:solidFill>
              </a:rPr>
              <a:t>Safin</a:t>
            </a:r>
            <a:r>
              <a:rPr lang="fr-FR" dirty="0">
                <a:solidFill>
                  <a:schemeClr val="bg1"/>
                </a:solidFill>
              </a:rPr>
              <a:t>, Kafelnikov, Moya, Rios, Becker, Lendl</a:t>
            </a:r>
          </a:p>
          <a:p>
            <a:pPr marL="0" indent="0" algn="ctr">
              <a:buNone/>
            </a:pPr>
            <a:endParaRPr lang="fr-FR" dirty="0">
              <a:solidFill>
                <a:schemeClr val="bg1"/>
              </a:solidFill>
            </a:endParaRPr>
          </a:p>
          <a:p>
            <a:pPr marL="0" indent="0" algn="ctr">
              <a:buNone/>
            </a:pPr>
            <a:r>
              <a:rPr lang="fr-FR" dirty="0" err="1">
                <a:solidFill>
                  <a:schemeClr val="bg1"/>
                </a:solidFill>
              </a:rPr>
              <a:t>Worldclass</a:t>
            </a:r>
            <a:r>
              <a:rPr lang="fr-FR" dirty="0">
                <a:solidFill>
                  <a:schemeClr val="bg1"/>
                </a:solidFill>
              </a:rPr>
              <a:t> winners : Becker, Forget, Kafelnikov, Federer, Murray, Tsonga, Del </a:t>
            </a:r>
            <a:r>
              <a:rPr lang="fr-FR" dirty="0" err="1">
                <a:solidFill>
                  <a:schemeClr val="bg1"/>
                </a:solidFill>
              </a:rPr>
              <a:t>Potro</a:t>
            </a:r>
            <a:r>
              <a:rPr lang="fr-FR" dirty="0">
                <a:solidFill>
                  <a:schemeClr val="bg1"/>
                </a:solidFill>
              </a:rPr>
              <a:t>, Kyrgios, Medvedev, </a:t>
            </a:r>
            <a:r>
              <a:rPr lang="fr-FR" dirty="0" err="1">
                <a:solidFill>
                  <a:schemeClr val="bg1"/>
                </a:solidFill>
              </a:rPr>
              <a:t>Tsitsipas</a:t>
            </a:r>
            <a:r>
              <a:rPr lang="fr-FR" dirty="0">
                <a:solidFill>
                  <a:schemeClr val="bg1"/>
                </a:solidFill>
              </a:rPr>
              <a:t>, </a:t>
            </a:r>
            <a:r>
              <a:rPr lang="fr-FR" dirty="0" err="1">
                <a:solidFill>
                  <a:schemeClr val="bg1"/>
                </a:solidFill>
              </a:rPr>
              <a:t>Rublev</a:t>
            </a:r>
            <a:r>
              <a:rPr lang="fr-FR" dirty="0">
                <a:solidFill>
                  <a:schemeClr val="bg1"/>
                </a:solidFill>
              </a:rPr>
              <a:t>…  </a:t>
            </a:r>
          </a:p>
        </p:txBody>
      </p:sp>
      <p:sp>
        <p:nvSpPr>
          <p:cNvPr id="4" name="Espace réservé du contenu 3">
            <a:extLst>
              <a:ext uri="{FF2B5EF4-FFF2-40B4-BE49-F238E27FC236}">
                <a16:creationId xmlns:a16="http://schemas.microsoft.com/office/drawing/2014/main" id="{6908B25D-401C-44EC-A7F8-B70747CA7938}"/>
              </a:ext>
            </a:extLst>
          </p:cNvPr>
          <p:cNvSpPr>
            <a:spLocks noGrp="1"/>
          </p:cNvSpPr>
          <p:nvPr>
            <p:ph sz="half" idx="2"/>
          </p:nvPr>
        </p:nvSpPr>
        <p:spPr>
          <a:xfrm>
            <a:off x="6660890" y="2875590"/>
            <a:ext cx="2398875" cy="2447628"/>
          </a:xfrm>
        </p:spPr>
        <p:txBody>
          <a:bodyPr>
            <a:normAutofit fontScale="47500" lnSpcReduction="20000"/>
          </a:bodyPr>
          <a:lstStyle/>
          <a:p>
            <a:pPr marL="0" indent="0" algn="ctr">
              <a:buNone/>
            </a:pPr>
            <a:r>
              <a:rPr lang="fr-FR" sz="1913" b="1" dirty="0">
                <a:solidFill>
                  <a:schemeClr val="bg1"/>
                </a:solidFill>
              </a:rPr>
              <a:t>Talents </a:t>
            </a:r>
            <a:r>
              <a:rPr lang="fr-FR" sz="1913" b="1" dirty="0" err="1">
                <a:solidFill>
                  <a:schemeClr val="bg1"/>
                </a:solidFill>
              </a:rPr>
              <a:t>revealer</a:t>
            </a:r>
            <a:endParaRPr lang="fr-FR" sz="1913" b="1" dirty="0">
              <a:solidFill>
                <a:schemeClr val="bg1"/>
              </a:solidFill>
            </a:endParaRPr>
          </a:p>
          <a:p>
            <a:pPr marL="0" indent="0">
              <a:buNone/>
            </a:pPr>
            <a:endParaRPr lang="fr-FR" dirty="0">
              <a:solidFill>
                <a:schemeClr val="bg1"/>
              </a:solidFill>
            </a:endParaRPr>
          </a:p>
          <a:p>
            <a:pPr marL="0" indent="0" algn="ctr">
              <a:buNone/>
            </a:pPr>
            <a:r>
              <a:rPr lang="fr-FR" dirty="0">
                <a:solidFill>
                  <a:schemeClr val="bg1"/>
                </a:solidFill>
              </a:rPr>
              <a:t>New </a:t>
            </a:r>
            <a:r>
              <a:rPr lang="fr-FR" dirty="0" err="1">
                <a:solidFill>
                  <a:schemeClr val="bg1"/>
                </a:solidFill>
              </a:rPr>
              <a:t>generation</a:t>
            </a:r>
            <a:r>
              <a:rPr lang="fr-FR" dirty="0">
                <a:solidFill>
                  <a:schemeClr val="bg1"/>
                </a:solidFill>
              </a:rPr>
              <a:t> ATPNEXTGEN : </a:t>
            </a:r>
            <a:r>
              <a:rPr lang="fr-FR" dirty="0" err="1">
                <a:solidFill>
                  <a:schemeClr val="bg1"/>
                </a:solidFill>
              </a:rPr>
              <a:t>Tsitsipas</a:t>
            </a:r>
            <a:r>
              <a:rPr lang="fr-FR" dirty="0">
                <a:solidFill>
                  <a:schemeClr val="bg1"/>
                </a:solidFill>
              </a:rPr>
              <a:t>, Auger-</a:t>
            </a:r>
            <a:r>
              <a:rPr lang="fr-FR" dirty="0" err="1">
                <a:solidFill>
                  <a:schemeClr val="bg1"/>
                </a:solidFill>
              </a:rPr>
              <a:t>Aliassime</a:t>
            </a:r>
            <a:r>
              <a:rPr lang="fr-FR" dirty="0">
                <a:solidFill>
                  <a:schemeClr val="bg1"/>
                </a:solidFill>
              </a:rPr>
              <a:t>, </a:t>
            </a:r>
            <a:r>
              <a:rPr lang="fr-FR" dirty="0" err="1">
                <a:solidFill>
                  <a:schemeClr val="bg1"/>
                </a:solidFill>
              </a:rPr>
              <a:t>Shapovalov</a:t>
            </a:r>
            <a:r>
              <a:rPr lang="fr-FR" dirty="0">
                <a:solidFill>
                  <a:schemeClr val="bg1"/>
                </a:solidFill>
              </a:rPr>
              <a:t>, Humbert, </a:t>
            </a:r>
            <a:r>
              <a:rPr lang="fr-FR" dirty="0" err="1">
                <a:solidFill>
                  <a:schemeClr val="bg1"/>
                </a:solidFill>
              </a:rPr>
              <a:t>Sinner</a:t>
            </a:r>
            <a:r>
              <a:rPr lang="fr-FR" dirty="0">
                <a:solidFill>
                  <a:schemeClr val="bg1"/>
                </a:solidFill>
              </a:rPr>
              <a:t>, Rune, Fils</a:t>
            </a:r>
          </a:p>
          <a:p>
            <a:pPr marL="0" indent="0" algn="ctr">
              <a:buNone/>
            </a:pPr>
            <a:endParaRPr lang="fr-FR" dirty="0">
              <a:solidFill>
                <a:schemeClr val="bg1"/>
              </a:solidFill>
            </a:endParaRPr>
          </a:p>
          <a:p>
            <a:pPr marL="0" indent="0" algn="ctr">
              <a:buNone/>
            </a:pPr>
            <a:r>
              <a:rPr lang="fr-FR" dirty="0">
                <a:solidFill>
                  <a:schemeClr val="bg1"/>
                </a:solidFill>
              </a:rPr>
              <a:t>New champions in Marseille : Federer, </a:t>
            </a:r>
            <a:r>
              <a:rPr lang="fr-FR" dirty="0" err="1">
                <a:solidFill>
                  <a:schemeClr val="bg1"/>
                </a:solidFill>
              </a:rPr>
              <a:t>Soderling</a:t>
            </a:r>
            <a:r>
              <a:rPr lang="fr-FR" dirty="0">
                <a:solidFill>
                  <a:schemeClr val="bg1"/>
                </a:solidFill>
              </a:rPr>
              <a:t>, Murray, Tsonga, Kyrgios, </a:t>
            </a:r>
            <a:r>
              <a:rPr lang="fr-FR" dirty="0" err="1">
                <a:solidFill>
                  <a:schemeClr val="bg1"/>
                </a:solidFill>
              </a:rPr>
              <a:t>Khachanov</a:t>
            </a:r>
            <a:r>
              <a:rPr lang="fr-FR" dirty="0">
                <a:solidFill>
                  <a:schemeClr val="bg1"/>
                </a:solidFill>
              </a:rPr>
              <a:t>, </a:t>
            </a:r>
            <a:r>
              <a:rPr lang="fr-FR" dirty="0" err="1">
                <a:solidFill>
                  <a:schemeClr val="bg1"/>
                </a:solidFill>
              </a:rPr>
              <a:t>Tsitsipas</a:t>
            </a:r>
            <a:r>
              <a:rPr lang="fr-FR" dirty="0">
                <a:solidFill>
                  <a:schemeClr val="bg1"/>
                </a:solidFill>
              </a:rPr>
              <a:t>, </a:t>
            </a:r>
            <a:r>
              <a:rPr lang="fr-FR" dirty="0" err="1">
                <a:solidFill>
                  <a:schemeClr val="bg1"/>
                </a:solidFill>
              </a:rPr>
              <a:t>Rublev</a:t>
            </a:r>
            <a:endParaRPr lang="fr-FR" dirty="0">
              <a:solidFill>
                <a:schemeClr val="bg1"/>
              </a:solidFill>
            </a:endParaRPr>
          </a:p>
          <a:p>
            <a:pPr marL="0" indent="0" algn="ctr">
              <a:buNone/>
            </a:pPr>
            <a:endParaRPr lang="fr-FR" dirty="0">
              <a:solidFill>
                <a:schemeClr val="bg1"/>
              </a:solidFill>
            </a:endParaRPr>
          </a:p>
          <a:p>
            <a:pPr marL="0" indent="0" algn="ctr">
              <a:buNone/>
            </a:pPr>
            <a:r>
              <a:rPr lang="fr-FR" dirty="0">
                <a:solidFill>
                  <a:schemeClr val="bg1"/>
                </a:solidFill>
              </a:rPr>
              <a:t>Best french </a:t>
            </a:r>
            <a:r>
              <a:rPr lang="fr-FR" dirty="0" err="1">
                <a:solidFill>
                  <a:schemeClr val="bg1"/>
                </a:solidFill>
              </a:rPr>
              <a:t>players</a:t>
            </a:r>
            <a:r>
              <a:rPr lang="fr-FR" dirty="0">
                <a:solidFill>
                  <a:schemeClr val="bg1"/>
                </a:solidFill>
              </a:rPr>
              <a:t> in Marseille : Noah, Forget, Leconte, Pioline, Santoro, Grosjean, Clément, Tsonga, Monfils, Gasquet, Simon, Pouille… </a:t>
            </a:r>
          </a:p>
        </p:txBody>
      </p:sp>
      <p:pic>
        <p:nvPicPr>
          <p:cNvPr id="6" name="Image 5" descr="Une image contenant personne, intérieur, table, tenant&#10;&#10;Description générée automatiquement">
            <a:extLst>
              <a:ext uri="{FF2B5EF4-FFF2-40B4-BE49-F238E27FC236}">
                <a16:creationId xmlns:a16="http://schemas.microsoft.com/office/drawing/2014/main" id="{CF878BCA-E663-40B6-A4E7-3952D3F4B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5" y="4001285"/>
            <a:ext cx="1425864" cy="1425864"/>
          </a:xfrm>
          <a:prstGeom prst="rect">
            <a:avLst/>
          </a:prstGeom>
          <a:ln>
            <a:noFill/>
          </a:ln>
          <a:effectLst>
            <a:softEdge rad="112500"/>
          </a:effectLst>
        </p:spPr>
      </p:pic>
      <p:pic>
        <p:nvPicPr>
          <p:cNvPr id="33" name="Image 32">
            <a:extLst>
              <a:ext uri="{FF2B5EF4-FFF2-40B4-BE49-F238E27FC236}">
                <a16:creationId xmlns:a16="http://schemas.microsoft.com/office/drawing/2014/main" id="{19727B78-8F91-402B-A71E-A200E0FFFF29}"/>
              </a:ext>
            </a:extLst>
          </p:cNvPr>
          <p:cNvPicPr>
            <a:picLocks noChangeAspect="1"/>
          </p:cNvPicPr>
          <p:nvPr/>
        </p:nvPicPr>
        <p:blipFill>
          <a:blip r:embed="rId4"/>
          <a:stretch>
            <a:fillRect/>
          </a:stretch>
        </p:blipFill>
        <p:spPr>
          <a:xfrm>
            <a:off x="1782269" y="4099404"/>
            <a:ext cx="1279363" cy="1531935"/>
          </a:xfrm>
          <a:prstGeom prst="rect">
            <a:avLst/>
          </a:prstGeom>
          <a:ln>
            <a:noFill/>
          </a:ln>
          <a:effectLst>
            <a:softEdge rad="112500"/>
          </a:effectLst>
        </p:spPr>
      </p:pic>
      <p:pic>
        <p:nvPicPr>
          <p:cNvPr id="35" name="Image 34">
            <a:extLst>
              <a:ext uri="{FF2B5EF4-FFF2-40B4-BE49-F238E27FC236}">
                <a16:creationId xmlns:a16="http://schemas.microsoft.com/office/drawing/2014/main" id="{B86AF0C0-F510-446B-8D0F-1BAFDD53CCB3}"/>
              </a:ext>
            </a:extLst>
          </p:cNvPr>
          <p:cNvPicPr>
            <a:picLocks noChangeAspect="1"/>
          </p:cNvPicPr>
          <p:nvPr/>
        </p:nvPicPr>
        <p:blipFill>
          <a:blip r:embed="rId5"/>
          <a:stretch>
            <a:fillRect/>
          </a:stretch>
        </p:blipFill>
        <p:spPr>
          <a:xfrm>
            <a:off x="3208142" y="3882990"/>
            <a:ext cx="882458" cy="1748350"/>
          </a:xfrm>
          <a:prstGeom prst="rect">
            <a:avLst/>
          </a:prstGeom>
          <a:ln>
            <a:noFill/>
          </a:ln>
          <a:effectLst>
            <a:softEdge rad="112500"/>
          </a:effectLst>
        </p:spPr>
      </p:pic>
      <p:pic>
        <p:nvPicPr>
          <p:cNvPr id="36" name="Image 35">
            <a:extLst>
              <a:ext uri="{FF2B5EF4-FFF2-40B4-BE49-F238E27FC236}">
                <a16:creationId xmlns:a16="http://schemas.microsoft.com/office/drawing/2014/main" id="{F64768A7-8AB1-4DC3-8D64-6C6FD2F38B38}"/>
              </a:ext>
            </a:extLst>
          </p:cNvPr>
          <p:cNvPicPr>
            <a:picLocks noChangeAspect="1"/>
          </p:cNvPicPr>
          <p:nvPr/>
        </p:nvPicPr>
        <p:blipFill>
          <a:blip r:embed="rId6"/>
          <a:stretch>
            <a:fillRect/>
          </a:stretch>
        </p:blipFill>
        <p:spPr>
          <a:xfrm>
            <a:off x="339437" y="2243237"/>
            <a:ext cx="1027068" cy="1559012"/>
          </a:xfrm>
          <a:prstGeom prst="rect">
            <a:avLst/>
          </a:prstGeom>
          <a:ln>
            <a:noFill/>
          </a:ln>
          <a:effectLst>
            <a:softEdge rad="112500"/>
          </a:effectLst>
        </p:spPr>
      </p:pic>
      <p:pic>
        <p:nvPicPr>
          <p:cNvPr id="37" name="Image 36">
            <a:extLst>
              <a:ext uri="{FF2B5EF4-FFF2-40B4-BE49-F238E27FC236}">
                <a16:creationId xmlns:a16="http://schemas.microsoft.com/office/drawing/2014/main" id="{C7D2C27F-460A-4D6E-9B50-08D9C62B258A}"/>
              </a:ext>
            </a:extLst>
          </p:cNvPr>
          <p:cNvPicPr>
            <a:picLocks noChangeAspect="1"/>
          </p:cNvPicPr>
          <p:nvPr/>
        </p:nvPicPr>
        <p:blipFill>
          <a:blip r:embed="rId7"/>
          <a:stretch>
            <a:fillRect/>
          </a:stretch>
        </p:blipFill>
        <p:spPr>
          <a:xfrm>
            <a:off x="7871276" y="1110928"/>
            <a:ext cx="1204408" cy="1352030"/>
          </a:xfrm>
          <a:prstGeom prst="rect">
            <a:avLst/>
          </a:prstGeom>
          <a:ln>
            <a:noFill/>
          </a:ln>
          <a:effectLst>
            <a:softEdge rad="112500"/>
          </a:effectLst>
        </p:spPr>
      </p:pic>
      <p:pic>
        <p:nvPicPr>
          <p:cNvPr id="38" name="Image 37">
            <a:extLst>
              <a:ext uri="{FF2B5EF4-FFF2-40B4-BE49-F238E27FC236}">
                <a16:creationId xmlns:a16="http://schemas.microsoft.com/office/drawing/2014/main" id="{4B3ABBE2-1A08-40C5-BCC7-64D47384192A}"/>
              </a:ext>
            </a:extLst>
          </p:cNvPr>
          <p:cNvPicPr>
            <a:picLocks noChangeAspect="1"/>
          </p:cNvPicPr>
          <p:nvPr/>
        </p:nvPicPr>
        <p:blipFill>
          <a:blip r:embed="rId8"/>
          <a:stretch>
            <a:fillRect/>
          </a:stretch>
        </p:blipFill>
        <p:spPr>
          <a:xfrm>
            <a:off x="6735603" y="1228099"/>
            <a:ext cx="1124725" cy="1226133"/>
          </a:xfrm>
          <a:prstGeom prst="rect">
            <a:avLst/>
          </a:prstGeom>
          <a:ln>
            <a:noFill/>
          </a:ln>
          <a:effectLst>
            <a:softEdge rad="112500"/>
          </a:effectLst>
        </p:spPr>
      </p:pic>
      <p:pic>
        <p:nvPicPr>
          <p:cNvPr id="39" name="Image 38">
            <a:extLst>
              <a:ext uri="{FF2B5EF4-FFF2-40B4-BE49-F238E27FC236}">
                <a16:creationId xmlns:a16="http://schemas.microsoft.com/office/drawing/2014/main" id="{D19AD95D-7AF2-45A5-A5A1-95126DE561AF}"/>
              </a:ext>
            </a:extLst>
          </p:cNvPr>
          <p:cNvPicPr>
            <a:picLocks noChangeAspect="1"/>
          </p:cNvPicPr>
          <p:nvPr/>
        </p:nvPicPr>
        <p:blipFill>
          <a:blip r:embed="rId9"/>
          <a:stretch>
            <a:fillRect/>
          </a:stretch>
        </p:blipFill>
        <p:spPr>
          <a:xfrm>
            <a:off x="5456483" y="1447003"/>
            <a:ext cx="1204408" cy="1386598"/>
          </a:xfrm>
          <a:prstGeom prst="rect">
            <a:avLst/>
          </a:prstGeom>
          <a:ln>
            <a:noFill/>
          </a:ln>
          <a:effectLst>
            <a:softEdge rad="112500"/>
          </a:effectLst>
        </p:spPr>
      </p:pic>
      <p:pic>
        <p:nvPicPr>
          <p:cNvPr id="5" name="Image 4">
            <a:extLst>
              <a:ext uri="{FF2B5EF4-FFF2-40B4-BE49-F238E27FC236}">
                <a16:creationId xmlns:a16="http://schemas.microsoft.com/office/drawing/2014/main" id="{9EECB359-7543-C2E6-1DDA-18499641B45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3977" y="985897"/>
            <a:ext cx="1860170" cy="801046"/>
          </a:xfrm>
          <a:prstGeom prst="rect">
            <a:avLst/>
          </a:prstGeom>
        </p:spPr>
      </p:pic>
    </p:spTree>
    <p:extLst>
      <p:ext uri="{BB962C8B-B14F-4D97-AF65-F5344CB8AC3E}">
        <p14:creationId xmlns:p14="http://schemas.microsoft.com/office/powerpoint/2010/main" val="3075170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835150" y="0"/>
            <a:ext cx="73088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2700" b="1">
                <a:solidFill>
                  <a:schemeClr val="tx2"/>
                </a:solidFill>
                <a:effectLst>
                  <a:outerShdw blurRad="38100" dist="38100" dir="2700000" algn="tl">
                    <a:srgbClr val="000000"/>
                  </a:outerShdw>
                </a:effectLst>
                <a:latin typeface="Arial" charset="0"/>
                <a:cs typeface="Arial" charset="0"/>
              </a:rPr>
              <a:t>RBV first model for a sport organization</a:t>
            </a:r>
          </a:p>
        </p:txBody>
      </p:sp>
      <p:sp>
        <p:nvSpPr>
          <p:cNvPr id="112643" name="Text Box 3"/>
          <p:cNvSpPr txBox="1">
            <a:spLocks noChangeArrowheads="1"/>
          </p:cNvSpPr>
          <p:nvPr/>
        </p:nvSpPr>
        <p:spPr bwMode="auto">
          <a:xfrm>
            <a:off x="2195513" y="2636838"/>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a:latin typeface="Tahoma" pitchFamily="34" charset="0"/>
                <a:cs typeface="Arial" charset="0"/>
              </a:rPr>
              <a:t>Relational Resources</a:t>
            </a:r>
          </a:p>
        </p:txBody>
      </p:sp>
      <p:sp>
        <p:nvSpPr>
          <p:cNvPr id="112644" name="Text Box 4"/>
          <p:cNvSpPr txBox="1">
            <a:spLocks noChangeArrowheads="1"/>
          </p:cNvSpPr>
          <p:nvPr/>
        </p:nvSpPr>
        <p:spPr bwMode="auto">
          <a:xfrm>
            <a:off x="2195513" y="765175"/>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Partnership Resources</a:t>
            </a:r>
          </a:p>
        </p:txBody>
      </p:sp>
      <p:sp>
        <p:nvSpPr>
          <p:cNvPr id="8197" name="Text Box 5"/>
          <p:cNvSpPr txBox="1">
            <a:spLocks noChangeArrowheads="1"/>
          </p:cNvSpPr>
          <p:nvPr/>
        </p:nvSpPr>
        <p:spPr bwMode="auto">
          <a:xfrm>
            <a:off x="0" y="981075"/>
            <a:ext cx="13319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endParaRPr lang="fr-FR" altLang="fr-FR" sz="1800" b="1">
              <a:solidFill>
                <a:schemeClr val="tx2"/>
              </a:solidFill>
              <a:latin typeface="Times New Roman" panose="02020603050405020304" pitchFamily="18" charset="0"/>
            </a:endParaRPr>
          </a:p>
          <a:p>
            <a:pPr algn="ctr" eaLnBrk="1" hangingPunct="1">
              <a:spcBef>
                <a:spcPct val="50000"/>
              </a:spcBef>
              <a:buClrTx/>
              <a:buSzTx/>
              <a:buFontTx/>
              <a:buNone/>
            </a:pPr>
            <a:r>
              <a:rPr lang="fr-FR" altLang="fr-FR" sz="1600" b="1">
                <a:solidFill>
                  <a:schemeClr val="tx2"/>
                </a:solidFill>
                <a:latin typeface="Tahoma" panose="020B0604030504040204" pitchFamily="34" charset="0"/>
              </a:rPr>
              <a:t>Resources </a:t>
            </a:r>
          </a:p>
          <a:p>
            <a:pPr algn="ctr" eaLnBrk="1" hangingPunct="1">
              <a:spcBef>
                <a:spcPct val="50000"/>
              </a:spcBef>
              <a:buClrTx/>
              <a:buSzTx/>
              <a:buFontTx/>
              <a:buNone/>
            </a:pPr>
            <a:endParaRPr lang="fr-FR" altLang="fr-FR" sz="1600" b="1">
              <a:solidFill>
                <a:schemeClr val="tx2"/>
              </a:solidFill>
              <a:latin typeface="Tahoma" panose="020B0604030504040204" pitchFamily="34" charset="0"/>
            </a:endParaRPr>
          </a:p>
          <a:p>
            <a:pPr algn="ctr" eaLnBrk="1" hangingPunct="1">
              <a:spcBef>
                <a:spcPct val="50000"/>
              </a:spcBef>
              <a:buClrTx/>
              <a:buSzTx/>
              <a:buFontTx/>
              <a:buNone/>
            </a:pPr>
            <a:r>
              <a:rPr lang="en-US" altLang="fr-FR" sz="1600" b="1">
                <a:solidFill>
                  <a:schemeClr val="tx2"/>
                </a:solidFill>
                <a:latin typeface="Tahoma" panose="020B0604030504040204" pitchFamily="34" charset="0"/>
              </a:rPr>
              <a:t>portfolio </a:t>
            </a:r>
            <a:endParaRPr lang="fr-FR" altLang="fr-FR" sz="1600" b="1">
              <a:solidFill>
                <a:schemeClr val="tx2"/>
              </a:solidFill>
              <a:latin typeface="Tahoma" panose="020B0604030504040204" pitchFamily="34" charset="0"/>
            </a:endParaRPr>
          </a:p>
        </p:txBody>
      </p:sp>
      <p:sp>
        <p:nvSpPr>
          <p:cNvPr id="8198" name="Text Box 6"/>
          <p:cNvSpPr txBox="1">
            <a:spLocks noChangeArrowheads="1"/>
          </p:cNvSpPr>
          <p:nvPr/>
        </p:nvSpPr>
        <p:spPr bwMode="auto">
          <a:xfrm>
            <a:off x="0" y="3657600"/>
            <a:ext cx="2057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600" b="1">
                <a:solidFill>
                  <a:schemeClr val="tx2"/>
                </a:solidFill>
                <a:latin typeface="Times New Roman" panose="02020603050405020304" pitchFamily="18" charset="0"/>
              </a:rPr>
              <a:t>Core</a:t>
            </a:r>
          </a:p>
          <a:p>
            <a:pPr eaLnBrk="1" hangingPunct="1">
              <a:spcBef>
                <a:spcPct val="50000"/>
              </a:spcBef>
              <a:buClrTx/>
              <a:buSzTx/>
              <a:buFontTx/>
              <a:buNone/>
            </a:pPr>
            <a:r>
              <a:rPr lang="fr-FR" altLang="fr-FR" sz="1600" b="1">
                <a:solidFill>
                  <a:schemeClr val="tx2"/>
                </a:solidFill>
                <a:latin typeface="Times New Roman" panose="02020603050405020304" pitchFamily="18" charset="0"/>
              </a:rPr>
              <a:t>Competencies,</a:t>
            </a:r>
          </a:p>
          <a:p>
            <a:pPr eaLnBrk="1" hangingPunct="1">
              <a:spcBef>
                <a:spcPct val="50000"/>
              </a:spcBef>
              <a:buClrTx/>
              <a:buSzTx/>
              <a:buFontTx/>
              <a:buNone/>
            </a:pPr>
            <a:r>
              <a:rPr lang="fr-FR" altLang="fr-FR" sz="1600" b="1">
                <a:solidFill>
                  <a:schemeClr val="tx2"/>
                </a:solidFill>
                <a:latin typeface="Times New Roman" panose="02020603050405020304" pitchFamily="18" charset="0"/>
              </a:rPr>
              <a:t>Capabilities</a:t>
            </a:r>
          </a:p>
        </p:txBody>
      </p:sp>
      <p:sp>
        <p:nvSpPr>
          <p:cNvPr id="8199" name="Text Box 7"/>
          <p:cNvSpPr txBox="1">
            <a:spLocks noChangeArrowheads="1"/>
          </p:cNvSpPr>
          <p:nvPr/>
        </p:nvSpPr>
        <p:spPr bwMode="auto">
          <a:xfrm>
            <a:off x="0" y="4953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solidFill>
                  <a:schemeClr val="tx2"/>
                </a:solidFill>
                <a:latin typeface="Times New Roman" panose="02020603050405020304" pitchFamily="18" charset="0"/>
              </a:rPr>
              <a:t>Performance, Sucess</a:t>
            </a:r>
          </a:p>
        </p:txBody>
      </p:sp>
      <p:sp>
        <p:nvSpPr>
          <p:cNvPr id="8200" name="Line 8"/>
          <p:cNvSpPr>
            <a:spLocks noChangeShapeType="1"/>
          </p:cNvSpPr>
          <p:nvPr/>
        </p:nvSpPr>
        <p:spPr bwMode="auto">
          <a:xfrm>
            <a:off x="1447800" y="0"/>
            <a:ext cx="0" cy="6858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1" name="Line 9"/>
          <p:cNvSpPr>
            <a:spLocks noChangeShapeType="1"/>
          </p:cNvSpPr>
          <p:nvPr/>
        </p:nvSpPr>
        <p:spPr bwMode="auto">
          <a:xfrm>
            <a:off x="0" y="457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0" name="Oval 10"/>
          <p:cNvSpPr>
            <a:spLocks noChangeArrowheads="1"/>
          </p:cNvSpPr>
          <p:nvPr/>
        </p:nvSpPr>
        <p:spPr bwMode="auto">
          <a:xfrm>
            <a:off x="3492500" y="6381750"/>
            <a:ext cx="2438400" cy="33337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Long Term</a:t>
            </a:r>
          </a:p>
        </p:txBody>
      </p:sp>
      <p:sp>
        <p:nvSpPr>
          <p:cNvPr id="112651" name="Oval 11"/>
          <p:cNvSpPr>
            <a:spLocks noChangeArrowheads="1"/>
          </p:cNvSpPr>
          <p:nvPr/>
        </p:nvSpPr>
        <p:spPr bwMode="auto">
          <a:xfrm>
            <a:off x="3206750" y="5000625"/>
            <a:ext cx="2819400" cy="5334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Sport Success</a:t>
            </a:r>
          </a:p>
        </p:txBody>
      </p:sp>
      <p:sp>
        <p:nvSpPr>
          <p:cNvPr id="112652" name="Oval 12"/>
          <p:cNvSpPr>
            <a:spLocks noChangeArrowheads="1"/>
          </p:cNvSpPr>
          <p:nvPr/>
        </p:nvSpPr>
        <p:spPr bwMode="auto">
          <a:xfrm>
            <a:off x="3203575" y="3716338"/>
            <a:ext cx="3168650" cy="8382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Organizational team, </a:t>
            </a:r>
          </a:p>
          <a:p>
            <a:pPr algn="ctr" eaLnBrk="1" hangingPunct="1">
              <a:defRPr/>
            </a:pPr>
            <a:r>
              <a:rPr lang="fr-FR" b="1">
                <a:latin typeface="Arial" charset="0"/>
                <a:cs typeface="Arial" charset="0"/>
              </a:rPr>
              <a:t>Managers</a:t>
            </a:r>
          </a:p>
        </p:txBody>
      </p:sp>
      <p:sp>
        <p:nvSpPr>
          <p:cNvPr id="8205" name="Line 13"/>
          <p:cNvSpPr>
            <a:spLocks noChangeShapeType="1"/>
          </p:cNvSpPr>
          <p:nvPr/>
        </p:nvSpPr>
        <p:spPr bwMode="auto">
          <a:xfrm flipV="1">
            <a:off x="0" y="3644900"/>
            <a:ext cx="8388350" cy="1270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6" name="Line 14"/>
          <p:cNvSpPr>
            <a:spLocks noChangeShapeType="1"/>
          </p:cNvSpPr>
          <p:nvPr/>
        </p:nvSpPr>
        <p:spPr bwMode="auto">
          <a:xfrm>
            <a:off x="0" y="4724400"/>
            <a:ext cx="83883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5" name="Text Box 15"/>
          <p:cNvSpPr txBox="1">
            <a:spLocks noChangeArrowheads="1"/>
          </p:cNvSpPr>
          <p:nvPr/>
        </p:nvSpPr>
        <p:spPr bwMode="auto">
          <a:xfrm>
            <a:off x="8388350" y="1125538"/>
            <a:ext cx="379413" cy="3606800"/>
          </a:xfrm>
          <a:prstGeom prst="rect">
            <a:avLst/>
          </a:prstGeom>
          <a:gradFill rotWithShape="1">
            <a:gsLst>
              <a:gs pos="0">
                <a:schemeClr val="bg2"/>
              </a:gs>
              <a:gs pos="5000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2000" b="1">
                <a:latin typeface="Times New Roman" pitchFamily="18" charset="0"/>
                <a:cs typeface="Arial" charset="0"/>
              </a:rPr>
              <a:t>PROPERTIES</a:t>
            </a:r>
          </a:p>
          <a:p>
            <a:pPr algn="ctr" eaLnBrk="1" hangingPunct="1">
              <a:spcBef>
                <a:spcPct val="50000"/>
              </a:spcBef>
              <a:defRPr/>
            </a:pPr>
            <a:r>
              <a:rPr lang="fr-FR" sz="2000" b="1">
                <a:latin typeface="Times New Roman" pitchFamily="18" charset="0"/>
                <a:cs typeface="Arial" charset="0"/>
              </a:rPr>
              <a:t>?</a:t>
            </a:r>
          </a:p>
        </p:txBody>
      </p:sp>
      <p:sp>
        <p:nvSpPr>
          <p:cNvPr id="112656" name="Rectangle 16"/>
          <p:cNvSpPr>
            <a:spLocks noChangeArrowheads="1"/>
          </p:cNvSpPr>
          <p:nvPr/>
        </p:nvSpPr>
        <p:spPr bwMode="auto">
          <a:xfrm>
            <a:off x="1600200" y="609600"/>
            <a:ext cx="6356350" cy="27479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12657" name="Oval 17"/>
          <p:cNvSpPr>
            <a:spLocks noChangeArrowheads="1"/>
          </p:cNvSpPr>
          <p:nvPr/>
        </p:nvSpPr>
        <p:spPr bwMode="auto">
          <a:xfrm>
            <a:off x="1690688" y="5564188"/>
            <a:ext cx="1985962" cy="72072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Financial Sucess</a:t>
            </a:r>
          </a:p>
        </p:txBody>
      </p:sp>
      <p:sp>
        <p:nvSpPr>
          <p:cNvPr id="112658" name="Oval 18"/>
          <p:cNvSpPr>
            <a:spLocks noChangeArrowheads="1"/>
          </p:cNvSpPr>
          <p:nvPr/>
        </p:nvSpPr>
        <p:spPr bwMode="auto">
          <a:xfrm>
            <a:off x="5621338" y="5564188"/>
            <a:ext cx="1871662" cy="6477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Public Sucess</a:t>
            </a:r>
          </a:p>
        </p:txBody>
      </p:sp>
      <p:sp>
        <p:nvSpPr>
          <p:cNvPr id="112659" name="Line 19"/>
          <p:cNvSpPr>
            <a:spLocks noChangeShapeType="1"/>
          </p:cNvSpPr>
          <p:nvPr/>
        </p:nvSpPr>
        <p:spPr bwMode="auto">
          <a:xfrm>
            <a:off x="3060700" y="6310313"/>
            <a:ext cx="473075" cy="192087"/>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0" name="Line 20"/>
          <p:cNvSpPr>
            <a:spLocks noChangeShapeType="1"/>
          </p:cNvSpPr>
          <p:nvPr/>
        </p:nvSpPr>
        <p:spPr bwMode="auto">
          <a:xfrm flipH="1">
            <a:off x="5868988" y="6310313"/>
            <a:ext cx="503237" cy="215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1" name="Line 21"/>
          <p:cNvSpPr>
            <a:spLocks noChangeShapeType="1"/>
          </p:cNvSpPr>
          <p:nvPr/>
        </p:nvSpPr>
        <p:spPr bwMode="auto">
          <a:xfrm>
            <a:off x="3676650" y="5924550"/>
            <a:ext cx="1944688" cy="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2" name="Line 22"/>
          <p:cNvSpPr>
            <a:spLocks noChangeShapeType="1"/>
          </p:cNvSpPr>
          <p:nvPr/>
        </p:nvSpPr>
        <p:spPr bwMode="auto">
          <a:xfrm>
            <a:off x="8388350" y="31416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3" name="Line 23"/>
          <p:cNvSpPr>
            <a:spLocks noChangeShapeType="1"/>
          </p:cNvSpPr>
          <p:nvPr/>
        </p:nvSpPr>
        <p:spPr bwMode="auto">
          <a:xfrm flipH="1" flipV="1">
            <a:off x="7956550" y="2349500"/>
            <a:ext cx="431800" cy="35877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4" name="Line 24"/>
          <p:cNvSpPr>
            <a:spLocks noChangeShapeType="1"/>
          </p:cNvSpPr>
          <p:nvPr/>
        </p:nvSpPr>
        <p:spPr bwMode="auto">
          <a:xfrm flipH="1">
            <a:off x="6372225" y="3716338"/>
            <a:ext cx="2016125" cy="28892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5" name="Text Box 25"/>
          <p:cNvSpPr txBox="1">
            <a:spLocks noChangeArrowheads="1"/>
          </p:cNvSpPr>
          <p:nvPr/>
        </p:nvSpPr>
        <p:spPr bwMode="auto">
          <a:xfrm>
            <a:off x="5435600" y="765175"/>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Reputational</a:t>
            </a:r>
          </a:p>
          <a:p>
            <a:pPr algn="ctr" eaLnBrk="1" hangingPunct="1">
              <a:defRPr/>
            </a:pPr>
            <a:r>
              <a:rPr lang="fr-FR" b="1">
                <a:latin typeface="Tahoma" pitchFamily="34" charset="0"/>
                <a:cs typeface="Arial" charset="0"/>
              </a:rPr>
              <a:t>Resources</a:t>
            </a:r>
          </a:p>
        </p:txBody>
      </p:sp>
      <p:sp>
        <p:nvSpPr>
          <p:cNvPr id="112666" name="Text Box 26"/>
          <p:cNvSpPr txBox="1">
            <a:spLocks noChangeArrowheads="1"/>
          </p:cNvSpPr>
          <p:nvPr/>
        </p:nvSpPr>
        <p:spPr bwMode="auto">
          <a:xfrm>
            <a:off x="5364163" y="2636838"/>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a:latin typeface="Tahoma" pitchFamily="34" charset="0"/>
                <a:cs typeface="Arial" charset="0"/>
              </a:rPr>
              <a:t>Physical     Resources</a:t>
            </a:r>
          </a:p>
        </p:txBody>
      </p:sp>
      <p:sp>
        <p:nvSpPr>
          <p:cNvPr id="112667" name="Line 27"/>
          <p:cNvSpPr>
            <a:spLocks noChangeShapeType="1"/>
          </p:cNvSpPr>
          <p:nvPr/>
        </p:nvSpPr>
        <p:spPr bwMode="auto">
          <a:xfrm>
            <a:off x="3203575"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8" name="Line 28"/>
          <p:cNvSpPr>
            <a:spLocks noChangeShapeType="1"/>
          </p:cNvSpPr>
          <p:nvPr/>
        </p:nvSpPr>
        <p:spPr bwMode="auto">
          <a:xfrm>
            <a:off x="6443663"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9" name="Line 29"/>
          <p:cNvSpPr>
            <a:spLocks noChangeShapeType="1"/>
          </p:cNvSpPr>
          <p:nvPr/>
        </p:nvSpPr>
        <p:spPr bwMode="auto">
          <a:xfrm>
            <a:off x="4211638" y="2924175"/>
            <a:ext cx="1152525"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0" name="Line 30"/>
          <p:cNvSpPr>
            <a:spLocks noChangeShapeType="1"/>
          </p:cNvSpPr>
          <p:nvPr/>
        </p:nvSpPr>
        <p:spPr bwMode="auto">
          <a:xfrm>
            <a:off x="4211638" y="1052513"/>
            <a:ext cx="1223962"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1" name="Rectangle 31"/>
          <p:cNvSpPr>
            <a:spLocks noChangeArrowheads="1"/>
          </p:cNvSpPr>
          <p:nvPr/>
        </p:nvSpPr>
        <p:spPr bwMode="auto">
          <a:xfrm>
            <a:off x="1619250" y="4941888"/>
            <a:ext cx="6048375" cy="136683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12672" name="Line 32"/>
          <p:cNvSpPr>
            <a:spLocks noChangeShapeType="1"/>
          </p:cNvSpPr>
          <p:nvPr/>
        </p:nvSpPr>
        <p:spPr bwMode="auto">
          <a:xfrm>
            <a:off x="4716463" y="4581525"/>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3" name="Line 33"/>
          <p:cNvSpPr>
            <a:spLocks noChangeShapeType="1"/>
          </p:cNvSpPr>
          <p:nvPr/>
        </p:nvSpPr>
        <p:spPr bwMode="auto">
          <a:xfrm>
            <a:off x="4716463" y="3357563"/>
            <a:ext cx="0" cy="35877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4" name="Line 34"/>
          <p:cNvSpPr>
            <a:spLocks noChangeShapeType="1"/>
          </p:cNvSpPr>
          <p:nvPr/>
        </p:nvSpPr>
        <p:spPr bwMode="auto">
          <a:xfrm flipV="1">
            <a:off x="2771775" y="5300663"/>
            <a:ext cx="504825"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5" name="Line 35"/>
          <p:cNvSpPr>
            <a:spLocks noChangeShapeType="1"/>
          </p:cNvSpPr>
          <p:nvPr/>
        </p:nvSpPr>
        <p:spPr bwMode="auto">
          <a:xfrm>
            <a:off x="6011863" y="5300663"/>
            <a:ext cx="576262"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8" name="Line 36"/>
          <p:cNvSpPr>
            <a:spLocks noChangeShapeType="1"/>
          </p:cNvSpPr>
          <p:nvPr/>
        </p:nvSpPr>
        <p:spPr bwMode="auto">
          <a:xfrm>
            <a:off x="8820150" y="3644900"/>
            <a:ext cx="3238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9" name="Line 37"/>
          <p:cNvSpPr>
            <a:spLocks noChangeShapeType="1"/>
          </p:cNvSpPr>
          <p:nvPr/>
        </p:nvSpPr>
        <p:spPr bwMode="auto">
          <a:xfrm>
            <a:off x="8820150" y="4724400"/>
            <a:ext cx="32385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30" name="Text Box 38"/>
          <p:cNvSpPr txBox="1">
            <a:spLocks noChangeArrowheads="1"/>
          </p:cNvSpPr>
          <p:nvPr/>
        </p:nvSpPr>
        <p:spPr bwMode="auto">
          <a:xfrm>
            <a:off x="0" y="0"/>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latin typeface="Tahoma" panose="020B0604030504040204" pitchFamily="34" charset="0"/>
              </a:rPr>
              <a:t>Concepts</a:t>
            </a:r>
          </a:p>
        </p:txBody>
      </p:sp>
      <p:sp>
        <p:nvSpPr>
          <p:cNvPr id="112679" name="Text Box 39"/>
          <p:cNvSpPr txBox="1">
            <a:spLocks noChangeArrowheads="1"/>
          </p:cNvSpPr>
          <p:nvPr/>
        </p:nvSpPr>
        <p:spPr bwMode="auto">
          <a:xfrm>
            <a:off x="3924300" y="1700213"/>
            <a:ext cx="1871663"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Players</a:t>
            </a:r>
          </a:p>
          <a:p>
            <a:pPr algn="ctr" eaLnBrk="1" hangingPunct="1">
              <a:defRPr/>
            </a:pPr>
            <a:r>
              <a:rPr lang="fr-FR" b="1">
                <a:latin typeface="Tahoma" pitchFamily="34" charset="0"/>
                <a:cs typeface="Arial" charset="0"/>
              </a:rPr>
              <a:t>Coach </a:t>
            </a:r>
            <a:r>
              <a:rPr lang="fr-FR" sz="1200" b="1">
                <a:latin typeface="Tahoma" pitchFamily="34" charset="0"/>
                <a:cs typeface="Arial" charset="0"/>
              </a:rPr>
              <a:t>(club only)</a:t>
            </a:r>
          </a:p>
        </p:txBody>
      </p:sp>
      <p:sp>
        <p:nvSpPr>
          <p:cNvPr id="8232" name="Line 40"/>
          <p:cNvSpPr>
            <a:spLocks noChangeShapeType="1"/>
          </p:cNvSpPr>
          <p:nvPr/>
        </p:nvSpPr>
        <p:spPr bwMode="auto">
          <a:xfrm flipV="1">
            <a:off x="4211638" y="1412875"/>
            <a:ext cx="1223962" cy="1223963"/>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33" name="Line 41"/>
          <p:cNvSpPr>
            <a:spLocks noChangeShapeType="1"/>
          </p:cNvSpPr>
          <p:nvPr/>
        </p:nvSpPr>
        <p:spPr bwMode="auto">
          <a:xfrm>
            <a:off x="4211638" y="1412875"/>
            <a:ext cx="1152525" cy="1152525"/>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6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6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670"/>
                                        </p:tgtEl>
                                        <p:attrNameLst>
                                          <p:attrName>style.visibility</p:attrName>
                                        </p:attrNameLst>
                                      </p:cBhvr>
                                      <p:to>
                                        <p:strVal val="visible"/>
                                      </p:to>
                                    </p:set>
                                  </p:childTnLst>
                                </p:cTn>
                              </p:par>
                            </p:childTnLst>
                          </p:cTn>
                        </p:par>
                        <p:par>
                          <p:cTn id="23" fill="hold" nodeType="afterGroup">
                            <p:stCondLst>
                              <p:cond delay="0"/>
                            </p:stCondLst>
                            <p:childTnLst>
                              <p:par>
                                <p:cTn id="24" presetID="17" presetClass="entr" presetSubtype="1" fill="hold" grpId="0" nodeType="afterEffect">
                                  <p:stCondLst>
                                    <p:cond delay="0"/>
                                  </p:stCondLst>
                                  <p:childTnLst>
                                    <p:set>
                                      <p:cBhvr>
                                        <p:cTn id="25" dur="1" fill="hold">
                                          <p:stCondLst>
                                            <p:cond delay="0"/>
                                          </p:stCondLst>
                                        </p:cTn>
                                        <p:tgtEl>
                                          <p:spTgt spid="112673"/>
                                        </p:tgtEl>
                                        <p:attrNameLst>
                                          <p:attrName>style.visibility</p:attrName>
                                        </p:attrNameLst>
                                      </p:cBhvr>
                                      <p:to>
                                        <p:strVal val="visible"/>
                                      </p:to>
                                    </p:set>
                                    <p:anim calcmode="lin" valueType="num">
                                      <p:cBhvr>
                                        <p:cTn id="26" dur="500" fill="hold"/>
                                        <p:tgtEl>
                                          <p:spTgt spid="112673"/>
                                        </p:tgtEl>
                                        <p:attrNameLst>
                                          <p:attrName>ppt_x</p:attrName>
                                        </p:attrNameLst>
                                      </p:cBhvr>
                                      <p:tavLst>
                                        <p:tav tm="0">
                                          <p:val>
                                            <p:strVal val="#ppt_x"/>
                                          </p:val>
                                        </p:tav>
                                        <p:tav tm="100000">
                                          <p:val>
                                            <p:strVal val="#ppt_x"/>
                                          </p:val>
                                        </p:tav>
                                      </p:tavLst>
                                    </p:anim>
                                    <p:anim calcmode="lin" valueType="num">
                                      <p:cBhvr>
                                        <p:cTn id="27" dur="500" fill="hold"/>
                                        <p:tgtEl>
                                          <p:spTgt spid="112673"/>
                                        </p:tgtEl>
                                        <p:attrNameLst>
                                          <p:attrName>ppt_y</p:attrName>
                                        </p:attrNameLst>
                                      </p:cBhvr>
                                      <p:tavLst>
                                        <p:tav tm="0">
                                          <p:val>
                                            <p:strVal val="#ppt_y-#ppt_h/2"/>
                                          </p:val>
                                        </p:tav>
                                        <p:tav tm="100000">
                                          <p:val>
                                            <p:strVal val="#ppt_y"/>
                                          </p:val>
                                        </p:tav>
                                      </p:tavLst>
                                    </p:anim>
                                    <p:anim calcmode="lin" valueType="num">
                                      <p:cBhvr>
                                        <p:cTn id="28" dur="500" fill="hold"/>
                                        <p:tgtEl>
                                          <p:spTgt spid="112673"/>
                                        </p:tgtEl>
                                        <p:attrNameLst>
                                          <p:attrName>ppt_w</p:attrName>
                                        </p:attrNameLst>
                                      </p:cBhvr>
                                      <p:tavLst>
                                        <p:tav tm="0">
                                          <p:val>
                                            <p:strVal val="#ppt_w"/>
                                          </p:val>
                                        </p:tav>
                                        <p:tav tm="100000">
                                          <p:val>
                                            <p:strVal val="#ppt_w"/>
                                          </p:val>
                                        </p:tav>
                                      </p:tavLst>
                                    </p:anim>
                                    <p:anim calcmode="lin" valueType="num">
                                      <p:cBhvr>
                                        <p:cTn id="29" dur="500" fill="hold"/>
                                        <p:tgtEl>
                                          <p:spTgt spid="112673"/>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265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2655"/>
                                        </p:tgtEl>
                                        <p:attrNameLst>
                                          <p:attrName>style.visibility</p:attrName>
                                        </p:attrNameLst>
                                      </p:cBhvr>
                                      <p:to>
                                        <p:strVal val="visible"/>
                                      </p:to>
                                    </p:set>
                                  </p:childTnLst>
                                </p:cTn>
                              </p:par>
                            </p:childTnLst>
                          </p:cTn>
                        </p:par>
                        <p:par>
                          <p:cTn id="38" fill="hold" nodeType="afterGroup">
                            <p:stCondLst>
                              <p:cond delay="0"/>
                            </p:stCondLst>
                            <p:childTnLst>
                              <p:par>
                                <p:cTn id="39" presetID="17" presetClass="entr" presetSubtype="2" fill="hold" grpId="0" nodeType="afterEffect">
                                  <p:stCondLst>
                                    <p:cond delay="0"/>
                                  </p:stCondLst>
                                  <p:childTnLst>
                                    <p:set>
                                      <p:cBhvr>
                                        <p:cTn id="40" dur="1" fill="hold">
                                          <p:stCondLst>
                                            <p:cond delay="0"/>
                                          </p:stCondLst>
                                        </p:cTn>
                                        <p:tgtEl>
                                          <p:spTgt spid="112662"/>
                                        </p:tgtEl>
                                        <p:attrNameLst>
                                          <p:attrName>style.visibility</p:attrName>
                                        </p:attrNameLst>
                                      </p:cBhvr>
                                      <p:to>
                                        <p:strVal val="visible"/>
                                      </p:to>
                                    </p:set>
                                    <p:anim calcmode="lin" valueType="num">
                                      <p:cBhvr>
                                        <p:cTn id="41" dur="500" fill="hold"/>
                                        <p:tgtEl>
                                          <p:spTgt spid="112662"/>
                                        </p:tgtEl>
                                        <p:attrNameLst>
                                          <p:attrName>ppt_x</p:attrName>
                                        </p:attrNameLst>
                                      </p:cBhvr>
                                      <p:tavLst>
                                        <p:tav tm="0">
                                          <p:val>
                                            <p:strVal val="#ppt_x+#ppt_w/2"/>
                                          </p:val>
                                        </p:tav>
                                        <p:tav tm="100000">
                                          <p:val>
                                            <p:strVal val="#ppt_x"/>
                                          </p:val>
                                        </p:tav>
                                      </p:tavLst>
                                    </p:anim>
                                    <p:anim calcmode="lin" valueType="num">
                                      <p:cBhvr>
                                        <p:cTn id="42" dur="500" fill="hold"/>
                                        <p:tgtEl>
                                          <p:spTgt spid="112662"/>
                                        </p:tgtEl>
                                        <p:attrNameLst>
                                          <p:attrName>ppt_y</p:attrName>
                                        </p:attrNameLst>
                                      </p:cBhvr>
                                      <p:tavLst>
                                        <p:tav tm="0">
                                          <p:val>
                                            <p:strVal val="#ppt_y"/>
                                          </p:val>
                                        </p:tav>
                                        <p:tav tm="100000">
                                          <p:val>
                                            <p:strVal val="#ppt_y"/>
                                          </p:val>
                                        </p:tav>
                                      </p:tavLst>
                                    </p:anim>
                                    <p:anim calcmode="lin" valueType="num">
                                      <p:cBhvr>
                                        <p:cTn id="43" dur="500" fill="hold"/>
                                        <p:tgtEl>
                                          <p:spTgt spid="112662"/>
                                        </p:tgtEl>
                                        <p:attrNameLst>
                                          <p:attrName>ppt_w</p:attrName>
                                        </p:attrNameLst>
                                      </p:cBhvr>
                                      <p:tavLst>
                                        <p:tav tm="0">
                                          <p:val>
                                            <p:fltVal val="0"/>
                                          </p:val>
                                        </p:tav>
                                        <p:tav tm="100000">
                                          <p:val>
                                            <p:strVal val="#ppt_w"/>
                                          </p:val>
                                        </p:tav>
                                      </p:tavLst>
                                    </p:anim>
                                    <p:anim calcmode="lin" valueType="num">
                                      <p:cBhvr>
                                        <p:cTn id="44" dur="500" fill="hold"/>
                                        <p:tgtEl>
                                          <p:spTgt spid="112662"/>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2" fill="hold" grpId="0" nodeType="clickEffect">
                                  <p:stCondLst>
                                    <p:cond delay="0"/>
                                  </p:stCondLst>
                                  <p:childTnLst>
                                    <p:set>
                                      <p:cBhvr>
                                        <p:cTn id="48" dur="1" fill="hold">
                                          <p:stCondLst>
                                            <p:cond delay="0"/>
                                          </p:stCondLst>
                                        </p:cTn>
                                        <p:tgtEl>
                                          <p:spTgt spid="112663"/>
                                        </p:tgtEl>
                                        <p:attrNameLst>
                                          <p:attrName>style.visibility</p:attrName>
                                        </p:attrNameLst>
                                      </p:cBhvr>
                                      <p:to>
                                        <p:strVal val="visible"/>
                                      </p:to>
                                    </p:set>
                                    <p:anim calcmode="lin" valueType="num">
                                      <p:cBhvr>
                                        <p:cTn id="49" dur="500" fill="hold"/>
                                        <p:tgtEl>
                                          <p:spTgt spid="112663"/>
                                        </p:tgtEl>
                                        <p:attrNameLst>
                                          <p:attrName>ppt_x</p:attrName>
                                        </p:attrNameLst>
                                      </p:cBhvr>
                                      <p:tavLst>
                                        <p:tav tm="0">
                                          <p:val>
                                            <p:strVal val="#ppt_x+#ppt_w/2"/>
                                          </p:val>
                                        </p:tav>
                                        <p:tav tm="100000">
                                          <p:val>
                                            <p:strVal val="#ppt_x"/>
                                          </p:val>
                                        </p:tav>
                                      </p:tavLst>
                                    </p:anim>
                                    <p:anim calcmode="lin" valueType="num">
                                      <p:cBhvr>
                                        <p:cTn id="50" dur="500" fill="hold"/>
                                        <p:tgtEl>
                                          <p:spTgt spid="112663"/>
                                        </p:tgtEl>
                                        <p:attrNameLst>
                                          <p:attrName>ppt_y</p:attrName>
                                        </p:attrNameLst>
                                      </p:cBhvr>
                                      <p:tavLst>
                                        <p:tav tm="0">
                                          <p:val>
                                            <p:strVal val="#ppt_y"/>
                                          </p:val>
                                        </p:tav>
                                        <p:tav tm="100000">
                                          <p:val>
                                            <p:strVal val="#ppt_y"/>
                                          </p:val>
                                        </p:tav>
                                      </p:tavLst>
                                    </p:anim>
                                    <p:anim calcmode="lin" valueType="num">
                                      <p:cBhvr>
                                        <p:cTn id="51" dur="500" fill="hold"/>
                                        <p:tgtEl>
                                          <p:spTgt spid="112663"/>
                                        </p:tgtEl>
                                        <p:attrNameLst>
                                          <p:attrName>ppt_w</p:attrName>
                                        </p:attrNameLst>
                                      </p:cBhvr>
                                      <p:tavLst>
                                        <p:tav tm="0">
                                          <p:val>
                                            <p:fltVal val="0"/>
                                          </p:val>
                                        </p:tav>
                                        <p:tav tm="100000">
                                          <p:val>
                                            <p:strVal val="#ppt_w"/>
                                          </p:val>
                                        </p:tav>
                                      </p:tavLst>
                                    </p:anim>
                                    <p:anim calcmode="lin" valueType="num">
                                      <p:cBhvr>
                                        <p:cTn id="52" dur="500" fill="hold"/>
                                        <p:tgtEl>
                                          <p:spTgt spid="112663"/>
                                        </p:tgtEl>
                                        <p:attrNameLst>
                                          <p:attrName>ppt_h</p:attrName>
                                        </p:attrNameLst>
                                      </p:cBhvr>
                                      <p:tavLst>
                                        <p:tav tm="0">
                                          <p:val>
                                            <p:strVal val="#ppt_h"/>
                                          </p:val>
                                        </p:tav>
                                        <p:tav tm="100000">
                                          <p:val>
                                            <p:strVal val="#ppt_h"/>
                                          </p:val>
                                        </p:tav>
                                      </p:tavLst>
                                    </p:anim>
                                  </p:childTnLst>
                                </p:cTn>
                              </p:par>
                            </p:childTnLst>
                          </p:cTn>
                        </p:par>
                        <p:par>
                          <p:cTn id="53" fill="hold" nodeType="afterGroup">
                            <p:stCondLst>
                              <p:cond delay="500"/>
                            </p:stCondLst>
                            <p:childTnLst>
                              <p:par>
                                <p:cTn id="54" presetID="17" presetClass="entr" presetSubtype="2" fill="hold" grpId="0" nodeType="afterEffect">
                                  <p:stCondLst>
                                    <p:cond delay="0"/>
                                  </p:stCondLst>
                                  <p:childTnLst>
                                    <p:set>
                                      <p:cBhvr>
                                        <p:cTn id="55" dur="1" fill="hold">
                                          <p:stCondLst>
                                            <p:cond delay="0"/>
                                          </p:stCondLst>
                                        </p:cTn>
                                        <p:tgtEl>
                                          <p:spTgt spid="112664"/>
                                        </p:tgtEl>
                                        <p:attrNameLst>
                                          <p:attrName>style.visibility</p:attrName>
                                        </p:attrNameLst>
                                      </p:cBhvr>
                                      <p:to>
                                        <p:strVal val="visible"/>
                                      </p:to>
                                    </p:set>
                                    <p:anim calcmode="lin" valueType="num">
                                      <p:cBhvr>
                                        <p:cTn id="56" dur="500" fill="hold"/>
                                        <p:tgtEl>
                                          <p:spTgt spid="112664"/>
                                        </p:tgtEl>
                                        <p:attrNameLst>
                                          <p:attrName>ppt_x</p:attrName>
                                        </p:attrNameLst>
                                      </p:cBhvr>
                                      <p:tavLst>
                                        <p:tav tm="0">
                                          <p:val>
                                            <p:strVal val="#ppt_x+#ppt_w/2"/>
                                          </p:val>
                                        </p:tav>
                                        <p:tav tm="100000">
                                          <p:val>
                                            <p:strVal val="#ppt_x"/>
                                          </p:val>
                                        </p:tav>
                                      </p:tavLst>
                                    </p:anim>
                                    <p:anim calcmode="lin" valueType="num">
                                      <p:cBhvr>
                                        <p:cTn id="57" dur="500" fill="hold"/>
                                        <p:tgtEl>
                                          <p:spTgt spid="112664"/>
                                        </p:tgtEl>
                                        <p:attrNameLst>
                                          <p:attrName>ppt_y</p:attrName>
                                        </p:attrNameLst>
                                      </p:cBhvr>
                                      <p:tavLst>
                                        <p:tav tm="0">
                                          <p:val>
                                            <p:strVal val="#ppt_y"/>
                                          </p:val>
                                        </p:tav>
                                        <p:tav tm="100000">
                                          <p:val>
                                            <p:strVal val="#ppt_y"/>
                                          </p:val>
                                        </p:tav>
                                      </p:tavLst>
                                    </p:anim>
                                    <p:anim calcmode="lin" valueType="num">
                                      <p:cBhvr>
                                        <p:cTn id="58" dur="500" fill="hold"/>
                                        <p:tgtEl>
                                          <p:spTgt spid="112664"/>
                                        </p:tgtEl>
                                        <p:attrNameLst>
                                          <p:attrName>ppt_w</p:attrName>
                                        </p:attrNameLst>
                                      </p:cBhvr>
                                      <p:tavLst>
                                        <p:tav tm="0">
                                          <p:val>
                                            <p:fltVal val="0"/>
                                          </p:val>
                                        </p:tav>
                                        <p:tav tm="100000">
                                          <p:val>
                                            <p:strVal val="#ppt_w"/>
                                          </p:val>
                                        </p:tav>
                                      </p:tavLst>
                                    </p:anim>
                                    <p:anim calcmode="lin" valueType="num">
                                      <p:cBhvr>
                                        <p:cTn id="59" dur="500" fill="hold"/>
                                        <p:tgtEl>
                                          <p:spTgt spid="112664"/>
                                        </p:tgtEl>
                                        <p:attrNameLst>
                                          <p:attrName>ppt_h</p:attrName>
                                        </p:attrNameLst>
                                      </p:cBhvr>
                                      <p:tavLst>
                                        <p:tav tm="0">
                                          <p:val>
                                            <p:strVal val="#ppt_h"/>
                                          </p:val>
                                        </p:tav>
                                        <p:tav tm="100000">
                                          <p:val>
                                            <p:strVal val="#ppt_h"/>
                                          </p:val>
                                        </p:tav>
                                      </p:tavLst>
                                    </p:anim>
                                  </p:childTnLst>
                                </p:cTn>
                              </p:par>
                            </p:childTnLst>
                          </p:cTn>
                        </p:par>
                        <p:par>
                          <p:cTn id="60" fill="hold" nodeType="afterGroup">
                            <p:stCondLst>
                              <p:cond delay="1000"/>
                            </p:stCondLst>
                            <p:childTnLst>
                              <p:par>
                                <p:cTn id="61" presetID="17" presetClass="entr" presetSubtype="1" fill="hold" grpId="0" nodeType="afterEffect">
                                  <p:stCondLst>
                                    <p:cond delay="0"/>
                                  </p:stCondLst>
                                  <p:childTnLst>
                                    <p:set>
                                      <p:cBhvr>
                                        <p:cTn id="62" dur="1" fill="hold">
                                          <p:stCondLst>
                                            <p:cond delay="0"/>
                                          </p:stCondLst>
                                        </p:cTn>
                                        <p:tgtEl>
                                          <p:spTgt spid="112672"/>
                                        </p:tgtEl>
                                        <p:attrNameLst>
                                          <p:attrName>style.visibility</p:attrName>
                                        </p:attrNameLst>
                                      </p:cBhvr>
                                      <p:to>
                                        <p:strVal val="visible"/>
                                      </p:to>
                                    </p:set>
                                    <p:anim calcmode="lin" valueType="num">
                                      <p:cBhvr>
                                        <p:cTn id="63" dur="500" fill="hold"/>
                                        <p:tgtEl>
                                          <p:spTgt spid="112672"/>
                                        </p:tgtEl>
                                        <p:attrNameLst>
                                          <p:attrName>ppt_x</p:attrName>
                                        </p:attrNameLst>
                                      </p:cBhvr>
                                      <p:tavLst>
                                        <p:tav tm="0">
                                          <p:val>
                                            <p:strVal val="#ppt_x"/>
                                          </p:val>
                                        </p:tav>
                                        <p:tav tm="100000">
                                          <p:val>
                                            <p:strVal val="#ppt_x"/>
                                          </p:val>
                                        </p:tav>
                                      </p:tavLst>
                                    </p:anim>
                                    <p:anim calcmode="lin" valueType="num">
                                      <p:cBhvr>
                                        <p:cTn id="64" dur="500" fill="hold"/>
                                        <p:tgtEl>
                                          <p:spTgt spid="112672"/>
                                        </p:tgtEl>
                                        <p:attrNameLst>
                                          <p:attrName>ppt_y</p:attrName>
                                        </p:attrNameLst>
                                      </p:cBhvr>
                                      <p:tavLst>
                                        <p:tav tm="0">
                                          <p:val>
                                            <p:strVal val="#ppt_y-#ppt_h/2"/>
                                          </p:val>
                                        </p:tav>
                                        <p:tav tm="100000">
                                          <p:val>
                                            <p:strVal val="#ppt_y"/>
                                          </p:val>
                                        </p:tav>
                                      </p:tavLst>
                                    </p:anim>
                                    <p:anim calcmode="lin" valueType="num">
                                      <p:cBhvr>
                                        <p:cTn id="65" dur="500" fill="hold"/>
                                        <p:tgtEl>
                                          <p:spTgt spid="112672"/>
                                        </p:tgtEl>
                                        <p:attrNameLst>
                                          <p:attrName>ppt_w</p:attrName>
                                        </p:attrNameLst>
                                      </p:cBhvr>
                                      <p:tavLst>
                                        <p:tav tm="0">
                                          <p:val>
                                            <p:strVal val="#ppt_w"/>
                                          </p:val>
                                        </p:tav>
                                        <p:tav tm="100000">
                                          <p:val>
                                            <p:strVal val="#ppt_w"/>
                                          </p:val>
                                        </p:tav>
                                      </p:tavLst>
                                    </p:anim>
                                    <p:anim calcmode="lin" valueType="num">
                                      <p:cBhvr>
                                        <p:cTn id="66" dur="500" fill="hold"/>
                                        <p:tgtEl>
                                          <p:spTgt spid="112672"/>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26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26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26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26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267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67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2675"/>
                                        </p:tgtEl>
                                        <p:attrNameLst>
                                          <p:attrName>style.visibility</p:attrName>
                                        </p:attrNameLst>
                                      </p:cBhvr>
                                      <p:to>
                                        <p:strVal val="visible"/>
                                      </p:to>
                                    </p:set>
                                  </p:childTnLst>
                                </p:cTn>
                              </p:par>
                            </p:childTnLst>
                          </p:cTn>
                        </p:par>
                        <p:par>
                          <p:cTn id="83" fill="hold" nodeType="afterGroup">
                            <p:stCondLst>
                              <p:cond delay="0"/>
                            </p:stCondLst>
                            <p:childTnLst>
                              <p:par>
                                <p:cTn id="84" presetID="17" presetClass="entr" presetSubtype="1" fill="hold" grpId="0" nodeType="afterEffect">
                                  <p:stCondLst>
                                    <p:cond delay="0"/>
                                  </p:stCondLst>
                                  <p:childTnLst>
                                    <p:set>
                                      <p:cBhvr>
                                        <p:cTn id="85" dur="1" fill="hold">
                                          <p:stCondLst>
                                            <p:cond delay="0"/>
                                          </p:stCondLst>
                                        </p:cTn>
                                        <p:tgtEl>
                                          <p:spTgt spid="112659"/>
                                        </p:tgtEl>
                                        <p:attrNameLst>
                                          <p:attrName>style.visibility</p:attrName>
                                        </p:attrNameLst>
                                      </p:cBhvr>
                                      <p:to>
                                        <p:strVal val="visible"/>
                                      </p:to>
                                    </p:set>
                                    <p:anim calcmode="lin" valueType="num">
                                      <p:cBhvr>
                                        <p:cTn id="86" dur="500" fill="hold"/>
                                        <p:tgtEl>
                                          <p:spTgt spid="112659"/>
                                        </p:tgtEl>
                                        <p:attrNameLst>
                                          <p:attrName>ppt_x</p:attrName>
                                        </p:attrNameLst>
                                      </p:cBhvr>
                                      <p:tavLst>
                                        <p:tav tm="0">
                                          <p:val>
                                            <p:strVal val="#ppt_x"/>
                                          </p:val>
                                        </p:tav>
                                        <p:tav tm="100000">
                                          <p:val>
                                            <p:strVal val="#ppt_x"/>
                                          </p:val>
                                        </p:tav>
                                      </p:tavLst>
                                    </p:anim>
                                    <p:anim calcmode="lin" valueType="num">
                                      <p:cBhvr>
                                        <p:cTn id="87" dur="500" fill="hold"/>
                                        <p:tgtEl>
                                          <p:spTgt spid="112659"/>
                                        </p:tgtEl>
                                        <p:attrNameLst>
                                          <p:attrName>ppt_y</p:attrName>
                                        </p:attrNameLst>
                                      </p:cBhvr>
                                      <p:tavLst>
                                        <p:tav tm="0">
                                          <p:val>
                                            <p:strVal val="#ppt_y-#ppt_h/2"/>
                                          </p:val>
                                        </p:tav>
                                        <p:tav tm="100000">
                                          <p:val>
                                            <p:strVal val="#ppt_y"/>
                                          </p:val>
                                        </p:tav>
                                      </p:tavLst>
                                    </p:anim>
                                    <p:anim calcmode="lin" valueType="num">
                                      <p:cBhvr>
                                        <p:cTn id="88" dur="500" fill="hold"/>
                                        <p:tgtEl>
                                          <p:spTgt spid="112659"/>
                                        </p:tgtEl>
                                        <p:attrNameLst>
                                          <p:attrName>ppt_w</p:attrName>
                                        </p:attrNameLst>
                                      </p:cBhvr>
                                      <p:tavLst>
                                        <p:tav tm="0">
                                          <p:val>
                                            <p:strVal val="#ppt_w"/>
                                          </p:val>
                                        </p:tav>
                                        <p:tav tm="100000">
                                          <p:val>
                                            <p:strVal val="#ppt_w"/>
                                          </p:val>
                                        </p:tav>
                                      </p:tavLst>
                                    </p:anim>
                                    <p:anim calcmode="lin" valueType="num">
                                      <p:cBhvr>
                                        <p:cTn id="89" dur="500" fill="hold"/>
                                        <p:tgtEl>
                                          <p:spTgt spid="112659"/>
                                        </p:tgtEl>
                                        <p:attrNameLst>
                                          <p:attrName>ppt_h</p:attrName>
                                        </p:attrNameLst>
                                      </p:cBhvr>
                                      <p:tavLst>
                                        <p:tav tm="0">
                                          <p:val>
                                            <p:fltVal val="0"/>
                                          </p:val>
                                        </p:tav>
                                        <p:tav tm="100000">
                                          <p:val>
                                            <p:strVal val="#ppt_h"/>
                                          </p:val>
                                        </p:tav>
                                      </p:tavLst>
                                    </p:anim>
                                  </p:childTnLst>
                                </p:cTn>
                              </p:par>
                            </p:childTnLst>
                          </p:cTn>
                        </p:par>
                        <p:par>
                          <p:cTn id="90" fill="hold" nodeType="afterGroup">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112660"/>
                                        </p:tgtEl>
                                        <p:attrNameLst>
                                          <p:attrName>style.visibility</p:attrName>
                                        </p:attrNameLst>
                                      </p:cBhvr>
                                      <p:to>
                                        <p:strVal val="visible"/>
                                      </p:to>
                                    </p:set>
                                    <p:anim calcmode="lin" valueType="num">
                                      <p:cBhvr>
                                        <p:cTn id="93" dur="500" fill="hold"/>
                                        <p:tgtEl>
                                          <p:spTgt spid="112660"/>
                                        </p:tgtEl>
                                        <p:attrNameLst>
                                          <p:attrName>ppt_x</p:attrName>
                                        </p:attrNameLst>
                                      </p:cBhvr>
                                      <p:tavLst>
                                        <p:tav tm="0">
                                          <p:val>
                                            <p:strVal val="#ppt_x"/>
                                          </p:val>
                                        </p:tav>
                                        <p:tav tm="100000">
                                          <p:val>
                                            <p:strVal val="#ppt_x"/>
                                          </p:val>
                                        </p:tav>
                                      </p:tavLst>
                                    </p:anim>
                                    <p:anim calcmode="lin" valueType="num">
                                      <p:cBhvr>
                                        <p:cTn id="94" dur="500" fill="hold"/>
                                        <p:tgtEl>
                                          <p:spTgt spid="112660"/>
                                        </p:tgtEl>
                                        <p:attrNameLst>
                                          <p:attrName>ppt_y</p:attrName>
                                        </p:attrNameLst>
                                      </p:cBhvr>
                                      <p:tavLst>
                                        <p:tav tm="0">
                                          <p:val>
                                            <p:strVal val="#ppt_y-#ppt_h/2"/>
                                          </p:val>
                                        </p:tav>
                                        <p:tav tm="100000">
                                          <p:val>
                                            <p:strVal val="#ppt_y"/>
                                          </p:val>
                                        </p:tav>
                                      </p:tavLst>
                                    </p:anim>
                                    <p:anim calcmode="lin" valueType="num">
                                      <p:cBhvr>
                                        <p:cTn id="95" dur="500" fill="hold"/>
                                        <p:tgtEl>
                                          <p:spTgt spid="112660"/>
                                        </p:tgtEl>
                                        <p:attrNameLst>
                                          <p:attrName>ppt_w</p:attrName>
                                        </p:attrNameLst>
                                      </p:cBhvr>
                                      <p:tavLst>
                                        <p:tav tm="0">
                                          <p:val>
                                            <p:strVal val="#ppt_w"/>
                                          </p:val>
                                        </p:tav>
                                        <p:tav tm="100000">
                                          <p:val>
                                            <p:strVal val="#ppt_w"/>
                                          </p:val>
                                        </p:tav>
                                      </p:tavLst>
                                    </p:anim>
                                    <p:anim calcmode="lin" valueType="num">
                                      <p:cBhvr>
                                        <p:cTn id="96" dur="500" fill="hold"/>
                                        <p:tgtEl>
                                          <p:spTgt spid="112660"/>
                                        </p:tgtEl>
                                        <p:attrNameLst>
                                          <p:attrName>ppt_h</p:attrName>
                                        </p:attrNameLst>
                                      </p:cBhvr>
                                      <p:tavLst>
                                        <p:tav tm="0">
                                          <p:val>
                                            <p:fltVal val="0"/>
                                          </p:val>
                                        </p:tav>
                                        <p:tav tm="100000">
                                          <p:val>
                                            <p:strVal val="#ppt_h"/>
                                          </p:val>
                                        </p:tav>
                                      </p:tavLst>
                                    </p:anim>
                                  </p:childTnLst>
                                </p:cTn>
                              </p:par>
                            </p:childTnLst>
                          </p:cTn>
                        </p:par>
                        <p:par>
                          <p:cTn id="97" fill="hold" nodeType="afterGroup">
                            <p:stCondLst>
                              <p:cond delay="1000"/>
                            </p:stCondLst>
                            <p:childTnLst>
                              <p:par>
                                <p:cTn id="98" presetID="17" presetClass="entr" presetSubtype="1" fill="hold" grpId="0" nodeType="afterEffect">
                                  <p:stCondLst>
                                    <p:cond delay="0"/>
                                  </p:stCondLst>
                                  <p:childTnLst>
                                    <p:set>
                                      <p:cBhvr>
                                        <p:cTn id="99" dur="1" fill="hold">
                                          <p:stCondLst>
                                            <p:cond delay="0"/>
                                          </p:stCondLst>
                                        </p:cTn>
                                        <p:tgtEl>
                                          <p:spTgt spid="112650"/>
                                        </p:tgtEl>
                                        <p:attrNameLst>
                                          <p:attrName>style.visibility</p:attrName>
                                        </p:attrNameLst>
                                      </p:cBhvr>
                                      <p:to>
                                        <p:strVal val="visible"/>
                                      </p:to>
                                    </p:set>
                                    <p:anim calcmode="lin" valueType="num">
                                      <p:cBhvr>
                                        <p:cTn id="100" dur="500" fill="hold"/>
                                        <p:tgtEl>
                                          <p:spTgt spid="112650"/>
                                        </p:tgtEl>
                                        <p:attrNameLst>
                                          <p:attrName>ppt_x</p:attrName>
                                        </p:attrNameLst>
                                      </p:cBhvr>
                                      <p:tavLst>
                                        <p:tav tm="0">
                                          <p:val>
                                            <p:strVal val="#ppt_x"/>
                                          </p:val>
                                        </p:tav>
                                        <p:tav tm="100000">
                                          <p:val>
                                            <p:strVal val="#ppt_x"/>
                                          </p:val>
                                        </p:tav>
                                      </p:tavLst>
                                    </p:anim>
                                    <p:anim calcmode="lin" valueType="num">
                                      <p:cBhvr>
                                        <p:cTn id="101" dur="500" fill="hold"/>
                                        <p:tgtEl>
                                          <p:spTgt spid="112650"/>
                                        </p:tgtEl>
                                        <p:attrNameLst>
                                          <p:attrName>ppt_y</p:attrName>
                                        </p:attrNameLst>
                                      </p:cBhvr>
                                      <p:tavLst>
                                        <p:tav tm="0">
                                          <p:val>
                                            <p:strVal val="#ppt_y-#ppt_h/2"/>
                                          </p:val>
                                        </p:tav>
                                        <p:tav tm="100000">
                                          <p:val>
                                            <p:strVal val="#ppt_y"/>
                                          </p:val>
                                        </p:tav>
                                      </p:tavLst>
                                    </p:anim>
                                    <p:anim calcmode="lin" valueType="num">
                                      <p:cBhvr>
                                        <p:cTn id="102" dur="500" fill="hold"/>
                                        <p:tgtEl>
                                          <p:spTgt spid="112650"/>
                                        </p:tgtEl>
                                        <p:attrNameLst>
                                          <p:attrName>ppt_w</p:attrName>
                                        </p:attrNameLst>
                                      </p:cBhvr>
                                      <p:tavLst>
                                        <p:tav tm="0">
                                          <p:val>
                                            <p:strVal val="#ppt_w"/>
                                          </p:val>
                                        </p:tav>
                                        <p:tav tm="100000">
                                          <p:val>
                                            <p:strVal val="#ppt_w"/>
                                          </p:val>
                                        </p:tav>
                                      </p:tavLst>
                                    </p:anim>
                                    <p:anim calcmode="lin" valueType="num">
                                      <p:cBhvr>
                                        <p:cTn id="103" dur="500" fill="hold"/>
                                        <p:tgtEl>
                                          <p:spTgt spid="112650"/>
                                        </p:tgtEl>
                                        <p:attrNameLst>
                                          <p:attrName>ppt_h</p:attrName>
                                        </p:attrNameLst>
                                      </p:cBhvr>
                                      <p:tavLst>
                                        <p:tav tm="0">
                                          <p:val>
                                            <p:fltVal val="0"/>
                                          </p:val>
                                        </p:tav>
                                        <p:tav tm="100000">
                                          <p:val>
                                            <p:strVal val="#ppt_h"/>
                                          </p:val>
                                        </p:tav>
                                      </p:tavLst>
                                    </p:anim>
                                  </p:childTnLst>
                                </p:cTn>
                              </p:par>
                              <p:par>
                                <p:cTn id="104" presetID="1" presetClass="entr" presetSubtype="0" fill="hold" grpId="0" nodeType="withEffect">
                                  <p:stCondLst>
                                    <p:cond delay="0"/>
                                  </p:stCondLst>
                                  <p:childTnLst>
                                    <p:set>
                                      <p:cBhvr>
                                        <p:cTn id="105" dur="1" fill="hold">
                                          <p:stCondLst>
                                            <p:cond delay="0"/>
                                          </p:stCondLst>
                                        </p:cTn>
                                        <p:tgtEl>
                                          <p:spTgt spid="112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50" grpId="0" animBg="1"/>
      <p:bldP spid="112651" grpId="0" animBg="1"/>
      <p:bldP spid="112652" grpId="0" animBg="1"/>
      <p:bldP spid="112655" grpId="0" animBg="1"/>
      <p:bldP spid="112656" grpId="0" animBg="1"/>
      <p:bldP spid="112657" grpId="0" animBg="1"/>
      <p:bldP spid="112658" grpId="0" animBg="1"/>
      <p:bldP spid="112659" grpId="0" animBg="1"/>
      <p:bldP spid="112660" grpId="0" animBg="1"/>
      <p:bldP spid="112661" grpId="0" animBg="1"/>
      <p:bldP spid="112662" grpId="0" animBg="1"/>
      <p:bldP spid="112663" grpId="0" animBg="1"/>
      <p:bldP spid="112664" grpId="0" animBg="1"/>
      <p:bldP spid="112665" grpId="0" animBg="1"/>
      <p:bldP spid="112666" grpId="0" animBg="1"/>
      <p:bldP spid="112667" grpId="0" animBg="1"/>
      <p:bldP spid="112668" grpId="0" animBg="1"/>
      <p:bldP spid="112669" grpId="0" animBg="1"/>
      <p:bldP spid="112670" grpId="0" animBg="1"/>
      <p:bldP spid="112671" grpId="0" animBg="1"/>
      <p:bldP spid="112672" grpId="0" animBg="1"/>
      <p:bldP spid="112673" grpId="0" animBg="1"/>
      <p:bldP spid="112674" grpId="0" animBg="1"/>
      <p:bldP spid="112675" grpId="0" animBg="1"/>
      <p:bldP spid="11267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a:extLst>
              <a:ext uri="{FF2B5EF4-FFF2-40B4-BE49-F238E27FC236}">
                <a16:creationId xmlns:a16="http://schemas.microsoft.com/office/drawing/2014/main" id="{13299421-A73E-4253-9A2A-1EDB25FEAA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510" y="620688"/>
            <a:ext cx="9133490" cy="5220924"/>
          </a:xfrm>
          <a:prstGeom prst="rect">
            <a:avLst/>
          </a:prstGeom>
        </p:spPr>
      </p:pic>
      <p:sp>
        <p:nvSpPr>
          <p:cNvPr id="6" name="Rectangle 5">
            <a:extLst>
              <a:ext uri="{FF2B5EF4-FFF2-40B4-BE49-F238E27FC236}">
                <a16:creationId xmlns:a16="http://schemas.microsoft.com/office/drawing/2014/main" id="{3DD43554-5016-4959-BE16-E866824F2E35}"/>
              </a:ext>
            </a:extLst>
          </p:cNvPr>
          <p:cNvSpPr/>
          <p:nvPr/>
        </p:nvSpPr>
        <p:spPr>
          <a:xfrm>
            <a:off x="2868788" y="1202357"/>
            <a:ext cx="6012807" cy="355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fr-FR" sz="2100" b="1" dirty="0">
                <a:solidFill>
                  <a:prstClr val="white"/>
                </a:solidFill>
                <a:latin typeface="Arial"/>
                <a:cs typeface="Arial"/>
              </a:rPr>
              <a:t>« Cultural » Public Relations and </a:t>
            </a:r>
            <a:r>
              <a:rPr lang="fr-FR" sz="2100" b="1" dirty="0" err="1">
                <a:solidFill>
                  <a:prstClr val="white"/>
                </a:solidFill>
                <a:latin typeface="Arial"/>
                <a:cs typeface="Arial"/>
              </a:rPr>
              <a:t>Hospitality</a:t>
            </a:r>
            <a:r>
              <a:rPr lang="fr-FR" sz="2100" b="1" dirty="0">
                <a:solidFill>
                  <a:prstClr val="white"/>
                </a:solidFill>
                <a:latin typeface="Arial"/>
                <a:cs typeface="Arial"/>
              </a:rPr>
              <a:t> </a:t>
            </a:r>
          </a:p>
        </p:txBody>
      </p:sp>
      <p:pic>
        <p:nvPicPr>
          <p:cNvPr id="15" name="Image 14">
            <a:extLst>
              <a:ext uri="{FF2B5EF4-FFF2-40B4-BE49-F238E27FC236}">
                <a16:creationId xmlns:a16="http://schemas.microsoft.com/office/drawing/2014/main" id="{593C0006-5106-425F-A3CC-4ADE09C608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591" y="1215140"/>
            <a:ext cx="1860170" cy="801046"/>
          </a:xfrm>
          <a:prstGeom prst="rect">
            <a:avLst/>
          </a:prstGeom>
        </p:spPr>
      </p:pic>
      <p:sp>
        <p:nvSpPr>
          <p:cNvPr id="49" name="Rectangle 48">
            <a:extLst>
              <a:ext uri="{FF2B5EF4-FFF2-40B4-BE49-F238E27FC236}">
                <a16:creationId xmlns:a16="http://schemas.microsoft.com/office/drawing/2014/main" id="{081B3CDC-C5DF-4362-B43B-83EADD299C53}"/>
              </a:ext>
            </a:extLst>
          </p:cNvPr>
          <p:cNvSpPr/>
          <p:nvPr/>
        </p:nvSpPr>
        <p:spPr>
          <a:xfrm>
            <a:off x="991432" y="2250701"/>
            <a:ext cx="7628674" cy="461665"/>
          </a:xfrm>
          <a:prstGeom prst="rect">
            <a:avLst/>
          </a:prstGeom>
          <a:ln w="28575">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defTabSz="685800"/>
            <a:r>
              <a:rPr lang="fr-FR" sz="1200" b="1" dirty="0">
                <a:solidFill>
                  <a:prstClr val="white"/>
                </a:solidFill>
                <a:latin typeface="Calibri" panose="020F0502020204030204"/>
                <a:cs typeface="Trade Gothic LT Std Cn"/>
              </a:rPr>
              <a:t>More </a:t>
            </a:r>
            <a:r>
              <a:rPr lang="fr-FR" sz="1200" b="1" dirty="0" err="1">
                <a:solidFill>
                  <a:prstClr val="white"/>
                </a:solidFill>
                <a:latin typeface="Calibri" panose="020F0502020204030204"/>
                <a:cs typeface="Trade Gothic LT Std Cn"/>
              </a:rPr>
              <a:t>than</a:t>
            </a:r>
            <a:r>
              <a:rPr lang="fr-FR" sz="1200" b="1" dirty="0">
                <a:solidFill>
                  <a:prstClr val="white"/>
                </a:solidFill>
                <a:latin typeface="Calibri" panose="020F0502020204030204"/>
                <a:cs typeface="Trade Gothic LT Std Cn"/>
              </a:rPr>
              <a:t> 32 </a:t>
            </a:r>
            <a:r>
              <a:rPr lang="fr-FR" sz="1200" b="1" dirty="0" err="1">
                <a:solidFill>
                  <a:prstClr val="white"/>
                </a:solidFill>
                <a:latin typeface="Calibri" panose="020F0502020204030204"/>
                <a:cs typeface="Trade Gothic LT Std Cn"/>
              </a:rPr>
              <a:t>years</a:t>
            </a:r>
            <a:r>
              <a:rPr lang="fr-FR" sz="1200" b="1" dirty="0">
                <a:solidFill>
                  <a:prstClr val="white"/>
                </a:solidFill>
                <a:latin typeface="Calibri" panose="020F0502020204030204"/>
                <a:cs typeface="Trade Gothic LT Std Cn"/>
              </a:rPr>
              <a:t> in Marseille as « the place to </a:t>
            </a:r>
            <a:r>
              <a:rPr lang="fr-FR" sz="1200" b="1" dirty="0" err="1">
                <a:solidFill>
                  <a:prstClr val="white"/>
                </a:solidFill>
                <a:latin typeface="Calibri" panose="020F0502020204030204"/>
                <a:cs typeface="Trade Gothic LT Std Cn"/>
              </a:rPr>
              <a:t>be</a:t>
            </a:r>
            <a:r>
              <a:rPr lang="fr-FR" sz="1200" b="1" dirty="0">
                <a:solidFill>
                  <a:prstClr val="white"/>
                </a:solidFill>
                <a:latin typeface="Calibri" panose="020F0502020204030204"/>
                <a:cs typeface="Trade Gothic LT Std Cn"/>
              </a:rPr>
              <a:t> » and the « place to </a:t>
            </a:r>
            <a:r>
              <a:rPr lang="fr-FR" sz="1200" b="1" dirty="0" err="1">
                <a:solidFill>
                  <a:prstClr val="white"/>
                </a:solidFill>
                <a:latin typeface="Calibri" panose="020F0502020204030204"/>
                <a:cs typeface="Trade Gothic LT Std Cn"/>
              </a:rPr>
              <a:t>meet</a:t>
            </a:r>
            <a:r>
              <a:rPr lang="fr-FR" sz="1200" b="1" dirty="0">
                <a:solidFill>
                  <a:prstClr val="white"/>
                </a:solidFill>
                <a:latin typeface="Calibri" panose="020F0502020204030204"/>
                <a:cs typeface="Trade Gothic LT Std Cn"/>
              </a:rPr>
              <a:t> », Open13 Provence </a:t>
            </a:r>
            <a:r>
              <a:rPr lang="fr-FR" sz="1200" b="1" dirty="0" err="1">
                <a:solidFill>
                  <a:prstClr val="white"/>
                </a:solidFill>
                <a:latin typeface="Calibri" panose="020F0502020204030204"/>
                <a:cs typeface="Trade Gothic LT Std Cn"/>
              </a:rPr>
              <a:t>is</a:t>
            </a:r>
            <a:r>
              <a:rPr lang="fr-FR" sz="1200" b="1" dirty="0">
                <a:solidFill>
                  <a:prstClr val="white"/>
                </a:solidFill>
                <a:latin typeface="Calibri" panose="020F0502020204030204"/>
                <a:cs typeface="Trade Gothic LT Std Cn"/>
              </a:rPr>
              <a:t> one the </a:t>
            </a:r>
            <a:r>
              <a:rPr lang="fr-FR" sz="1200" b="1" dirty="0" err="1">
                <a:solidFill>
                  <a:prstClr val="white"/>
                </a:solidFill>
                <a:latin typeface="Calibri" panose="020F0502020204030204"/>
                <a:cs typeface="Trade Gothic LT Std Cn"/>
              </a:rPr>
              <a:t>the</a:t>
            </a:r>
            <a:r>
              <a:rPr lang="fr-FR" sz="1200" b="1" dirty="0">
                <a:solidFill>
                  <a:prstClr val="white"/>
                </a:solidFill>
                <a:latin typeface="Calibri" panose="020F0502020204030204"/>
                <a:cs typeface="Trade Gothic LT Std Cn"/>
              </a:rPr>
              <a:t> main </a:t>
            </a:r>
            <a:r>
              <a:rPr lang="fr-FR" sz="1200" b="1" dirty="0" err="1">
                <a:solidFill>
                  <a:prstClr val="white"/>
                </a:solidFill>
                <a:latin typeface="Calibri" panose="020F0502020204030204"/>
                <a:cs typeface="Trade Gothic LT Std Cn"/>
              </a:rPr>
              <a:t>actor</a:t>
            </a:r>
            <a:r>
              <a:rPr lang="fr-FR" sz="1200" b="1" dirty="0">
                <a:solidFill>
                  <a:prstClr val="white"/>
                </a:solidFill>
                <a:latin typeface="Calibri" panose="020F0502020204030204"/>
                <a:cs typeface="Trade Gothic LT Std Cn"/>
              </a:rPr>
              <a:t> in France for </a:t>
            </a:r>
            <a:r>
              <a:rPr lang="fr-FR" sz="1200" b="1" dirty="0" err="1">
                <a:solidFill>
                  <a:prstClr val="white"/>
                </a:solidFill>
                <a:latin typeface="Calibri" panose="020F0502020204030204"/>
                <a:cs typeface="Trade Gothic LT Std Cn"/>
              </a:rPr>
              <a:t>its</a:t>
            </a:r>
            <a:r>
              <a:rPr lang="fr-FR" sz="1200" b="1" dirty="0">
                <a:solidFill>
                  <a:prstClr val="white"/>
                </a:solidFill>
                <a:latin typeface="Calibri" panose="020F0502020204030204"/>
                <a:cs typeface="Trade Gothic LT Std Cn"/>
              </a:rPr>
              <a:t> VIP </a:t>
            </a:r>
            <a:r>
              <a:rPr lang="fr-FR" sz="1200" b="1" dirty="0" err="1">
                <a:solidFill>
                  <a:prstClr val="white"/>
                </a:solidFill>
                <a:latin typeface="Calibri" panose="020F0502020204030204"/>
                <a:cs typeface="Trade Gothic LT Std Cn"/>
              </a:rPr>
              <a:t>servicing</a:t>
            </a:r>
            <a:r>
              <a:rPr lang="fr-FR" sz="1200" b="1" dirty="0">
                <a:solidFill>
                  <a:prstClr val="white"/>
                </a:solidFill>
                <a:latin typeface="Calibri" panose="020F0502020204030204"/>
                <a:cs typeface="Trade Gothic LT Std Cn"/>
              </a:rPr>
              <a:t> and </a:t>
            </a:r>
            <a:r>
              <a:rPr lang="fr-FR" sz="1200" b="1" dirty="0" err="1">
                <a:solidFill>
                  <a:prstClr val="white"/>
                </a:solidFill>
                <a:latin typeface="Calibri" panose="020F0502020204030204"/>
                <a:cs typeface="Trade Gothic LT Std Cn"/>
              </a:rPr>
              <a:t>experience</a:t>
            </a:r>
            <a:endParaRPr lang="fr-FR" sz="1200" b="1" dirty="0">
              <a:solidFill>
                <a:prstClr val="white"/>
              </a:solidFill>
              <a:latin typeface="Calibri" panose="020F0502020204030204"/>
              <a:cs typeface="Trade Gothic LT Std Cn"/>
            </a:endParaRPr>
          </a:p>
        </p:txBody>
      </p:sp>
      <p:sp>
        <p:nvSpPr>
          <p:cNvPr id="52" name="Rectangle 51">
            <a:extLst>
              <a:ext uri="{FF2B5EF4-FFF2-40B4-BE49-F238E27FC236}">
                <a16:creationId xmlns:a16="http://schemas.microsoft.com/office/drawing/2014/main" id="{6CCEC87E-EB2A-4BB8-9D81-E98A3F775CE6}"/>
              </a:ext>
            </a:extLst>
          </p:cNvPr>
          <p:cNvSpPr/>
          <p:nvPr/>
        </p:nvSpPr>
        <p:spPr>
          <a:xfrm>
            <a:off x="-346521" y="3026427"/>
            <a:ext cx="2202004" cy="355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fr-FR" sz="1875" b="1" dirty="0">
                <a:solidFill>
                  <a:prstClr val="white"/>
                </a:solidFill>
                <a:latin typeface="Arial"/>
                <a:cs typeface="Arial"/>
              </a:rPr>
              <a:t>Espace VIP</a:t>
            </a:r>
          </a:p>
        </p:txBody>
      </p:sp>
      <p:pic>
        <p:nvPicPr>
          <p:cNvPr id="3" name="Image 2" descr="Une image contenant plusieurs&#10;&#10;Description générée automatiquement">
            <a:extLst>
              <a:ext uri="{FF2B5EF4-FFF2-40B4-BE49-F238E27FC236}">
                <a16:creationId xmlns:a16="http://schemas.microsoft.com/office/drawing/2014/main" id="{AFD43F58-63D8-4213-B8D1-FF296C1FF6E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541" y="3425524"/>
            <a:ext cx="4016996" cy="2672679"/>
          </a:xfrm>
          <a:prstGeom prst="rect">
            <a:avLst/>
          </a:prstGeom>
        </p:spPr>
      </p:pic>
      <p:sp>
        <p:nvSpPr>
          <p:cNvPr id="74" name="Rectangle 73">
            <a:extLst>
              <a:ext uri="{FF2B5EF4-FFF2-40B4-BE49-F238E27FC236}">
                <a16:creationId xmlns:a16="http://schemas.microsoft.com/office/drawing/2014/main" id="{55EAE78B-5469-42D7-8CD4-531106A06D87}"/>
              </a:ext>
            </a:extLst>
          </p:cNvPr>
          <p:cNvSpPr/>
          <p:nvPr/>
        </p:nvSpPr>
        <p:spPr>
          <a:xfrm>
            <a:off x="26254" y="3437475"/>
            <a:ext cx="4013066" cy="807872"/>
          </a:xfrm>
          <a:prstGeom prst="rect">
            <a:avLst/>
          </a:prstGeom>
          <a:solidFill>
            <a:schemeClr val="dk1">
              <a:alpha val="7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r>
              <a:rPr lang="fr-FR" sz="1050" b="1" dirty="0">
                <a:solidFill>
                  <a:prstClr val="white"/>
                </a:solidFill>
                <a:latin typeface="Calibri" panose="020F0502020204030204"/>
              </a:rPr>
              <a:t>More </a:t>
            </a:r>
            <a:r>
              <a:rPr lang="fr-FR" sz="1050" b="1" dirty="0" err="1">
                <a:solidFill>
                  <a:prstClr val="white"/>
                </a:solidFill>
                <a:latin typeface="Calibri" panose="020F0502020204030204"/>
              </a:rPr>
              <a:t>than</a:t>
            </a:r>
            <a:r>
              <a:rPr lang="fr-FR" sz="1050" b="1" dirty="0">
                <a:solidFill>
                  <a:prstClr val="white"/>
                </a:solidFill>
                <a:latin typeface="Calibri" panose="020F0502020204030204"/>
              </a:rPr>
              <a:t> 6000m2 of </a:t>
            </a:r>
            <a:r>
              <a:rPr lang="fr-FR" sz="1050" b="1" dirty="0" err="1">
                <a:solidFill>
                  <a:prstClr val="white"/>
                </a:solidFill>
                <a:latin typeface="Calibri" panose="020F0502020204030204"/>
              </a:rPr>
              <a:t>hospitality</a:t>
            </a:r>
            <a:r>
              <a:rPr lang="fr-FR" sz="1050" b="1" dirty="0">
                <a:solidFill>
                  <a:prstClr val="white"/>
                </a:solidFill>
                <a:latin typeface="Calibri" panose="020F0502020204030204"/>
              </a:rPr>
              <a:t> for </a:t>
            </a:r>
            <a:r>
              <a:rPr lang="fr-FR" sz="1050" b="1" dirty="0" err="1">
                <a:solidFill>
                  <a:prstClr val="white"/>
                </a:solidFill>
                <a:latin typeface="Calibri" panose="020F0502020204030204"/>
              </a:rPr>
              <a:t>around</a:t>
            </a:r>
            <a:r>
              <a:rPr lang="fr-FR" sz="1050" b="1" dirty="0">
                <a:solidFill>
                  <a:prstClr val="white"/>
                </a:solidFill>
                <a:latin typeface="Calibri" panose="020F0502020204030204"/>
              </a:rPr>
              <a:t> 20 000 VIP </a:t>
            </a:r>
            <a:r>
              <a:rPr lang="fr-FR" sz="1050" b="1" dirty="0" err="1">
                <a:solidFill>
                  <a:prstClr val="white"/>
                </a:solidFill>
                <a:latin typeface="Calibri" panose="020F0502020204030204"/>
              </a:rPr>
              <a:t>during</a:t>
            </a:r>
            <a:r>
              <a:rPr lang="fr-FR" sz="1050" b="1" dirty="0">
                <a:solidFill>
                  <a:prstClr val="white"/>
                </a:solidFill>
                <a:latin typeface="Calibri" panose="020F0502020204030204"/>
              </a:rPr>
              <a:t> the </a:t>
            </a:r>
            <a:r>
              <a:rPr lang="fr-FR" sz="1050" b="1" dirty="0" err="1">
                <a:solidFill>
                  <a:prstClr val="white"/>
                </a:solidFill>
                <a:latin typeface="Calibri" panose="020F0502020204030204"/>
              </a:rPr>
              <a:t>week</a:t>
            </a:r>
            <a:r>
              <a:rPr lang="fr-FR" sz="1050" b="1" dirty="0">
                <a:solidFill>
                  <a:prstClr val="white"/>
                </a:solidFill>
                <a:latin typeface="Calibri" panose="020F0502020204030204"/>
              </a:rPr>
              <a:t> </a:t>
            </a:r>
            <a:r>
              <a:rPr lang="fr-FR" sz="1050" b="1" dirty="0" err="1">
                <a:solidFill>
                  <a:prstClr val="white"/>
                </a:solidFill>
                <a:latin typeface="Calibri" panose="020F0502020204030204"/>
              </a:rPr>
              <a:t>every</a:t>
            </a:r>
            <a:r>
              <a:rPr lang="fr-FR" sz="1050" b="1" dirty="0">
                <a:solidFill>
                  <a:prstClr val="white"/>
                </a:solidFill>
                <a:latin typeface="Calibri" panose="020F0502020204030204"/>
              </a:rPr>
              <a:t> </a:t>
            </a:r>
            <a:r>
              <a:rPr lang="fr-FR" sz="1050" b="1" dirty="0" err="1">
                <a:solidFill>
                  <a:prstClr val="white"/>
                </a:solidFill>
                <a:latin typeface="Calibri" panose="020F0502020204030204"/>
              </a:rPr>
              <a:t>year</a:t>
            </a:r>
            <a:r>
              <a:rPr lang="fr-FR" sz="1050" b="1" dirty="0">
                <a:solidFill>
                  <a:prstClr val="white"/>
                </a:solidFill>
                <a:latin typeface="Calibri" panose="020F0502020204030204"/>
              </a:rPr>
              <a:t>  </a:t>
            </a:r>
          </a:p>
          <a:p>
            <a:pPr algn="ctr" defTabSz="685800"/>
            <a:r>
              <a:rPr lang="fr-FR" sz="1050" b="1" dirty="0">
                <a:solidFill>
                  <a:srgbClr val="ED7D31">
                    <a:lumMod val="60000"/>
                    <a:lumOff val="40000"/>
                  </a:srgbClr>
                </a:solidFill>
                <a:latin typeface="Calibri" panose="020F0502020204030204"/>
              </a:rPr>
              <a:t>More </a:t>
            </a:r>
            <a:r>
              <a:rPr lang="fr-FR" sz="1050" b="1" dirty="0" err="1">
                <a:solidFill>
                  <a:srgbClr val="ED7D31">
                    <a:lumMod val="60000"/>
                    <a:lumOff val="40000"/>
                  </a:srgbClr>
                </a:solidFill>
                <a:latin typeface="Calibri" panose="020F0502020204030204"/>
              </a:rPr>
              <a:t>than</a:t>
            </a:r>
            <a:r>
              <a:rPr lang="fr-FR" sz="1050" b="1" dirty="0">
                <a:solidFill>
                  <a:srgbClr val="ED7D31">
                    <a:lumMod val="60000"/>
                    <a:lumOff val="40000"/>
                  </a:srgbClr>
                </a:solidFill>
                <a:latin typeface="Calibri" panose="020F0502020204030204"/>
              </a:rPr>
              <a:t> 30 VIP </a:t>
            </a:r>
            <a:r>
              <a:rPr lang="fr-FR" sz="1050" b="1" dirty="0" err="1">
                <a:solidFill>
                  <a:srgbClr val="ED7D31">
                    <a:lumMod val="60000"/>
                    <a:lumOff val="40000"/>
                  </a:srgbClr>
                </a:solidFill>
                <a:latin typeface="Calibri" panose="020F0502020204030204"/>
              </a:rPr>
              <a:t>suits</a:t>
            </a:r>
            <a:r>
              <a:rPr lang="fr-FR" sz="1050" b="1" dirty="0">
                <a:solidFill>
                  <a:srgbClr val="ED7D31">
                    <a:lumMod val="60000"/>
                    <a:lumOff val="40000"/>
                  </a:srgbClr>
                </a:solidFill>
                <a:latin typeface="Calibri" panose="020F0502020204030204"/>
              </a:rPr>
              <a:t> </a:t>
            </a:r>
          </a:p>
        </p:txBody>
      </p:sp>
      <p:sp>
        <p:nvSpPr>
          <p:cNvPr id="75" name="Rectangle 74">
            <a:extLst>
              <a:ext uri="{FF2B5EF4-FFF2-40B4-BE49-F238E27FC236}">
                <a16:creationId xmlns:a16="http://schemas.microsoft.com/office/drawing/2014/main" id="{CE76A5F5-7E3D-4B2F-82E8-9321E163DF34}"/>
              </a:ext>
            </a:extLst>
          </p:cNvPr>
          <p:cNvSpPr/>
          <p:nvPr/>
        </p:nvSpPr>
        <p:spPr>
          <a:xfrm>
            <a:off x="4044167" y="4102544"/>
            <a:ext cx="2900363" cy="807872"/>
          </a:xfrm>
          <a:prstGeom prst="rect">
            <a:avLst/>
          </a:prstGeom>
          <a:solidFill>
            <a:schemeClr val="dk1">
              <a:alpha val="7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r>
              <a:rPr lang="fr-FR" sz="1050" b="1" dirty="0">
                <a:solidFill>
                  <a:srgbClr val="ED7D31">
                    <a:lumMod val="60000"/>
                    <a:lumOff val="40000"/>
                  </a:srgbClr>
                </a:solidFill>
                <a:latin typeface="Calibri" panose="020F0502020204030204"/>
              </a:rPr>
              <a:t>3 Restaurants </a:t>
            </a:r>
            <a:r>
              <a:rPr lang="fr-FR" sz="1050" b="1" dirty="0" err="1">
                <a:solidFill>
                  <a:prstClr val="white"/>
                </a:solidFill>
                <a:latin typeface="Calibri" panose="020F0502020204030204"/>
              </a:rPr>
              <a:t>with</a:t>
            </a:r>
            <a:r>
              <a:rPr lang="fr-FR" sz="1050" b="1" dirty="0">
                <a:solidFill>
                  <a:prstClr val="white"/>
                </a:solidFill>
                <a:latin typeface="Calibri" panose="020F0502020204030204"/>
              </a:rPr>
              <a:t> 3 </a:t>
            </a:r>
            <a:r>
              <a:rPr lang="fr-FR" sz="1050" b="1" dirty="0" err="1">
                <a:solidFill>
                  <a:prstClr val="white"/>
                </a:solidFill>
                <a:latin typeface="Calibri" panose="020F0502020204030204"/>
              </a:rPr>
              <a:t>experience</a:t>
            </a:r>
            <a:r>
              <a:rPr lang="fr-FR" sz="1050" b="1" dirty="0">
                <a:solidFill>
                  <a:prstClr val="white"/>
                </a:solidFill>
                <a:latin typeface="Calibri" panose="020F0502020204030204"/>
              </a:rPr>
              <a:t> stages</a:t>
            </a:r>
          </a:p>
          <a:p>
            <a:pPr algn="ctr" defTabSz="685800"/>
            <a:r>
              <a:rPr lang="fr-FR" sz="1050" b="1" dirty="0">
                <a:solidFill>
                  <a:prstClr val="white"/>
                </a:solidFill>
                <a:latin typeface="Calibri" panose="020F0502020204030204"/>
              </a:rPr>
              <a:t>More </a:t>
            </a:r>
            <a:r>
              <a:rPr lang="fr-FR" sz="1050" b="1" dirty="0" err="1">
                <a:solidFill>
                  <a:prstClr val="white"/>
                </a:solidFill>
                <a:latin typeface="Calibri" panose="020F0502020204030204"/>
              </a:rPr>
              <a:t>than</a:t>
            </a:r>
            <a:r>
              <a:rPr lang="fr-FR" sz="1050" b="1" dirty="0">
                <a:solidFill>
                  <a:prstClr val="white"/>
                </a:solidFill>
                <a:latin typeface="Calibri" panose="020F0502020204030204"/>
              </a:rPr>
              <a:t> </a:t>
            </a:r>
            <a:r>
              <a:rPr lang="fr-FR" sz="1050" b="1" dirty="0">
                <a:solidFill>
                  <a:srgbClr val="ED7D31">
                    <a:lumMod val="60000"/>
                    <a:lumOff val="40000"/>
                  </a:srgbClr>
                </a:solidFill>
                <a:latin typeface="Calibri" panose="020F0502020204030204"/>
              </a:rPr>
              <a:t>25 000 lunches and </a:t>
            </a:r>
            <a:r>
              <a:rPr lang="fr-FR" sz="1050" b="1" dirty="0" err="1">
                <a:solidFill>
                  <a:srgbClr val="ED7D31">
                    <a:lumMod val="60000"/>
                    <a:lumOff val="40000"/>
                  </a:srgbClr>
                </a:solidFill>
                <a:latin typeface="Calibri" panose="020F0502020204030204"/>
              </a:rPr>
              <a:t>dinners</a:t>
            </a:r>
            <a:r>
              <a:rPr lang="fr-FR" sz="1050" b="1" dirty="0">
                <a:solidFill>
                  <a:srgbClr val="ED7D31">
                    <a:lumMod val="60000"/>
                    <a:lumOff val="40000"/>
                  </a:srgbClr>
                </a:solidFill>
                <a:latin typeface="Calibri" panose="020F0502020204030204"/>
              </a:rPr>
              <a:t> </a:t>
            </a:r>
            <a:r>
              <a:rPr lang="fr-FR" sz="1050" b="1" dirty="0" err="1">
                <a:solidFill>
                  <a:prstClr val="white"/>
                </a:solidFill>
                <a:latin typeface="Calibri" panose="020F0502020204030204"/>
              </a:rPr>
              <a:t>during</a:t>
            </a:r>
            <a:r>
              <a:rPr lang="fr-FR" sz="1050" b="1" dirty="0">
                <a:solidFill>
                  <a:prstClr val="white"/>
                </a:solidFill>
                <a:latin typeface="Calibri" panose="020F0502020204030204"/>
              </a:rPr>
              <a:t> the </a:t>
            </a:r>
            <a:r>
              <a:rPr lang="fr-FR" sz="1050" b="1" dirty="0" err="1">
                <a:solidFill>
                  <a:prstClr val="white"/>
                </a:solidFill>
                <a:latin typeface="Calibri" panose="020F0502020204030204"/>
              </a:rPr>
              <a:t>week</a:t>
            </a:r>
            <a:endParaRPr lang="fr-FR" sz="1050" b="1" dirty="0">
              <a:solidFill>
                <a:prstClr val="white"/>
              </a:solidFill>
              <a:latin typeface="Calibri" panose="020F0502020204030204"/>
            </a:endParaRPr>
          </a:p>
          <a:p>
            <a:pPr algn="ctr" defTabSz="685800"/>
            <a:r>
              <a:rPr lang="fr-FR" sz="1050" b="1" dirty="0">
                <a:solidFill>
                  <a:srgbClr val="ED7D31">
                    <a:lumMod val="60000"/>
                    <a:lumOff val="40000"/>
                  </a:srgbClr>
                </a:solidFill>
                <a:latin typeface="Calibri" panose="020F0502020204030204"/>
              </a:rPr>
              <a:t>1 </a:t>
            </a:r>
            <a:r>
              <a:rPr lang="fr-FR" sz="1050" b="1" dirty="0" err="1">
                <a:solidFill>
                  <a:srgbClr val="ED7D31">
                    <a:lumMod val="60000"/>
                    <a:lumOff val="40000"/>
                  </a:srgbClr>
                </a:solidFill>
                <a:latin typeface="Calibri" panose="020F0502020204030204"/>
              </a:rPr>
              <a:t>historical</a:t>
            </a:r>
            <a:r>
              <a:rPr lang="fr-FR" sz="1050" b="1" dirty="0">
                <a:solidFill>
                  <a:srgbClr val="ED7D31">
                    <a:lumMod val="60000"/>
                    <a:lumOff val="40000"/>
                  </a:srgbClr>
                </a:solidFill>
                <a:latin typeface="Calibri" panose="020F0502020204030204"/>
              </a:rPr>
              <a:t> lounge bar </a:t>
            </a:r>
            <a:r>
              <a:rPr lang="fr-FR" sz="1050" b="1" dirty="0" err="1">
                <a:solidFill>
                  <a:prstClr val="white"/>
                </a:solidFill>
                <a:latin typeface="Calibri" panose="020F0502020204030204"/>
              </a:rPr>
              <a:t>with</a:t>
            </a:r>
            <a:r>
              <a:rPr lang="fr-FR" sz="1050" b="1" dirty="0">
                <a:solidFill>
                  <a:prstClr val="white"/>
                </a:solidFill>
                <a:latin typeface="Calibri" panose="020F0502020204030204"/>
              </a:rPr>
              <a:t> musical </a:t>
            </a:r>
            <a:r>
              <a:rPr lang="fr-FR" sz="1050" b="1" dirty="0" err="1">
                <a:solidFill>
                  <a:prstClr val="white"/>
                </a:solidFill>
                <a:latin typeface="Calibri" panose="020F0502020204030204"/>
              </a:rPr>
              <a:t>atmosphere</a:t>
            </a:r>
            <a:endParaRPr lang="fr-FR" sz="1050" b="1" dirty="0">
              <a:solidFill>
                <a:prstClr val="white"/>
              </a:solidFill>
              <a:latin typeface="Calibri" panose="020F0502020204030204"/>
            </a:endParaRPr>
          </a:p>
        </p:txBody>
      </p:sp>
      <p:sp>
        <p:nvSpPr>
          <p:cNvPr id="76" name="Rectangle 75">
            <a:extLst>
              <a:ext uri="{FF2B5EF4-FFF2-40B4-BE49-F238E27FC236}">
                <a16:creationId xmlns:a16="http://schemas.microsoft.com/office/drawing/2014/main" id="{97FB72ED-9E7A-4D43-B9FB-18D279BFC330}"/>
              </a:ext>
            </a:extLst>
          </p:cNvPr>
          <p:cNvSpPr/>
          <p:nvPr/>
        </p:nvSpPr>
        <p:spPr>
          <a:xfrm>
            <a:off x="6951067" y="5065170"/>
            <a:ext cx="2213251" cy="1025837"/>
          </a:xfrm>
          <a:prstGeom prst="rect">
            <a:avLst/>
          </a:prstGeom>
          <a:solidFill>
            <a:schemeClr val="dk1">
              <a:alpha val="7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r>
              <a:rPr lang="fr-FR" sz="1050" b="1" dirty="0">
                <a:solidFill>
                  <a:prstClr val="white"/>
                </a:solidFill>
                <a:latin typeface="Calibri" panose="020F0502020204030204"/>
              </a:rPr>
              <a:t>More </a:t>
            </a:r>
            <a:r>
              <a:rPr lang="fr-FR" sz="1050" b="1" dirty="0" err="1">
                <a:solidFill>
                  <a:prstClr val="white"/>
                </a:solidFill>
                <a:latin typeface="Calibri" panose="020F0502020204030204"/>
              </a:rPr>
              <a:t>than</a:t>
            </a:r>
            <a:r>
              <a:rPr lang="fr-FR" sz="1050" b="1" dirty="0">
                <a:solidFill>
                  <a:prstClr val="white"/>
                </a:solidFill>
                <a:latin typeface="Calibri" panose="020F0502020204030204"/>
              </a:rPr>
              <a:t> </a:t>
            </a:r>
            <a:r>
              <a:rPr lang="fr-FR" sz="1050" b="1" dirty="0">
                <a:solidFill>
                  <a:srgbClr val="ED7D31">
                    <a:lumMod val="60000"/>
                    <a:lumOff val="40000"/>
                  </a:srgbClr>
                </a:solidFill>
                <a:latin typeface="Calibri" panose="020F0502020204030204"/>
              </a:rPr>
              <a:t>2000 VIP tickets in boxes in the center court</a:t>
            </a:r>
          </a:p>
        </p:txBody>
      </p:sp>
      <p:pic>
        <p:nvPicPr>
          <p:cNvPr id="8" name="Image 7" descr="Une image contenant plafond, personne, intérieur, foule&#10;&#10;Description générée automatiquement">
            <a:extLst>
              <a:ext uri="{FF2B5EF4-FFF2-40B4-BE49-F238E27FC236}">
                <a16:creationId xmlns:a16="http://schemas.microsoft.com/office/drawing/2014/main" id="{041665F7-5EE5-8E83-419D-0A0972C15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3159" y="3425523"/>
            <a:ext cx="2202004" cy="1610862"/>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9FC085EC-4F11-F922-9516-6CC7A518A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8501" y="4912339"/>
            <a:ext cx="2923786" cy="1187788"/>
          </a:xfrm>
          <a:prstGeom prst="rect">
            <a:avLst/>
          </a:prstGeom>
        </p:spPr>
      </p:pic>
    </p:spTree>
    <p:extLst>
      <p:ext uri="{BB962C8B-B14F-4D97-AF65-F5344CB8AC3E}">
        <p14:creationId xmlns:p14="http://schemas.microsoft.com/office/powerpoint/2010/main" val="34508019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D43554-5016-4959-BE16-E866824F2E35}"/>
              </a:ext>
            </a:extLst>
          </p:cNvPr>
          <p:cNvSpPr/>
          <p:nvPr/>
        </p:nvSpPr>
        <p:spPr>
          <a:xfrm>
            <a:off x="2625990" y="1032453"/>
            <a:ext cx="5900347" cy="355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fr-FR" sz="2100" b="1" dirty="0">
                <a:solidFill>
                  <a:prstClr val="white"/>
                </a:solidFill>
                <a:latin typeface="Arial"/>
                <a:cs typeface="Arial"/>
              </a:rPr>
              <a:t>GLOBAL MEDIA COVERAGE</a:t>
            </a:r>
          </a:p>
        </p:txBody>
      </p:sp>
      <p:pic>
        <p:nvPicPr>
          <p:cNvPr id="15" name="Image 14">
            <a:extLst>
              <a:ext uri="{FF2B5EF4-FFF2-40B4-BE49-F238E27FC236}">
                <a16:creationId xmlns:a16="http://schemas.microsoft.com/office/drawing/2014/main" id="{593C0006-5106-425F-A3CC-4ADE09C608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050" y="1115764"/>
            <a:ext cx="1860170" cy="801046"/>
          </a:xfrm>
          <a:prstGeom prst="rect">
            <a:avLst/>
          </a:prstGeom>
        </p:spPr>
      </p:pic>
      <p:sp>
        <p:nvSpPr>
          <p:cNvPr id="27" name="Rectangle 26">
            <a:extLst>
              <a:ext uri="{FF2B5EF4-FFF2-40B4-BE49-F238E27FC236}">
                <a16:creationId xmlns:a16="http://schemas.microsoft.com/office/drawing/2014/main" id="{702244A0-B3D7-4E1A-B595-5E4E7BD3D506}"/>
              </a:ext>
            </a:extLst>
          </p:cNvPr>
          <p:cNvSpPr/>
          <p:nvPr/>
        </p:nvSpPr>
        <p:spPr>
          <a:xfrm>
            <a:off x="-89828" y="2195203"/>
            <a:ext cx="2868219" cy="3775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fr-FR" sz="1650" b="1" dirty="0">
                <a:solidFill>
                  <a:prstClr val="white"/>
                </a:solidFill>
                <a:latin typeface="Arial"/>
                <a:cs typeface="Arial"/>
              </a:rPr>
              <a:t>Worldwide Broadcasting</a:t>
            </a:r>
          </a:p>
        </p:txBody>
      </p:sp>
      <p:sp>
        <p:nvSpPr>
          <p:cNvPr id="72" name="Rectangle 71">
            <a:extLst>
              <a:ext uri="{FF2B5EF4-FFF2-40B4-BE49-F238E27FC236}">
                <a16:creationId xmlns:a16="http://schemas.microsoft.com/office/drawing/2014/main" id="{AC7A8DAF-F0BE-4A48-8A93-FC9D18D261E6}"/>
              </a:ext>
            </a:extLst>
          </p:cNvPr>
          <p:cNvSpPr/>
          <p:nvPr/>
        </p:nvSpPr>
        <p:spPr>
          <a:xfrm>
            <a:off x="137720" y="2979316"/>
            <a:ext cx="1961895" cy="807872"/>
          </a:xfrm>
          <a:prstGeom prst="rect">
            <a:avLst/>
          </a:prstGeom>
          <a:solidFill>
            <a:schemeClr val="dk1">
              <a:alpha val="7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r>
              <a:rPr lang="fr-FR" sz="1050" b="1" dirty="0">
                <a:solidFill>
                  <a:prstClr val="white"/>
                </a:solidFill>
                <a:latin typeface="Calibri" panose="020F0502020204030204"/>
              </a:rPr>
              <a:t>More </a:t>
            </a:r>
            <a:r>
              <a:rPr lang="fr-FR" sz="1050" b="1" dirty="0" err="1">
                <a:solidFill>
                  <a:prstClr val="white"/>
                </a:solidFill>
                <a:latin typeface="Calibri" panose="020F0502020204030204"/>
              </a:rPr>
              <a:t>than</a:t>
            </a:r>
            <a:r>
              <a:rPr lang="fr-FR" sz="1050" b="1" dirty="0">
                <a:solidFill>
                  <a:prstClr val="white"/>
                </a:solidFill>
                <a:latin typeface="Calibri" panose="020F0502020204030204"/>
              </a:rPr>
              <a:t> </a:t>
            </a:r>
            <a:r>
              <a:rPr lang="fr-FR" sz="1050" b="1" dirty="0">
                <a:solidFill>
                  <a:srgbClr val="ED7D31">
                    <a:lumMod val="60000"/>
                    <a:lumOff val="40000"/>
                  </a:srgbClr>
                </a:solidFill>
                <a:latin typeface="Calibri" panose="020F0502020204030204"/>
              </a:rPr>
              <a:t>40 </a:t>
            </a:r>
            <a:r>
              <a:rPr lang="fr-FR" sz="1050" b="1" dirty="0" err="1">
                <a:solidFill>
                  <a:srgbClr val="ED7D31">
                    <a:lumMod val="60000"/>
                    <a:lumOff val="40000"/>
                  </a:srgbClr>
                </a:solidFill>
                <a:latin typeface="Calibri" panose="020F0502020204030204"/>
              </a:rPr>
              <a:t>hours</a:t>
            </a:r>
            <a:r>
              <a:rPr lang="fr-FR" sz="1050" b="1" dirty="0">
                <a:solidFill>
                  <a:srgbClr val="ED7D31">
                    <a:lumMod val="60000"/>
                    <a:lumOff val="40000"/>
                  </a:srgbClr>
                </a:solidFill>
                <a:latin typeface="Calibri" panose="020F0502020204030204"/>
              </a:rPr>
              <a:t> on TV </a:t>
            </a:r>
            <a:r>
              <a:rPr lang="fr-FR" sz="1050" b="1" dirty="0">
                <a:solidFill>
                  <a:prstClr val="white"/>
                </a:solidFill>
                <a:latin typeface="Calibri" panose="020F0502020204030204"/>
              </a:rPr>
              <a:t>in </a:t>
            </a:r>
            <a:r>
              <a:rPr lang="fr-FR" sz="1050" b="1" dirty="0">
                <a:solidFill>
                  <a:srgbClr val="ED7D31">
                    <a:lumMod val="60000"/>
                    <a:lumOff val="40000"/>
                  </a:srgbClr>
                </a:solidFill>
                <a:latin typeface="Calibri" panose="020F0502020204030204"/>
              </a:rPr>
              <a:t>70 countries</a:t>
            </a:r>
          </a:p>
        </p:txBody>
      </p:sp>
      <p:sp>
        <p:nvSpPr>
          <p:cNvPr id="78" name="Rectangle 77">
            <a:extLst>
              <a:ext uri="{FF2B5EF4-FFF2-40B4-BE49-F238E27FC236}">
                <a16:creationId xmlns:a16="http://schemas.microsoft.com/office/drawing/2014/main" id="{B9D03CD9-3F95-455C-94AB-E23BC0BB75D1}"/>
              </a:ext>
            </a:extLst>
          </p:cNvPr>
          <p:cNvSpPr/>
          <p:nvPr/>
        </p:nvSpPr>
        <p:spPr>
          <a:xfrm>
            <a:off x="64894" y="4067687"/>
            <a:ext cx="2144906" cy="377580"/>
          </a:xfrm>
          <a:prstGeom prst="rect">
            <a:avLst/>
          </a:prstGeom>
          <a:solidFill>
            <a:schemeClr val="dk1">
              <a:alpha val="7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r>
              <a:rPr lang="fr-FR" sz="1050" b="1" dirty="0">
                <a:solidFill>
                  <a:prstClr val="white"/>
                </a:solidFill>
                <a:latin typeface="Calibri" panose="020F0502020204030204"/>
              </a:rPr>
              <a:t>15 </a:t>
            </a:r>
            <a:r>
              <a:rPr lang="fr-FR" sz="1050" b="1" dirty="0" err="1">
                <a:solidFill>
                  <a:prstClr val="white"/>
                </a:solidFill>
                <a:latin typeface="Calibri" panose="020F0502020204030204"/>
              </a:rPr>
              <a:t>domestic</a:t>
            </a:r>
            <a:r>
              <a:rPr lang="fr-FR" sz="1050" b="1" dirty="0">
                <a:solidFill>
                  <a:prstClr val="white"/>
                </a:solidFill>
                <a:latin typeface="Calibri" panose="020F0502020204030204"/>
              </a:rPr>
              <a:t> media</a:t>
            </a:r>
            <a:endParaRPr lang="fr-FR" sz="1050" b="1" dirty="0">
              <a:solidFill>
                <a:srgbClr val="ED7D31">
                  <a:lumMod val="60000"/>
                  <a:lumOff val="40000"/>
                </a:srgbClr>
              </a:solidFill>
              <a:latin typeface="Calibri" panose="020F0502020204030204"/>
            </a:endParaRPr>
          </a:p>
        </p:txBody>
      </p:sp>
      <p:pic>
        <p:nvPicPr>
          <p:cNvPr id="23" name="Image 22">
            <a:extLst>
              <a:ext uri="{FF2B5EF4-FFF2-40B4-BE49-F238E27FC236}">
                <a16:creationId xmlns:a16="http://schemas.microsoft.com/office/drawing/2014/main" id="{901700AD-A188-4FDC-84FD-6F5EC77B4B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04" y="4534067"/>
            <a:ext cx="1453874" cy="831434"/>
          </a:xfrm>
          <a:prstGeom prst="rect">
            <a:avLst/>
          </a:prstGeom>
        </p:spPr>
      </p:pic>
      <p:sp>
        <p:nvSpPr>
          <p:cNvPr id="85" name="Rectangle 84">
            <a:extLst>
              <a:ext uri="{FF2B5EF4-FFF2-40B4-BE49-F238E27FC236}">
                <a16:creationId xmlns:a16="http://schemas.microsoft.com/office/drawing/2014/main" id="{648BBE3A-43EA-47EE-AF5A-B40D5234079E}"/>
              </a:ext>
            </a:extLst>
          </p:cNvPr>
          <p:cNvSpPr/>
          <p:nvPr/>
        </p:nvSpPr>
        <p:spPr>
          <a:xfrm>
            <a:off x="3398941" y="4372250"/>
            <a:ext cx="2640671" cy="377580"/>
          </a:xfrm>
          <a:prstGeom prst="rect">
            <a:avLst/>
          </a:prstGeom>
          <a:solidFill>
            <a:schemeClr val="dk1">
              <a:alpha val="7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r>
              <a:rPr lang="fr-FR" sz="1050" b="1" dirty="0">
                <a:solidFill>
                  <a:prstClr val="white"/>
                </a:solidFill>
                <a:latin typeface="Calibri" panose="020F0502020204030204"/>
              </a:rPr>
              <a:t>Press and Web </a:t>
            </a:r>
            <a:endParaRPr lang="fr-FR" sz="1050" b="1" dirty="0">
              <a:solidFill>
                <a:srgbClr val="ED7D31">
                  <a:lumMod val="60000"/>
                  <a:lumOff val="40000"/>
                </a:srgbClr>
              </a:solidFill>
              <a:latin typeface="Calibri" panose="020F0502020204030204"/>
            </a:endParaRPr>
          </a:p>
        </p:txBody>
      </p:sp>
      <p:pic>
        <p:nvPicPr>
          <p:cNvPr id="87" name="Image 86">
            <a:extLst>
              <a:ext uri="{FF2B5EF4-FFF2-40B4-BE49-F238E27FC236}">
                <a16:creationId xmlns:a16="http://schemas.microsoft.com/office/drawing/2014/main" id="{8353F295-96A1-46CE-9AD9-79E5BE83DD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46832" y="5210049"/>
            <a:ext cx="1034872" cy="323282"/>
          </a:xfrm>
          <a:prstGeom prst="rect">
            <a:avLst/>
          </a:prstGeom>
        </p:spPr>
      </p:pic>
      <p:pic>
        <p:nvPicPr>
          <p:cNvPr id="90" name="Image 89" descr="Une image contenant texte, clipart&#10;&#10;Description générée automatiquement">
            <a:extLst>
              <a:ext uri="{FF2B5EF4-FFF2-40B4-BE49-F238E27FC236}">
                <a16:creationId xmlns:a16="http://schemas.microsoft.com/office/drawing/2014/main" id="{31D640CA-EC3F-4725-A24C-1B4DC0B29B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59739" y="5594995"/>
            <a:ext cx="1048714" cy="244973"/>
          </a:xfrm>
          <a:prstGeom prst="rect">
            <a:avLst/>
          </a:prstGeom>
        </p:spPr>
      </p:pic>
      <p:pic>
        <p:nvPicPr>
          <p:cNvPr id="92" name="Image 91">
            <a:extLst>
              <a:ext uri="{FF2B5EF4-FFF2-40B4-BE49-F238E27FC236}">
                <a16:creationId xmlns:a16="http://schemas.microsoft.com/office/drawing/2014/main" id="{8C89C0A5-7285-4B3E-AD2C-2C6A30E43A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29763" y="5273081"/>
            <a:ext cx="450173" cy="491439"/>
          </a:xfrm>
          <a:prstGeom prst="rect">
            <a:avLst/>
          </a:prstGeom>
        </p:spPr>
      </p:pic>
      <p:pic>
        <p:nvPicPr>
          <p:cNvPr id="94" name="Image 93">
            <a:extLst>
              <a:ext uri="{FF2B5EF4-FFF2-40B4-BE49-F238E27FC236}">
                <a16:creationId xmlns:a16="http://schemas.microsoft.com/office/drawing/2014/main" id="{D7FECF0F-8168-44D5-8A5D-972D54A04FE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55229" y="5559400"/>
            <a:ext cx="695210" cy="227681"/>
          </a:xfrm>
          <a:prstGeom prst="rect">
            <a:avLst/>
          </a:prstGeom>
        </p:spPr>
      </p:pic>
      <p:pic>
        <p:nvPicPr>
          <p:cNvPr id="96" name="Image 95" descr="Une image contenant texte, clipart&#10;&#10;Description générée automatiquement">
            <a:extLst>
              <a:ext uri="{FF2B5EF4-FFF2-40B4-BE49-F238E27FC236}">
                <a16:creationId xmlns:a16="http://schemas.microsoft.com/office/drawing/2014/main" id="{DFABA1F6-8FE9-4C0F-B82D-3C319DBAE5F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70337" y="5258560"/>
            <a:ext cx="1034871" cy="244973"/>
          </a:xfrm>
          <a:prstGeom prst="rect">
            <a:avLst/>
          </a:prstGeom>
        </p:spPr>
      </p:pic>
      <p:sp>
        <p:nvSpPr>
          <p:cNvPr id="101" name="Rectangle 100">
            <a:extLst>
              <a:ext uri="{FF2B5EF4-FFF2-40B4-BE49-F238E27FC236}">
                <a16:creationId xmlns:a16="http://schemas.microsoft.com/office/drawing/2014/main" id="{3EDFC9F6-9E4B-47CB-8AF1-455AD012671C}"/>
              </a:ext>
            </a:extLst>
          </p:cNvPr>
          <p:cNvSpPr/>
          <p:nvPr/>
        </p:nvSpPr>
        <p:spPr>
          <a:xfrm>
            <a:off x="7193349" y="2868485"/>
            <a:ext cx="1961895" cy="377580"/>
          </a:xfrm>
          <a:prstGeom prst="rect">
            <a:avLst/>
          </a:prstGeom>
          <a:solidFill>
            <a:schemeClr val="dk1">
              <a:alpha val="7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r>
              <a:rPr lang="fr-FR" sz="1050" b="1" dirty="0">
                <a:solidFill>
                  <a:srgbClr val="ED7D31">
                    <a:lumMod val="60000"/>
                    <a:lumOff val="40000"/>
                  </a:srgbClr>
                </a:solidFill>
                <a:latin typeface="Calibri" panose="020F0502020204030204"/>
              </a:rPr>
              <a:t>National radios</a:t>
            </a:r>
          </a:p>
        </p:txBody>
      </p:sp>
      <p:pic>
        <p:nvPicPr>
          <p:cNvPr id="102" name="Image 101" descr="Capture d’écran 2017-06-29 à 11.49.05.png">
            <a:extLst>
              <a:ext uri="{FF2B5EF4-FFF2-40B4-BE49-F238E27FC236}">
                <a16:creationId xmlns:a16="http://schemas.microsoft.com/office/drawing/2014/main" id="{4E055DAD-45F7-4EB4-94BA-7D4D23E37FA1}"/>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778" b="91829" l="8696" r="88406">
                        <a14:foregroundMark x1="40580" y1="47082" x2="40580" y2="47082"/>
                        <a14:foregroundMark x1="55072" y1="48249" x2="55072" y2="48249"/>
                        <a14:foregroundMark x1="62319" y1="49027" x2="62319" y2="49027"/>
                        <a14:foregroundMark x1="72464" y1="65759" x2="72464" y2="65759"/>
                        <a14:foregroundMark x1="68116" y1="63813" x2="68116" y2="63813"/>
                        <a14:foregroundMark x1="46377" y1="66537" x2="46377" y2="66537"/>
                        <a14:foregroundMark x1="42029" y1="13619" x2="42029" y2="13619"/>
                        <a14:foregroundMark x1="43478" y1="10117" x2="43478" y2="10117"/>
                        <a14:foregroundMark x1="60870" y1="6226" x2="60870" y2="6226"/>
                        <a14:foregroundMark x1="36232" y1="2335" x2="36232" y2="2335"/>
                        <a14:foregroundMark x1="75362" y1="1556" x2="75362" y2="1556"/>
                        <a14:foregroundMark x1="60870" y1="24903" x2="60870" y2="24903"/>
                        <a14:foregroundMark x1="56522" y1="29961" x2="56522" y2="29961"/>
                        <a14:foregroundMark x1="56522" y1="31518" x2="56522" y2="31518"/>
                        <a14:foregroundMark x1="52174" y1="31907" x2="52174" y2="31907"/>
                        <a14:foregroundMark x1="47826" y1="31907" x2="47826" y2="31907"/>
                        <a14:foregroundMark x1="50725" y1="47860" x2="50725" y2="47860"/>
                        <a14:foregroundMark x1="44928" y1="49416" x2="44928" y2="49416"/>
                        <a14:foregroundMark x1="47826" y1="61479" x2="47826" y2="61479"/>
                        <a14:foregroundMark x1="40580" y1="62257" x2="40580" y2="62257"/>
                        <a14:foregroundMark x1="76812" y1="80934" x2="42029" y2="81712"/>
                        <a14:foregroundMark x1="42029" y1="81712" x2="72464" y2="77432"/>
                        <a14:foregroundMark x1="72464" y1="77432" x2="76812" y2="77043"/>
                        <a14:foregroundMark x1="34783" y1="63424" x2="34783" y2="63424"/>
                        <a14:foregroundMark x1="81159" y1="90661" x2="81159" y2="90661"/>
                        <a14:foregroundMark x1="79710" y1="91051" x2="43478" y2="91829"/>
                        <a14:foregroundMark x1="43478" y1="91829" x2="39130" y2="88716"/>
                        <a14:foregroundMark x1="21739" y1="90661" x2="21739" y2="90661"/>
                      </a14:backgroundRemoval>
                    </a14:imgEffect>
                  </a14:imgLayer>
                </a14:imgProps>
              </a:ext>
              <a:ext uri="{28A0092B-C50C-407E-A947-70E740481C1C}">
                <a14:useLocalDpi xmlns:a14="http://schemas.microsoft.com/office/drawing/2010/main"/>
              </a:ext>
            </a:extLst>
          </a:blip>
          <a:stretch>
            <a:fillRect/>
          </a:stretch>
        </p:blipFill>
        <p:spPr>
          <a:xfrm>
            <a:off x="8240844" y="3346870"/>
            <a:ext cx="687810" cy="2582099"/>
          </a:xfrm>
          <a:prstGeom prst="rect">
            <a:avLst/>
          </a:prstGeom>
        </p:spPr>
      </p:pic>
      <p:sp>
        <p:nvSpPr>
          <p:cNvPr id="103" name="Rectangle 102">
            <a:extLst>
              <a:ext uri="{FF2B5EF4-FFF2-40B4-BE49-F238E27FC236}">
                <a16:creationId xmlns:a16="http://schemas.microsoft.com/office/drawing/2014/main" id="{0737AB61-16E2-4433-862B-0804B483EBB9}"/>
              </a:ext>
            </a:extLst>
          </p:cNvPr>
          <p:cNvSpPr/>
          <p:nvPr/>
        </p:nvSpPr>
        <p:spPr>
          <a:xfrm>
            <a:off x="6146895" y="1747396"/>
            <a:ext cx="2781760" cy="276999"/>
          </a:xfrm>
          <a:prstGeom prst="rect">
            <a:avLst/>
          </a:prstGeom>
          <a:ln w="28575">
            <a:solidFill>
              <a:schemeClr val="bg1"/>
            </a:solidFill>
          </a:ln>
        </p:spPr>
        <p:txBody>
          <a:bodyPr wrap="square">
            <a:spAutoFit/>
          </a:bodyPr>
          <a:lstStyle/>
          <a:p>
            <a:pPr algn="ctr" defTabSz="685800"/>
            <a:r>
              <a:rPr lang="fr-FR" sz="1200" b="1" dirty="0">
                <a:solidFill>
                  <a:prstClr val="white"/>
                </a:solidFill>
                <a:latin typeface="Calibri" panose="020F0502020204030204"/>
                <a:cs typeface="Trade Gothic LT Std Cn"/>
              </a:rPr>
              <a:t>+ </a:t>
            </a:r>
            <a:r>
              <a:rPr lang="fr-FR" sz="1200" b="1" dirty="0" err="1">
                <a:solidFill>
                  <a:prstClr val="white"/>
                </a:solidFill>
                <a:latin typeface="Calibri" panose="020F0502020204030204"/>
                <a:cs typeface="Trade Gothic LT Std Cn"/>
              </a:rPr>
              <a:t>than</a:t>
            </a:r>
            <a:r>
              <a:rPr lang="fr-FR" sz="1200" b="1" dirty="0">
                <a:solidFill>
                  <a:prstClr val="white"/>
                </a:solidFill>
                <a:latin typeface="Calibri" panose="020F0502020204030204"/>
                <a:cs typeface="Trade Gothic LT Std Cn"/>
              </a:rPr>
              <a:t> 23 live tennis </a:t>
            </a:r>
            <a:r>
              <a:rPr lang="fr-FR" sz="1200" b="1" dirty="0" err="1">
                <a:solidFill>
                  <a:prstClr val="white"/>
                </a:solidFill>
                <a:latin typeface="Calibri" panose="020F0502020204030204"/>
                <a:cs typeface="Trade Gothic LT Std Cn"/>
              </a:rPr>
              <a:t>game</a:t>
            </a:r>
            <a:endParaRPr lang="fr-FR" sz="1200" b="1" dirty="0">
              <a:solidFill>
                <a:prstClr val="white"/>
              </a:solidFill>
              <a:latin typeface="Calibri" panose="020F0502020204030204"/>
              <a:cs typeface="Trade Gothic LT Std Cn"/>
            </a:endParaRPr>
          </a:p>
        </p:txBody>
      </p:sp>
      <p:pic>
        <p:nvPicPr>
          <p:cNvPr id="2052" name="Picture 4" descr="Live events on L'Equipe Live, France - TV Station">
            <a:extLst>
              <a:ext uri="{FF2B5EF4-FFF2-40B4-BE49-F238E27FC236}">
                <a16:creationId xmlns:a16="http://schemas.microsoft.com/office/drawing/2014/main" id="{9D261574-E64F-8B2E-6B60-5F6C080B07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30159" y="4688103"/>
            <a:ext cx="831434" cy="8314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édias. Virgin Radio redevient Europe 2 à partir de dimanche">
            <a:extLst>
              <a:ext uri="{FF2B5EF4-FFF2-40B4-BE49-F238E27FC236}">
                <a16:creationId xmlns:a16="http://schemas.microsoft.com/office/drawing/2014/main" id="{836A678E-5795-DBEC-DE8D-58BAE87FDFA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8303" y="3611936"/>
            <a:ext cx="811163" cy="4557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470A743-3D86-1ECF-E109-2C136546329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57603" y="4767870"/>
            <a:ext cx="695210" cy="3638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68310F9-6BE0-2E00-F889-D145C62DF0C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10452" y="4775567"/>
            <a:ext cx="1392382" cy="31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3032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5AC77A-352F-4F6A-A558-E3963DACAF5A}"/>
              </a:ext>
            </a:extLst>
          </p:cNvPr>
          <p:cNvSpPr>
            <a:spLocks noGrp="1"/>
          </p:cNvSpPr>
          <p:nvPr>
            <p:ph type="title"/>
          </p:nvPr>
        </p:nvSpPr>
        <p:spPr>
          <a:xfrm>
            <a:off x="797069" y="1818597"/>
            <a:ext cx="5915025" cy="556022"/>
          </a:xfrm>
        </p:spPr>
        <p:txBody>
          <a:bodyPr>
            <a:normAutofit/>
          </a:bodyPr>
          <a:lstStyle/>
          <a:p>
            <a:pPr eaLnBrk="1" hangingPunct="1">
              <a:defRPr/>
            </a:pPr>
            <a:r>
              <a:rPr lang="fr-FR" altLang="fr-FR" sz="2025" b="1" dirty="0">
                <a:solidFill>
                  <a:schemeClr val="bg1"/>
                </a:solidFill>
                <a:effectLst>
                  <a:outerShdw blurRad="38100" dist="38100" dir="2700000" algn="tl">
                    <a:srgbClr val="C0C0C0"/>
                  </a:outerShdw>
                </a:effectLst>
                <a:latin typeface="Georgia" panose="02040502050405020303" pitchFamily="18" charset="0"/>
                <a:ea typeface="Aharoni"/>
                <a:cs typeface="Aharoni"/>
              </a:rPr>
              <a:t>MEDIA IMPACTS </a:t>
            </a:r>
            <a:r>
              <a:rPr lang="fr-FR" altLang="fr-FR" sz="2025" dirty="0">
                <a:solidFill>
                  <a:schemeClr val="bg1"/>
                </a:solidFill>
                <a:latin typeface="Aharoni"/>
                <a:ea typeface="Aharoni"/>
                <a:cs typeface="Aharoni"/>
              </a:rPr>
              <a:t>*</a:t>
            </a:r>
            <a:endParaRPr lang="fr-FR" altLang="fr-FR" sz="900" dirty="0">
              <a:solidFill>
                <a:srgbClr val="FF0000"/>
              </a:solidFill>
              <a:latin typeface="Aharoni"/>
              <a:ea typeface="Aharoni"/>
              <a:cs typeface="Aharoni"/>
            </a:endParaRPr>
          </a:p>
        </p:txBody>
      </p:sp>
      <p:sp>
        <p:nvSpPr>
          <p:cNvPr id="4" name="Ellipse 3">
            <a:extLst>
              <a:ext uri="{FF2B5EF4-FFF2-40B4-BE49-F238E27FC236}">
                <a16:creationId xmlns:a16="http://schemas.microsoft.com/office/drawing/2014/main" id="{7B57C043-9F30-4610-A630-C676BB3559A1}"/>
              </a:ext>
            </a:extLst>
          </p:cNvPr>
          <p:cNvSpPr/>
          <p:nvPr/>
        </p:nvSpPr>
        <p:spPr>
          <a:xfrm>
            <a:off x="498835" y="2520895"/>
            <a:ext cx="1109299" cy="1092839"/>
          </a:xfrm>
          <a:prstGeom prst="ellipse">
            <a:avLst/>
          </a:prstGeom>
          <a:solidFill>
            <a:schemeClr val="tx1">
              <a:lumMod val="95000"/>
              <a:lumOff val="5000"/>
            </a:schemeClr>
          </a:solidFill>
          <a:ln>
            <a:solidFill>
              <a:schemeClr val="tx1"/>
            </a:solidFill>
          </a:ln>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105 TV impacts</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42H  48Min</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TV </a:t>
            </a:r>
            <a:r>
              <a:rPr lang="fr-FR" sz="788" b="1" dirty="0" err="1">
                <a:solidFill>
                  <a:prstClr val="white"/>
                </a:solidFill>
                <a:effectLst>
                  <a:outerShdw blurRad="38100" dist="38100" dir="2700000" algn="tl">
                    <a:srgbClr val="000000">
                      <a:alpha val="43137"/>
                    </a:srgbClr>
                  </a:outerShdw>
                </a:effectLst>
                <a:latin typeface="Calibri" panose="020F0502020204030204"/>
              </a:rPr>
              <a:t>coverage</a:t>
            </a:r>
            <a:endParaRPr lang="fr-FR" sz="788" b="1" dirty="0">
              <a:solidFill>
                <a:prstClr val="white"/>
              </a:solidFill>
              <a:effectLst>
                <a:outerShdw blurRad="38100" dist="38100" dir="2700000" algn="tl">
                  <a:srgbClr val="000000">
                    <a:alpha val="43137"/>
                  </a:srgbClr>
                </a:outerShdw>
              </a:effectLst>
              <a:latin typeface="Calibri" panose="020F0502020204030204"/>
            </a:endParaRP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France</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5 511 046 €</a:t>
            </a:r>
          </a:p>
          <a:p>
            <a:pPr algn="ctr" defTabSz="685800">
              <a:defRPr/>
            </a:pPr>
            <a:r>
              <a:rPr lang="fr-FR" sz="788" b="1" dirty="0" err="1">
                <a:solidFill>
                  <a:prstClr val="white"/>
                </a:solidFill>
                <a:effectLst>
                  <a:outerShdw blurRad="38100" dist="38100" dir="2700000" algn="tl">
                    <a:srgbClr val="000000">
                      <a:alpha val="43137"/>
                    </a:srgbClr>
                  </a:outerShdw>
                </a:effectLst>
                <a:latin typeface="Calibri" panose="020F0502020204030204"/>
              </a:rPr>
              <a:t>advertising</a:t>
            </a:r>
            <a:r>
              <a:rPr lang="fr-FR" sz="788" b="1" dirty="0">
                <a:solidFill>
                  <a:prstClr val="white"/>
                </a:solidFill>
                <a:effectLst>
                  <a:outerShdw blurRad="38100" dist="38100" dir="2700000" algn="tl">
                    <a:srgbClr val="000000">
                      <a:alpha val="43137"/>
                    </a:srgbClr>
                  </a:outerShdw>
                </a:effectLst>
                <a:latin typeface="Calibri" panose="020F0502020204030204"/>
              </a:rPr>
              <a:t> </a:t>
            </a:r>
            <a:r>
              <a:rPr lang="fr-FR" sz="788" b="1" dirty="0" err="1">
                <a:solidFill>
                  <a:prstClr val="white"/>
                </a:solidFill>
                <a:effectLst>
                  <a:outerShdw blurRad="38100" dist="38100" dir="2700000" algn="tl">
                    <a:srgbClr val="000000">
                      <a:alpha val="43137"/>
                    </a:srgbClr>
                  </a:outerShdw>
                </a:effectLst>
                <a:latin typeface="Calibri" panose="020F0502020204030204"/>
              </a:rPr>
              <a:t>equivalent</a:t>
            </a:r>
            <a:endParaRPr lang="fr-FR" sz="788" b="1" dirty="0">
              <a:solidFill>
                <a:prstClr val="white"/>
              </a:solidFill>
              <a:effectLst>
                <a:outerShdw blurRad="38100" dist="38100" dir="2700000" algn="tl">
                  <a:srgbClr val="000000">
                    <a:alpha val="43137"/>
                  </a:srgbClr>
                </a:outerShdw>
              </a:effectLst>
              <a:latin typeface="Calibri" panose="020F0502020204030204"/>
            </a:endParaRPr>
          </a:p>
        </p:txBody>
      </p:sp>
      <p:sp>
        <p:nvSpPr>
          <p:cNvPr id="5" name="Ellipse 4">
            <a:extLst>
              <a:ext uri="{FF2B5EF4-FFF2-40B4-BE49-F238E27FC236}">
                <a16:creationId xmlns:a16="http://schemas.microsoft.com/office/drawing/2014/main" id="{3E6606AD-7D1F-4CB4-8201-086BAB816405}"/>
              </a:ext>
            </a:extLst>
          </p:cNvPr>
          <p:cNvSpPr/>
          <p:nvPr/>
        </p:nvSpPr>
        <p:spPr>
          <a:xfrm>
            <a:off x="1765439" y="2590802"/>
            <a:ext cx="1042449" cy="993083"/>
          </a:xfrm>
          <a:prstGeom prst="ellipse">
            <a:avLst/>
          </a:prstGeom>
          <a:solidFill>
            <a:schemeClr val="tx1"/>
          </a:solidFill>
          <a:ln>
            <a:solidFill>
              <a:schemeClr val="tx1"/>
            </a:solidFill>
          </a:ln>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288</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Press impacts</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2 251 751 €</a:t>
            </a:r>
          </a:p>
          <a:p>
            <a:pPr algn="ctr" defTabSz="685800">
              <a:defRPr/>
            </a:pPr>
            <a:r>
              <a:rPr lang="fr-FR" sz="788" b="1" dirty="0" err="1">
                <a:solidFill>
                  <a:prstClr val="white"/>
                </a:solidFill>
                <a:effectLst>
                  <a:outerShdw blurRad="38100" dist="38100" dir="2700000" algn="tl">
                    <a:srgbClr val="000000">
                      <a:alpha val="43137"/>
                    </a:srgbClr>
                  </a:outerShdw>
                </a:effectLst>
                <a:latin typeface="Calibri" panose="020F0502020204030204"/>
              </a:rPr>
              <a:t>advertising</a:t>
            </a:r>
            <a:r>
              <a:rPr lang="fr-FR" sz="788" b="1" dirty="0">
                <a:solidFill>
                  <a:prstClr val="white"/>
                </a:solidFill>
                <a:effectLst>
                  <a:outerShdw blurRad="38100" dist="38100" dir="2700000" algn="tl">
                    <a:srgbClr val="000000">
                      <a:alpha val="43137"/>
                    </a:srgbClr>
                  </a:outerShdw>
                </a:effectLst>
                <a:latin typeface="Calibri" panose="020F0502020204030204"/>
              </a:rPr>
              <a:t> </a:t>
            </a:r>
            <a:r>
              <a:rPr lang="fr-FR" sz="788" b="1" dirty="0" err="1">
                <a:solidFill>
                  <a:prstClr val="white"/>
                </a:solidFill>
                <a:effectLst>
                  <a:outerShdw blurRad="38100" dist="38100" dir="2700000" algn="tl">
                    <a:srgbClr val="000000">
                      <a:alpha val="43137"/>
                    </a:srgbClr>
                  </a:outerShdw>
                </a:effectLst>
                <a:latin typeface="Calibri" panose="020F0502020204030204"/>
              </a:rPr>
              <a:t>equivalent</a:t>
            </a:r>
            <a:endParaRPr lang="fr-FR" sz="788" b="1" dirty="0">
              <a:solidFill>
                <a:prstClr val="white"/>
              </a:solidFill>
              <a:effectLst>
                <a:outerShdw blurRad="38100" dist="38100" dir="2700000" algn="tl">
                  <a:srgbClr val="000000">
                    <a:alpha val="43137"/>
                  </a:srgbClr>
                </a:outerShdw>
              </a:effectLst>
              <a:latin typeface="Calibri" panose="020F0502020204030204"/>
            </a:endParaRPr>
          </a:p>
        </p:txBody>
      </p:sp>
      <p:sp>
        <p:nvSpPr>
          <p:cNvPr id="6" name="Ellipse 5">
            <a:extLst>
              <a:ext uri="{FF2B5EF4-FFF2-40B4-BE49-F238E27FC236}">
                <a16:creationId xmlns:a16="http://schemas.microsoft.com/office/drawing/2014/main" id="{F4249687-3104-4302-AC95-1730E2BF6A02}"/>
              </a:ext>
            </a:extLst>
          </p:cNvPr>
          <p:cNvSpPr/>
          <p:nvPr/>
        </p:nvSpPr>
        <p:spPr>
          <a:xfrm>
            <a:off x="498834" y="4207139"/>
            <a:ext cx="1054670" cy="962675"/>
          </a:xfrm>
          <a:prstGeom prst="ellipse">
            <a:avLst/>
          </a:prstGeom>
          <a:solidFill>
            <a:schemeClr val="tx1"/>
          </a:solidFill>
          <a:ln>
            <a:solidFill>
              <a:schemeClr val="tx1"/>
            </a:solidFill>
          </a:ln>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160</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Radio impacts</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156 779 €</a:t>
            </a:r>
          </a:p>
          <a:p>
            <a:pPr algn="ctr" defTabSz="685800">
              <a:defRPr/>
            </a:pPr>
            <a:r>
              <a:rPr lang="fr-FR" sz="788" b="1" dirty="0" err="1">
                <a:solidFill>
                  <a:prstClr val="white"/>
                </a:solidFill>
                <a:effectLst>
                  <a:outerShdw blurRad="38100" dist="38100" dir="2700000" algn="tl">
                    <a:srgbClr val="000000">
                      <a:alpha val="43137"/>
                    </a:srgbClr>
                  </a:outerShdw>
                </a:effectLst>
                <a:latin typeface="Calibri" panose="020F0502020204030204"/>
              </a:rPr>
              <a:t>advertising</a:t>
            </a:r>
            <a:r>
              <a:rPr lang="fr-FR" sz="788" b="1" dirty="0">
                <a:solidFill>
                  <a:prstClr val="white"/>
                </a:solidFill>
                <a:effectLst>
                  <a:outerShdw blurRad="38100" dist="38100" dir="2700000" algn="tl">
                    <a:srgbClr val="000000">
                      <a:alpha val="43137"/>
                    </a:srgbClr>
                  </a:outerShdw>
                </a:effectLst>
                <a:latin typeface="Calibri" panose="020F0502020204030204"/>
              </a:rPr>
              <a:t> </a:t>
            </a:r>
            <a:r>
              <a:rPr lang="fr-FR" sz="788" b="1" dirty="0" err="1">
                <a:solidFill>
                  <a:prstClr val="white"/>
                </a:solidFill>
                <a:effectLst>
                  <a:outerShdw blurRad="38100" dist="38100" dir="2700000" algn="tl">
                    <a:srgbClr val="000000">
                      <a:alpha val="43137"/>
                    </a:srgbClr>
                  </a:outerShdw>
                </a:effectLst>
                <a:latin typeface="Calibri" panose="020F0502020204030204"/>
              </a:rPr>
              <a:t>equivalent</a:t>
            </a:r>
            <a:endParaRPr lang="fr-FR" sz="788" b="1" dirty="0">
              <a:solidFill>
                <a:prstClr val="white"/>
              </a:solidFill>
              <a:effectLst>
                <a:outerShdw blurRad="38100" dist="38100" dir="2700000" algn="tl">
                  <a:srgbClr val="000000">
                    <a:alpha val="43137"/>
                  </a:srgbClr>
                </a:outerShdw>
              </a:effectLst>
              <a:latin typeface="Calibri" panose="020F0502020204030204"/>
            </a:endParaRPr>
          </a:p>
        </p:txBody>
      </p:sp>
      <p:sp>
        <p:nvSpPr>
          <p:cNvPr id="7" name="Ellipse 6">
            <a:extLst>
              <a:ext uri="{FF2B5EF4-FFF2-40B4-BE49-F238E27FC236}">
                <a16:creationId xmlns:a16="http://schemas.microsoft.com/office/drawing/2014/main" id="{D0A9D594-73B3-4C3E-8681-8E38AC0CD2BC}"/>
              </a:ext>
            </a:extLst>
          </p:cNvPr>
          <p:cNvSpPr/>
          <p:nvPr/>
        </p:nvSpPr>
        <p:spPr>
          <a:xfrm>
            <a:off x="6597136" y="2513854"/>
            <a:ext cx="1065422" cy="982226"/>
          </a:xfrm>
          <a:prstGeom prst="ellipse">
            <a:avLst/>
          </a:prstGeom>
          <a:solidFill>
            <a:schemeClr val="tx1"/>
          </a:solidFill>
          <a:ln>
            <a:solidFill>
              <a:schemeClr val="tx1"/>
            </a:solidFill>
          </a:ln>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fr-FR" sz="788" b="1" dirty="0">
              <a:solidFill>
                <a:prstClr val="white"/>
              </a:solidFill>
              <a:effectLst>
                <a:outerShdw blurRad="38100" dist="38100" dir="2700000" algn="tl">
                  <a:srgbClr val="000000">
                    <a:alpha val="43137"/>
                  </a:srgbClr>
                </a:outerShdw>
              </a:effectLst>
              <a:latin typeface="Calibri" panose="020F0502020204030204"/>
            </a:endParaRP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1005</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Internet impacts</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7 414 495 €</a:t>
            </a:r>
          </a:p>
          <a:p>
            <a:pPr algn="ctr" defTabSz="685800">
              <a:defRPr/>
            </a:pPr>
            <a:r>
              <a:rPr lang="fr-FR" sz="788" b="1" dirty="0" err="1">
                <a:solidFill>
                  <a:prstClr val="white"/>
                </a:solidFill>
                <a:effectLst>
                  <a:outerShdw blurRad="38100" dist="38100" dir="2700000" algn="tl">
                    <a:srgbClr val="000000">
                      <a:alpha val="43137"/>
                    </a:srgbClr>
                  </a:outerShdw>
                </a:effectLst>
                <a:latin typeface="Calibri" panose="020F0502020204030204"/>
              </a:rPr>
              <a:t>advertising</a:t>
            </a:r>
            <a:r>
              <a:rPr lang="fr-FR" sz="788" b="1" dirty="0">
                <a:solidFill>
                  <a:prstClr val="white"/>
                </a:solidFill>
                <a:effectLst>
                  <a:outerShdw blurRad="38100" dist="38100" dir="2700000" algn="tl">
                    <a:srgbClr val="000000">
                      <a:alpha val="43137"/>
                    </a:srgbClr>
                  </a:outerShdw>
                </a:effectLst>
                <a:latin typeface="Calibri" panose="020F0502020204030204"/>
              </a:rPr>
              <a:t> </a:t>
            </a:r>
            <a:r>
              <a:rPr lang="fr-FR" sz="788" b="1" dirty="0" err="1">
                <a:solidFill>
                  <a:prstClr val="white"/>
                </a:solidFill>
                <a:effectLst>
                  <a:outerShdw blurRad="38100" dist="38100" dir="2700000" algn="tl">
                    <a:srgbClr val="000000">
                      <a:alpha val="43137"/>
                    </a:srgbClr>
                  </a:outerShdw>
                </a:effectLst>
                <a:latin typeface="Calibri" panose="020F0502020204030204"/>
              </a:rPr>
              <a:t>equivalent</a:t>
            </a:r>
            <a:endParaRPr lang="fr-FR" sz="1350" b="1" dirty="0">
              <a:solidFill>
                <a:prstClr val="white"/>
              </a:solidFill>
              <a:effectLst>
                <a:outerShdw blurRad="38100" dist="38100" dir="2700000" algn="tl">
                  <a:srgbClr val="000000">
                    <a:alpha val="43137"/>
                  </a:srgbClr>
                </a:outerShdw>
              </a:effectLst>
              <a:latin typeface="Calibri" panose="020F0502020204030204"/>
            </a:endParaRPr>
          </a:p>
          <a:p>
            <a:pPr algn="ctr" defTabSz="685800">
              <a:defRPr/>
            </a:pPr>
            <a:endParaRPr lang="fr-FR" sz="1350" b="1" dirty="0">
              <a:solidFill>
                <a:prstClr val="white"/>
              </a:solidFill>
              <a:effectLst>
                <a:outerShdw blurRad="38100" dist="38100" dir="2700000" algn="tl">
                  <a:srgbClr val="000000">
                    <a:alpha val="43137"/>
                  </a:srgbClr>
                </a:outerShdw>
              </a:effectLst>
              <a:latin typeface="Calibri" panose="020F0502020204030204"/>
            </a:endParaRPr>
          </a:p>
        </p:txBody>
      </p:sp>
      <p:sp>
        <p:nvSpPr>
          <p:cNvPr id="71695" name="ZoneTexte 7">
            <a:extLst>
              <a:ext uri="{FF2B5EF4-FFF2-40B4-BE49-F238E27FC236}">
                <a16:creationId xmlns:a16="http://schemas.microsoft.com/office/drawing/2014/main" id="{ED9B6BB2-6248-4DFE-91DF-D67ADD705417}"/>
              </a:ext>
            </a:extLst>
          </p:cNvPr>
          <p:cNvSpPr txBox="1">
            <a:spLocks noChangeArrowheads="1"/>
          </p:cNvSpPr>
          <p:nvPr/>
        </p:nvSpPr>
        <p:spPr bwMode="auto">
          <a:xfrm>
            <a:off x="584706" y="3614306"/>
            <a:ext cx="97988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defTabSz="685800" fontAlgn="base">
              <a:spcBef>
                <a:spcPct val="0"/>
              </a:spcBef>
              <a:spcAft>
                <a:spcPct val="0"/>
              </a:spcAft>
              <a:defRPr/>
            </a:pPr>
            <a:r>
              <a:rPr lang="fr-FR" altLang="fr-FR" sz="675" dirty="0">
                <a:solidFill>
                  <a:srgbClr val="FFFFFF"/>
                </a:solidFill>
                <a:latin typeface="Calibri" panose="020F0502020204030204" pitchFamily="34" charset="0"/>
              </a:rPr>
              <a:t>75 982 750 contacts</a:t>
            </a:r>
          </a:p>
        </p:txBody>
      </p:sp>
      <p:sp>
        <p:nvSpPr>
          <p:cNvPr id="71696" name="ZoneTexte 8">
            <a:extLst>
              <a:ext uri="{FF2B5EF4-FFF2-40B4-BE49-F238E27FC236}">
                <a16:creationId xmlns:a16="http://schemas.microsoft.com/office/drawing/2014/main" id="{0D6AC558-BBEE-4EDF-A536-B7F9635F24EB}"/>
              </a:ext>
            </a:extLst>
          </p:cNvPr>
          <p:cNvSpPr txBox="1">
            <a:spLocks noChangeArrowheads="1"/>
          </p:cNvSpPr>
          <p:nvPr/>
        </p:nvSpPr>
        <p:spPr bwMode="auto">
          <a:xfrm>
            <a:off x="1803907" y="3602400"/>
            <a:ext cx="1003697"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defTabSz="685800" fontAlgn="base">
              <a:spcBef>
                <a:spcPct val="0"/>
              </a:spcBef>
              <a:spcAft>
                <a:spcPct val="0"/>
              </a:spcAft>
              <a:defRPr/>
            </a:pPr>
            <a:r>
              <a:rPr lang="fr-FR" altLang="fr-FR" sz="675" dirty="0">
                <a:solidFill>
                  <a:srgbClr val="FFFFFF"/>
                </a:solidFill>
                <a:latin typeface="Calibri" panose="020F0502020204030204" pitchFamily="34" charset="0"/>
              </a:rPr>
              <a:t>95 862 709 contacts</a:t>
            </a:r>
          </a:p>
        </p:txBody>
      </p:sp>
      <p:sp>
        <p:nvSpPr>
          <p:cNvPr id="71697" name="ZoneTexte 9">
            <a:extLst>
              <a:ext uri="{FF2B5EF4-FFF2-40B4-BE49-F238E27FC236}">
                <a16:creationId xmlns:a16="http://schemas.microsoft.com/office/drawing/2014/main" id="{6C19378C-158B-4027-8D57-A89A42771EB3}"/>
              </a:ext>
            </a:extLst>
          </p:cNvPr>
          <p:cNvSpPr txBox="1">
            <a:spLocks noChangeArrowheads="1"/>
          </p:cNvSpPr>
          <p:nvPr/>
        </p:nvSpPr>
        <p:spPr bwMode="auto">
          <a:xfrm>
            <a:off x="444213" y="5169263"/>
            <a:ext cx="1164431"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defTabSz="685800" fontAlgn="base">
              <a:spcBef>
                <a:spcPct val="0"/>
              </a:spcBef>
              <a:spcAft>
                <a:spcPct val="0"/>
              </a:spcAft>
              <a:defRPr/>
            </a:pPr>
            <a:r>
              <a:rPr lang="fr-FR" altLang="fr-FR" sz="675" dirty="0">
                <a:solidFill>
                  <a:srgbClr val="FFFFFF"/>
                </a:solidFill>
                <a:latin typeface="Calibri" panose="020F0502020204030204" pitchFamily="34" charset="0"/>
              </a:rPr>
              <a:t>34 990 224 contacts</a:t>
            </a:r>
          </a:p>
        </p:txBody>
      </p:sp>
      <p:sp>
        <p:nvSpPr>
          <p:cNvPr id="71698" name="ZoneTexte 10">
            <a:extLst>
              <a:ext uri="{FF2B5EF4-FFF2-40B4-BE49-F238E27FC236}">
                <a16:creationId xmlns:a16="http://schemas.microsoft.com/office/drawing/2014/main" id="{01B6C492-6657-416E-829B-4D5CCFE6BA5F}"/>
              </a:ext>
            </a:extLst>
          </p:cNvPr>
          <p:cNvSpPr txBox="1">
            <a:spLocks noChangeArrowheads="1"/>
          </p:cNvSpPr>
          <p:nvPr/>
        </p:nvSpPr>
        <p:spPr bwMode="auto">
          <a:xfrm>
            <a:off x="6386513" y="3590925"/>
            <a:ext cx="1487091"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defTabSz="685800" fontAlgn="base">
              <a:spcBef>
                <a:spcPct val="0"/>
              </a:spcBef>
              <a:spcAft>
                <a:spcPct val="0"/>
              </a:spcAft>
              <a:defRPr/>
            </a:pPr>
            <a:r>
              <a:rPr lang="fr-FR" altLang="fr-FR" sz="675" dirty="0">
                <a:solidFill>
                  <a:srgbClr val="FFFFFF"/>
                </a:solidFill>
                <a:latin typeface="Calibri" panose="020F0502020204030204" pitchFamily="34" charset="0"/>
              </a:rPr>
              <a:t>82 351 198 contacts</a:t>
            </a:r>
          </a:p>
        </p:txBody>
      </p:sp>
      <p:sp>
        <p:nvSpPr>
          <p:cNvPr id="12" name="ZoneTexte 11">
            <a:extLst>
              <a:ext uri="{FF2B5EF4-FFF2-40B4-BE49-F238E27FC236}">
                <a16:creationId xmlns:a16="http://schemas.microsoft.com/office/drawing/2014/main" id="{2EFCD359-F208-44F3-BBE5-067BB3A1BAE0}"/>
              </a:ext>
            </a:extLst>
          </p:cNvPr>
          <p:cNvSpPr txBox="1"/>
          <p:nvPr/>
        </p:nvSpPr>
        <p:spPr>
          <a:xfrm>
            <a:off x="415636" y="5757431"/>
            <a:ext cx="2909888" cy="170175"/>
          </a:xfrm>
          <a:prstGeom prst="rect">
            <a:avLst/>
          </a:prstGeom>
          <a:noFill/>
        </p:spPr>
        <p:txBody>
          <a:bodyPr>
            <a:spAutoFit/>
          </a:bodyPr>
          <a:lstStyle/>
          <a:p>
            <a:pPr defTabSz="685800">
              <a:defRPr/>
            </a:pPr>
            <a:r>
              <a:rPr lang="fr-FR" sz="506" dirty="0">
                <a:solidFill>
                  <a:prstClr val="white"/>
                </a:solidFill>
                <a:latin typeface="Calibri" panose="020F0502020204030204"/>
              </a:rPr>
              <a:t>* </a:t>
            </a:r>
            <a:r>
              <a:rPr lang="fr-FR" sz="506" dirty="0" err="1">
                <a:solidFill>
                  <a:prstClr val="white"/>
                </a:solidFill>
                <a:latin typeface="Calibri" panose="020F0502020204030204"/>
              </a:rPr>
              <a:t>Annual</a:t>
            </a:r>
            <a:r>
              <a:rPr lang="fr-FR" sz="506" dirty="0">
                <a:solidFill>
                  <a:prstClr val="white"/>
                </a:solidFill>
                <a:latin typeface="Calibri" panose="020F0502020204030204"/>
              </a:rPr>
              <a:t> </a:t>
            </a:r>
            <a:r>
              <a:rPr lang="fr-FR" sz="506" dirty="0" err="1">
                <a:solidFill>
                  <a:prstClr val="white"/>
                </a:solidFill>
                <a:latin typeface="Calibri" panose="020F0502020204030204"/>
              </a:rPr>
              <a:t>study</a:t>
            </a:r>
            <a:r>
              <a:rPr lang="fr-FR" sz="506" dirty="0">
                <a:solidFill>
                  <a:prstClr val="white"/>
                </a:solidFill>
                <a:latin typeface="Calibri" panose="020F0502020204030204"/>
              </a:rPr>
              <a:t> </a:t>
            </a:r>
            <a:r>
              <a:rPr lang="fr-FR" sz="506" dirty="0" err="1">
                <a:solidFill>
                  <a:prstClr val="white"/>
                </a:solidFill>
                <a:latin typeface="Calibri" panose="020F0502020204030204"/>
              </a:rPr>
              <a:t>from</a:t>
            </a:r>
            <a:r>
              <a:rPr lang="fr-FR" sz="506" dirty="0">
                <a:solidFill>
                  <a:prstClr val="white"/>
                </a:solidFill>
                <a:latin typeface="Calibri" panose="020F0502020204030204"/>
              </a:rPr>
              <a:t> VERTIGO BIS Media &amp; données Médiamétrie</a:t>
            </a:r>
          </a:p>
        </p:txBody>
      </p:sp>
      <p:sp>
        <p:nvSpPr>
          <p:cNvPr id="13" name="Rectangle 12">
            <a:extLst>
              <a:ext uri="{FF2B5EF4-FFF2-40B4-BE49-F238E27FC236}">
                <a16:creationId xmlns:a16="http://schemas.microsoft.com/office/drawing/2014/main" id="{77A7FFBF-B61A-4450-958E-49D2FEDE9381}"/>
              </a:ext>
            </a:extLst>
          </p:cNvPr>
          <p:cNvSpPr/>
          <p:nvPr/>
        </p:nvSpPr>
        <p:spPr>
          <a:xfrm>
            <a:off x="5748337" y="965598"/>
            <a:ext cx="2130029" cy="1269578"/>
          </a:xfrm>
          <a:prstGeom prst="rect">
            <a:avLst/>
          </a:prstGeom>
        </p:spPr>
        <p:txBody>
          <a:bodyPr>
            <a:spAutoFit/>
          </a:bodyPr>
          <a:lstStyle/>
          <a:p>
            <a:pPr algn="ctr" defTabSz="685800">
              <a:defRPr/>
            </a:pPr>
            <a:r>
              <a:rPr lang="fr-FR" sz="1050" b="1" i="1" dirty="0">
                <a:solidFill>
                  <a:prstClr val="white"/>
                </a:solidFill>
                <a:effectLst>
                  <a:outerShdw blurRad="38100" dist="38100" dir="2700000" algn="tl">
                    <a:srgbClr val="000000">
                      <a:alpha val="43137"/>
                    </a:srgbClr>
                  </a:outerShdw>
                </a:effectLst>
                <a:latin typeface="Calibri" panose="020F0502020204030204"/>
              </a:rPr>
              <a:t>CD13 :</a:t>
            </a:r>
          </a:p>
          <a:p>
            <a:pPr algn="ctr" defTabSz="685800">
              <a:defRPr/>
            </a:pPr>
            <a:r>
              <a:rPr lang="fr-FR" sz="1050" b="1" i="1" dirty="0">
                <a:solidFill>
                  <a:prstClr val="white"/>
                </a:solidFill>
                <a:effectLst>
                  <a:outerShdw blurRad="38100" dist="38100" dir="2700000" algn="tl">
                    <a:srgbClr val="000000">
                      <a:alpha val="43137"/>
                    </a:srgbClr>
                  </a:outerShdw>
                </a:effectLst>
                <a:latin typeface="Calibri" panose="020F0502020204030204"/>
              </a:rPr>
              <a:t>2 808 605 € </a:t>
            </a:r>
            <a:r>
              <a:rPr lang="fr-FR" sz="1050" b="1" i="1" dirty="0" err="1">
                <a:solidFill>
                  <a:prstClr val="white"/>
                </a:solidFill>
                <a:effectLst>
                  <a:outerShdw blurRad="38100" dist="38100" dir="2700000" algn="tl">
                    <a:srgbClr val="000000">
                      <a:alpha val="43137"/>
                    </a:srgbClr>
                  </a:outerShdw>
                </a:effectLst>
                <a:latin typeface="Calibri" panose="020F0502020204030204"/>
              </a:rPr>
              <a:t>advertising</a:t>
            </a:r>
            <a:r>
              <a:rPr lang="fr-FR" sz="1050" b="1" i="1" dirty="0">
                <a:solidFill>
                  <a:prstClr val="white"/>
                </a:solidFill>
                <a:effectLst>
                  <a:outerShdw blurRad="38100" dist="38100" dir="2700000" algn="tl">
                    <a:srgbClr val="000000">
                      <a:alpha val="43137"/>
                    </a:srgbClr>
                  </a:outerShdw>
                </a:effectLst>
                <a:latin typeface="Calibri" panose="020F0502020204030204"/>
              </a:rPr>
              <a:t> </a:t>
            </a:r>
            <a:r>
              <a:rPr lang="fr-FR" sz="1050" b="1" i="1" dirty="0" err="1">
                <a:solidFill>
                  <a:prstClr val="white"/>
                </a:solidFill>
                <a:effectLst>
                  <a:outerShdw blurRad="38100" dist="38100" dir="2700000" algn="tl">
                    <a:srgbClr val="000000">
                      <a:alpha val="43137"/>
                    </a:srgbClr>
                  </a:outerShdw>
                </a:effectLst>
                <a:latin typeface="Calibri" panose="020F0502020204030204"/>
              </a:rPr>
              <a:t>equivalent</a:t>
            </a:r>
            <a:r>
              <a:rPr lang="fr-FR" sz="1050" b="1" i="1" dirty="0">
                <a:solidFill>
                  <a:prstClr val="white"/>
                </a:solidFill>
                <a:effectLst>
                  <a:outerShdw blurRad="38100" dist="38100" dir="2700000" algn="tl">
                    <a:srgbClr val="000000">
                      <a:alpha val="43137"/>
                    </a:srgbClr>
                  </a:outerShdw>
                </a:effectLst>
                <a:latin typeface="Calibri" panose="020F0502020204030204"/>
              </a:rPr>
              <a:t>*</a:t>
            </a:r>
          </a:p>
          <a:p>
            <a:pPr algn="ctr" defTabSz="685800">
              <a:defRPr/>
            </a:pPr>
            <a:r>
              <a:rPr lang="fr-FR" sz="1050" b="1" i="1" dirty="0">
                <a:solidFill>
                  <a:prstClr val="white"/>
                </a:solidFill>
                <a:effectLst>
                  <a:outerShdw blurRad="38100" dist="38100" dir="2700000" algn="tl">
                    <a:srgbClr val="000000">
                      <a:alpha val="43137"/>
                    </a:srgbClr>
                  </a:outerShdw>
                </a:effectLst>
                <a:latin typeface="Calibri" panose="020F0502020204030204"/>
              </a:rPr>
              <a:t>64 213 422 contacts touchés </a:t>
            </a:r>
          </a:p>
          <a:p>
            <a:pPr algn="ctr" defTabSz="685800">
              <a:defRPr/>
            </a:pPr>
            <a:r>
              <a:rPr lang="fr-FR" sz="1050" b="1" i="1" dirty="0">
                <a:solidFill>
                  <a:prstClr val="white"/>
                </a:solidFill>
                <a:effectLst>
                  <a:outerShdw blurRad="38100" dist="38100" dir="2700000" algn="tl">
                    <a:srgbClr val="000000">
                      <a:alpha val="43137"/>
                    </a:srgbClr>
                  </a:outerShdw>
                </a:effectLst>
                <a:latin typeface="Calibri" panose="020F0502020204030204"/>
              </a:rPr>
              <a:t>143 impacts </a:t>
            </a:r>
            <a:r>
              <a:rPr lang="fr-FR" sz="1050" b="1" i="1" dirty="0" err="1">
                <a:solidFill>
                  <a:prstClr val="white"/>
                </a:solidFill>
                <a:effectLst>
                  <a:outerShdw blurRad="38100" dist="38100" dir="2700000" algn="tl">
                    <a:srgbClr val="000000">
                      <a:alpha val="43137"/>
                    </a:srgbClr>
                  </a:outerShdw>
                </a:effectLst>
                <a:latin typeface="Calibri" panose="020F0502020204030204"/>
              </a:rPr>
              <a:t>from</a:t>
            </a:r>
            <a:r>
              <a:rPr lang="fr-FR" sz="1050" b="1" i="1" dirty="0">
                <a:solidFill>
                  <a:prstClr val="white"/>
                </a:solidFill>
                <a:effectLst>
                  <a:outerShdw blurRad="38100" dist="38100" dir="2700000" algn="tl">
                    <a:srgbClr val="000000">
                      <a:alpha val="43137"/>
                    </a:srgbClr>
                  </a:outerShdw>
                </a:effectLst>
                <a:latin typeface="Calibri" panose="020F0502020204030204"/>
              </a:rPr>
              <a:t> Open13 Provence  </a:t>
            </a:r>
            <a:br>
              <a:rPr lang="fr-FR" sz="1350" b="1" i="1" dirty="0">
                <a:solidFill>
                  <a:prstClr val="white"/>
                </a:solidFill>
                <a:effectLst>
                  <a:outerShdw blurRad="38100" dist="38100" dir="2700000" algn="tl">
                    <a:srgbClr val="000000">
                      <a:alpha val="43137"/>
                    </a:srgbClr>
                  </a:outerShdw>
                </a:effectLst>
                <a:latin typeface="Calibri" panose="020F0502020204030204"/>
              </a:rPr>
            </a:br>
            <a:endParaRPr lang="fr-FR" sz="1350" dirty="0">
              <a:solidFill>
                <a:prstClr val="white"/>
              </a:solidFill>
              <a:latin typeface="Calibri" panose="020F0502020204030204"/>
            </a:endParaRPr>
          </a:p>
        </p:txBody>
      </p:sp>
      <p:sp>
        <p:nvSpPr>
          <p:cNvPr id="14" name="Ellipse 13">
            <a:extLst>
              <a:ext uri="{FF2B5EF4-FFF2-40B4-BE49-F238E27FC236}">
                <a16:creationId xmlns:a16="http://schemas.microsoft.com/office/drawing/2014/main" id="{2FAD6543-90F8-4991-9BCC-7FDBBCDCE199}"/>
              </a:ext>
            </a:extLst>
          </p:cNvPr>
          <p:cNvSpPr/>
          <p:nvPr/>
        </p:nvSpPr>
        <p:spPr>
          <a:xfrm>
            <a:off x="2985104" y="3383767"/>
            <a:ext cx="1042449" cy="993083"/>
          </a:xfrm>
          <a:prstGeom prst="ellipse">
            <a:avLst/>
          </a:prstGeom>
          <a:solidFill>
            <a:schemeClr val="tx1"/>
          </a:solidFill>
          <a:ln>
            <a:solidFill>
              <a:schemeClr val="tx1"/>
            </a:solidFill>
          </a:ln>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TOTAL</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289 186 881</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Contacts </a:t>
            </a:r>
          </a:p>
          <a:p>
            <a:pPr algn="ctr" defTabSz="685800">
              <a:defRPr/>
            </a:pPr>
            <a:r>
              <a:rPr lang="fr-FR" sz="788" b="1" dirty="0">
                <a:solidFill>
                  <a:prstClr val="white"/>
                </a:solidFill>
                <a:effectLst>
                  <a:outerShdw blurRad="38100" dist="38100" dir="2700000" algn="tl">
                    <a:srgbClr val="000000">
                      <a:alpha val="43137"/>
                    </a:srgbClr>
                  </a:outerShdw>
                </a:effectLst>
                <a:latin typeface="Calibri" panose="020F0502020204030204"/>
              </a:rPr>
              <a:t>15 334 071 €</a:t>
            </a:r>
          </a:p>
          <a:p>
            <a:pPr algn="ctr" defTabSz="685800">
              <a:defRPr/>
            </a:pPr>
            <a:r>
              <a:rPr lang="fr-FR" sz="788" b="1" dirty="0" err="1">
                <a:solidFill>
                  <a:prstClr val="white"/>
                </a:solidFill>
                <a:effectLst>
                  <a:outerShdw blurRad="38100" dist="38100" dir="2700000" algn="tl">
                    <a:srgbClr val="000000">
                      <a:alpha val="43137"/>
                    </a:srgbClr>
                  </a:outerShdw>
                </a:effectLst>
                <a:latin typeface="Calibri" panose="020F0502020204030204"/>
              </a:rPr>
              <a:t>advertising</a:t>
            </a:r>
            <a:r>
              <a:rPr lang="fr-FR" sz="788" b="1" dirty="0">
                <a:solidFill>
                  <a:prstClr val="white"/>
                </a:solidFill>
                <a:effectLst>
                  <a:outerShdw blurRad="38100" dist="38100" dir="2700000" algn="tl">
                    <a:srgbClr val="000000">
                      <a:alpha val="43137"/>
                    </a:srgbClr>
                  </a:outerShdw>
                </a:effectLst>
                <a:latin typeface="Calibri" panose="020F0502020204030204"/>
              </a:rPr>
              <a:t> </a:t>
            </a:r>
            <a:r>
              <a:rPr lang="fr-FR" sz="788" b="1" dirty="0" err="1">
                <a:solidFill>
                  <a:prstClr val="white"/>
                </a:solidFill>
                <a:effectLst>
                  <a:outerShdw blurRad="38100" dist="38100" dir="2700000" algn="tl">
                    <a:srgbClr val="000000">
                      <a:alpha val="43137"/>
                    </a:srgbClr>
                  </a:outerShdw>
                </a:effectLst>
                <a:latin typeface="Calibri" panose="020F0502020204030204"/>
              </a:rPr>
              <a:t>equivalent</a:t>
            </a:r>
            <a:endParaRPr lang="fr-FR" sz="788" b="1" dirty="0">
              <a:solidFill>
                <a:prstClr val="white"/>
              </a:solidFill>
              <a:effectLst>
                <a:outerShdw blurRad="38100" dist="38100" dir="2700000" algn="tl">
                  <a:srgbClr val="000000">
                    <a:alpha val="43137"/>
                  </a:srgbClr>
                </a:outerShdw>
              </a:effectLst>
              <a:latin typeface="Calibri" panose="020F0502020204030204"/>
            </a:endParaRPr>
          </a:p>
        </p:txBody>
      </p:sp>
      <p:pic>
        <p:nvPicPr>
          <p:cNvPr id="8" name="Image 7">
            <a:extLst>
              <a:ext uri="{FF2B5EF4-FFF2-40B4-BE49-F238E27FC236}">
                <a16:creationId xmlns:a16="http://schemas.microsoft.com/office/drawing/2014/main" id="{4964D021-1D4A-A9F5-B2CA-6079DDBF87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258" y="918395"/>
            <a:ext cx="1860170" cy="80104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099916" cy="2661397"/>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73" name="Freeform: Shape 7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1" y="3738890"/>
            <a:ext cx="2490867" cy="2261859"/>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75" name="Oval 7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5898" y="2729751"/>
            <a:ext cx="2338578" cy="233857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4" name="Image 13" descr="Une image contenant dessin&#10;&#10;Description générée automatiquement">
            <a:extLst>
              <a:ext uri="{FF2B5EF4-FFF2-40B4-BE49-F238E27FC236}">
                <a16:creationId xmlns:a16="http://schemas.microsoft.com/office/drawing/2014/main" id="{50D08EE3-0A27-4068-B464-0D4E20052DA6}"/>
              </a:ext>
            </a:extLst>
          </p:cNvPr>
          <p:cNvPicPr>
            <a:picLocks noChangeAspect="1"/>
          </p:cNvPicPr>
          <p:nvPr/>
        </p:nvPicPr>
        <p:blipFill rotWithShape="1">
          <a:blip r:embed="rId2">
            <a:extLst>
              <a:ext uri="{28A0092B-C50C-407E-A947-70E740481C1C}">
                <a14:useLocalDpi xmlns:a14="http://schemas.microsoft.com/office/drawing/2010/main" val="0"/>
              </a:ext>
            </a:extLst>
          </a:blip>
          <a:srcRect r="-4" b="-4"/>
          <a:stretch/>
        </p:blipFill>
        <p:spPr>
          <a:xfrm>
            <a:off x="2669342" y="2853195"/>
            <a:ext cx="2091690" cy="209169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2050" name="Picture 2" descr="Le Jour et la Nuit, Marseille, cinéma, festivals, sortir, mode ...">
            <a:extLst>
              <a:ext uri="{FF2B5EF4-FFF2-40B4-BE49-F238E27FC236}">
                <a16:creationId xmlns:a16="http://schemas.microsoft.com/office/drawing/2014/main" id="{8EECBC78-BFC6-4C9B-AA30-BD4C4F022E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38" r="4" b="4"/>
          <a:stretch/>
        </p:blipFill>
        <p:spPr bwMode="auto">
          <a:xfrm>
            <a:off x="15" y="857257"/>
            <a:ext cx="2975965" cy="2537453"/>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extLst>
            <a:ext uri="{909E8E84-426E-40DD-AFC4-6F175D3DCCD1}">
              <a14:hiddenFill xmlns:a14="http://schemas.microsoft.com/office/drawing/2010/main">
                <a:solidFill>
                  <a:srgbClr val="FFFFFF"/>
                </a:solidFill>
              </a14:hiddenFill>
            </a:ext>
          </a:extLst>
        </p:spPr>
      </p:pic>
      <p:pic>
        <p:nvPicPr>
          <p:cNvPr id="15" name="Image 14" descr="Une image contenant intérieur, petit, table, assis&#10;&#10;Description générée automatiquement">
            <a:extLst>
              <a:ext uri="{FF2B5EF4-FFF2-40B4-BE49-F238E27FC236}">
                <a16:creationId xmlns:a16="http://schemas.microsoft.com/office/drawing/2014/main" id="{BBB94A20-6F0E-4D61-9C83-36E1EE88E4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38" r="14787"/>
          <a:stretch/>
        </p:blipFill>
        <p:spPr>
          <a:xfrm>
            <a:off x="3619" y="3862695"/>
            <a:ext cx="2366303" cy="2138062"/>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6" name="Rectangle 15">
            <a:extLst>
              <a:ext uri="{FF2B5EF4-FFF2-40B4-BE49-F238E27FC236}">
                <a16:creationId xmlns:a16="http://schemas.microsoft.com/office/drawing/2014/main" id="{3DD4ABE8-C7BD-41F4-9E27-963E0E43D2A8}"/>
              </a:ext>
            </a:extLst>
          </p:cNvPr>
          <p:cNvSpPr/>
          <p:nvPr/>
        </p:nvSpPr>
        <p:spPr>
          <a:xfrm>
            <a:off x="5205221" y="4213503"/>
            <a:ext cx="3501192" cy="2386263"/>
          </a:xfrm>
          <a:prstGeom prst="rect">
            <a:avLst/>
          </a:prstGeom>
        </p:spPr>
        <p:txBody>
          <a:bodyPr vert="horz" lIns="68580" tIns="34290" rIns="68580" bIns="34290" rtlCol="0" anchor="t">
            <a:normAutofit/>
          </a:bodyPr>
          <a:lstStyle/>
          <a:p>
            <a:pPr indent="-171450" defTabSz="685800">
              <a:lnSpc>
                <a:spcPct val="90000"/>
              </a:lnSpc>
              <a:spcAft>
                <a:spcPts val="450"/>
              </a:spcAft>
              <a:buFont typeface="Arial" panose="020B0604020202020204" pitchFamily="34" charset="0"/>
              <a:buChar char="•"/>
              <a:defRPr/>
            </a:pPr>
            <a:endParaRPr lang="en-US" sz="975" dirty="0">
              <a:solidFill>
                <a:prstClr val="white"/>
              </a:solidFill>
              <a:latin typeface="Calibri" panose="020F0502020204030204"/>
            </a:endParaRPr>
          </a:p>
        </p:txBody>
      </p:sp>
      <p:sp>
        <p:nvSpPr>
          <p:cNvPr id="12" name="ZoneTexte 11">
            <a:extLst>
              <a:ext uri="{FF2B5EF4-FFF2-40B4-BE49-F238E27FC236}">
                <a16:creationId xmlns:a16="http://schemas.microsoft.com/office/drawing/2014/main" id="{BF27033E-7FC5-4E16-A3BF-4DA0619BD602}"/>
              </a:ext>
            </a:extLst>
          </p:cNvPr>
          <p:cNvSpPr txBox="1"/>
          <p:nvPr/>
        </p:nvSpPr>
        <p:spPr>
          <a:xfrm>
            <a:off x="4915805" y="1713916"/>
            <a:ext cx="4168451" cy="3061864"/>
          </a:xfrm>
          <a:prstGeom prst="rect">
            <a:avLst/>
          </a:prstGeom>
          <a:noFill/>
        </p:spPr>
        <p:txBody>
          <a:bodyPr wrap="square" rtlCol="0">
            <a:spAutoFit/>
          </a:bodyPr>
          <a:lstStyle/>
          <a:p>
            <a:pPr algn="just" defTabSz="685800">
              <a:spcAft>
                <a:spcPts val="450"/>
              </a:spcAft>
              <a:defRPr/>
            </a:pPr>
            <a:r>
              <a:rPr lang="fr-FR" sz="1050" dirty="0" err="1">
                <a:solidFill>
                  <a:prstClr val="white"/>
                </a:solidFill>
                <a:latin typeface="Calibri" panose="020F0502020204030204"/>
              </a:rPr>
              <a:t>During</a:t>
            </a:r>
            <a:r>
              <a:rPr lang="fr-FR" sz="1050" dirty="0">
                <a:solidFill>
                  <a:prstClr val="white"/>
                </a:solidFill>
                <a:latin typeface="Calibri" panose="020F0502020204030204"/>
              </a:rPr>
              <a:t> 32 </a:t>
            </a:r>
            <a:r>
              <a:rPr lang="fr-FR" sz="1050" dirty="0" err="1">
                <a:solidFill>
                  <a:prstClr val="white"/>
                </a:solidFill>
                <a:latin typeface="Calibri" panose="020F0502020204030204"/>
              </a:rPr>
              <a:t>years</a:t>
            </a:r>
            <a:r>
              <a:rPr lang="fr-FR" sz="1050" dirty="0">
                <a:solidFill>
                  <a:prstClr val="white"/>
                </a:solidFill>
                <a:latin typeface="Calibri" panose="020F0502020204030204"/>
              </a:rPr>
              <a:t>, </a:t>
            </a:r>
            <a:r>
              <a:rPr lang="fr-FR" sz="1050" b="1" dirty="0">
                <a:solidFill>
                  <a:prstClr val="white"/>
                </a:solidFill>
                <a:latin typeface="Calibri" panose="020F0502020204030204"/>
              </a:rPr>
              <a:t>the Open13 Provence </a:t>
            </a:r>
            <a:r>
              <a:rPr lang="fr-FR" sz="1050" b="1" dirty="0" err="1">
                <a:solidFill>
                  <a:prstClr val="white"/>
                </a:solidFill>
                <a:latin typeface="Calibri" panose="020F0502020204030204"/>
              </a:rPr>
              <a:t>is</a:t>
            </a:r>
            <a:r>
              <a:rPr lang="fr-FR" sz="1050" b="1" dirty="0">
                <a:solidFill>
                  <a:prstClr val="white"/>
                </a:solidFill>
                <a:latin typeface="Calibri" panose="020F0502020204030204"/>
              </a:rPr>
              <a:t> </a:t>
            </a:r>
            <a:r>
              <a:rPr lang="fr-FR" sz="1050" b="1" dirty="0" err="1">
                <a:solidFill>
                  <a:prstClr val="white"/>
                </a:solidFill>
                <a:latin typeface="Calibri" panose="020F0502020204030204"/>
              </a:rPr>
              <a:t>becoming</a:t>
            </a:r>
            <a:r>
              <a:rPr lang="fr-FR" sz="1050" b="1" dirty="0">
                <a:solidFill>
                  <a:prstClr val="white"/>
                </a:solidFill>
                <a:latin typeface="Calibri" panose="020F0502020204030204"/>
              </a:rPr>
              <a:t> a </a:t>
            </a:r>
            <a:r>
              <a:rPr lang="fr-FR" sz="1050" b="1" dirty="0" err="1">
                <a:solidFill>
                  <a:prstClr val="white"/>
                </a:solidFill>
                <a:latin typeface="Calibri" panose="020F0502020204030204"/>
              </a:rPr>
              <a:t>singular</a:t>
            </a:r>
            <a:r>
              <a:rPr lang="fr-FR" sz="1050" b="1" dirty="0">
                <a:solidFill>
                  <a:prstClr val="white"/>
                </a:solidFill>
                <a:latin typeface="Calibri" panose="020F0502020204030204"/>
              </a:rPr>
              <a:t> social moment and place</a:t>
            </a:r>
            <a:r>
              <a:rPr lang="fr-FR" sz="1050" dirty="0">
                <a:solidFill>
                  <a:prstClr val="white"/>
                </a:solidFill>
                <a:latin typeface="Calibri" panose="020F0502020204030204"/>
              </a:rPr>
              <a:t> for sport, </a:t>
            </a:r>
            <a:r>
              <a:rPr lang="fr-FR" sz="1050" dirty="0" err="1">
                <a:solidFill>
                  <a:prstClr val="white"/>
                </a:solidFill>
                <a:latin typeface="Calibri" panose="020F0502020204030204"/>
              </a:rPr>
              <a:t>economy</a:t>
            </a:r>
            <a:r>
              <a:rPr lang="fr-FR" sz="1050" dirty="0">
                <a:solidFill>
                  <a:prstClr val="white"/>
                </a:solidFill>
                <a:latin typeface="Calibri" panose="020F0502020204030204"/>
              </a:rPr>
              <a:t> and public </a:t>
            </a:r>
            <a:r>
              <a:rPr lang="fr-FR" sz="1050" dirty="0" err="1">
                <a:solidFill>
                  <a:prstClr val="white"/>
                </a:solidFill>
                <a:latin typeface="Calibri" panose="020F0502020204030204"/>
              </a:rPr>
              <a:t>actors</a:t>
            </a:r>
            <a:r>
              <a:rPr lang="fr-FR" sz="1050" dirty="0">
                <a:solidFill>
                  <a:prstClr val="white"/>
                </a:solidFill>
                <a:latin typeface="Calibri" panose="020F0502020204030204"/>
              </a:rPr>
              <a:t> </a:t>
            </a:r>
            <a:r>
              <a:rPr lang="fr-FR" sz="1050" dirty="0" err="1">
                <a:solidFill>
                  <a:prstClr val="white"/>
                </a:solidFill>
                <a:latin typeface="Calibri" panose="020F0502020204030204"/>
              </a:rPr>
              <a:t>from</a:t>
            </a:r>
            <a:r>
              <a:rPr lang="fr-FR" sz="1050" dirty="0">
                <a:solidFill>
                  <a:prstClr val="white"/>
                </a:solidFill>
                <a:latin typeface="Calibri" panose="020F0502020204030204"/>
              </a:rPr>
              <a:t> </a:t>
            </a:r>
            <a:r>
              <a:rPr lang="fr-FR" sz="1050" b="1" dirty="0">
                <a:solidFill>
                  <a:prstClr val="white"/>
                </a:solidFill>
                <a:latin typeface="Calibri" panose="020F0502020204030204"/>
              </a:rPr>
              <a:t>Marseille Provence destination</a:t>
            </a:r>
            <a:r>
              <a:rPr lang="fr-FR" sz="1050" dirty="0">
                <a:solidFill>
                  <a:prstClr val="white"/>
                </a:solidFill>
                <a:latin typeface="Calibri" panose="020F0502020204030204"/>
              </a:rPr>
              <a:t>. </a:t>
            </a:r>
          </a:p>
          <a:p>
            <a:pPr algn="just" defTabSz="685800">
              <a:spcAft>
                <a:spcPts val="450"/>
              </a:spcAft>
              <a:defRPr/>
            </a:pPr>
            <a:endParaRPr lang="fr-FR" sz="1050" dirty="0">
              <a:solidFill>
                <a:prstClr val="white"/>
              </a:solidFill>
              <a:latin typeface="Calibri" panose="020F0502020204030204"/>
            </a:endParaRPr>
          </a:p>
          <a:p>
            <a:pPr algn="just" defTabSz="685800">
              <a:spcAft>
                <a:spcPts val="450"/>
              </a:spcAft>
              <a:defRPr/>
            </a:pPr>
            <a:r>
              <a:rPr lang="fr-FR" sz="1050" dirty="0" err="1">
                <a:solidFill>
                  <a:prstClr val="white"/>
                </a:solidFill>
                <a:latin typeface="Calibri" panose="020F0502020204030204"/>
              </a:rPr>
              <a:t>With</a:t>
            </a:r>
            <a:r>
              <a:rPr lang="fr-FR" sz="1050" dirty="0">
                <a:solidFill>
                  <a:prstClr val="white"/>
                </a:solidFill>
                <a:latin typeface="Calibri" panose="020F0502020204030204"/>
              </a:rPr>
              <a:t> a high </a:t>
            </a:r>
            <a:r>
              <a:rPr lang="fr-FR" sz="1050" dirty="0" err="1">
                <a:solidFill>
                  <a:prstClr val="white"/>
                </a:solidFill>
                <a:latin typeface="Calibri" panose="020F0502020204030204"/>
              </a:rPr>
              <a:t>quality</a:t>
            </a:r>
            <a:r>
              <a:rPr lang="fr-FR" sz="1050" dirty="0">
                <a:solidFill>
                  <a:prstClr val="white"/>
                </a:solidFill>
                <a:latin typeface="Calibri" panose="020F0502020204030204"/>
              </a:rPr>
              <a:t> of the </a:t>
            </a:r>
            <a:r>
              <a:rPr lang="fr-FR" sz="1050" dirty="0" err="1">
                <a:solidFill>
                  <a:prstClr val="white"/>
                </a:solidFill>
                <a:latin typeface="Calibri" panose="020F0502020204030204"/>
              </a:rPr>
              <a:t>worldclass</a:t>
            </a:r>
            <a:r>
              <a:rPr lang="fr-FR" sz="1050" dirty="0">
                <a:solidFill>
                  <a:prstClr val="white"/>
                </a:solidFill>
                <a:latin typeface="Calibri" panose="020F0502020204030204"/>
              </a:rPr>
              <a:t> tennis </a:t>
            </a:r>
            <a:r>
              <a:rPr lang="fr-FR" sz="1050" dirty="0" err="1">
                <a:solidFill>
                  <a:prstClr val="white"/>
                </a:solidFill>
                <a:latin typeface="Calibri" panose="020F0502020204030204"/>
              </a:rPr>
              <a:t>competition</a:t>
            </a:r>
            <a:r>
              <a:rPr lang="fr-FR" sz="1050" dirty="0">
                <a:solidFill>
                  <a:prstClr val="white"/>
                </a:solidFill>
                <a:latin typeface="Calibri" panose="020F0502020204030204"/>
              </a:rPr>
              <a:t> and </a:t>
            </a:r>
            <a:r>
              <a:rPr lang="fr-FR" sz="1050" dirty="0" err="1">
                <a:solidFill>
                  <a:prstClr val="white"/>
                </a:solidFill>
                <a:latin typeface="Calibri" panose="020F0502020204030204"/>
              </a:rPr>
              <a:t>its</a:t>
            </a:r>
            <a:r>
              <a:rPr lang="fr-FR" sz="1050" dirty="0">
                <a:solidFill>
                  <a:prstClr val="white"/>
                </a:solidFill>
                <a:latin typeface="Calibri" panose="020F0502020204030204"/>
              </a:rPr>
              <a:t> </a:t>
            </a:r>
            <a:r>
              <a:rPr lang="fr-FR" sz="1050" dirty="0" err="1">
                <a:solidFill>
                  <a:prstClr val="white"/>
                </a:solidFill>
                <a:latin typeface="Calibri" panose="020F0502020204030204"/>
              </a:rPr>
              <a:t>hospitality</a:t>
            </a:r>
            <a:r>
              <a:rPr lang="fr-FR" sz="1050" dirty="0">
                <a:solidFill>
                  <a:prstClr val="white"/>
                </a:solidFill>
                <a:latin typeface="Calibri" panose="020F0502020204030204"/>
              </a:rPr>
              <a:t> for sponsors and </a:t>
            </a:r>
            <a:r>
              <a:rPr lang="fr-FR" sz="1050" dirty="0" err="1">
                <a:solidFill>
                  <a:prstClr val="white"/>
                </a:solidFill>
                <a:latin typeface="Calibri" panose="020F0502020204030204"/>
              </a:rPr>
              <a:t>executives</a:t>
            </a:r>
            <a:r>
              <a:rPr lang="fr-FR" sz="1050" dirty="0">
                <a:solidFill>
                  <a:prstClr val="white"/>
                </a:solidFill>
                <a:latin typeface="Calibri" panose="020F0502020204030204"/>
              </a:rPr>
              <a:t>, </a:t>
            </a:r>
            <a:r>
              <a:rPr lang="fr-FR" sz="1050" b="1" dirty="0">
                <a:solidFill>
                  <a:prstClr val="white"/>
                </a:solidFill>
                <a:latin typeface="Calibri" panose="020F0502020204030204"/>
              </a:rPr>
              <a:t>the Open13 Provence DNA </a:t>
            </a:r>
            <a:r>
              <a:rPr lang="fr-FR" sz="1050" b="1" dirty="0" err="1">
                <a:solidFill>
                  <a:prstClr val="white"/>
                </a:solidFill>
                <a:latin typeface="Calibri" panose="020F0502020204030204"/>
              </a:rPr>
              <a:t>is</a:t>
            </a:r>
            <a:r>
              <a:rPr lang="fr-FR" sz="1050" b="1" dirty="0">
                <a:solidFill>
                  <a:prstClr val="white"/>
                </a:solidFill>
                <a:latin typeface="Calibri" panose="020F0502020204030204"/>
              </a:rPr>
              <a:t> to focus on the HUMAN RELATIONS</a:t>
            </a:r>
            <a:r>
              <a:rPr lang="fr-FR" sz="1050" dirty="0">
                <a:solidFill>
                  <a:prstClr val="white"/>
                </a:solidFill>
                <a:latin typeface="Calibri" panose="020F0502020204030204"/>
              </a:rPr>
              <a:t> as an asset.   </a:t>
            </a:r>
          </a:p>
          <a:p>
            <a:pPr algn="just" defTabSz="685800">
              <a:spcAft>
                <a:spcPts val="450"/>
              </a:spcAft>
              <a:defRPr/>
            </a:pPr>
            <a:endParaRPr lang="fr-FR" sz="1050" dirty="0">
              <a:solidFill>
                <a:prstClr val="white"/>
              </a:solidFill>
              <a:latin typeface="Calibri" panose="020F0502020204030204"/>
            </a:endParaRPr>
          </a:p>
          <a:p>
            <a:pPr algn="just" defTabSz="685800">
              <a:spcAft>
                <a:spcPts val="450"/>
              </a:spcAft>
              <a:defRPr/>
            </a:pPr>
            <a:r>
              <a:rPr lang="fr-FR" sz="1050" dirty="0" err="1">
                <a:solidFill>
                  <a:prstClr val="white"/>
                </a:solidFill>
                <a:latin typeface="Calibri" panose="020F0502020204030204"/>
              </a:rPr>
              <a:t>With</a:t>
            </a:r>
            <a:r>
              <a:rPr lang="fr-FR" sz="1050" dirty="0">
                <a:solidFill>
                  <a:prstClr val="white"/>
                </a:solidFill>
                <a:latin typeface="Calibri" panose="020F0502020204030204"/>
              </a:rPr>
              <a:t> more </a:t>
            </a:r>
            <a:r>
              <a:rPr lang="fr-FR" sz="1050" dirty="0" err="1">
                <a:solidFill>
                  <a:prstClr val="white"/>
                </a:solidFill>
                <a:latin typeface="Calibri" panose="020F0502020204030204"/>
              </a:rPr>
              <a:t>than</a:t>
            </a:r>
            <a:r>
              <a:rPr lang="fr-FR" sz="1050" dirty="0">
                <a:solidFill>
                  <a:prstClr val="white"/>
                </a:solidFill>
                <a:latin typeface="Calibri" panose="020F0502020204030204"/>
              </a:rPr>
              <a:t> 40 international media, </a:t>
            </a:r>
            <a:r>
              <a:rPr lang="fr-FR" sz="1050" b="1" dirty="0" err="1">
                <a:solidFill>
                  <a:prstClr val="white"/>
                </a:solidFill>
                <a:latin typeface="Calibri" panose="020F0502020204030204"/>
              </a:rPr>
              <a:t>its</a:t>
            </a:r>
            <a:r>
              <a:rPr lang="fr-FR" sz="1050" b="1" dirty="0">
                <a:solidFill>
                  <a:prstClr val="white"/>
                </a:solidFill>
                <a:latin typeface="Calibri" panose="020F0502020204030204"/>
              </a:rPr>
              <a:t> local action </a:t>
            </a:r>
            <a:r>
              <a:rPr lang="fr-FR" sz="1050" b="1" dirty="0" err="1">
                <a:solidFill>
                  <a:prstClr val="white"/>
                </a:solidFill>
                <a:latin typeface="Calibri" panose="020F0502020204030204"/>
              </a:rPr>
              <a:t>is</a:t>
            </a:r>
            <a:r>
              <a:rPr lang="fr-FR" sz="1050" b="1" dirty="0">
                <a:solidFill>
                  <a:prstClr val="white"/>
                </a:solidFill>
                <a:latin typeface="Calibri" panose="020F0502020204030204"/>
              </a:rPr>
              <a:t> a one </a:t>
            </a:r>
            <a:r>
              <a:rPr lang="fr-FR" sz="1050" b="1" dirty="0" err="1">
                <a:solidFill>
                  <a:prstClr val="white"/>
                </a:solidFill>
                <a:latin typeface="Calibri" panose="020F0502020204030204"/>
              </a:rPr>
              <a:t>week</a:t>
            </a:r>
            <a:r>
              <a:rPr lang="fr-FR" sz="1050" b="1" dirty="0">
                <a:solidFill>
                  <a:prstClr val="white"/>
                </a:solidFill>
                <a:latin typeface="Calibri" panose="020F0502020204030204"/>
              </a:rPr>
              <a:t> meeting </a:t>
            </a:r>
            <a:r>
              <a:rPr lang="fr-FR" sz="1050" b="1" dirty="0" err="1">
                <a:solidFill>
                  <a:prstClr val="white"/>
                </a:solidFill>
                <a:latin typeface="Calibri" panose="020F0502020204030204"/>
              </a:rPr>
              <a:t>with</a:t>
            </a:r>
            <a:r>
              <a:rPr lang="fr-FR" sz="1050" b="1" dirty="0">
                <a:solidFill>
                  <a:prstClr val="white"/>
                </a:solidFill>
                <a:latin typeface="Calibri" panose="020F0502020204030204"/>
              </a:rPr>
              <a:t> all the Marseille Provence </a:t>
            </a:r>
            <a:r>
              <a:rPr lang="fr-FR" sz="1050" b="1" dirty="0" err="1">
                <a:solidFill>
                  <a:prstClr val="white"/>
                </a:solidFill>
                <a:latin typeface="Calibri" panose="020F0502020204030204"/>
              </a:rPr>
              <a:t>actors</a:t>
            </a:r>
            <a:r>
              <a:rPr lang="fr-FR" sz="1050" b="1" dirty="0">
                <a:solidFill>
                  <a:prstClr val="white"/>
                </a:solidFill>
                <a:latin typeface="Calibri" panose="020F0502020204030204"/>
              </a:rPr>
              <a:t> </a:t>
            </a:r>
            <a:r>
              <a:rPr lang="fr-FR" sz="1050" dirty="0" err="1">
                <a:solidFill>
                  <a:prstClr val="white"/>
                </a:solidFill>
                <a:latin typeface="Calibri" panose="020F0502020204030204"/>
              </a:rPr>
              <a:t>mixing</a:t>
            </a:r>
            <a:r>
              <a:rPr lang="fr-FR" sz="1050" dirty="0">
                <a:solidFill>
                  <a:prstClr val="white"/>
                </a:solidFill>
                <a:latin typeface="Calibri" panose="020F0502020204030204"/>
              </a:rPr>
              <a:t> sport and relations.</a:t>
            </a:r>
          </a:p>
          <a:p>
            <a:pPr algn="just" defTabSz="685800">
              <a:spcAft>
                <a:spcPts val="450"/>
              </a:spcAft>
              <a:defRPr/>
            </a:pPr>
            <a:endParaRPr lang="fr-FR" sz="1050" dirty="0">
              <a:solidFill>
                <a:prstClr val="white"/>
              </a:solidFill>
              <a:latin typeface="Calibri" panose="020F0502020204030204"/>
            </a:endParaRPr>
          </a:p>
          <a:p>
            <a:pPr algn="just" defTabSz="685800">
              <a:lnSpc>
                <a:spcPct val="90000"/>
              </a:lnSpc>
              <a:spcAft>
                <a:spcPts val="450"/>
              </a:spcAft>
              <a:defRPr/>
            </a:pPr>
            <a:r>
              <a:rPr lang="en-US" sz="1050" b="1" dirty="0">
                <a:solidFill>
                  <a:prstClr val="white"/>
                </a:solidFill>
                <a:latin typeface="Calibri" panose="020F0502020204030204"/>
              </a:rPr>
              <a:t>The citizen aim of Open13 Provence is to be a reputational asset for the Marseille Provence destination in order to promote its brand and attractivity . </a:t>
            </a:r>
          </a:p>
          <a:p>
            <a:pPr algn="just" defTabSz="685800">
              <a:lnSpc>
                <a:spcPct val="90000"/>
              </a:lnSpc>
              <a:spcAft>
                <a:spcPts val="450"/>
              </a:spcAft>
              <a:defRPr/>
            </a:pPr>
            <a:endParaRPr lang="en-US" sz="1050" dirty="0">
              <a:solidFill>
                <a:prstClr val="white"/>
              </a:solidFill>
              <a:latin typeface="Calibri" panose="020F0502020204030204"/>
            </a:endParaRPr>
          </a:p>
        </p:txBody>
      </p:sp>
      <p:sp>
        <p:nvSpPr>
          <p:cNvPr id="21" name="ZoneTexte 20">
            <a:extLst>
              <a:ext uri="{FF2B5EF4-FFF2-40B4-BE49-F238E27FC236}">
                <a16:creationId xmlns:a16="http://schemas.microsoft.com/office/drawing/2014/main" id="{D5D1DF71-F223-4FFA-A054-6520649764D8}"/>
              </a:ext>
            </a:extLst>
          </p:cNvPr>
          <p:cNvSpPr txBox="1"/>
          <p:nvPr/>
        </p:nvSpPr>
        <p:spPr>
          <a:xfrm>
            <a:off x="5046584" y="1044287"/>
            <a:ext cx="3818467" cy="323165"/>
          </a:xfrm>
          <a:prstGeom prst="rect">
            <a:avLst/>
          </a:prstGeom>
          <a:noFill/>
        </p:spPr>
        <p:txBody>
          <a:bodyPr wrap="square" rtlCol="0">
            <a:spAutoFit/>
          </a:bodyPr>
          <a:lstStyle/>
          <a:p>
            <a:pPr defTabSz="685800">
              <a:defRPr/>
            </a:pPr>
            <a:r>
              <a:rPr lang="fr-FR" sz="1500" b="1" dirty="0">
                <a:solidFill>
                  <a:prstClr val="white"/>
                </a:solidFill>
                <a:latin typeface="Georgia Pro Black" panose="02040A02050405020203" pitchFamily="18" charset="0"/>
              </a:rPr>
              <a:t>CITIZENSHIP POSIONNING</a:t>
            </a:r>
          </a:p>
        </p:txBody>
      </p:sp>
    </p:spTree>
    <p:extLst>
      <p:ext uri="{BB962C8B-B14F-4D97-AF65-F5344CB8AC3E}">
        <p14:creationId xmlns:p14="http://schemas.microsoft.com/office/powerpoint/2010/main" val="3289077657"/>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190CB06-F6FC-49CD-A60F-9AA19C3335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7" r="27143" b="3"/>
          <a:stretch/>
        </p:blipFill>
        <p:spPr>
          <a:xfrm>
            <a:off x="5975513" y="-1"/>
            <a:ext cx="3168488"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5" name="Image 4" descr="Une image contenant personne, extérieur, bâtiment, gens&#10;&#10;Description générée automatiquement">
            <a:extLst>
              <a:ext uri="{FF2B5EF4-FFF2-40B4-BE49-F238E27FC236}">
                <a16:creationId xmlns:a16="http://schemas.microsoft.com/office/drawing/2014/main" id="{502C1703-2DAA-4A54-8EB9-EB4D58C409AA}"/>
              </a:ext>
            </a:extLst>
          </p:cNvPr>
          <p:cNvPicPr>
            <a:picLocks noChangeAspect="1"/>
          </p:cNvPicPr>
          <p:nvPr/>
        </p:nvPicPr>
        <p:blipFill rotWithShape="1">
          <a:blip r:embed="rId3">
            <a:extLst>
              <a:ext uri="{28A0092B-C50C-407E-A947-70E740481C1C}">
                <a14:useLocalDpi xmlns:a14="http://schemas.microsoft.com/office/drawing/2010/main" val="0"/>
              </a:ext>
            </a:extLst>
          </a:blip>
          <a:srcRect t="2877" r="1" b="10289"/>
          <a:stretch/>
        </p:blipFill>
        <p:spPr>
          <a:xfrm>
            <a:off x="3370076" y="243"/>
            <a:ext cx="5773923"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11" name="Image 10" descr="Une image contenant sport, route, jeu, personne&#10;&#10;Description générée automatiquement">
            <a:extLst>
              <a:ext uri="{FF2B5EF4-FFF2-40B4-BE49-F238E27FC236}">
                <a16:creationId xmlns:a16="http://schemas.microsoft.com/office/drawing/2014/main" id="{AE5400AE-B03E-406F-84A0-34D9905B80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01" r="4231" b="-1"/>
          <a:stretch/>
        </p:blipFill>
        <p:spPr>
          <a:xfrm>
            <a:off x="20" y="10"/>
            <a:ext cx="439482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9" name="Image 8" descr="Une image contenant route, raquette, court, boule&#10;&#10;Description générée automatiquement">
            <a:extLst>
              <a:ext uri="{FF2B5EF4-FFF2-40B4-BE49-F238E27FC236}">
                <a16:creationId xmlns:a16="http://schemas.microsoft.com/office/drawing/2014/main" id="{E747B267-41DD-44ED-8739-65517406EFFF}"/>
              </a:ext>
            </a:extLst>
          </p:cNvPr>
          <p:cNvPicPr>
            <a:picLocks noChangeAspect="1"/>
          </p:cNvPicPr>
          <p:nvPr/>
        </p:nvPicPr>
        <p:blipFill rotWithShape="1">
          <a:blip r:embed="rId5">
            <a:extLst>
              <a:ext uri="{28A0092B-C50C-407E-A947-70E740481C1C}">
                <a14:useLocalDpi xmlns:a14="http://schemas.microsoft.com/office/drawing/2010/main" val="0"/>
              </a:ext>
            </a:extLst>
          </a:blip>
          <a:srcRect r="12609" b="-4"/>
          <a:stretch/>
        </p:blipFill>
        <p:spPr>
          <a:xfrm>
            <a:off x="4762567" y="3511295"/>
            <a:ext cx="4381433"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3" name="Image 2">
            <a:extLst>
              <a:ext uri="{FF2B5EF4-FFF2-40B4-BE49-F238E27FC236}">
                <a16:creationId xmlns:a16="http://schemas.microsoft.com/office/drawing/2014/main" id="{184E6471-7E06-49D8-AA47-09411A0D8F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486" r="2" b="11488"/>
          <a:stretch/>
        </p:blipFill>
        <p:spPr>
          <a:xfrm>
            <a:off x="20" y="3511295"/>
            <a:ext cx="5773902"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6923767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57250"/>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a:solidFill>
                <a:prstClr val="black"/>
              </a:solidFill>
              <a:latin typeface="Calibri" panose="020F0502020204030204"/>
            </a:endParaRPr>
          </a:p>
        </p:txBody>
      </p:sp>
      <p:grpSp>
        <p:nvGrpSpPr>
          <p:cNvPr id="28"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857250"/>
            <a:ext cx="1827610" cy="51435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fr-FR"/>
            </a:p>
          </p:txBody>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fr-FR"/>
            </a:p>
          </p:txBody>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fr-FR"/>
            </a:p>
          </p:txBody>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fr-FR"/>
            </a:p>
          </p:txBody>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fr-FR"/>
            </a:p>
          </p:txBody>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fr-FR"/>
            </a:p>
          </p:txBody>
        </p:sp>
      </p:grpSp>
      <p:sp>
        <p:nvSpPr>
          <p:cNvPr id="7" name="ZoneTexte 6">
            <a:extLst>
              <a:ext uri="{FF2B5EF4-FFF2-40B4-BE49-F238E27FC236}">
                <a16:creationId xmlns:a16="http://schemas.microsoft.com/office/drawing/2014/main" id="{2A9BBFAA-8C49-445D-9945-B16768ABEBF6}"/>
              </a:ext>
            </a:extLst>
          </p:cNvPr>
          <p:cNvSpPr txBox="1"/>
          <p:nvPr/>
        </p:nvSpPr>
        <p:spPr>
          <a:xfrm>
            <a:off x="401266" y="1371600"/>
            <a:ext cx="2085203" cy="3829050"/>
          </a:xfrm>
          <a:prstGeom prst="rect">
            <a:avLst/>
          </a:prstGeom>
        </p:spPr>
        <p:txBody>
          <a:bodyPr vert="horz" lIns="68580" tIns="34290" rIns="68580" bIns="34290" rtlCol="0" anchor="ctr">
            <a:normAutofit/>
          </a:bodyPr>
          <a:lstStyle/>
          <a:p>
            <a:pPr defTabSz="685800">
              <a:lnSpc>
                <a:spcPct val="90000"/>
              </a:lnSpc>
              <a:spcBef>
                <a:spcPct val="0"/>
              </a:spcBef>
              <a:spcAft>
                <a:spcPts val="450"/>
              </a:spcAft>
              <a:defRPr/>
            </a:pPr>
            <a:r>
              <a:rPr lang="en-US" sz="3000" b="1" dirty="0">
                <a:solidFill>
                  <a:srgbClr val="FFFFFF"/>
                </a:solidFill>
                <a:latin typeface="Calibri Light" panose="020F0302020204030204"/>
              </a:rPr>
              <a:t>EXPENSES : 4,771 K€</a:t>
            </a:r>
          </a:p>
        </p:txBody>
      </p:sp>
      <p:graphicFrame>
        <p:nvGraphicFramePr>
          <p:cNvPr id="6" name="Espace réservé du contenu 5">
            <a:extLst>
              <a:ext uri="{FF2B5EF4-FFF2-40B4-BE49-F238E27FC236}">
                <a16:creationId xmlns:a16="http://schemas.microsoft.com/office/drawing/2014/main" id="{7467E70F-5AD7-4416-B754-E042335CB941}"/>
              </a:ext>
            </a:extLst>
          </p:cNvPr>
          <p:cNvGraphicFramePr>
            <a:graphicFrameLocks noGrp="1"/>
          </p:cNvGraphicFramePr>
          <p:nvPr>
            <p:ph idx="1"/>
            <p:extLst>
              <p:ext uri="{D42A27DB-BD31-4B8C-83A1-F6EECF244321}">
                <p14:modId xmlns:p14="http://schemas.microsoft.com/office/powerpoint/2010/main" val="2654595783"/>
              </p:ext>
            </p:extLst>
          </p:nvPr>
        </p:nvGraphicFramePr>
        <p:xfrm>
          <a:off x="3302781" y="1243012"/>
          <a:ext cx="5781953" cy="395763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 coins arrondis 7">
            <a:extLst>
              <a:ext uri="{FF2B5EF4-FFF2-40B4-BE49-F238E27FC236}">
                <a16:creationId xmlns:a16="http://schemas.microsoft.com/office/drawing/2014/main" id="{6A9AAA5F-DCB7-4082-AAFE-883E88032863}"/>
              </a:ext>
            </a:extLst>
          </p:cNvPr>
          <p:cNvSpPr/>
          <p:nvPr/>
        </p:nvSpPr>
        <p:spPr>
          <a:xfrm>
            <a:off x="4703396" y="5200650"/>
            <a:ext cx="3613020" cy="1036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r-FR" sz="1350" dirty="0" err="1">
                <a:solidFill>
                  <a:prstClr val="white"/>
                </a:solidFill>
                <a:latin typeface="Calibri" panose="020F0502020204030204"/>
              </a:rPr>
              <a:t>Fees</a:t>
            </a:r>
            <a:r>
              <a:rPr lang="fr-FR" sz="1350" dirty="0">
                <a:solidFill>
                  <a:prstClr val="white"/>
                </a:solidFill>
                <a:latin typeface="Calibri" panose="020F0502020204030204"/>
              </a:rPr>
              <a:t> = </a:t>
            </a:r>
            <a:r>
              <a:rPr lang="fr-FR" sz="1350" dirty="0" err="1">
                <a:solidFill>
                  <a:prstClr val="white"/>
                </a:solidFill>
                <a:latin typeface="Calibri" panose="020F0502020204030204"/>
              </a:rPr>
              <a:t>Adjsutment</a:t>
            </a:r>
            <a:r>
              <a:rPr lang="fr-FR" sz="1350" dirty="0">
                <a:solidFill>
                  <a:prstClr val="white"/>
                </a:solidFill>
                <a:latin typeface="Calibri" panose="020F0502020204030204"/>
              </a:rPr>
              <a:t> Variable</a:t>
            </a:r>
          </a:p>
          <a:p>
            <a:pPr algn="ctr" defTabSz="685800">
              <a:defRPr/>
            </a:pPr>
            <a:r>
              <a:rPr lang="fr-FR" sz="1350" dirty="0">
                <a:solidFill>
                  <a:prstClr val="white"/>
                </a:solidFill>
                <a:latin typeface="Calibri" panose="020F0502020204030204"/>
              </a:rPr>
              <a:t>Facilities = </a:t>
            </a:r>
            <a:r>
              <a:rPr lang="fr-FR" sz="1350" dirty="0" err="1">
                <a:solidFill>
                  <a:prstClr val="white"/>
                </a:solidFill>
                <a:latin typeface="Calibri" panose="020F0502020204030204"/>
              </a:rPr>
              <a:t>strong</a:t>
            </a:r>
            <a:r>
              <a:rPr lang="fr-FR" sz="1350" dirty="0">
                <a:solidFill>
                  <a:prstClr val="white"/>
                </a:solidFill>
                <a:latin typeface="Calibri" panose="020F0502020204030204"/>
              </a:rPr>
              <a:t> </a:t>
            </a:r>
            <a:r>
              <a:rPr lang="fr-FR" sz="1350" dirty="0" err="1">
                <a:solidFill>
                  <a:prstClr val="white"/>
                </a:solidFill>
                <a:latin typeface="Calibri" panose="020F0502020204030204"/>
              </a:rPr>
              <a:t>limit</a:t>
            </a:r>
            <a:r>
              <a:rPr lang="fr-FR" sz="1350" dirty="0">
                <a:solidFill>
                  <a:prstClr val="white"/>
                </a:solidFill>
                <a:latin typeface="Calibri" panose="020F0502020204030204"/>
              </a:rPr>
              <a:t> (</a:t>
            </a:r>
            <a:r>
              <a:rPr lang="fr-FR" sz="1350" dirty="0" err="1">
                <a:solidFill>
                  <a:prstClr val="white"/>
                </a:solidFill>
                <a:latin typeface="Calibri" panose="020F0502020204030204"/>
              </a:rPr>
              <a:t>worst</a:t>
            </a:r>
            <a:r>
              <a:rPr lang="fr-FR" sz="1350" dirty="0">
                <a:solidFill>
                  <a:prstClr val="white"/>
                </a:solidFill>
                <a:latin typeface="Calibri" panose="020F0502020204030204"/>
              </a:rPr>
              <a:t> on 61 ATP Events)</a:t>
            </a:r>
          </a:p>
          <a:p>
            <a:pPr algn="ctr" defTabSz="685800">
              <a:defRPr/>
            </a:pPr>
            <a:r>
              <a:rPr lang="fr-FR" sz="1350" dirty="0">
                <a:solidFill>
                  <a:prstClr val="white"/>
                </a:solidFill>
                <a:latin typeface="Calibri" panose="020F0502020204030204"/>
              </a:rPr>
              <a:t>PO </a:t>
            </a:r>
            <a:r>
              <a:rPr lang="fr-FR" sz="1350" dirty="0" err="1">
                <a:solidFill>
                  <a:prstClr val="white"/>
                </a:solidFill>
                <a:latin typeface="Calibri" panose="020F0502020204030204"/>
              </a:rPr>
              <a:t>Employees</a:t>
            </a:r>
            <a:r>
              <a:rPr lang="fr-FR" sz="1350" dirty="0">
                <a:solidFill>
                  <a:prstClr val="white"/>
                </a:solidFill>
                <a:latin typeface="Calibri" panose="020F0502020204030204"/>
              </a:rPr>
              <a:t> / CEO : important </a:t>
            </a:r>
            <a:r>
              <a:rPr lang="fr-FR" sz="1350" dirty="0" err="1">
                <a:solidFill>
                  <a:prstClr val="white"/>
                </a:solidFill>
                <a:latin typeface="Calibri" panose="020F0502020204030204"/>
              </a:rPr>
              <a:t>cost</a:t>
            </a:r>
            <a:endParaRPr lang="fr-FR" sz="1350" dirty="0">
              <a:solidFill>
                <a:prstClr val="white"/>
              </a:solidFill>
              <a:latin typeface="Calibri" panose="020F0502020204030204"/>
            </a:endParaRPr>
          </a:p>
        </p:txBody>
      </p:sp>
    </p:spTree>
    <p:extLst>
      <p:ext uri="{BB962C8B-B14F-4D97-AF65-F5344CB8AC3E}">
        <p14:creationId xmlns:p14="http://schemas.microsoft.com/office/powerpoint/2010/main" val="13328736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57250"/>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a:solidFill>
                <a:prstClr val="black"/>
              </a:solidFill>
              <a:latin typeface="Calibri" panose="020F0502020204030204"/>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857250"/>
            <a:ext cx="1827610" cy="51435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fr-FR"/>
            </a:p>
          </p:txBody>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fr-FR"/>
            </a:p>
          </p:txBody>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fr-FR"/>
            </a:p>
          </p:txBody>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fr-FR"/>
            </a:p>
          </p:txBody>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fr-FR"/>
            </a:p>
          </p:txBody>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fr-FR"/>
            </a:p>
          </p:txBody>
        </p:sp>
      </p:grpSp>
      <p:sp>
        <p:nvSpPr>
          <p:cNvPr id="7" name="ZoneTexte 6">
            <a:extLst>
              <a:ext uri="{FF2B5EF4-FFF2-40B4-BE49-F238E27FC236}">
                <a16:creationId xmlns:a16="http://schemas.microsoft.com/office/drawing/2014/main" id="{825F8E71-F62D-4C78-8ECE-C9A2E65B9F6F}"/>
              </a:ext>
            </a:extLst>
          </p:cNvPr>
          <p:cNvSpPr txBox="1"/>
          <p:nvPr/>
        </p:nvSpPr>
        <p:spPr>
          <a:xfrm>
            <a:off x="401266" y="1371600"/>
            <a:ext cx="2085203" cy="3829050"/>
          </a:xfrm>
          <a:prstGeom prst="rect">
            <a:avLst/>
          </a:prstGeom>
        </p:spPr>
        <p:txBody>
          <a:bodyPr vert="horz" lIns="68580" tIns="34290" rIns="68580" bIns="34290" rtlCol="0" anchor="ctr">
            <a:normAutofit/>
          </a:bodyPr>
          <a:lstStyle/>
          <a:p>
            <a:pPr defTabSz="685800">
              <a:lnSpc>
                <a:spcPct val="90000"/>
              </a:lnSpc>
              <a:spcBef>
                <a:spcPct val="0"/>
              </a:spcBef>
              <a:spcAft>
                <a:spcPts val="450"/>
              </a:spcAft>
              <a:defRPr/>
            </a:pPr>
            <a:r>
              <a:rPr lang="en-US" sz="3000" b="1" dirty="0">
                <a:solidFill>
                  <a:srgbClr val="FFFFFF"/>
                </a:solidFill>
                <a:latin typeface="Calibri Light" panose="020F0302020204030204"/>
              </a:rPr>
              <a:t>INCOMES : 5.163 K€</a:t>
            </a:r>
          </a:p>
        </p:txBody>
      </p:sp>
      <p:graphicFrame>
        <p:nvGraphicFramePr>
          <p:cNvPr id="6" name="Espace réservé du contenu 5">
            <a:extLst>
              <a:ext uri="{FF2B5EF4-FFF2-40B4-BE49-F238E27FC236}">
                <a16:creationId xmlns:a16="http://schemas.microsoft.com/office/drawing/2014/main" id="{D5B4FE9E-62B8-4A8A-B5A1-363CD15C59F5}"/>
              </a:ext>
            </a:extLst>
          </p:cNvPr>
          <p:cNvGraphicFramePr>
            <a:graphicFrameLocks noGrp="1"/>
          </p:cNvGraphicFramePr>
          <p:nvPr>
            <p:ph idx="1"/>
            <p:extLst>
              <p:ext uri="{D42A27DB-BD31-4B8C-83A1-F6EECF244321}">
                <p14:modId xmlns:p14="http://schemas.microsoft.com/office/powerpoint/2010/main" val="752606333"/>
              </p:ext>
            </p:extLst>
          </p:nvPr>
        </p:nvGraphicFramePr>
        <p:xfrm>
          <a:off x="3532572" y="1203721"/>
          <a:ext cx="5611428" cy="399692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 coins arrondis 7">
            <a:extLst>
              <a:ext uri="{FF2B5EF4-FFF2-40B4-BE49-F238E27FC236}">
                <a16:creationId xmlns:a16="http://schemas.microsoft.com/office/drawing/2014/main" id="{586754B8-357B-4AA9-BED6-500AF1557D68}"/>
              </a:ext>
            </a:extLst>
          </p:cNvPr>
          <p:cNvSpPr/>
          <p:nvPr/>
        </p:nvSpPr>
        <p:spPr>
          <a:xfrm>
            <a:off x="4996883" y="5200650"/>
            <a:ext cx="3607565" cy="1108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r-FR" sz="1350" dirty="0">
                <a:solidFill>
                  <a:prstClr val="white"/>
                </a:solidFill>
                <a:latin typeface="Calibri" panose="020F0502020204030204"/>
              </a:rPr>
              <a:t>Strong CD13 </a:t>
            </a:r>
            <a:r>
              <a:rPr lang="fr-FR" sz="1350" dirty="0" err="1">
                <a:solidFill>
                  <a:prstClr val="white"/>
                </a:solidFill>
                <a:latin typeface="Calibri" panose="020F0502020204030204"/>
              </a:rPr>
              <a:t>dependency</a:t>
            </a:r>
            <a:r>
              <a:rPr lang="fr-FR" sz="1350" dirty="0">
                <a:solidFill>
                  <a:prstClr val="white"/>
                </a:solidFill>
                <a:latin typeface="Calibri" panose="020F0502020204030204"/>
              </a:rPr>
              <a:t> for </a:t>
            </a:r>
            <a:r>
              <a:rPr lang="fr-FR" sz="1350" dirty="0" err="1">
                <a:solidFill>
                  <a:prstClr val="white"/>
                </a:solidFill>
                <a:latin typeface="Calibri" panose="020F0502020204030204"/>
              </a:rPr>
              <a:t>Ticketting</a:t>
            </a:r>
            <a:endParaRPr lang="fr-FR" sz="1350" dirty="0">
              <a:solidFill>
                <a:prstClr val="white"/>
              </a:solidFill>
              <a:latin typeface="Calibri" panose="020F0502020204030204"/>
            </a:endParaRPr>
          </a:p>
          <a:p>
            <a:pPr algn="ctr" defTabSz="685800">
              <a:defRPr/>
            </a:pPr>
            <a:r>
              <a:rPr lang="fr-FR" sz="1350" dirty="0">
                <a:solidFill>
                  <a:prstClr val="white"/>
                </a:solidFill>
                <a:latin typeface="Calibri" panose="020F0502020204030204"/>
              </a:rPr>
              <a:t>Organum (Veolia, Eiffage, Suez, Dalkia, Nexity…) </a:t>
            </a:r>
            <a:r>
              <a:rPr lang="fr-FR" sz="1350" dirty="0" err="1">
                <a:solidFill>
                  <a:prstClr val="white"/>
                </a:solidFill>
                <a:latin typeface="Calibri" panose="020F0502020204030204"/>
              </a:rPr>
              <a:t>Dependency</a:t>
            </a:r>
            <a:endParaRPr lang="fr-FR" sz="1350" dirty="0">
              <a:solidFill>
                <a:prstClr val="white"/>
              </a:solidFill>
              <a:latin typeface="Calibri" panose="020F0502020204030204"/>
            </a:endParaRPr>
          </a:p>
          <a:p>
            <a:pPr algn="ctr" defTabSz="685800">
              <a:defRPr/>
            </a:pPr>
            <a:r>
              <a:rPr lang="fr-FR" sz="1350" dirty="0" err="1">
                <a:solidFill>
                  <a:prstClr val="white"/>
                </a:solidFill>
                <a:latin typeface="Calibri" panose="020F0502020204030204"/>
              </a:rPr>
              <a:t>Interntional</a:t>
            </a:r>
            <a:r>
              <a:rPr lang="fr-FR" sz="1350" dirty="0">
                <a:solidFill>
                  <a:prstClr val="white"/>
                </a:solidFill>
                <a:latin typeface="Calibri" panose="020F0502020204030204"/>
              </a:rPr>
              <a:t> TV </a:t>
            </a:r>
            <a:r>
              <a:rPr lang="fr-FR" sz="1350" dirty="0" err="1">
                <a:solidFill>
                  <a:prstClr val="white"/>
                </a:solidFill>
                <a:latin typeface="Calibri" panose="020F0502020204030204"/>
              </a:rPr>
              <a:t>Rights</a:t>
            </a:r>
            <a:r>
              <a:rPr lang="fr-FR" sz="1350" dirty="0">
                <a:solidFill>
                  <a:prstClr val="white"/>
                </a:solidFill>
                <a:latin typeface="Calibri" panose="020F0502020204030204"/>
              </a:rPr>
              <a:t> &gt; Domestic TV </a:t>
            </a:r>
            <a:r>
              <a:rPr lang="fr-FR" sz="1350" dirty="0" err="1">
                <a:solidFill>
                  <a:prstClr val="white"/>
                </a:solidFill>
                <a:latin typeface="Calibri" panose="020F0502020204030204"/>
              </a:rPr>
              <a:t>Rights</a:t>
            </a:r>
            <a:endParaRPr lang="fr-FR" sz="1350" dirty="0">
              <a:solidFill>
                <a:prstClr val="white"/>
              </a:solidFill>
              <a:latin typeface="Calibri" panose="020F0502020204030204"/>
            </a:endParaRPr>
          </a:p>
        </p:txBody>
      </p:sp>
    </p:spTree>
    <p:extLst>
      <p:ext uri="{BB962C8B-B14F-4D97-AF65-F5344CB8AC3E}">
        <p14:creationId xmlns:p14="http://schemas.microsoft.com/office/powerpoint/2010/main" val="32028477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395288" y="260350"/>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b="1">
                <a:solidFill>
                  <a:schemeClr val="hlink"/>
                </a:solidFill>
                <a:effectLst>
                  <a:outerShdw blurRad="38100" dist="38100" dir="2700000" algn="tl">
                    <a:srgbClr val="000000"/>
                  </a:outerShdw>
                </a:effectLst>
                <a:latin typeface="Arial" charset="0"/>
                <a:cs typeface="Arial" charset="0"/>
              </a:rPr>
              <a:t>Cascade of assets</a:t>
            </a:r>
          </a:p>
        </p:txBody>
      </p:sp>
      <p:pic>
        <p:nvPicPr>
          <p:cNvPr id="54275" name="Picture 3"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7" name="Group 5"/>
          <p:cNvGrpSpPr>
            <a:grpSpLocks/>
          </p:cNvGrpSpPr>
          <p:nvPr/>
        </p:nvGrpSpPr>
        <p:grpSpPr bwMode="auto">
          <a:xfrm>
            <a:off x="828675" y="5334000"/>
            <a:ext cx="6919913" cy="1257300"/>
            <a:chOff x="2342" y="6919"/>
            <a:chExt cx="6912" cy="1584"/>
          </a:xfrm>
        </p:grpSpPr>
        <p:sp>
          <p:nvSpPr>
            <p:cNvPr id="54328" name="Line 6"/>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9" name="Line 7"/>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30" name="Line 8"/>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78" name="Group 9"/>
          <p:cNvGrpSpPr>
            <a:grpSpLocks/>
          </p:cNvGrpSpPr>
          <p:nvPr/>
        </p:nvGrpSpPr>
        <p:grpSpPr bwMode="auto">
          <a:xfrm>
            <a:off x="2414588" y="1104900"/>
            <a:ext cx="1298575" cy="800100"/>
            <a:chOff x="4070" y="7"/>
            <a:chExt cx="1296" cy="1008"/>
          </a:xfrm>
        </p:grpSpPr>
        <p:sp>
          <p:nvSpPr>
            <p:cNvPr id="54325" name="Line 10"/>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6" name="Line 11"/>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7" name="Line 12"/>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79" name="Group 13"/>
          <p:cNvGrpSpPr>
            <a:grpSpLocks/>
          </p:cNvGrpSpPr>
          <p:nvPr/>
        </p:nvGrpSpPr>
        <p:grpSpPr bwMode="auto">
          <a:xfrm rot="-1244874">
            <a:off x="3424238" y="2133600"/>
            <a:ext cx="1296987" cy="800100"/>
            <a:chOff x="4070" y="7"/>
            <a:chExt cx="1296" cy="1008"/>
          </a:xfrm>
        </p:grpSpPr>
        <p:sp>
          <p:nvSpPr>
            <p:cNvPr id="54322" name="Line 14"/>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3" name="Line 15"/>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4" name="Line 16"/>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80" name="Group 17"/>
          <p:cNvGrpSpPr>
            <a:grpSpLocks/>
          </p:cNvGrpSpPr>
          <p:nvPr/>
        </p:nvGrpSpPr>
        <p:grpSpPr bwMode="auto">
          <a:xfrm rot="-1765081">
            <a:off x="4287838" y="3276600"/>
            <a:ext cx="1298575" cy="800100"/>
            <a:chOff x="4070" y="7"/>
            <a:chExt cx="1296" cy="1008"/>
          </a:xfrm>
        </p:grpSpPr>
        <p:sp>
          <p:nvSpPr>
            <p:cNvPr id="54319" name="Line 18"/>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0" name="Line 19"/>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1" name="Line 20"/>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81" name="Group 21"/>
          <p:cNvGrpSpPr>
            <a:grpSpLocks/>
          </p:cNvGrpSpPr>
          <p:nvPr/>
        </p:nvGrpSpPr>
        <p:grpSpPr bwMode="auto">
          <a:xfrm rot="-1244874">
            <a:off x="5008563" y="4419600"/>
            <a:ext cx="1298575" cy="800100"/>
            <a:chOff x="4070" y="7"/>
            <a:chExt cx="1296" cy="1008"/>
          </a:xfrm>
        </p:grpSpPr>
        <p:sp>
          <p:nvSpPr>
            <p:cNvPr id="54316" name="Line 22"/>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17" name="Line 23"/>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18" name="Line 24"/>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4282" name="Rectangle 25"/>
          <p:cNvSpPr>
            <a:spLocks noChangeArrowheads="1"/>
          </p:cNvSpPr>
          <p:nvPr/>
        </p:nvSpPr>
        <p:spPr bwMode="auto">
          <a:xfrm>
            <a:off x="828675"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4283" name="Line 26"/>
          <p:cNvSpPr>
            <a:spLocks noChangeShapeType="1"/>
          </p:cNvSpPr>
          <p:nvPr/>
        </p:nvSpPr>
        <p:spPr bwMode="auto">
          <a:xfrm flipV="1">
            <a:off x="1042988" y="2819400"/>
            <a:ext cx="2813050" cy="333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84" name="Line 27"/>
          <p:cNvSpPr>
            <a:spLocks noChangeShapeType="1"/>
          </p:cNvSpPr>
          <p:nvPr/>
        </p:nvSpPr>
        <p:spPr bwMode="auto">
          <a:xfrm flipH="1" flipV="1">
            <a:off x="900113" y="5084763"/>
            <a:ext cx="4541837" cy="20637"/>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1820" name="Freeform 28"/>
          <p:cNvSpPr>
            <a:spLocks/>
          </p:cNvSpPr>
          <p:nvPr/>
        </p:nvSpPr>
        <p:spPr bwMode="auto">
          <a:xfrm>
            <a:off x="3567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4286" name="AutoShape 29"/>
          <p:cNvSpPr>
            <a:spLocks noChangeArrowheads="1"/>
          </p:cNvSpPr>
          <p:nvPr/>
        </p:nvSpPr>
        <p:spPr bwMode="auto">
          <a:xfrm>
            <a:off x="1547813" y="1557338"/>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54287" name="Line 30"/>
          <p:cNvSpPr>
            <a:spLocks noChangeShapeType="1"/>
          </p:cNvSpPr>
          <p:nvPr/>
        </p:nvSpPr>
        <p:spPr bwMode="auto">
          <a:xfrm>
            <a:off x="828675" y="5676900"/>
            <a:ext cx="6919913"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54288" name="Rectangle 31"/>
          <p:cNvSpPr>
            <a:spLocks noChangeArrowheads="1"/>
          </p:cNvSpPr>
          <p:nvPr/>
        </p:nvSpPr>
        <p:spPr bwMode="auto">
          <a:xfrm>
            <a:off x="755650" y="5661025"/>
            <a:ext cx="6985000" cy="914400"/>
          </a:xfrm>
          <a:prstGeom prst="rect">
            <a:avLst/>
          </a:prstGeom>
          <a:solidFill>
            <a:srgbClr val="CCFFFF">
              <a:alpha val="30196"/>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61824" name="Text Box 32"/>
          <p:cNvSpPr txBox="1">
            <a:spLocks noChangeArrowheads="1"/>
          </p:cNvSpPr>
          <p:nvPr/>
        </p:nvSpPr>
        <p:spPr bwMode="auto">
          <a:xfrm>
            <a:off x="6156325" y="5661025"/>
            <a:ext cx="1727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Stock of resources</a:t>
            </a:r>
            <a:endParaRPr lang="fr-FR" altLang="fr-FR" sz="1600">
              <a:latin typeface="Verdana" panose="020B0604030504040204" pitchFamily="34" charset="0"/>
            </a:endParaRPr>
          </a:p>
        </p:txBody>
      </p:sp>
      <p:sp>
        <p:nvSpPr>
          <p:cNvPr id="161825" name="Text Box 33"/>
          <p:cNvSpPr txBox="1">
            <a:spLocks noChangeArrowheads="1"/>
          </p:cNvSpPr>
          <p:nvPr/>
        </p:nvSpPr>
        <p:spPr bwMode="auto">
          <a:xfrm>
            <a:off x="2627313"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a:p>
            <a:pPr algn="ctr" eaLnBrk="1" hangingPunct="1">
              <a:spcBef>
                <a:spcPct val="0"/>
              </a:spcBef>
              <a:buClrTx/>
              <a:buSzTx/>
              <a:buFontTx/>
              <a:buNone/>
            </a:pPr>
            <a:r>
              <a:rPr lang="fr-FR" altLang="fr-FR" sz="1400" b="1">
                <a:latin typeface="Verdana" panose="020B0604030504040204" pitchFamily="34" charset="0"/>
              </a:rPr>
              <a:t>« Axes »</a:t>
            </a:r>
          </a:p>
        </p:txBody>
      </p:sp>
      <p:sp>
        <p:nvSpPr>
          <p:cNvPr id="161826" name="Text Box 34"/>
          <p:cNvSpPr txBox="1">
            <a:spLocks noChangeArrowheads="1"/>
          </p:cNvSpPr>
          <p:nvPr/>
        </p:nvSpPr>
        <p:spPr bwMode="auto">
          <a:xfrm>
            <a:off x="3779838" y="2133600"/>
            <a:ext cx="20843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161827" name="Freeform 35"/>
          <p:cNvSpPr>
            <a:spLocks/>
          </p:cNvSpPr>
          <p:nvPr/>
        </p:nvSpPr>
        <p:spPr bwMode="auto">
          <a:xfrm>
            <a:off x="684213" y="1700213"/>
            <a:ext cx="1800225" cy="5157787"/>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76200">
            <a:solidFill>
              <a:srgbClr val="000000"/>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1828" name="Text Box 36"/>
          <p:cNvSpPr txBox="1">
            <a:spLocks noChangeArrowheads="1"/>
          </p:cNvSpPr>
          <p:nvPr/>
        </p:nvSpPr>
        <p:spPr bwMode="auto">
          <a:xfrm>
            <a:off x="4732338"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Reputational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61829" name="Text Box 37"/>
          <p:cNvSpPr txBox="1">
            <a:spLocks noChangeArrowheads="1"/>
          </p:cNvSpPr>
          <p:nvPr/>
        </p:nvSpPr>
        <p:spPr bwMode="auto">
          <a:xfrm>
            <a:off x="5335588" y="42926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Physical resources</a:t>
            </a:r>
          </a:p>
        </p:txBody>
      </p:sp>
      <p:sp>
        <p:nvSpPr>
          <p:cNvPr id="161830" name="AutoShape 38"/>
          <p:cNvSpPr>
            <a:spLocks noChangeArrowheads="1"/>
          </p:cNvSpPr>
          <p:nvPr/>
        </p:nvSpPr>
        <p:spPr bwMode="auto">
          <a:xfrm>
            <a:off x="6516688"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161831" name="Freeform 39"/>
          <p:cNvSpPr>
            <a:spLocks/>
          </p:cNvSpPr>
          <p:nvPr/>
        </p:nvSpPr>
        <p:spPr bwMode="auto">
          <a:xfrm>
            <a:off x="6450013" y="4876800"/>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1832" name="Freeform 40"/>
          <p:cNvSpPr>
            <a:spLocks/>
          </p:cNvSpPr>
          <p:nvPr/>
        </p:nvSpPr>
        <p:spPr bwMode="auto">
          <a:xfrm>
            <a:off x="5148263" y="2636838"/>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3" name="Freeform 41"/>
          <p:cNvSpPr>
            <a:spLocks/>
          </p:cNvSpPr>
          <p:nvPr/>
        </p:nvSpPr>
        <p:spPr bwMode="auto">
          <a:xfrm>
            <a:off x="6011863"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4" name="Freeform 42"/>
          <p:cNvSpPr>
            <a:spLocks/>
          </p:cNvSpPr>
          <p:nvPr/>
        </p:nvSpPr>
        <p:spPr bwMode="auto">
          <a:xfrm>
            <a:off x="1908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5" name="Freeform 43"/>
          <p:cNvSpPr>
            <a:spLocks/>
          </p:cNvSpPr>
          <p:nvPr/>
        </p:nvSpPr>
        <p:spPr bwMode="auto">
          <a:xfrm>
            <a:off x="3311525" y="2636838"/>
            <a:ext cx="3205163" cy="623887"/>
          </a:xfrm>
          <a:custGeom>
            <a:avLst/>
            <a:gdLst>
              <a:gd name="T0" fmla="*/ 2147483646 w 2019"/>
              <a:gd name="T1" fmla="*/ 0 h 393"/>
              <a:gd name="T2" fmla="*/ 2147483646 w 2019"/>
              <a:gd name="T3" fmla="*/ 2147483646 h 393"/>
              <a:gd name="T4" fmla="*/ 2147483646 w 2019"/>
              <a:gd name="T5" fmla="*/ 2147483646 h 393"/>
              <a:gd name="T6" fmla="*/ 0 60000 65536"/>
              <a:gd name="T7" fmla="*/ 0 60000 65536"/>
              <a:gd name="T8" fmla="*/ 0 60000 65536"/>
            </a:gdLst>
            <a:ahLst/>
            <a:cxnLst>
              <a:cxn ang="T6">
                <a:pos x="T0" y="T1"/>
              </a:cxn>
              <a:cxn ang="T7">
                <a:pos x="T2" y="T3"/>
              </a:cxn>
              <a:cxn ang="T8">
                <a:pos x="T4" y="T5"/>
              </a:cxn>
            </a:cxnLst>
            <a:rect l="0" t="0" r="r" b="b"/>
            <a:pathLst>
              <a:path w="2019" h="393">
                <a:moveTo>
                  <a:pt x="2019" y="0"/>
                </a:moveTo>
                <a:cubicBezTo>
                  <a:pt x="1304" y="166"/>
                  <a:pt x="590" y="333"/>
                  <a:pt x="295" y="363"/>
                </a:cubicBezTo>
                <a:cubicBezTo>
                  <a:pt x="0" y="393"/>
                  <a:pt x="250" y="211"/>
                  <a:pt x="250" y="181"/>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6" name="Freeform 44"/>
          <p:cNvSpPr>
            <a:spLocks/>
          </p:cNvSpPr>
          <p:nvPr/>
        </p:nvSpPr>
        <p:spPr bwMode="auto">
          <a:xfrm>
            <a:off x="4187825" y="2708275"/>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7" name="Freeform 45"/>
          <p:cNvSpPr>
            <a:spLocks/>
          </p:cNvSpPr>
          <p:nvPr/>
        </p:nvSpPr>
        <p:spPr bwMode="auto">
          <a:xfrm>
            <a:off x="4487863" y="2708275"/>
            <a:ext cx="4548187" cy="2976563"/>
          </a:xfrm>
          <a:custGeom>
            <a:avLst/>
            <a:gdLst>
              <a:gd name="T0" fmla="*/ 2147483646 w 2865"/>
              <a:gd name="T1" fmla="*/ 0 h 1875"/>
              <a:gd name="T2" fmla="*/ 2147483646 w 2865"/>
              <a:gd name="T3" fmla="*/ 2147483646 h 1875"/>
              <a:gd name="T4" fmla="*/ 2147483646 w 2865"/>
              <a:gd name="T5" fmla="*/ 2147483646 h 1875"/>
              <a:gd name="T6" fmla="*/ 2147483646 w 2865"/>
              <a:gd name="T7" fmla="*/ 2147483646 h 1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5" h="1875">
                <a:moveTo>
                  <a:pt x="2502" y="0"/>
                </a:moveTo>
                <a:cubicBezTo>
                  <a:pt x="2683" y="650"/>
                  <a:pt x="2865" y="1301"/>
                  <a:pt x="2502" y="1588"/>
                </a:cubicBezTo>
                <a:cubicBezTo>
                  <a:pt x="2139" y="1875"/>
                  <a:pt x="650" y="1724"/>
                  <a:pt x="325" y="1724"/>
                </a:cubicBezTo>
                <a:cubicBezTo>
                  <a:pt x="0" y="1724"/>
                  <a:pt x="514" y="1611"/>
                  <a:pt x="552" y="1588"/>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54303" name="Picture 4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47"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5" name="Line 48"/>
          <p:cNvSpPr>
            <a:spLocks noChangeShapeType="1"/>
          </p:cNvSpPr>
          <p:nvPr/>
        </p:nvSpPr>
        <p:spPr bwMode="auto">
          <a:xfrm flipV="1">
            <a:off x="1547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06" name="Line 49"/>
          <p:cNvSpPr>
            <a:spLocks noChangeShapeType="1"/>
          </p:cNvSpPr>
          <p:nvPr/>
        </p:nvSpPr>
        <p:spPr bwMode="auto">
          <a:xfrm>
            <a:off x="971550" y="4005263"/>
            <a:ext cx="36004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1842" name="Text Box 50"/>
          <p:cNvSpPr txBox="1">
            <a:spLocks noChangeArrowheads="1"/>
          </p:cNvSpPr>
          <p:nvPr/>
        </p:nvSpPr>
        <p:spPr bwMode="auto">
          <a:xfrm>
            <a:off x="2555875" y="5803900"/>
            <a:ext cx="37449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t>Dynamic Capabilities</a:t>
            </a:r>
          </a:p>
          <a:p>
            <a:pPr eaLnBrk="1" hangingPunct="1">
              <a:spcBef>
                <a:spcPct val="50000"/>
              </a:spcBef>
              <a:buClrTx/>
              <a:buSzTx/>
              <a:buFontTx/>
              <a:buNone/>
            </a:pPr>
            <a:r>
              <a:rPr lang="fr-FR" altLang="fr-FR" sz="1800" b="1"/>
              <a:t>« Bricolage  »</a:t>
            </a:r>
          </a:p>
        </p:txBody>
      </p:sp>
      <p:sp>
        <p:nvSpPr>
          <p:cNvPr id="161843" name="Line 51"/>
          <p:cNvSpPr>
            <a:spLocks noChangeShapeType="1"/>
          </p:cNvSpPr>
          <p:nvPr/>
        </p:nvSpPr>
        <p:spPr bwMode="auto">
          <a:xfrm>
            <a:off x="900113" y="5084763"/>
            <a:ext cx="4751387"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4" name="Freeform 52"/>
          <p:cNvSpPr>
            <a:spLocks/>
          </p:cNvSpPr>
          <p:nvPr/>
        </p:nvSpPr>
        <p:spPr bwMode="auto">
          <a:xfrm>
            <a:off x="1152525" y="1700213"/>
            <a:ext cx="1835150" cy="288925"/>
          </a:xfrm>
          <a:custGeom>
            <a:avLst/>
            <a:gdLst>
              <a:gd name="T0" fmla="*/ 2147483646 w 703"/>
              <a:gd name="T1" fmla="*/ 2147483646 h 212"/>
              <a:gd name="T2" fmla="*/ 2147483646 w 703"/>
              <a:gd name="T3" fmla="*/ 2147483646 h 212"/>
              <a:gd name="T4" fmla="*/ 2147483646 w 703"/>
              <a:gd name="T5" fmla="*/ 2147483646 h 212"/>
              <a:gd name="T6" fmla="*/ 0 60000 65536"/>
              <a:gd name="T7" fmla="*/ 0 60000 65536"/>
              <a:gd name="T8" fmla="*/ 0 60000 65536"/>
            </a:gdLst>
            <a:ahLst/>
            <a:cxnLst>
              <a:cxn ang="T6">
                <a:pos x="T0" y="T1"/>
              </a:cxn>
              <a:cxn ang="T7">
                <a:pos x="T2" y="T3"/>
              </a:cxn>
              <a:cxn ang="T8">
                <a:pos x="T4" y="T5"/>
              </a:cxn>
            </a:cxnLst>
            <a:rect l="0" t="0" r="r" b="b"/>
            <a:pathLst>
              <a:path w="703" h="212">
                <a:moveTo>
                  <a:pt x="22" y="212"/>
                </a:moveTo>
                <a:cubicBezTo>
                  <a:pt x="11" y="136"/>
                  <a:pt x="0" y="60"/>
                  <a:pt x="113" y="30"/>
                </a:cubicBezTo>
                <a:cubicBezTo>
                  <a:pt x="226" y="0"/>
                  <a:pt x="605" y="30"/>
                  <a:pt x="703" y="30"/>
                </a:cubicBezTo>
              </a:path>
            </a:pathLst>
          </a:custGeom>
          <a:noFill/>
          <a:ln w="25400" cap="flat">
            <a:solidFill>
              <a:srgbClr val="000000"/>
            </a:solidFill>
            <a:prstDash val="dash"/>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5" name="Line 53"/>
          <p:cNvSpPr>
            <a:spLocks noChangeShapeType="1"/>
          </p:cNvSpPr>
          <p:nvPr/>
        </p:nvSpPr>
        <p:spPr bwMode="auto">
          <a:xfrm>
            <a:off x="971550" y="4005263"/>
            <a:ext cx="40322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6" name="Line 54"/>
          <p:cNvSpPr>
            <a:spLocks noChangeShapeType="1"/>
          </p:cNvSpPr>
          <p:nvPr/>
        </p:nvSpPr>
        <p:spPr bwMode="auto">
          <a:xfrm>
            <a:off x="1042988" y="2852738"/>
            <a:ext cx="30972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2" name="Freeform 55"/>
          <p:cNvSpPr>
            <a:spLocks/>
          </p:cNvSpPr>
          <p:nvPr/>
        </p:nvSpPr>
        <p:spPr bwMode="auto">
          <a:xfrm>
            <a:off x="2484438" y="1268413"/>
            <a:ext cx="885825" cy="633412"/>
          </a:xfrm>
          <a:custGeom>
            <a:avLst/>
            <a:gdLst>
              <a:gd name="T0" fmla="*/ 2147483646 w 695"/>
              <a:gd name="T1" fmla="*/ 2147483646 h 433"/>
              <a:gd name="T2" fmla="*/ 2147483646 w 695"/>
              <a:gd name="T3" fmla="*/ 2147483646 h 433"/>
              <a:gd name="T4" fmla="*/ 2147483646 w 695"/>
              <a:gd name="T5" fmla="*/ 2147483646 h 433"/>
              <a:gd name="T6" fmla="*/ 2147483646 w 695"/>
              <a:gd name="T7" fmla="*/ 2147483646 h 433"/>
              <a:gd name="T8" fmla="*/ 2147483646 w 695"/>
              <a:gd name="T9" fmla="*/ 2147483646 h 433"/>
              <a:gd name="T10" fmla="*/ 2147483646 w 695"/>
              <a:gd name="T11" fmla="*/ 2147483646 h 433"/>
              <a:gd name="T12" fmla="*/ 2147483646 w 695"/>
              <a:gd name="T13" fmla="*/ 2147483646 h 433"/>
              <a:gd name="T14" fmla="*/ 2147483646 w 695"/>
              <a:gd name="T15" fmla="*/ 2147483646 h 433"/>
              <a:gd name="T16" fmla="*/ 2147483646 w 695"/>
              <a:gd name="T17" fmla="*/ 2147483646 h 433"/>
              <a:gd name="T18" fmla="*/ 2147483646 w 695"/>
              <a:gd name="T19" fmla="*/ 2147483646 h 433"/>
              <a:gd name="T20" fmla="*/ 2147483646 w 695"/>
              <a:gd name="T21" fmla="*/ 2147483646 h 433"/>
              <a:gd name="T22" fmla="*/ 2147483646 w 695"/>
              <a:gd name="T23" fmla="*/ 2147483646 h 433"/>
              <a:gd name="T24" fmla="*/ 2147483646 w 695"/>
              <a:gd name="T25" fmla="*/ 2147483646 h 433"/>
              <a:gd name="T26" fmla="*/ 2147483646 w 695"/>
              <a:gd name="T27" fmla="*/ 2147483646 h 433"/>
              <a:gd name="T28" fmla="*/ 2147483646 w 695"/>
              <a:gd name="T29" fmla="*/ 2147483646 h 433"/>
              <a:gd name="T30" fmla="*/ 2147483646 w 695"/>
              <a:gd name="T31" fmla="*/ 2147483646 h 433"/>
              <a:gd name="T32" fmla="*/ 2147483646 w 695"/>
              <a:gd name="T33" fmla="*/ 2147483646 h 433"/>
              <a:gd name="T34" fmla="*/ 2147483646 w 695"/>
              <a:gd name="T35" fmla="*/ 2147483646 h 433"/>
              <a:gd name="T36" fmla="*/ 2147483646 w 695"/>
              <a:gd name="T37" fmla="*/ 2147483646 h 433"/>
              <a:gd name="T38" fmla="*/ 2147483646 w 695"/>
              <a:gd name="T39" fmla="*/ 2147483646 h 433"/>
              <a:gd name="T40" fmla="*/ 2147483646 w 695"/>
              <a:gd name="T41" fmla="*/ 2147483646 h 433"/>
              <a:gd name="T42" fmla="*/ 2147483646 w 695"/>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5" h="433">
                <a:moveTo>
                  <a:pt x="693" y="433"/>
                </a:moveTo>
                <a:cubicBezTo>
                  <a:pt x="587" y="422"/>
                  <a:pt x="479" y="426"/>
                  <a:pt x="373" y="414"/>
                </a:cubicBezTo>
                <a:cubicBezTo>
                  <a:pt x="342" y="411"/>
                  <a:pt x="326" y="368"/>
                  <a:pt x="309" y="350"/>
                </a:cubicBezTo>
                <a:cubicBezTo>
                  <a:pt x="292" y="332"/>
                  <a:pt x="276" y="330"/>
                  <a:pt x="254" y="323"/>
                </a:cubicBezTo>
                <a:cubicBezTo>
                  <a:pt x="203" y="247"/>
                  <a:pt x="287" y="365"/>
                  <a:pt x="181" y="259"/>
                </a:cubicBezTo>
                <a:cubicBezTo>
                  <a:pt x="166" y="244"/>
                  <a:pt x="153" y="225"/>
                  <a:pt x="135" y="213"/>
                </a:cubicBezTo>
                <a:cubicBezTo>
                  <a:pt x="126" y="207"/>
                  <a:pt x="116" y="202"/>
                  <a:pt x="108" y="195"/>
                </a:cubicBezTo>
                <a:cubicBezTo>
                  <a:pt x="43" y="138"/>
                  <a:pt x="88" y="158"/>
                  <a:pt x="35" y="140"/>
                </a:cubicBezTo>
                <a:cubicBezTo>
                  <a:pt x="26" y="127"/>
                  <a:pt x="0" y="103"/>
                  <a:pt x="26" y="85"/>
                </a:cubicBezTo>
                <a:lnTo>
                  <a:pt x="108" y="58"/>
                </a:lnTo>
                <a:cubicBezTo>
                  <a:pt x="108" y="58"/>
                  <a:pt x="108" y="58"/>
                  <a:pt x="108" y="58"/>
                </a:cubicBezTo>
                <a:cubicBezTo>
                  <a:pt x="134" y="41"/>
                  <a:pt x="155" y="20"/>
                  <a:pt x="181" y="3"/>
                </a:cubicBezTo>
                <a:cubicBezTo>
                  <a:pt x="215" y="7"/>
                  <a:pt x="255" y="0"/>
                  <a:pt x="282" y="21"/>
                </a:cubicBezTo>
                <a:cubicBezTo>
                  <a:pt x="299" y="34"/>
                  <a:pt x="327" y="67"/>
                  <a:pt x="327" y="67"/>
                </a:cubicBezTo>
                <a:cubicBezTo>
                  <a:pt x="341" y="105"/>
                  <a:pt x="367" y="136"/>
                  <a:pt x="401" y="158"/>
                </a:cubicBezTo>
                <a:cubicBezTo>
                  <a:pt x="417" y="183"/>
                  <a:pt x="417" y="191"/>
                  <a:pt x="446" y="204"/>
                </a:cubicBezTo>
                <a:cubicBezTo>
                  <a:pt x="464" y="212"/>
                  <a:pt x="501" y="222"/>
                  <a:pt x="501" y="222"/>
                </a:cubicBezTo>
                <a:cubicBezTo>
                  <a:pt x="507" y="228"/>
                  <a:pt x="514" y="234"/>
                  <a:pt x="519" y="241"/>
                </a:cubicBezTo>
                <a:cubicBezTo>
                  <a:pt x="524" y="249"/>
                  <a:pt x="523" y="261"/>
                  <a:pt x="529" y="268"/>
                </a:cubicBezTo>
                <a:cubicBezTo>
                  <a:pt x="536" y="276"/>
                  <a:pt x="548" y="279"/>
                  <a:pt x="556" y="286"/>
                </a:cubicBezTo>
                <a:cubicBezTo>
                  <a:pt x="600" y="322"/>
                  <a:pt x="640" y="360"/>
                  <a:pt x="675" y="405"/>
                </a:cubicBezTo>
                <a:cubicBezTo>
                  <a:pt x="695" y="431"/>
                  <a:pt x="693" y="414"/>
                  <a:pt x="693" y="433"/>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3" name="Freeform 56"/>
          <p:cNvSpPr>
            <a:spLocks/>
          </p:cNvSpPr>
          <p:nvPr/>
        </p:nvSpPr>
        <p:spPr bwMode="auto">
          <a:xfrm>
            <a:off x="3563938" y="2349500"/>
            <a:ext cx="895350" cy="611188"/>
          </a:xfrm>
          <a:custGeom>
            <a:avLst/>
            <a:gdLst>
              <a:gd name="T0" fmla="*/ 2147483646 w 692"/>
              <a:gd name="T1" fmla="*/ 2147483646 h 372"/>
              <a:gd name="T2" fmla="*/ 2147483646 w 692"/>
              <a:gd name="T3" fmla="*/ 2147483646 h 372"/>
              <a:gd name="T4" fmla="*/ 2147483646 w 692"/>
              <a:gd name="T5" fmla="*/ 2147483646 h 372"/>
              <a:gd name="T6" fmla="*/ 2147483646 w 692"/>
              <a:gd name="T7" fmla="*/ 2147483646 h 372"/>
              <a:gd name="T8" fmla="*/ 2147483646 w 692"/>
              <a:gd name="T9" fmla="*/ 2147483646 h 372"/>
              <a:gd name="T10" fmla="*/ 2147483646 w 692"/>
              <a:gd name="T11" fmla="*/ 2147483646 h 372"/>
              <a:gd name="T12" fmla="*/ 2147483646 w 692"/>
              <a:gd name="T13" fmla="*/ 2147483646 h 372"/>
              <a:gd name="T14" fmla="*/ 2147483646 w 692"/>
              <a:gd name="T15" fmla="*/ 2147483646 h 372"/>
              <a:gd name="T16" fmla="*/ 2147483646 w 692"/>
              <a:gd name="T17" fmla="*/ 2147483646 h 372"/>
              <a:gd name="T18" fmla="*/ 2147483646 w 692"/>
              <a:gd name="T19" fmla="*/ 2147483646 h 372"/>
              <a:gd name="T20" fmla="*/ 2147483646 w 692"/>
              <a:gd name="T21" fmla="*/ 2147483646 h 372"/>
              <a:gd name="T22" fmla="*/ 2147483646 w 692"/>
              <a:gd name="T23" fmla="*/ 2147483646 h 372"/>
              <a:gd name="T24" fmla="*/ 2147483646 w 692"/>
              <a:gd name="T25" fmla="*/ 2147483646 h 372"/>
              <a:gd name="T26" fmla="*/ 2147483646 w 692"/>
              <a:gd name="T27" fmla="*/ 2147483646 h 372"/>
              <a:gd name="T28" fmla="*/ 2147483646 w 692"/>
              <a:gd name="T29" fmla="*/ 2147483646 h 372"/>
              <a:gd name="T30" fmla="*/ 2147483646 w 692"/>
              <a:gd name="T31" fmla="*/ 2147483646 h 372"/>
              <a:gd name="T32" fmla="*/ 2147483646 w 692"/>
              <a:gd name="T33" fmla="*/ 2147483646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2" h="372">
                <a:moveTo>
                  <a:pt x="672" y="272"/>
                </a:moveTo>
                <a:cubicBezTo>
                  <a:pt x="604" y="316"/>
                  <a:pt x="692" y="266"/>
                  <a:pt x="544" y="299"/>
                </a:cubicBezTo>
                <a:cubicBezTo>
                  <a:pt x="514" y="306"/>
                  <a:pt x="489" y="372"/>
                  <a:pt x="489" y="372"/>
                </a:cubicBezTo>
                <a:cubicBezTo>
                  <a:pt x="468" y="369"/>
                  <a:pt x="446" y="368"/>
                  <a:pt x="425" y="363"/>
                </a:cubicBezTo>
                <a:cubicBezTo>
                  <a:pt x="406" y="359"/>
                  <a:pt x="370" y="345"/>
                  <a:pt x="370" y="345"/>
                </a:cubicBezTo>
                <a:cubicBezTo>
                  <a:pt x="291" y="261"/>
                  <a:pt x="170" y="222"/>
                  <a:pt x="59" y="208"/>
                </a:cubicBezTo>
                <a:cubicBezTo>
                  <a:pt x="24" y="195"/>
                  <a:pt x="16" y="188"/>
                  <a:pt x="4" y="153"/>
                </a:cubicBezTo>
                <a:cubicBezTo>
                  <a:pt x="17" y="47"/>
                  <a:pt x="0" y="98"/>
                  <a:pt x="68" y="52"/>
                </a:cubicBezTo>
                <a:cubicBezTo>
                  <a:pt x="103" y="0"/>
                  <a:pt x="81" y="16"/>
                  <a:pt x="187" y="34"/>
                </a:cubicBezTo>
                <a:cubicBezTo>
                  <a:pt x="206" y="37"/>
                  <a:pt x="224" y="46"/>
                  <a:pt x="242" y="52"/>
                </a:cubicBezTo>
                <a:cubicBezTo>
                  <a:pt x="251" y="55"/>
                  <a:pt x="269" y="61"/>
                  <a:pt x="269" y="61"/>
                </a:cubicBezTo>
                <a:cubicBezTo>
                  <a:pt x="306" y="98"/>
                  <a:pt x="268" y="65"/>
                  <a:pt x="315" y="89"/>
                </a:cubicBezTo>
                <a:cubicBezTo>
                  <a:pt x="332" y="98"/>
                  <a:pt x="344" y="116"/>
                  <a:pt x="361" y="125"/>
                </a:cubicBezTo>
                <a:cubicBezTo>
                  <a:pt x="410" y="149"/>
                  <a:pt x="474" y="172"/>
                  <a:pt x="525" y="189"/>
                </a:cubicBezTo>
                <a:cubicBezTo>
                  <a:pt x="533" y="192"/>
                  <a:pt x="572" y="204"/>
                  <a:pt x="580" y="208"/>
                </a:cubicBezTo>
                <a:cubicBezTo>
                  <a:pt x="599" y="219"/>
                  <a:pt x="635" y="244"/>
                  <a:pt x="635" y="244"/>
                </a:cubicBezTo>
                <a:cubicBezTo>
                  <a:pt x="647" y="281"/>
                  <a:pt x="634" y="272"/>
                  <a:pt x="672" y="272"/>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4" name="Freeform 57"/>
          <p:cNvSpPr>
            <a:spLocks/>
          </p:cNvSpPr>
          <p:nvPr/>
        </p:nvSpPr>
        <p:spPr bwMode="auto">
          <a:xfrm>
            <a:off x="4427538" y="3500438"/>
            <a:ext cx="933450" cy="549275"/>
          </a:xfrm>
          <a:custGeom>
            <a:avLst/>
            <a:gdLst>
              <a:gd name="T0" fmla="*/ 2147483646 w 709"/>
              <a:gd name="T1" fmla="*/ 2147483646 h 316"/>
              <a:gd name="T2" fmla="*/ 2147483646 w 709"/>
              <a:gd name="T3" fmla="*/ 2147483646 h 316"/>
              <a:gd name="T4" fmla="*/ 2147483646 w 709"/>
              <a:gd name="T5" fmla="*/ 2147483646 h 316"/>
              <a:gd name="T6" fmla="*/ 2147483646 w 709"/>
              <a:gd name="T7" fmla="*/ 2147483646 h 316"/>
              <a:gd name="T8" fmla="*/ 2147483646 w 709"/>
              <a:gd name="T9" fmla="*/ 2147483646 h 316"/>
              <a:gd name="T10" fmla="*/ 2147483646 w 709"/>
              <a:gd name="T11" fmla="*/ 2147483646 h 316"/>
              <a:gd name="T12" fmla="*/ 2147483646 w 709"/>
              <a:gd name="T13" fmla="*/ 2147483646 h 316"/>
              <a:gd name="T14" fmla="*/ 2147483646 w 709"/>
              <a:gd name="T15" fmla="*/ 2147483646 h 316"/>
              <a:gd name="T16" fmla="*/ 2147483646 w 709"/>
              <a:gd name="T17" fmla="*/ 2147483646 h 316"/>
              <a:gd name="T18" fmla="*/ 2147483646 w 709"/>
              <a:gd name="T19" fmla="*/ 2147483646 h 316"/>
              <a:gd name="T20" fmla="*/ 2147483646 w 709"/>
              <a:gd name="T21" fmla="*/ 2147483646 h 316"/>
              <a:gd name="T22" fmla="*/ 2147483646 w 709"/>
              <a:gd name="T23" fmla="*/ 2147483646 h 316"/>
              <a:gd name="T24" fmla="*/ 2147483646 w 709"/>
              <a:gd name="T25" fmla="*/ 2147483646 h 316"/>
              <a:gd name="T26" fmla="*/ 2147483646 w 709"/>
              <a:gd name="T27" fmla="*/ 2147483646 h 316"/>
              <a:gd name="T28" fmla="*/ 2147483646 w 709"/>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9" h="316">
                <a:moveTo>
                  <a:pt x="706" y="197"/>
                </a:moveTo>
                <a:cubicBezTo>
                  <a:pt x="642" y="218"/>
                  <a:pt x="637" y="231"/>
                  <a:pt x="578" y="270"/>
                </a:cubicBezTo>
                <a:cubicBezTo>
                  <a:pt x="551" y="288"/>
                  <a:pt x="547" y="305"/>
                  <a:pt x="514" y="316"/>
                </a:cubicBezTo>
                <a:cubicBezTo>
                  <a:pt x="468" y="313"/>
                  <a:pt x="422" y="312"/>
                  <a:pt x="377" y="307"/>
                </a:cubicBezTo>
                <a:cubicBezTo>
                  <a:pt x="348" y="304"/>
                  <a:pt x="323" y="283"/>
                  <a:pt x="294" y="279"/>
                </a:cubicBezTo>
                <a:cubicBezTo>
                  <a:pt x="230" y="271"/>
                  <a:pt x="166" y="268"/>
                  <a:pt x="102" y="261"/>
                </a:cubicBezTo>
                <a:cubicBezTo>
                  <a:pt x="84" y="255"/>
                  <a:pt x="65" y="249"/>
                  <a:pt x="47" y="243"/>
                </a:cubicBezTo>
                <a:cubicBezTo>
                  <a:pt x="38" y="240"/>
                  <a:pt x="20" y="234"/>
                  <a:pt x="20" y="234"/>
                </a:cubicBezTo>
                <a:cubicBezTo>
                  <a:pt x="0" y="172"/>
                  <a:pt x="14" y="240"/>
                  <a:pt x="29" y="179"/>
                </a:cubicBezTo>
                <a:cubicBezTo>
                  <a:pt x="51" y="90"/>
                  <a:pt x="21" y="102"/>
                  <a:pt x="84" y="60"/>
                </a:cubicBezTo>
                <a:cubicBezTo>
                  <a:pt x="87" y="51"/>
                  <a:pt x="86" y="39"/>
                  <a:pt x="93" y="32"/>
                </a:cubicBezTo>
                <a:cubicBezTo>
                  <a:pt x="125" y="0"/>
                  <a:pt x="255" y="53"/>
                  <a:pt x="294" y="69"/>
                </a:cubicBezTo>
                <a:cubicBezTo>
                  <a:pt x="343" y="115"/>
                  <a:pt x="491" y="120"/>
                  <a:pt x="550" y="124"/>
                </a:cubicBezTo>
                <a:cubicBezTo>
                  <a:pt x="599" y="140"/>
                  <a:pt x="644" y="159"/>
                  <a:pt x="687" y="188"/>
                </a:cubicBezTo>
                <a:cubicBezTo>
                  <a:pt x="709" y="220"/>
                  <a:pt x="706" y="226"/>
                  <a:pt x="706" y="197"/>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5" name="Freeform 58"/>
          <p:cNvSpPr>
            <a:spLocks/>
          </p:cNvSpPr>
          <p:nvPr/>
        </p:nvSpPr>
        <p:spPr bwMode="auto">
          <a:xfrm>
            <a:off x="5148263" y="4724400"/>
            <a:ext cx="876300" cy="500063"/>
          </a:xfrm>
          <a:custGeom>
            <a:avLst/>
            <a:gdLst>
              <a:gd name="T0" fmla="*/ 2147483646 w 674"/>
              <a:gd name="T1" fmla="*/ 2147483646 h 332"/>
              <a:gd name="T2" fmla="*/ 2147483646 w 674"/>
              <a:gd name="T3" fmla="*/ 2147483646 h 332"/>
              <a:gd name="T4" fmla="*/ 2147483646 w 674"/>
              <a:gd name="T5" fmla="*/ 2147483646 h 332"/>
              <a:gd name="T6" fmla="*/ 2147483646 w 674"/>
              <a:gd name="T7" fmla="*/ 2147483646 h 332"/>
              <a:gd name="T8" fmla="*/ 2147483646 w 674"/>
              <a:gd name="T9" fmla="*/ 2147483646 h 332"/>
              <a:gd name="T10" fmla="*/ 2147483646 w 674"/>
              <a:gd name="T11" fmla="*/ 2147483646 h 332"/>
              <a:gd name="T12" fmla="*/ 2147483646 w 674"/>
              <a:gd name="T13" fmla="*/ 2147483646 h 332"/>
              <a:gd name="T14" fmla="*/ 2147483646 w 674"/>
              <a:gd name="T15" fmla="*/ 2147483646 h 332"/>
              <a:gd name="T16" fmla="*/ 2147483646 w 674"/>
              <a:gd name="T17" fmla="*/ 2147483646 h 332"/>
              <a:gd name="T18" fmla="*/ 2147483646 w 674"/>
              <a:gd name="T19" fmla="*/ 2147483646 h 332"/>
              <a:gd name="T20" fmla="*/ 2147483646 w 674"/>
              <a:gd name="T21" fmla="*/ 2147483646 h 332"/>
              <a:gd name="T22" fmla="*/ 2147483646 w 674"/>
              <a:gd name="T23" fmla="*/ 2147483646 h 332"/>
              <a:gd name="T24" fmla="*/ 2147483646 w 674"/>
              <a:gd name="T25" fmla="*/ 2147483646 h 332"/>
              <a:gd name="T26" fmla="*/ 2147483646 w 674"/>
              <a:gd name="T27" fmla="*/ 2147483646 h 332"/>
              <a:gd name="T28" fmla="*/ 2147483646 w 674"/>
              <a:gd name="T29" fmla="*/ 2147483646 h 332"/>
              <a:gd name="T30" fmla="*/ 2147483646 w 674"/>
              <a:gd name="T31" fmla="*/ 2147483646 h 332"/>
              <a:gd name="T32" fmla="*/ 2147483646 w 674"/>
              <a:gd name="T33" fmla="*/ 2147483646 h 332"/>
              <a:gd name="T34" fmla="*/ 2147483646 w 674"/>
              <a:gd name="T35" fmla="*/ 2147483646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4" h="332">
                <a:moveTo>
                  <a:pt x="655" y="250"/>
                </a:moveTo>
                <a:cubicBezTo>
                  <a:pt x="613" y="264"/>
                  <a:pt x="570" y="266"/>
                  <a:pt x="527" y="278"/>
                </a:cubicBezTo>
                <a:cubicBezTo>
                  <a:pt x="507" y="309"/>
                  <a:pt x="498" y="320"/>
                  <a:pt x="463" y="332"/>
                </a:cubicBezTo>
                <a:cubicBezTo>
                  <a:pt x="454" y="329"/>
                  <a:pt x="444" y="328"/>
                  <a:pt x="436" y="323"/>
                </a:cubicBezTo>
                <a:cubicBezTo>
                  <a:pt x="428" y="319"/>
                  <a:pt x="425" y="309"/>
                  <a:pt x="417" y="305"/>
                </a:cubicBezTo>
                <a:cubicBezTo>
                  <a:pt x="400" y="297"/>
                  <a:pt x="380" y="293"/>
                  <a:pt x="362" y="287"/>
                </a:cubicBezTo>
                <a:cubicBezTo>
                  <a:pt x="353" y="284"/>
                  <a:pt x="335" y="278"/>
                  <a:pt x="335" y="278"/>
                </a:cubicBezTo>
                <a:cubicBezTo>
                  <a:pt x="296" y="251"/>
                  <a:pt x="259" y="205"/>
                  <a:pt x="216" y="186"/>
                </a:cubicBezTo>
                <a:cubicBezTo>
                  <a:pt x="154" y="159"/>
                  <a:pt x="89" y="163"/>
                  <a:pt x="24" y="150"/>
                </a:cubicBezTo>
                <a:cubicBezTo>
                  <a:pt x="0" y="76"/>
                  <a:pt x="34" y="68"/>
                  <a:pt x="79" y="31"/>
                </a:cubicBezTo>
                <a:cubicBezTo>
                  <a:pt x="115" y="1"/>
                  <a:pt x="76" y="19"/>
                  <a:pt x="125" y="3"/>
                </a:cubicBezTo>
                <a:cubicBezTo>
                  <a:pt x="253" y="14"/>
                  <a:pt x="200" y="0"/>
                  <a:pt x="289" y="31"/>
                </a:cubicBezTo>
                <a:cubicBezTo>
                  <a:pt x="299" y="35"/>
                  <a:pt x="307" y="45"/>
                  <a:pt x="317" y="49"/>
                </a:cubicBezTo>
                <a:cubicBezTo>
                  <a:pt x="335" y="57"/>
                  <a:pt x="372" y="67"/>
                  <a:pt x="372" y="67"/>
                </a:cubicBezTo>
                <a:cubicBezTo>
                  <a:pt x="406" y="90"/>
                  <a:pt x="440" y="114"/>
                  <a:pt x="472" y="140"/>
                </a:cubicBezTo>
                <a:cubicBezTo>
                  <a:pt x="479" y="146"/>
                  <a:pt x="482" y="155"/>
                  <a:pt x="490" y="159"/>
                </a:cubicBezTo>
                <a:cubicBezTo>
                  <a:pt x="526" y="177"/>
                  <a:pt x="571" y="182"/>
                  <a:pt x="609" y="195"/>
                </a:cubicBezTo>
                <a:cubicBezTo>
                  <a:pt x="670" y="236"/>
                  <a:pt x="674" y="212"/>
                  <a:pt x="655" y="250"/>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61794"/>
                                        </p:tgtEl>
                                      </p:cBhvr>
                                    </p:animEffect>
                                    <p:set>
                                      <p:cBhvr>
                                        <p:cTn id="7" dur="1" fill="hold">
                                          <p:stCondLst>
                                            <p:cond delay="499"/>
                                          </p:stCondLst>
                                        </p:cTn>
                                        <p:tgtEl>
                                          <p:spTgt spid="16179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1825"/>
                                        </p:tgtEl>
                                        <p:attrNameLst>
                                          <p:attrName>style.visibility</p:attrName>
                                        </p:attrNameLst>
                                      </p:cBhvr>
                                      <p:to>
                                        <p:strVal val="visible"/>
                                      </p:to>
                                    </p:set>
                                    <p:animEffect transition="in" filter="strips(downLeft)">
                                      <p:cBhvr>
                                        <p:cTn id="12" dur="500"/>
                                        <p:tgtEl>
                                          <p:spTgt spid="161825"/>
                                        </p:tgtEl>
                                      </p:cBhvr>
                                    </p:animEffect>
                                  </p:childTnLst>
                                </p:cTn>
                              </p:par>
                            </p:childTnLst>
                          </p:cTn>
                        </p:par>
                        <p:par>
                          <p:cTn id="13" fill="hold" nodeType="afterGroup">
                            <p:stCondLst>
                              <p:cond delay="500"/>
                            </p:stCondLst>
                            <p:childTnLst>
                              <p:par>
                                <p:cTn id="14" presetID="17" presetClass="entr" presetSubtype="1" fill="hold" grpId="0" nodeType="afterEffect">
                                  <p:stCondLst>
                                    <p:cond delay="0"/>
                                  </p:stCondLst>
                                  <p:childTnLst>
                                    <p:set>
                                      <p:cBhvr>
                                        <p:cTn id="15" dur="1" fill="hold">
                                          <p:stCondLst>
                                            <p:cond delay="0"/>
                                          </p:stCondLst>
                                        </p:cTn>
                                        <p:tgtEl>
                                          <p:spTgt spid="161820"/>
                                        </p:tgtEl>
                                        <p:attrNameLst>
                                          <p:attrName>style.visibility</p:attrName>
                                        </p:attrNameLst>
                                      </p:cBhvr>
                                      <p:to>
                                        <p:strVal val="visible"/>
                                      </p:to>
                                    </p:set>
                                    <p:anim calcmode="lin" valueType="num">
                                      <p:cBhvr>
                                        <p:cTn id="16" dur="500" fill="hold"/>
                                        <p:tgtEl>
                                          <p:spTgt spid="161820"/>
                                        </p:tgtEl>
                                        <p:attrNameLst>
                                          <p:attrName>ppt_x</p:attrName>
                                        </p:attrNameLst>
                                      </p:cBhvr>
                                      <p:tavLst>
                                        <p:tav tm="0">
                                          <p:val>
                                            <p:strVal val="#ppt_x"/>
                                          </p:val>
                                        </p:tav>
                                        <p:tav tm="100000">
                                          <p:val>
                                            <p:strVal val="#ppt_x"/>
                                          </p:val>
                                        </p:tav>
                                      </p:tavLst>
                                    </p:anim>
                                    <p:anim calcmode="lin" valueType="num">
                                      <p:cBhvr>
                                        <p:cTn id="17" dur="500" fill="hold"/>
                                        <p:tgtEl>
                                          <p:spTgt spid="161820"/>
                                        </p:tgtEl>
                                        <p:attrNameLst>
                                          <p:attrName>ppt_y</p:attrName>
                                        </p:attrNameLst>
                                      </p:cBhvr>
                                      <p:tavLst>
                                        <p:tav tm="0">
                                          <p:val>
                                            <p:strVal val="#ppt_y-#ppt_h/2"/>
                                          </p:val>
                                        </p:tav>
                                        <p:tav tm="100000">
                                          <p:val>
                                            <p:strVal val="#ppt_y"/>
                                          </p:val>
                                        </p:tav>
                                      </p:tavLst>
                                    </p:anim>
                                    <p:anim calcmode="lin" valueType="num">
                                      <p:cBhvr>
                                        <p:cTn id="18" dur="500" fill="hold"/>
                                        <p:tgtEl>
                                          <p:spTgt spid="161820"/>
                                        </p:tgtEl>
                                        <p:attrNameLst>
                                          <p:attrName>ppt_w</p:attrName>
                                        </p:attrNameLst>
                                      </p:cBhvr>
                                      <p:tavLst>
                                        <p:tav tm="0">
                                          <p:val>
                                            <p:strVal val="#ppt_w"/>
                                          </p:val>
                                        </p:tav>
                                        <p:tav tm="100000">
                                          <p:val>
                                            <p:strVal val="#ppt_w"/>
                                          </p:val>
                                        </p:tav>
                                      </p:tavLst>
                                    </p:anim>
                                    <p:anim calcmode="lin" valueType="num">
                                      <p:cBhvr>
                                        <p:cTn id="19" dur="500" fill="hold"/>
                                        <p:tgtEl>
                                          <p:spTgt spid="161820"/>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61826"/>
                                        </p:tgtEl>
                                        <p:attrNameLst>
                                          <p:attrName>style.visibility</p:attrName>
                                        </p:attrNameLst>
                                      </p:cBhvr>
                                      <p:to>
                                        <p:strVal val="visible"/>
                                      </p:to>
                                    </p:set>
                                    <p:animEffect transition="in" filter="strips(downLeft)">
                                      <p:cBhvr>
                                        <p:cTn id="24" dur="500"/>
                                        <p:tgtEl>
                                          <p:spTgt spid="161826"/>
                                        </p:tgtEl>
                                      </p:cBhvr>
                                    </p:animEffect>
                                  </p:childTnLst>
                                </p:cTn>
                              </p:par>
                            </p:childTnLst>
                          </p:cTn>
                        </p:par>
                        <p:par>
                          <p:cTn id="25" fill="hold" nodeType="afterGroup">
                            <p:stCondLst>
                              <p:cond delay="500"/>
                            </p:stCondLst>
                            <p:childTnLst>
                              <p:par>
                                <p:cTn id="26" presetID="17" presetClass="entr" presetSubtype="1" fill="hold" grpId="0" nodeType="afterEffect">
                                  <p:stCondLst>
                                    <p:cond delay="0"/>
                                  </p:stCondLst>
                                  <p:childTnLst>
                                    <p:set>
                                      <p:cBhvr>
                                        <p:cTn id="27" dur="1" fill="hold">
                                          <p:stCondLst>
                                            <p:cond delay="0"/>
                                          </p:stCondLst>
                                        </p:cTn>
                                        <p:tgtEl>
                                          <p:spTgt spid="161832"/>
                                        </p:tgtEl>
                                        <p:attrNameLst>
                                          <p:attrName>style.visibility</p:attrName>
                                        </p:attrNameLst>
                                      </p:cBhvr>
                                      <p:to>
                                        <p:strVal val="visible"/>
                                      </p:to>
                                    </p:set>
                                    <p:anim calcmode="lin" valueType="num">
                                      <p:cBhvr>
                                        <p:cTn id="28" dur="500" fill="hold"/>
                                        <p:tgtEl>
                                          <p:spTgt spid="161832"/>
                                        </p:tgtEl>
                                        <p:attrNameLst>
                                          <p:attrName>ppt_x</p:attrName>
                                        </p:attrNameLst>
                                      </p:cBhvr>
                                      <p:tavLst>
                                        <p:tav tm="0">
                                          <p:val>
                                            <p:strVal val="#ppt_x"/>
                                          </p:val>
                                        </p:tav>
                                        <p:tav tm="100000">
                                          <p:val>
                                            <p:strVal val="#ppt_x"/>
                                          </p:val>
                                        </p:tav>
                                      </p:tavLst>
                                    </p:anim>
                                    <p:anim calcmode="lin" valueType="num">
                                      <p:cBhvr>
                                        <p:cTn id="29" dur="500" fill="hold"/>
                                        <p:tgtEl>
                                          <p:spTgt spid="161832"/>
                                        </p:tgtEl>
                                        <p:attrNameLst>
                                          <p:attrName>ppt_y</p:attrName>
                                        </p:attrNameLst>
                                      </p:cBhvr>
                                      <p:tavLst>
                                        <p:tav tm="0">
                                          <p:val>
                                            <p:strVal val="#ppt_y-#ppt_h/2"/>
                                          </p:val>
                                        </p:tav>
                                        <p:tav tm="100000">
                                          <p:val>
                                            <p:strVal val="#ppt_y"/>
                                          </p:val>
                                        </p:tav>
                                      </p:tavLst>
                                    </p:anim>
                                    <p:anim calcmode="lin" valueType="num">
                                      <p:cBhvr>
                                        <p:cTn id="30" dur="500" fill="hold"/>
                                        <p:tgtEl>
                                          <p:spTgt spid="161832"/>
                                        </p:tgtEl>
                                        <p:attrNameLst>
                                          <p:attrName>ppt_w</p:attrName>
                                        </p:attrNameLst>
                                      </p:cBhvr>
                                      <p:tavLst>
                                        <p:tav tm="0">
                                          <p:val>
                                            <p:strVal val="#ppt_w"/>
                                          </p:val>
                                        </p:tav>
                                        <p:tav tm="100000">
                                          <p:val>
                                            <p:strVal val="#ppt_w"/>
                                          </p:val>
                                        </p:tav>
                                      </p:tavLst>
                                    </p:anim>
                                    <p:anim calcmode="lin" valueType="num">
                                      <p:cBhvr>
                                        <p:cTn id="31" dur="500" fill="hold"/>
                                        <p:tgtEl>
                                          <p:spTgt spid="161832"/>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61828"/>
                                        </p:tgtEl>
                                        <p:attrNameLst>
                                          <p:attrName>style.visibility</p:attrName>
                                        </p:attrNameLst>
                                      </p:cBhvr>
                                      <p:to>
                                        <p:strVal val="visible"/>
                                      </p:to>
                                    </p:set>
                                    <p:animEffect transition="in" filter="strips(downLeft)">
                                      <p:cBhvr>
                                        <p:cTn id="36" dur="500"/>
                                        <p:tgtEl>
                                          <p:spTgt spid="1618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161833"/>
                                        </p:tgtEl>
                                        <p:attrNameLst>
                                          <p:attrName>style.visibility</p:attrName>
                                        </p:attrNameLst>
                                      </p:cBhvr>
                                      <p:to>
                                        <p:strVal val="visible"/>
                                      </p:to>
                                    </p:set>
                                    <p:anim calcmode="lin" valueType="num">
                                      <p:cBhvr>
                                        <p:cTn id="41" dur="500" fill="hold"/>
                                        <p:tgtEl>
                                          <p:spTgt spid="161833"/>
                                        </p:tgtEl>
                                        <p:attrNameLst>
                                          <p:attrName>ppt_x</p:attrName>
                                        </p:attrNameLst>
                                      </p:cBhvr>
                                      <p:tavLst>
                                        <p:tav tm="0">
                                          <p:val>
                                            <p:strVal val="#ppt_x"/>
                                          </p:val>
                                        </p:tav>
                                        <p:tav tm="100000">
                                          <p:val>
                                            <p:strVal val="#ppt_x"/>
                                          </p:val>
                                        </p:tav>
                                      </p:tavLst>
                                    </p:anim>
                                    <p:anim calcmode="lin" valueType="num">
                                      <p:cBhvr>
                                        <p:cTn id="42" dur="500" fill="hold"/>
                                        <p:tgtEl>
                                          <p:spTgt spid="161833"/>
                                        </p:tgtEl>
                                        <p:attrNameLst>
                                          <p:attrName>ppt_y</p:attrName>
                                        </p:attrNameLst>
                                      </p:cBhvr>
                                      <p:tavLst>
                                        <p:tav tm="0">
                                          <p:val>
                                            <p:strVal val="#ppt_y-#ppt_h/2"/>
                                          </p:val>
                                        </p:tav>
                                        <p:tav tm="100000">
                                          <p:val>
                                            <p:strVal val="#ppt_y"/>
                                          </p:val>
                                        </p:tav>
                                      </p:tavLst>
                                    </p:anim>
                                    <p:anim calcmode="lin" valueType="num">
                                      <p:cBhvr>
                                        <p:cTn id="43" dur="500" fill="hold"/>
                                        <p:tgtEl>
                                          <p:spTgt spid="161833"/>
                                        </p:tgtEl>
                                        <p:attrNameLst>
                                          <p:attrName>ppt_w</p:attrName>
                                        </p:attrNameLst>
                                      </p:cBhvr>
                                      <p:tavLst>
                                        <p:tav tm="0">
                                          <p:val>
                                            <p:strVal val="#ppt_w"/>
                                          </p:val>
                                        </p:tav>
                                        <p:tav tm="100000">
                                          <p:val>
                                            <p:strVal val="#ppt_w"/>
                                          </p:val>
                                        </p:tav>
                                      </p:tavLst>
                                    </p:anim>
                                    <p:anim calcmode="lin" valueType="num">
                                      <p:cBhvr>
                                        <p:cTn id="44" dur="500" fill="hold"/>
                                        <p:tgtEl>
                                          <p:spTgt spid="16183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61829"/>
                                        </p:tgtEl>
                                        <p:attrNameLst>
                                          <p:attrName>style.visibility</p:attrName>
                                        </p:attrNameLst>
                                      </p:cBhvr>
                                      <p:to>
                                        <p:strVal val="visible"/>
                                      </p:to>
                                    </p:set>
                                    <p:animEffect transition="in" filter="strips(downLeft)">
                                      <p:cBhvr>
                                        <p:cTn id="49" dur="500"/>
                                        <p:tgtEl>
                                          <p:spTgt spid="161829"/>
                                        </p:tgtEl>
                                      </p:cBhvr>
                                    </p:animEffect>
                                  </p:childTnLst>
                                </p:cTn>
                              </p:par>
                            </p:childTnLst>
                          </p:cTn>
                        </p:par>
                        <p:par>
                          <p:cTn id="50" fill="hold" nodeType="afterGroup">
                            <p:stCondLst>
                              <p:cond delay="500"/>
                            </p:stCondLst>
                            <p:childTnLst>
                              <p:par>
                                <p:cTn id="51" presetID="17" presetClass="entr" presetSubtype="1" fill="hold" grpId="0" nodeType="afterEffect">
                                  <p:stCondLst>
                                    <p:cond delay="0"/>
                                  </p:stCondLst>
                                  <p:childTnLst>
                                    <p:set>
                                      <p:cBhvr>
                                        <p:cTn id="52" dur="1" fill="hold">
                                          <p:stCondLst>
                                            <p:cond delay="0"/>
                                          </p:stCondLst>
                                        </p:cTn>
                                        <p:tgtEl>
                                          <p:spTgt spid="161831"/>
                                        </p:tgtEl>
                                        <p:attrNameLst>
                                          <p:attrName>style.visibility</p:attrName>
                                        </p:attrNameLst>
                                      </p:cBhvr>
                                      <p:to>
                                        <p:strVal val="visible"/>
                                      </p:to>
                                    </p:set>
                                    <p:anim calcmode="lin" valueType="num">
                                      <p:cBhvr>
                                        <p:cTn id="53" dur="500" fill="hold"/>
                                        <p:tgtEl>
                                          <p:spTgt spid="161831"/>
                                        </p:tgtEl>
                                        <p:attrNameLst>
                                          <p:attrName>ppt_x</p:attrName>
                                        </p:attrNameLst>
                                      </p:cBhvr>
                                      <p:tavLst>
                                        <p:tav tm="0">
                                          <p:val>
                                            <p:strVal val="#ppt_x"/>
                                          </p:val>
                                        </p:tav>
                                        <p:tav tm="100000">
                                          <p:val>
                                            <p:strVal val="#ppt_x"/>
                                          </p:val>
                                        </p:tav>
                                      </p:tavLst>
                                    </p:anim>
                                    <p:anim calcmode="lin" valueType="num">
                                      <p:cBhvr>
                                        <p:cTn id="54" dur="500" fill="hold"/>
                                        <p:tgtEl>
                                          <p:spTgt spid="161831"/>
                                        </p:tgtEl>
                                        <p:attrNameLst>
                                          <p:attrName>ppt_y</p:attrName>
                                        </p:attrNameLst>
                                      </p:cBhvr>
                                      <p:tavLst>
                                        <p:tav tm="0">
                                          <p:val>
                                            <p:strVal val="#ppt_y-#ppt_h/2"/>
                                          </p:val>
                                        </p:tav>
                                        <p:tav tm="100000">
                                          <p:val>
                                            <p:strVal val="#ppt_y"/>
                                          </p:val>
                                        </p:tav>
                                      </p:tavLst>
                                    </p:anim>
                                    <p:anim calcmode="lin" valueType="num">
                                      <p:cBhvr>
                                        <p:cTn id="55" dur="500" fill="hold"/>
                                        <p:tgtEl>
                                          <p:spTgt spid="161831"/>
                                        </p:tgtEl>
                                        <p:attrNameLst>
                                          <p:attrName>ppt_w</p:attrName>
                                        </p:attrNameLst>
                                      </p:cBhvr>
                                      <p:tavLst>
                                        <p:tav tm="0">
                                          <p:val>
                                            <p:strVal val="#ppt_w"/>
                                          </p:val>
                                        </p:tav>
                                        <p:tav tm="100000">
                                          <p:val>
                                            <p:strVal val="#ppt_w"/>
                                          </p:val>
                                        </p:tav>
                                      </p:tavLst>
                                    </p:anim>
                                    <p:anim calcmode="lin" valueType="num">
                                      <p:cBhvr>
                                        <p:cTn id="56" dur="500" fill="hold"/>
                                        <p:tgtEl>
                                          <p:spTgt spid="161831"/>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161824"/>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161830"/>
                                        </p:tgtEl>
                                        <p:attrNameLst>
                                          <p:attrName>style.visibility</p:attrName>
                                        </p:attrNameLst>
                                      </p:cBhvr>
                                      <p:to>
                                        <p:strVal val="visible"/>
                                      </p:to>
                                    </p:set>
                                    <p:animEffect transition="in" filter="strips(downLeft)">
                                      <p:cBhvr>
                                        <p:cTn id="64" dur="500"/>
                                        <p:tgtEl>
                                          <p:spTgt spid="16183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161834"/>
                                        </p:tgtEl>
                                        <p:attrNameLst>
                                          <p:attrName>style.visibility</p:attrName>
                                        </p:attrNameLst>
                                      </p:cBhvr>
                                      <p:to>
                                        <p:strVal val="visible"/>
                                      </p:to>
                                    </p:set>
                                    <p:animEffect transition="in" filter="strips(downLeft)">
                                      <p:cBhvr>
                                        <p:cTn id="69" dur="500"/>
                                        <p:tgtEl>
                                          <p:spTgt spid="161834"/>
                                        </p:tgtEl>
                                      </p:cBhvr>
                                    </p:animEffect>
                                  </p:childTnLst>
                                </p:cTn>
                              </p:par>
                            </p:childTnLst>
                          </p:cTn>
                        </p:par>
                        <p:par>
                          <p:cTn id="70" fill="hold" nodeType="afterGroup">
                            <p:stCondLst>
                              <p:cond delay="500"/>
                            </p:stCondLst>
                            <p:childTnLst>
                              <p:par>
                                <p:cTn id="71" presetID="18" presetClass="entr" presetSubtype="12" fill="hold" grpId="0" nodeType="after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strips(downLeft)">
                                      <p:cBhvr>
                                        <p:cTn id="73" dur="500"/>
                                        <p:tgtEl>
                                          <p:spTgt spid="161835"/>
                                        </p:tgtEl>
                                      </p:cBhvr>
                                    </p:animEffect>
                                  </p:childTnLst>
                                </p:cTn>
                              </p:par>
                            </p:childTnLst>
                          </p:cTn>
                        </p:par>
                        <p:par>
                          <p:cTn id="74" fill="hold" nodeType="afterGroup">
                            <p:stCondLst>
                              <p:cond delay="1000"/>
                            </p:stCondLst>
                            <p:childTnLst>
                              <p:par>
                                <p:cTn id="75" presetID="18" presetClass="entr" presetSubtype="12" fill="hold" grpId="0" nodeType="afterEffect">
                                  <p:stCondLst>
                                    <p:cond delay="0"/>
                                  </p:stCondLst>
                                  <p:childTnLst>
                                    <p:set>
                                      <p:cBhvr>
                                        <p:cTn id="76" dur="1" fill="hold">
                                          <p:stCondLst>
                                            <p:cond delay="0"/>
                                          </p:stCondLst>
                                        </p:cTn>
                                        <p:tgtEl>
                                          <p:spTgt spid="161836"/>
                                        </p:tgtEl>
                                        <p:attrNameLst>
                                          <p:attrName>style.visibility</p:attrName>
                                        </p:attrNameLst>
                                      </p:cBhvr>
                                      <p:to>
                                        <p:strVal val="visible"/>
                                      </p:to>
                                    </p:set>
                                    <p:animEffect transition="in" filter="strips(downLeft)">
                                      <p:cBhvr>
                                        <p:cTn id="77" dur="500"/>
                                        <p:tgtEl>
                                          <p:spTgt spid="161836"/>
                                        </p:tgtEl>
                                      </p:cBhvr>
                                    </p:animEffect>
                                  </p:childTnLst>
                                </p:cTn>
                              </p:par>
                            </p:childTnLst>
                          </p:cTn>
                        </p:par>
                        <p:par>
                          <p:cTn id="78" fill="hold" nodeType="afterGroup">
                            <p:stCondLst>
                              <p:cond delay="1500"/>
                            </p:stCondLst>
                            <p:childTnLst>
                              <p:par>
                                <p:cTn id="79" presetID="18" presetClass="entr" presetSubtype="12" fill="hold" grpId="0" nodeType="afterEffect">
                                  <p:stCondLst>
                                    <p:cond delay="0"/>
                                  </p:stCondLst>
                                  <p:childTnLst>
                                    <p:set>
                                      <p:cBhvr>
                                        <p:cTn id="80" dur="1" fill="hold">
                                          <p:stCondLst>
                                            <p:cond delay="0"/>
                                          </p:stCondLst>
                                        </p:cTn>
                                        <p:tgtEl>
                                          <p:spTgt spid="161837"/>
                                        </p:tgtEl>
                                        <p:attrNameLst>
                                          <p:attrName>style.visibility</p:attrName>
                                        </p:attrNameLst>
                                      </p:cBhvr>
                                      <p:to>
                                        <p:strVal val="visible"/>
                                      </p:to>
                                    </p:set>
                                    <p:animEffect transition="in" filter="strips(downLeft)">
                                      <p:cBhvr>
                                        <p:cTn id="81" dur="500"/>
                                        <p:tgtEl>
                                          <p:spTgt spid="16183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61842"/>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1" presetClass="entr" presetSubtype="4" fill="hold" grpId="0" nodeType="clickEffect">
                                  <p:stCondLst>
                                    <p:cond delay="0"/>
                                  </p:stCondLst>
                                  <p:childTnLst>
                                    <p:set>
                                      <p:cBhvr>
                                        <p:cTn id="89" dur="1" fill="hold">
                                          <p:stCondLst>
                                            <p:cond delay="0"/>
                                          </p:stCondLst>
                                        </p:cTn>
                                        <p:tgtEl>
                                          <p:spTgt spid="161827"/>
                                        </p:tgtEl>
                                        <p:attrNameLst>
                                          <p:attrName>style.visibility</p:attrName>
                                        </p:attrNameLst>
                                      </p:cBhvr>
                                      <p:to>
                                        <p:strVal val="visible"/>
                                      </p:to>
                                    </p:set>
                                    <p:animEffect transition="in" filter="wheel(4)">
                                      <p:cBhvr>
                                        <p:cTn id="90" dur="2000"/>
                                        <p:tgtEl>
                                          <p:spTgt spid="161827"/>
                                        </p:tgtEl>
                                      </p:cBhvr>
                                    </p:animEffect>
                                  </p:childTnLst>
                                </p:cTn>
                              </p:par>
                            </p:childTnLst>
                          </p:cTn>
                        </p:par>
                        <p:par>
                          <p:cTn id="91" fill="hold" nodeType="afterGroup">
                            <p:stCondLst>
                              <p:cond delay="2000"/>
                            </p:stCondLst>
                            <p:childTnLst>
                              <p:par>
                                <p:cTn id="92" presetID="18" presetClass="entr" presetSubtype="6" fill="hold" grpId="0" nodeType="afterEffect">
                                  <p:stCondLst>
                                    <p:cond delay="0"/>
                                  </p:stCondLst>
                                  <p:childTnLst>
                                    <p:set>
                                      <p:cBhvr>
                                        <p:cTn id="93" dur="1" fill="hold">
                                          <p:stCondLst>
                                            <p:cond delay="0"/>
                                          </p:stCondLst>
                                        </p:cTn>
                                        <p:tgtEl>
                                          <p:spTgt spid="161843"/>
                                        </p:tgtEl>
                                        <p:attrNameLst>
                                          <p:attrName>style.visibility</p:attrName>
                                        </p:attrNameLst>
                                      </p:cBhvr>
                                      <p:to>
                                        <p:strVal val="visible"/>
                                      </p:to>
                                    </p:set>
                                    <p:animEffect transition="in" filter="strips(downRight)">
                                      <p:cBhvr>
                                        <p:cTn id="94" dur="500"/>
                                        <p:tgtEl>
                                          <p:spTgt spid="161843"/>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161845"/>
                                        </p:tgtEl>
                                        <p:attrNameLst>
                                          <p:attrName>style.visibility</p:attrName>
                                        </p:attrNameLst>
                                      </p:cBhvr>
                                      <p:to>
                                        <p:strVal val="visible"/>
                                      </p:to>
                                    </p:set>
                                    <p:animEffect transition="in" filter="strips(downRight)">
                                      <p:cBhvr>
                                        <p:cTn id="97" dur="500"/>
                                        <p:tgtEl>
                                          <p:spTgt spid="161845"/>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161846"/>
                                        </p:tgtEl>
                                        <p:attrNameLst>
                                          <p:attrName>style.visibility</p:attrName>
                                        </p:attrNameLst>
                                      </p:cBhvr>
                                      <p:to>
                                        <p:strVal val="visible"/>
                                      </p:to>
                                    </p:set>
                                    <p:animEffect transition="in" filter="strips(downRight)">
                                      <p:cBhvr>
                                        <p:cTn id="100" dur="500"/>
                                        <p:tgtEl>
                                          <p:spTgt spid="161846"/>
                                        </p:tgtEl>
                                      </p:cBhvr>
                                    </p:animEffect>
                                  </p:childTnLst>
                                </p:cTn>
                              </p:par>
                              <p:par>
                                <p:cTn id="101" presetID="18" presetClass="entr" presetSubtype="6" fill="hold" grpId="0" nodeType="withEffect">
                                  <p:stCondLst>
                                    <p:cond delay="0"/>
                                  </p:stCondLst>
                                  <p:childTnLst>
                                    <p:set>
                                      <p:cBhvr>
                                        <p:cTn id="102" dur="1" fill="hold">
                                          <p:stCondLst>
                                            <p:cond delay="0"/>
                                          </p:stCondLst>
                                        </p:cTn>
                                        <p:tgtEl>
                                          <p:spTgt spid="161844"/>
                                        </p:tgtEl>
                                        <p:attrNameLst>
                                          <p:attrName>style.visibility</p:attrName>
                                        </p:attrNameLst>
                                      </p:cBhvr>
                                      <p:to>
                                        <p:strVal val="visible"/>
                                      </p:to>
                                    </p:set>
                                    <p:animEffect transition="in" filter="strips(downRight)">
                                      <p:cBhvr>
                                        <p:cTn id="103" dur="500"/>
                                        <p:tgtEl>
                                          <p:spTgt spid="16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820" grpId="0" animBg="1"/>
      <p:bldP spid="161824" grpId="0"/>
      <p:bldP spid="161825" grpId="0"/>
      <p:bldP spid="161826" grpId="0"/>
      <p:bldP spid="161827" grpId="0" animBg="1"/>
      <p:bldP spid="161828" grpId="0"/>
      <p:bldP spid="161829" grpId="0"/>
      <p:bldP spid="161830" grpId="0" animBg="1"/>
      <p:bldP spid="161831" grpId="0" animBg="1"/>
      <p:bldP spid="161832" grpId="0" animBg="1"/>
      <p:bldP spid="161833" grpId="0" animBg="1"/>
      <p:bldP spid="161834" grpId="0" animBg="1"/>
      <p:bldP spid="161835" grpId="0" animBg="1"/>
      <p:bldP spid="161836" grpId="0" animBg="1"/>
      <p:bldP spid="161837" grpId="0" animBg="1"/>
      <p:bldP spid="161842" grpId="0"/>
      <p:bldP spid="161843" grpId="0" animBg="1"/>
      <p:bldP spid="161844" grpId="0" animBg="1"/>
      <p:bldP spid="161845" grpId="0" animBg="1"/>
      <p:bldP spid="16184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fr-FR"/>
              <a:t>Business Model / RBV Open13</a:t>
            </a:r>
          </a:p>
        </p:txBody>
      </p:sp>
      <p:sp>
        <p:nvSpPr>
          <p:cNvPr id="55299" name="AutoShape 3"/>
          <p:cNvSpPr>
            <a:spLocks noChangeAspect="1" noChangeArrowheads="1"/>
          </p:cNvSpPr>
          <p:nvPr/>
        </p:nvSpPr>
        <p:spPr bwMode="auto">
          <a:xfrm>
            <a:off x="-396875" y="1196975"/>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00" name="Text Box 4"/>
          <p:cNvSpPr txBox="1">
            <a:spLocks noChangeArrowheads="1"/>
          </p:cNvSpPr>
          <p:nvPr/>
        </p:nvSpPr>
        <p:spPr bwMode="auto">
          <a:xfrm>
            <a:off x="503238"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Reputation</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55301" name="Text Box 5"/>
          <p:cNvSpPr txBox="1">
            <a:spLocks noChangeArrowheads="1"/>
          </p:cNvSpPr>
          <p:nvPr/>
        </p:nvSpPr>
        <p:spPr bwMode="auto">
          <a:xfrm>
            <a:off x="3022600"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accent2"/>
              </a:solidFill>
              <a:latin typeface="Times New Roman" panose="02020603050405020304" pitchFamily="18" charset="0"/>
            </a:endParaRPr>
          </a:p>
          <a:p>
            <a:pPr algn="ctr" eaLnBrk="1" hangingPunct="1">
              <a:spcBef>
                <a:spcPct val="0"/>
              </a:spcBef>
              <a:buClrTx/>
              <a:buSzTx/>
              <a:buFontTx/>
              <a:buNone/>
            </a:pPr>
            <a:r>
              <a:rPr lang="fr-FR" altLang="fr-FR" sz="1600" b="1">
                <a:solidFill>
                  <a:schemeClr val="accent2"/>
                </a:solidFill>
                <a:latin typeface="Times New Roman" panose="02020603050405020304" pitchFamily="18" charset="0"/>
              </a:rPr>
              <a:t>Social Capital</a:t>
            </a:r>
          </a:p>
          <a:p>
            <a:pPr eaLnBrk="1" hangingPunct="1">
              <a:spcBef>
                <a:spcPct val="0"/>
              </a:spcBef>
              <a:buClrTx/>
              <a:buSzTx/>
              <a:buFontTx/>
              <a:buNone/>
            </a:pPr>
            <a:endParaRPr lang="fr-FR" altLang="fr-FR" sz="1600" b="1">
              <a:solidFill>
                <a:schemeClr val="accent2"/>
              </a:solidFill>
              <a:latin typeface="Garamond" panose="02020404030301010803" pitchFamily="18" charset="0"/>
            </a:endParaRPr>
          </a:p>
        </p:txBody>
      </p:sp>
      <p:sp>
        <p:nvSpPr>
          <p:cNvPr id="55302" name="Text Box 6"/>
          <p:cNvSpPr txBox="1">
            <a:spLocks noChangeArrowheads="1"/>
          </p:cNvSpPr>
          <p:nvPr/>
        </p:nvSpPr>
        <p:spPr bwMode="auto">
          <a:xfrm>
            <a:off x="5543550"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Partnerships</a:t>
            </a:r>
          </a:p>
          <a:p>
            <a:pPr eaLnBrk="1" hangingPunct="1">
              <a:spcBef>
                <a:spcPct val="0"/>
              </a:spcBef>
              <a:buClrTx/>
              <a:buSzTx/>
              <a:buFontTx/>
              <a:buNone/>
            </a:pPr>
            <a:endParaRPr lang="fr-FR" altLang="fr-FR" sz="1600" b="1">
              <a:latin typeface="Garamond" panose="02020404030301010803" pitchFamily="18" charset="0"/>
            </a:endParaRPr>
          </a:p>
        </p:txBody>
      </p:sp>
      <p:sp>
        <p:nvSpPr>
          <p:cNvPr id="55303" name="Text Box 7"/>
          <p:cNvSpPr txBox="1">
            <a:spLocks noChangeArrowheads="1"/>
          </p:cNvSpPr>
          <p:nvPr/>
        </p:nvSpPr>
        <p:spPr bwMode="auto">
          <a:xfrm>
            <a:off x="5543550" y="4076700"/>
            <a:ext cx="1836738" cy="86518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latin typeface="Times New Roman" panose="02020603050405020304" pitchFamily="18" charset="0"/>
              </a:rPr>
              <a:t>Physical </a:t>
            </a:r>
            <a:r>
              <a:rPr lang="fr-FR" altLang="fr-FR" sz="1600" b="1" dirty="0" err="1">
                <a:latin typeface="Times New Roman" panose="02020603050405020304" pitchFamily="18" charset="0"/>
              </a:rPr>
              <a:t>Resources</a:t>
            </a:r>
            <a:r>
              <a:rPr lang="fr-FR" altLang="fr-FR" sz="1600" b="1" dirty="0">
                <a:latin typeface="Times New Roman" panose="02020603050405020304" pitchFamily="18" charset="0"/>
              </a:rPr>
              <a:t> (stadium)</a:t>
            </a:r>
          </a:p>
          <a:p>
            <a:pPr eaLnBrk="1" hangingPunct="1">
              <a:spcBef>
                <a:spcPct val="0"/>
              </a:spcBef>
              <a:buClrTx/>
              <a:buSzTx/>
              <a:buFontTx/>
              <a:buNone/>
            </a:pPr>
            <a:endParaRPr lang="fr-FR" altLang="fr-FR" sz="1600" b="1" dirty="0">
              <a:latin typeface="Garamond" panose="02020404030301010803" pitchFamily="18" charset="0"/>
            </a:endParaRPr>
          </a:p>
        </p:txBody>
      </p:sp>
      <p:sp>
        <p:nvSpPr>
          <p:cNvPr id="55304" name="Line 8"/>
          <p:cNvSpPr>
            <a:spLocks noChangeShapeType="1"/>
          </p:cNvSpPr>
          <p:nvPr/>
        </p:nvSpPr>
        <p:spPr bwMode="auto">
          <a:xfrm flipH="1">
            <a:off x="2303463" y="3357563"/>
            <a:ext cx="719137" cy="1587"/>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5" name="Line 9"/>
          <p:cNvSpPr>
            <a:spLocks noChangeShapeType="1"/>
          </p:cNvSpPr>
          <p:nvPr/>
        </p:nvSpPr>
        <p:spPr bwMode="auto">
          <a:xfrm flipV="1">
            <a:off x="4822825"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6" name="Line 10"/>
          <p:cNvSpPr>
            <a:spLocks noChangeShapeType="1"/>
          </p:cNvSpPr>
          <p:nvPr/>
        </p:nvSpPr>
        <p:spPr bwMode="auto">
          <a:xfrm>
            <a:off x="4822825" y="3717925"/>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7" name="Oval 11"/>
          <p:cNvSpPr>
            <a:spLocks noChangeArrowheads="1"/>
          </p:cNvSpPr>
          <p:nvPr/>
        </p:nvSpPr>
        <p:spPr bwMode="auto">
          <a:xfrm>
            <a:off x="1692275" y="4076700"/>
            <a:ext cx="1690688" cy="720725"/>
          </a:xfrm>
          <a:prstGeom prst="ellipse">
            <a:avLst/>
          </a:prstGeom>
          <a:solidFill>
            <a:schemeClr val="accent4">
              <a:lumMod val="10000"/>
            </a:schemeClr>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accent2"/>
                </a:solidFill>
                <a:latin typeface="Garamond" panose="02020404030301010803" pitchFamily="18" charset="0"/>
              </a:rPr>
              <a:t>Social</a:t>
            </a:r>
          </a:p>
          <a:p>
            <a:pPr algn="ctr" eaLnBrk="1" hangingPunct="1">
              <a:spcBef>
                <a:spcPct val="0"/>
              </a:spcBef>
              <a:buClrTx/>
              <a:buSzTx/>
              <a:buFontTx/>
              <a:buNone/>
            </a:pPr>
            <a:r>
              <a:rPr lang="fr-FR" altLang="fr-FR" sz="1400" b="1">
                <a:solidFill>
                  <a:schemeClr val="accent2"/>
                </a:solidFill>
                <a:latin typeface="Garamond" panose="02020404030301010803" pitchFamily="18" charset="0"/>
              </a:rPr>
              <a:t>Networking</a:t>
            </a:r>
          </a:p>
        </p:txBody>
      </p:sp>
      <p:sp>
        <p:nvSpPr>
          <p:cNvPr id="55308" name="Line 12"/>
          <p:cNvSpPr>
            <a:spLocks noChangeShapeType="1"/>
          </p:cNvSpPr>
          <p:nvPr/>
        </p:nvSpPr>
        <p:spPr bwMode="auto">
          <a:xfrm flipV="1">
            <a:off x="2663825" y="3357563"/>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55309" name="AutoShape 13"/>
          <p:cNvSpPr>
            <a:spLocks noChangeArrowheads="1"/>
          </p:cNvSpPr>
          <p:nvPr/>
        </p:nvSpPr>
        <p:spPr bwMode="auto">
          <a:xfrm>
            <a:off x="3563938"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dirty="0">
                <a:latin typeface="Garamond" panose="02020404030301010803" pitchFamily="18" charset="0"/>
              </a:rPr>
              <a:t>PR Facilities one shot Management</a:t>
            </a:r>
          </a:p>
        </p:txBody>
      </p:sp>
      <p:sp>
        <p:nvSpPr>
          <p:cNvPr id="55310" name="Line 14"/>
          <p:cNvSpPr>
            <a:spLocks noChangeShapeType="1"/>
          </p:cNvSpPr>
          <p:nvPr/>
        </p:nvSpPr>
        <p:spPr bwMode="auto">
          <a:xfrm flipH="1">
            <a:off x="4464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55311" name="AutoShape 15"/>
          <p:cNvSpPr>
            <a:spLocks noChangeArrowheads="1"/>
          </p:cNvSpPr>
          <p:nvPr/>
        </p:nvSpPr>
        <p:spPr bwMode="auto">
          <a:xfrm>
            <a:off x="3743325" y="1557338"/>
            <a:ext cx="1620838" cy="71913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Times New Roman" panose="02020603050405020304" pitchFamily="18" charset="0"/>
              </a:rPr>
              <a:t>CRM </a:t>
            </a:r>
          </a:p>
          <a:p>
            <a:pPr algn="ctr" eaLnBrk="1" hangingPunct="1">
              <a:spcBef>
                <a:spcPct val="0"/>
              </a:spcBef>
              <a:buClrTx/>
              <a:buSzTx/>
              <a:buFontTx/>
              <a:buNone/>
            </a:pPr>
            <a:r>
              <a:rPr lang="fr-FR" altLang="fr-FR" sz="1400" b="1">
                <a:latin typeface="Times New Roman" panose="02020603050405020304" pitchFamily="18" charset="0"/>
              </a:rPr>
              <a:t>Activation</a:t>
            </a:r>
          </a:p>
          <a:p>
            <a:pPr algn="ctr" eaLnBrk="1" hangingPunct="1">
              <a:spcBef>
                <a:spcPct val="0"/>
              </a:spcBef>
              <a:buClrTx/>
              <a:buSzTx/>
              <a:buFontTx/>
              <a:buNone/>
            </a:pPr>
            <a:r>
              <a:rPr lang="fr-FR" altLang="fr-FR" sz="1400" b="1">
                <a:latin typeface="Times New Roman" panose="02020603050405020304" pitchFamily="18" charset="0"/>
              </a:rPr>
              <a:t>B to B</a:t>
            </a:r>
            <a:endParaRPr lang="fr-FR" altLang="fr-FR" sz="1400" b="1">
              <a:latin typeface="Garamond" panose="02020404030301010803" pitchFamily="18" charset="0"/>
            </a:endParaRPr>
          </a:p>
        </p:txBody>
      </p:sp>
      <p:sp>
        <p:nvSpPr>
          <p:cNvPr id="55312" name="Line 16"/>
          <p:cNvSpPr>
            <a:spLocks noChangeShapeType="1"/>
          </p:cNvSpPr>
          <p:nvPr/>
        </p:nvSpPr>
        <p:spPr bwMode="auto">
          <a:xfrm flipH="1" flipV="1">
            <a:off x="4464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55313" name="Line 17"/>
          <p:cNvSpPr>
            <a:spLocks noChangeShapeType="1"/>
          </p:cNvSpPr>
          <p:nvPr/>
        </p:nvSpPr>
        <p:spPr bwMode="auto">
          <a:xfrm>
            <a:off x="6227763" y="4941888"/>
            <a:ext cx="36512" cy="21590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4" name="Line 18"/>
          <p:cNvSpPr>
            <a:spLocks noChangeShapeType="1"/>
          </p:cNvSpPr>
          <p:nvPr/>
        </p:nvSpPr>
        <p:spPr bwMode="auto">
          <a:xfrm flipH="1">
            <a:off x="1222375" y="5157788"/>
            <a:ext cx="5041900" cy="1587"/>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5" name="Line 19"/>
          <p:cNvSpPr>
            <a:spLocks noChangeShapeType="1"/>
          </p:cNvSpPr>
          <p:nvPr/>
        </p:nvSpPr>
        <p:spPr bwMode="auto">
          <a:xfrm flipV="1">
            <a:off x="1222375" y="3717925"/>
            <a:ext cx="1588" cy="1439863"/>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6" name="Line 20"/>
          <p:cNvSpPr>
            <a:spLocks noChangeShapeType="1"/>
          </p:cNvSpPr>
          <p:nvPr/>
        </p:nvSpPr>
        <p:spPr bwMode="auto">
          <a:xfrm>
            <a:off x="6083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7" name="Line 21"/>
          <p:cNvSpPr>
            <a:spLocks noChangeShapeType="1"/>
          </p:cNvSpPr>
          <p:nvPr/>
        </p:nvSpPr>
        <p:spPr bwMode="auto">
          <a:xfrm flipV="1">
            <a:off x="6804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8" name="Line 22"/>
          <p:cNvSpPr>
            <a:spLocks noChangeShapeType="1"/>
          </p:cNvSpPr>
          <p:nvPr/>
        </p:nvSpPr>
        <p:spPr bwMode="auto">
          <a:xfrm flipV="1">
            <a:off x="6264275" y="1196975"/>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9" name="Line 23"/>
          <p:cNvSpPr>
            <a:spLocks noChangeShapeType="1"/>
          </p:cNvSpPr>
          <p:nvPr/>
        </p:nvSpPr>
        <p:spPr bwMode="auto">
          <a:xfrm flipH="1">
            <a:off x="3563938" y="1196975"/>
            <a:ext cx="2700337" cy="1588"/>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20" name="Line 24"/>
          <p:cNvSpPr>
            <a:spLocks noChangeShapeType="1"/>
          </p:cNvSpPr>
          <p:nvPr/>
        </p:nvSpPr>
        <p:spPr bwMode="auto">
          <a:xfrm>
            <a:off x="3563938" y="1196975"/>
            <a:ext cx="0" cy="1800225"/>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1" name="Rectangle 25"/>
          <p:cNvSpPr>
            <a:spLocks noChangeArrowheads="1"/>
          </p:cNvSpPr>
          <p:nvPr/>
        </p:nvSpPr>
        <p:spPr bwMode="auto">
          <a:xfrm>
            <a:off x="322263" y="5518150"/>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22" name="Line 26"/>
          <p:cNvSpPr>
            <a:spLocks noChangeShapeType="1"/>
          </p:cNvSpPr>
          <p:nvPr/>
        </p:nvSpPr>
        <p:spPr bwMode="auto">
          <a:xfrm>
            <a:off x="3022600" y="5697538"/>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3" name="Line 27"/>
          <p:cNvSpPr>
            <a:spLocks noChangeShapeType="1"/>
          </p:cNvSpPr>
          <p:nvPr/>
        </p:nvSpPr>
        <p:spPr bwMode="auto">
          <a:xfrm>
            <a:off x="3022600" y="6237288"/>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4" name="Line 28"/>
          <p:cNvSpPr>
            <a:spLocks noChangeShapeType="1"/>
          </p:cNvSpPr>
          <p:nvPr/>
        </p:nvSpPr>
        <p:spPr bwMode="auto">
          <a:xfrm>
            <a:off x="5364163" y="5697538"/>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55325" name="Text Box 29"/>
          <p:cNvSpPr txBox="1">
            <a:spLocks noChangeArrowheads="1"/>
          </p:cNvSpPr>
          <p:nvPr/>
        </p:nvSpPr>
        <p:spPr bwMode="auto">
          <a:xfrm>
            <a:off x="8636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Resources Basis</a:t>
            </a:r>
            <a:endParaRPr lang="fr-FR" altLang="fr-FR" sz="1400">
              <a:latin typeface="Garamond" panose="02020404030301010803" pitchFamily="18" charset="0"/>
            </a:endParaRPr>
          </a:p>
        </p:txBody>
      </p:sp>
      <p:sp>
        <p:nvSpPr>
          <p:cNvPr id="55326" name="Text Box 30"/>
          <p:cNvSpPr txBox="1">
            <a:spLocks noChangeArrowheads="1"/>
          </p:cNvSpPr>
          <p:nvPr/>
        </p:nvSpPr>
        <p:spPr bwMode="auto">
          <a:xfrm>
            <a:off x="3563938" y="6057900"/>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Indirect impact</a:t>
            </a:r>
            <a:endParaRPr lang="fr-FR" altLang="fr-FR" sz="1400">
              <a:latin typeface="Garamond" panose="02020404030301010803" pitchFamily="18" charset="0"/>
            </a:endParaRPr>
          </a:p>
        </p:txBody>
      </p:sp>
      <p:sp>
        <p:nvSpPr>
          <p:cNvPr id="55327" name="Oval 31"/>
          <p:cNvSpPr>
            <a:spLocks noChangeArrowheads="1"/>
          </p:cNvSpPr>
          <p:nvPr/>
        </p:nvSpPr>
        <p:spPr bwMode="auto">
          <a:xfrm>
            <a:off x="322263"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28" name="Text Box 32"/>
          <p:cNvSpPr txBox="1">
            <a:spLocks noChangeArrowheads="1"/>
          </p:cNvSpPr>
          <p:nvPr/>
        </p:nvSpPr>
        <p:spPr bwMode="auto">
          <a:xfrm>
            <a:off x="3563938"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Direct impact</a:t>
            </a:r>
            <a:endParaRPr lang="fr-FR" altLang="fr-FR" sz="1400">
              <a:latin typeface="Garamond" panose="02020404030301010803" pitchFamily="18" charset="0"/>
            </a:endParaRPr>
          </a:p>
        </p:txBody>
      </p:sp>
      <p:sp>
        <p:nvSpPr>
          <p:cNvPr id="55329" name="Text Box 33"/>
          <p:cNvSpPr txBox="1">
            <a:spLocks noChangeArrowheads="1"/>
          </p:cNvSpPr>
          <p:nvPr/>
        </p:nvSpPr>
        <p:spPr bwMode="auto">
          <a:xfrm>
            <a:off x="60833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Deployment</a:t>
            </a:r>
            <a:endParaRPr lang="fr-FR" altLang="fr-FR" sz="1400">
              <a:latin typeface="Garamond" panose="02020404030301010803" pitchFamily="18" charset="0"/>
            </a:endParaRPr>
          </a:p>
        </p:txBody>
      </p:sp>
      <p:sp>
        <p:nvSpPr>
          <p:cNvPr id="55330" name="Text Box 34"/>
          <p:cNvSpPr txBox="1">
            <a:spLocks noChangeArrowheads="1"/>
          </p:cNvSpPr>
          <p:nvPr/>
        </p:nvSpPr>
        <p:spPr bwMode="auto">
          <a:xfrm>
            <a:off x="863600"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Core Competences</a:t>
            </a:r>
            <a:endParaRPr lang="fr-FR" altLang="fr-FR" sz="1400">
              <a:latin typeface="Garamond" panose="02020404030301010803"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06425"/>
            <a:ext cx="696595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ZoneTexte 4"/>
          <p:cNvSpPr txBox="1">
            <a:spLocks noChangeArrowheads="1"/>
          </p:cNvSpPr>
          <p:nvPr/>
        </p:nvSpPr>
        <p:spPr bwMode="auto">
          <a:xfrm>
            <a:off x="900113" y="115888"/>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New investor from India…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77813"/>
            <a:ext cx="8229600" cy="630237"/>
          </a:xfrm>
        </p:spPr>
        <p:txBody>
          <a:bodyPr>
            <a:normAutofit fontScale="90000"/>
          </a:bodyPr>
          <a:lstStyle/>
          <a:p>
            <a:pPr eaLnBrk="1" hangingPunct="1">
              <a:defRPr/>
            </a:pPr>
            <a:r>
              <a:rPr lang="en-US" sz="3600" b="1"/>
              <a:t>Learning by failures on resources</a:t>
            </a:r>
          </a:p>
        </p:txBody>
      </p:sp>
      <p:sp>
        <p:nvSpPr>
          <p:cNvPr id="9219" name="Line 3"/>
          <p:cNvSpPr>
            <a:spLocks noChangeShapeType="1"/>
          </p:cNvSpPr>
          <p:nvPr/>
        </p:nvSpPr>
        <p:spPr bwMode="auto">
          <a:xfrm>
            <a:off x="4691063" y="1751013"/>
            <a:ext cx="0" cy="421322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220" name="Line 4"/>
          <p:cNvSpPr>
            <a:spLocks noChangeShapeType="1"/>
          </p:cNvSpPr>
          <p:nvPr/>
        </p:nvSpPr>
        <p:spPr bwMode="auto">
          <a:xfrm>
            <a:off x="1831975" y="3857625"/>
            <a:ext cx="586898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221" name="Text Box 5"/>
          <p:cNvSpPr txBox="1">
            <a:spLocks noChangeArrowheads="1"/>
          </p:cNvSpPr>
          <p:nvPr/>
        </p:nvSpPr>
        <p:spPr bwMode="auto">
          <a:xfrm>
            <a:off x="971550" y="1544638"/>
            <a:ext cx="371951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Handicap of Inexperience</a:t>
            </a:r>
          </a:p>
          <a:p>
            <a:pPr algn="ctr" eaLnBrk="1" hangingPunct="1">
              <a:spcBef>
                <a:spcPct val="0"/>
              </a:spcBef>
              <a:buClrTx/>
              <a:buSzTx/>
              <a:buFontTx/>
              <a:buNone/>
            </a:pPr>
            <a:endParaRPr lang="fr-FR" altLang="ko-KR" sz="1600">
              <a:solidFill>
                <a:schemeClr val="hlink"/>
              </a:solidFill>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fr-FR" altLang="ko-KR" sz="1600" b="1" i="1">
                <a:latin typeface="Times New Roman" panose="02020603050405020304" pitchFamily="18" charset="0"/>
                <a:ea typeface="Batang" panose="02030600000101010101" pitchFamily="18" charset="-127"/>
              </a:rPr>
              <a:t>Survival = Capacity to develop new assets because of « ossification » of the starting ones</a:t>
            </a:r>
          </a:p>
        </p:txBody>
      </p:sp>
      <p:sp>
        <p:nvSpPr>
          <p:cNvPr id="9222" name="Text Box 6"/>
          <p:cNvSpPr txBox="1">
            <a:spLocks noChangeArrowheads="1"/>
          </p:cNvSpPr>
          <p:nvPr/>
        </p:nvSpPr>
        <p:spPr bwMode="auto">
          <a:xfrm>
            <a:off x="827088" y="4149725"/>
            <a:ext cx="386397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ko-KR" sz="1800" b="1" i="1">
                <a:latin typeface="Times New Roman" panose="02020603050405020304" pitchFamily="18" charset="0"/>
                <a:ea typeface="굴림" panose="020B0600000101010101" pitchFamily="34" charset="-127"/>
              </a:rPr>
              <a:t>Low probability of survival without important starting assets to support learning about sectoral factors and the acquisition of valuable R &amp; C</a:t>
            </a:r>
            <a:r>
              <a:rPr lang="en-US" altLang="ko-KR" sz="1800" b="1" i="1">
                <a:ea typeface="굴림" panose="020B0600000101010101" pitchFamily="34" charset="-127"/>
              </a:rPr>
              <a:t> </a:t>
            </a:r>
            <a:r>
              <a:rPr lang="en-US" altLang="ko-KR" sz="1800">
                <a:ea typeface="굴림" panose="020B0600000101010101" pitchFamily="34" charset="-127"/>
              </a:rPr>
              <a:t> </a:t>
            </a: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endParaRPr lang="fr-FR" altLang="ko-KR" sz="2000" b="1" i="1">
              <a:solidFill>
                <a:srgbClr val="990033"/>
              </a:solidFill>
              <a:latin typeface="Times New Roman" panose="02020603050405020304" pitchFamily="18" charset="0"/>
              <a:ea typeface="Batang" panose="02030600000101010101" pitchFamily="18" charset="-127"/>
            </a:endParaRPr>
          </a:p>
          <a:p>
            <a:pP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          </a:t>
            </a:r>
            <a:r>
              <a:rPr lang="fr-FR" altLang="ko-KR" sz="1800" b="1">
                <a:solidFill>
                  <a:schemeClr val="hlink"/>
                </a:solidFill>
                <a:ea typeface="굴림" panose="020B0600000101010101" pitchFamily="34" charset="-127"/>
              </a:rPr>
              <a:t>Handicap of </a:t>
            </a:r>
            <a:r>
              <a:rPr lang="fr-FR" altLang="ko-KR" sz="2000" b="1">
                <a:solidFill>
                  <a:schemeClr val="hlink"/>
                </a:solidFill>
                <a:latin typeface="Times New Roman" panose="02020603050405020304" pitchFamily="18" charset="0"/>
                <a:ea typeface="Batang" panose="02030600000101010101" pitchFamily="18" charset="-127"/>
              </a:rPr>
              <a:t>Ignorance</a:t>
            </a:r>
            <a:endParaRPr lang="fr-FR" altLang="fr-FR" sz="2000" b="1">
              <a:solidFill>
                <a:schemeClr val="hlink"/>
              </a:solidFill>
              <a:latin typeface="Times New Roman" panose="02020603050405020304" pitchFamily="18" charset="0"/>
              <a:ea typeface="Batang" panose="02030600000101010101" pitchFamily="18" charset="-127"/>
            </a:endParaRPr>
          </a:p>
        </p:txBody>
      </p:sp>
      <p:sp>
        <p:nvSpPr>
          <p:cNvPr id="9223" name="Text Box 7"/>
          <p:cNvSpPr txBox="1">
            <a:spLocks noChangeArrowheads="1"/>
          </p:cNvSpPr>
          <p:nvPr/>
        </p:nvSpPr>
        <p:spPr bwMode="auto">
          <a:xfrm>
            <a:off x="4716463" y="1473200"/>
            <a:ext cx="36258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Organizational Rents</a:t>
            </a:r>
          </a:p>
          <a:p>
            <a:pPr algn="ctr" eaLnBrk="1" hangingPunct="1">
              <a:spcBef>
                <a:spcPct val="0"/>
              </a:spcBef>
              <a:buClrTx/>
              <a:buSzTx/>
              <a:buFontTx/>
              <a:buNone/>
            </a:pPr>
            <a:endParaRPr lang="fr-FR" altLang="ko-KR" sz="2000" i="1">
              <a:solidFill>
                <a:srgbClr val="990033"/>
              </a:solidFill>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fr-FR" altLang="ko-KR" sz="1600" b="1" i="1">
                <a:latin typeface="Times New Roman" panose="02020603050405020304" pitchFamily="18" charset="0"/>
                <a:ea typeface="Batang" panose="02030600000101010101" pitchFamily="18" charset="-127"/>
              </a:rPr>
              <a:t>Strategic assets lead to development</a:t>
            </a:r>
            <a:endParaRPr lang="fr-FR" altLang="fr-FR" sz="1600" b="1">
              <a:ea typeface="Batang" panose="02030600000101010101" pitchFamily="18" charset="-127"/>
            </a:endParaRPr>
          </a:p>
        </p:txBody>
      </p:sp>
      <p:sp>
        <p:nvSpPr>
          <p:cNvPr id="9224" name="Text Box 8"/>
          <p:cNvSpPr txBox="1">
            <a:spLocks noChangeArrowheads="1"/>
          </p:cNvSpPr>
          <p:nvPr/>
        </p:nvSpPr>
        <p:spPr bwMode="auto">
          <a:xfrm>
            <a:off x="4643438" y="4352925"/>
            <a:ext cx="405765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ko-KR" sz="1800" b="1" i="1">
                <a:latin typeface="Times New Roman" panose="02020603050405020304" pitchFamily="18" charset="0"/>
                <a:ea typeface="굴림" panose="020B0600000101010101" pitchFamily="34" charset="-127"/>
              </a:rPr>
              <a:t>The risk of failure increases because of the gap and its evolution between R &amp; C and the competitive requirements of the environment</a:t>
            </a: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fr-FR" sz="1800" b="1">
                <a:solidFill>
                  <a:schemeClr val="hlink"/>
                </a:solidFill>
              </a:rPr>
              <a:t>Handicap of obsolescence</a:t>
            </a:r>
            <a:r>
              <a:rPr lang="en-US" altLang="fr-FR" sz="1800">
                <a:solidFill>
                  <a:schemeClr val="hlink"/>
                </a:solidFill>
              </a:rPr>
              <a:t> </a:t>
            </a:r>
            <a:endParaRPr lang="fr-FR" altLang="fr-FR" sz="1800">
              <a:solidFill>
                <a:schemeClr val="hlink"/>
              </a:solidFill>
            </a:endParaRPr>
          </a:p>
        </p:txBody>
      </p:sp>
      <p:sp>
        <p:nvSpPr>
          <p:cNvPr id="9225" name="Text Box 9"/>
          <p:cNvSpPr txBox="1">
            <a:spLocks noChangeArrowheads="1"/>
          </p:cNvSpPr>
          <p:nvPr/>
        </p:nvSpPr>
        <p:spPr bwMode="auto">
          <a:xfrm>
            <a:off x="490538" y="3514797"/>
            <a:ext cx="1671637"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R &amp; C</a:t>
            </a:r>
          </a:p>
          <a:p>
            <a:pP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Low Value</a:t>
            </a:r>
            <a:endParaRPr lang="fr-FR" altLang="fr-FR" sz="1800" b="1">
              <a:ea typeface="Batang" panose="02030600000101010101" pitchFamily="18" charset="-127"/>
            </a:endParaRPr>
          </a:p>
        </p:txBody>
      </p:sp>
      <p:sp>
        <p:nvSpPr>
          <p:cNvPr id="9226" name="Text Box 10"/>
          <p:cNvSpPr txBox="1">
            <a:spLocks noChangeArrowheads="1"/>
          </p:cNvSpPr>
          <p:nvPr/>
        </p:nvSpPr>
        <p:spPr bwMode="auto">
          <a:xfrm>
            <a:off x="7400925" y="3556000"/>
            <a:ext cx="17430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r" eaLnBrk="1" hangingPunct="1">
              <a:spcBef>
                <a:spcPct val="0"/>
              </a:spcBef>
              <a:buClrTx/>
              <a:buSzTx/>
              <a:buFontTx/>
              <a:buNone/>
            </a:pPr>
            <a:r>
              <a:rPr lang="fr-FR" altLang="ko-KR" sz="1800" b="1" dirty="0">
                <a:latin typeface="Times New Roman" panose="02020603050405020304" pitchFamily="18" charset="0"/>
                <a:ea typeface="Batang" panose="02030600000101010101" pitchFamily="18" charset="-127"/>
              </a:rPr>
              <a:t>R &amp; C</a:t>
            </a:r>
          </a:p>
          <a:p>
            <a:pPr algn="r" eaLnBrk="1" hangingPunct="1">
              <a:spcBef>
                <a:spcPct val="0"/>
              </a:spcBef>
              <a:buClrTx/>
              <a:buSzTx/>
              <a:buFontTx/>
              <a:buNone/>
            </a:pPr>
            <a:r>
              <a:rPr lang="fr-FR" altLang="ko-KR" sz="1800" b="1" dirty="0">
                <a:latin typeface="Times New Roman" panose="02020603050405020304" pitchFamily="18" charset="0"/>
                <a:ea typeface="Batang" panose="02030600000101010101" pitchFamily="18" charset="-127"/>
              </a:rPr>
              <a:t>High Value</a:t>
            </a:r>
            <a:endParaRPr lang="fr-FR" altLang="fr-FR" sz="1800" b="1" dirty="0">
              <a:ea typeface="Batang" panose="02030600000101010101" pitchFamily="18" charset="-127"/>
            </a:endParaRPr>
          </a:p>
        </p:txBody>
      </p:sp>
      <p:sp>
        <p:nvSpPr>
          <p:cNvPr id="9227" name="Text Box 11"/>
          <p:cNvSpPr txBox="1">
            <a:spLocks noChangeArrowheads="1"/>
          </p:cNvSpPr>
          <p:nvPr/>
        </p:nvSpPr>
        <p:spPr bwMode="auto">
          <a:xfrm>
            <a:off x="3708400" y="6256338"/>
            <a:ext cx="20161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Sector factors not understood</a:t>
            </a:r>
            <a:endParaRPr lang="fr-FR" altLang="fr-FR" sz="1800" b="1">
              <a:ea typeface="Batang" panose="02030600000101010101" pitchFamily="18" charset="-127"/>
            </a:endParaRPr>
          </a:p>
        </p:txBody>
      </p:sp>
      <p:sp>
        <p:nvSpPr>
          <p:cNvPr id="9228" name="Text Box 12"/>
          <p:cNvSpPr txBox="1">
            <a:spLocks noChangeArrowheads="1"/>
          </p:cNvSpPr>
          <p:nvPr/>
        </p:nvSpPr>
        <p:spPr bwMode="auto">
          <a:xfrm>
            <a:off x="2886075" y="29543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B</a:t>
            </a:r>
            <a:endParaRPr lang="fr-FR" altLang="fr-FR" sz="2000">
              <a:ea typeface="Batang" panose="02030600000101010101" pitchFamily="18" charset="-127"/>
            </a:endParaRPr>
          </a:p>
        </p:txBody>
      </p:sp>
      <p:sp>
        <p:nvSpPr>
          <p:cNvPr id="9229" name="Text Box 13"/>
          <p:cNvSpPr txBox="1">
            <a:spLocks noChangeArrowheads="1"/>
          </p:cNvSpPr>
          <p:nvPr/>
        </p:nvSpPr>
        <p:spPr bwMode="auto">
          <a:xfrm>
            <a:off x="6045200" y="2954338"/>
            <a:ext cx="458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C</a:t>
            </a:r>
            <a:endParaRPr lang="fr-FR" altLang="fr-FR" sz="2000">
              <a:ea typeface="Batang" panose="02030600000101010101" pitchFamily="18" charset="-127"/>
            </a:endParaRPr>
          </a:p>
        </p:txBody>
      </p:sp>
      <p:sp>
        <p:nvSpPr>
          <p:cNvPr id="9230" name="Text Box 14"/>
          <p:cNvSpPr txBox="1">
            <a:spLocks noChangeArrowheads="1"/>
          </p:cNvSpPr>
          <p:nvPr/>
        </p:nvSpPr>
        <p:spPr bwMode="auto">
          <a:xfrm>
            <a:off x="2886075" y="4157663"/>
            <a:ext cx="4572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dirty="0">
                <a:latin typeface="Times New Roman" panose="02020603050405020304" pitchFamily="18" charset="0"/>
                <a:ea typeface="Batang" panose="02030600000101010101" pitchFamily="18" charset="-127"/>
              </a:rPr>
              <a:t>A</a:t>
            </a:r>
            <a:endParaRPr lang="fr-FR" altLang="fr-FR" sz="2000" dirty="0">
              <a:ea typeface="Batang" panose="02030600000101010101" pitchFamily="18" charset="-127"/>
            </a:endParaRPr>
          </a:p>
        </p:txBody>
      </p:sp>
      <p:sp>
        <p:nvSpPr>
          <p:cNvPr id="9231" name="Text Box 15"/>
          <p:cNvSpPr txBox="1">
            <a:spLocks noChangeArrowheads="1"/>
          </p:cNvSpPr>
          <p:nvPr/>
        </p:nvSpPr>
        <p:spPr bwMode="auto">
          <a:xfrm>
            <a:off x="6045200" y="4157663"/>
            <a:ext cx="45878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D</a:t>
            </a:r>
            <a:endParaRPr lang="fr-FR" altLang="fr-FR" sz="2000">
              <a:ea typeface="Batang" panose="02030600000101010101" pitchFamily="18" charset="-127"/>
            </a:endParaRPr>
          </a:p>
        </p:txBody>
      </p:sp>
      <p:sp>
        <p:nvSpPr>
          <p:cNvPr id="9232" name="Line 16"/>
          <p:cNvSpPr>
            <a:spLocks noChangeShapeType="1"/>
          </p:cNvSpPr>
          <p:nvPr/>
        </p:nvSpPr>
        <p:spPr bwMode="auto">
          <a:xfrm>
            <a:off x="3186113" y="3105150"/>
            <a:ext cx="3009900" cy="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3" name="Line 17"/>
          <p:cNvSpPr>
            <a:spLocks noChangeShapeType="1"/>
          </p:cNvSpPr>
          <p:nvPr/>
        </p:nvSpPr>
        <p:spPr bwMode="auto">
          <a:xfrm>
            <a:off x="6196013" y="3255963"/>
            <a:ext cx="0" cy="901700"/>
          </a:xfrm>
          <a:prstGeom prst="line">
            <a:avLst/>
          </a:prstGeom>
          <a:noFill/>
          <a:ln w="9525">
            <a:solidFill>
              <a:schemeClr val="folHlink"/>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4" name="Line 18"/>
          <p:cNvSpPr>
            <a:spLocks noChangeShapeType="1"/>
          </p:cNvSpPr>
          <p:nvPr/>
        </p:nvSpPr>
        <p:spPr bwMode="auto">
          <a:xfrm flipV="1">
            <a:off x="3186113" y="3255963"/>
            <a:ext cx="2859087" cy="1052512"/>
          </a:xfrm>
          <a:prstGeom prst="line">
            <a:avLst/>
          </a:prstGeom>
          <a:noFill/>
          <a:ln w="9525">
            <a:solidFill>
              <a:schemeClr val="fo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5" name="Text Box 19"/>
          <p:cNvSpPr txBox="1">
            <a:spLocks noChangeArrowheads="1"/>
          </p:cNvSpPr>
          <p:nvPr/>
        </p:nvSpPr>
        <p:spPr bwMode="auto">
          <a:xfrm>
            <a:off x="3348038" y="998538"/>
            <a:ext cx="2519362"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1800" b="1" dirty="0" err="1">
                <a:latin typeface="Times New Roman" panose="02020603050405020304" pitchFamily="18" charset="0"/>
                <a:ea typeface="Batang" panose="02030600000101010101" pitchFamily="18" charset="-127"/>
              </a:rPr>
              <a:t>Sectoral</a:t>
            </a:r>
            <a:r>
              <a:rPr lang="fr-FR" altLang="ko-KR" sz="1800" b="1" dirty="0">
                <a:latin typeface="Times New Roman" panose="02020603050405020304" pitchFamily="18" charset="0"/>
                <a:ea typeface="Batang" panose="02030600000101010101" pitchFamily="18" charset="-127"/>
              </a:rPr>
              <a:t> </a:t>
            </a:r>
            <a:r>
              <a:rPr lang="fr-FR" altLang="ko-KR" sz="1800" b="1" dirty="0" err="1">
                <a:latin typeface="Times New Roman" panose="02020603050405020304" pitchFamily="18" charset="0"/>
                <a:ea typeface="Batang" panose="02030600000101010101" pitchFamily="18" charset="-127"/>
              </a:rPr>
              <a:t>factors</a:t>
            </a:r>
            <a:r>
              <a:rPr lang="fr-FR" altLang="ko-KR" sz="1800" b="1" dirty="0">
                <a:latin typeface="Times New Roman" panose="02020603050405020304" pitchFamily="18" charset="0"/>
                <a:ea typeface="Batang" panose="02030600000101010101" pitchFamily="18" charset="-127"/>
              </a:rPr>
              <a:t> </a:t>
            </a:r>
            <a:r>
              <a:rPr lang="fr-FR" altLang="ko-KR" sz="1800" b="1" dirty="0" err="1">
                <a:latin typeface="Times New Roman" panose="02020603050405020304" pitchFamily="18" charset="0"/>
                <a:ea typeface="Batang" panose="02030600000101010101" pitchFamily="18" charset="-127"/>
              </a:rPr>
              <a:t>understood</a:t>
            </a:r>
            <a:endParaRPr lang="fr-FR" altLang="fr-FR" sz="1800" b="1" dirty="0">
              <a:ea typeface="Batang" panose="02030600000101010101" pitchFamily="18" charset="-127"/>
            </a:endParaRPr>
          </a:p>
        </p:txBody>
      </p:sp>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17463"/>
            <a:ext cx="8229600" cy="747712"/>
          </a:xfrm>
        </p:spPr>
        <p:txBody>
          <a:bodyPr>
            <a:normAutofit fontScale="90000"/>
          </a:bodyPr>
          <a:lstStyle/>
          <a:p>
            <a:pPr>
              <a:defRPr/>
            </a:pPr>
            <a:r>
              <a:rPr lang="fr-FR" dirty="0"/>
              <a:t>Futur ? </a:t>
            </a:r>
          </a:p>
        </p:txBody>
      </p:sp>
      <p:pic>
        <p:nvPicPr>
          <p:cNvPr id="56323"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3716338"/>
            <a:ext cx="29559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4" name="Groupe 7"/>
          <p:cNvGrpSpPr>
            <a:grpSpLocks/>
          </p:cNvGrpSpPr>
          <p:nvPr/>
        </p:nvGrpSpPr>
        <p:grpSpPr bwMode="auto">
          <a:xfrm>
            <a:off x="755650" y="3763963"/>
            <a:ext cx="3667125" cy="3071812"/>
            <a:chOff x="597915" y="907514"/>
            <a:chExt cx="3667125" cy="3071678"/>
          </a:xfrm>
        </p:grpSpPr>
        <p:pic>
          <p:nvPicPr>
            <p:cNvPr id="5632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915" y="1340767"/>
              <a:ext cx="36671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915" y="907514"/>
              <a:ext cx="3667125" cy="44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2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747713"/>
            <a:ext cx="3706813"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747713"/>
            <a:ext cx="21431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9371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AC1F5B0-50DC-4733-BD29-B87FA6655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2143125" cy="2143125"/>
          </a:xfrm>
          <a:prstGeom prst="rect">
            <a:avLst/>
          </a:prstGeom>
        </p:spPr>
      </p:pic>
      <p:pic>
        <p:nvPicPr>
          <p:cNvPr id="4099" name="Picture 3" descr="Résultat de recherche d'images pour &quot;4 slam tennis academy players&quot;">
            <a:hlinkClick r:id="rId3"/>
            <a:extLst>
              <a:ext uri="{FF2B5EF4-FFF2-40B4-BE49-F238E27FC236}">
                <a16:creationId xmlns:a16="http://schemas.microsoft.com/office/drawing/2014/main" id="{31B6DF35-3828-490A-B749-D2A6DAA1B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1067" y="11949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Résultat de recherche d'images pour &quot;4 slam tennis academy players&quot;">
            <a:hlinkClick r:id="rId5"/>
            <a:extLst>
              <a:ext uri="{FF2B5EF4-FFF2-40B4-BE49-F238E27FC236}">
                <a16:creationId xmlns:a16="http://schemas.microsoft.com/office/drawing/2014/main" id="{11AFB5FF-D205-4957-BA51-0E58DDF299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4192" y="11663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Résultat de recherche d'images pour &quot;4 slam tennis academy players&quot;">
            <a:hlinkClick r:id="rId7"/>
            <a:extLst>
              <a:ext uri="{FF2B5EF4-FFF2-40B4-BE49-F238E27FC236}">
                <a16:creationId xmlns:a16="http://schemas.microsoft.com/office/drawing/2014/main" id="{5BE4F629-0A04-4C49-B761-5A3DC3D116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7317" y="11376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jeu, raquette, sport, personne&#10;&#10;Description générée automatiquement">
            <a:extLst>
              <a:ext uri="{FF2B5EF4-FFF2-40B4-BE49-F238E27FC236}">
                <a16:creationId xmlns:a16="http://schemas.microsoft.com/office/drawing/2014/main" id="{B59038D2-3222-4EAF-8E8A-2FA9A3F375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04" y="2241934"/>
            <a:ext cx="2143125" cy="2143125"/>
          </a:xfrm>
          <a:prstGeom prst="rect">
            <a:avLst/>
          </a:prstGeom>
        </p:spPr>
      </p:pic>
      <p:pic>
        <p:nvPicPr>
          <p:cNvPr id="12" name="Image 11" descr="Une image contenant personne, joueur, sport, jeu&#10;&#10;Description générée automatiquement">
            <a:extLst>
              <a:ext uri="{FF2B5EF4-FFF2-40B4-BE49-F238E27FC236}">
                <a16:creationId xmlns:a16="http://schemas.microsoft.com/office/drawing/2014/main" id="{F669D7D8-3D59-44FD-8917-0DF147B286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0629" y="2249412"/>
            <a:ext cx="2143125" cy="2143125"/>
          </a:xfrm>
          <a:prstGeom prst="rect">
            <a:avLst/>
          </a:prstGeom>
        </p:spPr>
      </p:pic>
      <p:pic>
        <p:nvPicPr>
          <p:cNvPr id="14" name="Image 13" descr="Une image contenant jeu, sport, herbe, personne&#10;&#10;Description générée automatiquement">
            <a:extLst>
              <a:ext uri="{FF2B5EF4-FFF2-40B4-BE49-F238E27FC236}">
                <a16:creationId xmlns:a16="http://schemas.microsoft.com/office/drawing/2014/main" id="{B0E1FB11-6700-4EE1-A13B-22D0ED1682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3754" y="2241934"/>
            <a:ext cx="2143125" cy="2143125"/>
          </a:xfrm>
          <a:prstGeom prst="rect">
            <a:avLst/>
          </a:prstGeom>
        </p:spPr>
      </p:pic>
      <p:pic>
        <p:nvPicPr>
          <p:cNvPr id="16" name="Image 15" descr="Une image contenant personne, raquette, sport, jeu&#10;&#10;Description générée automatiquement">
            <a:extLst>
              <a:ext uri="{FF2B5EF4-FFF2-40B4-BE49-F238E27FC236}">
                <a16:creationId xmlns:a16="http://schemas.microsoft.com/office/drawing/2014/main" id="{2CED242F-2E85-4D26-98C1-41FE968CFA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6441" y="2241934"/>
            <a:ext cx="2143125" cy="2143125"/>
          </a:xfrm>
          <a:prstGeom prst="rect">
            <a:avLst/>
          </a:prstGeom>
        </p:spPr>
      </p:pic>
      <p:pic>
        <p:nvPicPr>
          <p:cNvPr id="18" name="Image 17" descr="Une image contenant jeu, sport, personne, raquette&#10;&#10;Description générée automatiquement">
            <a:extLst>
              <a:ext uri="{FF2B5EF4-FFF2-40B4-BE49-F238E27FC236}">
                <a16:creationId xmlns:a16="http://schemas.microsoft.com/office/drawing/2014/main" id="{FEC33311-14AF-44BB-B340-11CE689910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504" y="4369617"/>
            <a:ext cx="2152834" cy="2152834"/>
          </a:xfrm>
          <a:prstGeom prst="rect">
            <a:avLst/>
          </a:prstGeom>
        </p:spPr>
      </p:pic>
      <p:pic>
        <p:nvPicPr>
          <p:cNvPr id="20" name="Image 19" descr="Une image contenant sport, jeu, personne, joueur&#10;&#10;Description générée automatiquement">
            <a:extLst>
              <a:ext uri="{FF2B5EF4-FFF2-40B4-BE49-F238E27FC236}">
                <a16:creationId xmlns:a16="http://schemas.microsoft.com/office/drawing/2014/main" id="{9BA331F8-F186-4A38-96C8-FC716254E2C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0338" y="4345764"/>
            <a:ext cx="2176687" cy="2176687"/>
          </a:xfrm>
          <a:prstGeom prst="rect">
            <a:avLst/>
          </a:prstGeom>
        </p:spPr>
      </p:pic>
      <p:pic>
        <p:nvPicPr>
          <p:cNvPr id="22" name="Image 21" descr="Une image contenant jeu, raquette, sport, personne&#10;&#10;Description générée automatiquement">
            <a:extLst>
              <a:ext uri="{FF2B5EF4-FFF2-40B4-BE49-F238E27FC236}">
                <a16:creationId xmlns:a16="http://schemas.microsoft.com/office/drawing/2014/main" id="{DBE12AE1-F899-4B8A-B53E-E6D7C60316D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14930" y="4345764"/>
            <a:ext cx="2174929" cy="2174929"/>
          </a:xfrm>
          <a:prstGeom prst="rect">
            <a:avLst/>
          </a:prstGeom>
        </p:spPr>
      </p:pic>
      <p:pic>
        <p:nvPicPr>
          <p:cNvPr id="24" name="Image 23" descr="Une image contenant personne, extérieur, raquette, sport&#10;&#10;Description générée automatiquement">
            <a:extLst>
              <a:ext uri="{FF2B5EF4-FFF2-40B4-BE49-F238E27FC236}">
                <a16:creationId xmlns:a16="http://schemas.microsoft.com/office/drawing/2014/main" id="{5A3674D0-A349-4290-A9E4-F750E2FE25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57566" y="4325759"/>
            <a:ext cx="2194934" cy="2194934"/>
          </a:xfrm>
          <a:prstGeom prst="rect">
            <a:avLst/>
          </a:prstGeom>
        </p:spPr>
      </p:pic>
    </p:spTree>
    <p:extLst>
      <p:ext uri="{BB962C8B-B14F-4D97-AF65-F5344CB8AC3E}">
        <p14:creationId xmlns:p14="http://schemas.microsoft.com/office/powerpoint/2010/main" val="4289674442"/>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txBox="1">
            <a:spLocks noGrp="1"/>
          </p:cNvSpPr>
          <p:nvPr>
            <p:ph type="title"/>
          </p:nvPr>
        </p:nvSpPr>
        <p:spPr>
          <a:xfrm>
            <a:off x="628650" y="365125"/>
            <a:ext cx="7886700" cy="1325563"/>
          </a:xfrm>
        </p:spPr>
        <p:txBody>
          <a:bodyPr>
            <a:normAutofit/>
          </a:bodyPr>
          <a:lstStyle/>
          <a:p>
            <a:pPr>
              <a:lnSpc>
                <a:spcPct val="90000"/>
              </a:lnSpc>
              <a:defRPr/>
            </a:pPr>
            <a:r>
              <a:rPr lang="fr-FR"/>
              <a:t>Strategic vision for an unique tennis ecosystem</a:t>
            </a:r>
          </a:p>
        </p:txBody>
      </p:sp>
      <p:graphicFrame>
        <p:nvGraphicFramePr>
          <p:cNvPr id="5" name="Espace réservé du contenu 2">
            <a:extLst>
              <a:ext uri="{FF2B5EF4-FFF2-40B4-BE49-F238E27FC236}">
                <a16:creationId xmlns:a16="http://schemas.microsoft.com/office/drawing/2014/main" id="{F32148E1-E0CE-4F68-B608-F9CB685F862E}"/>
              </a:ext>
            </a:extLst>
          </p:cNvPr>
          <p:cNvGraphicFramePr>
            <a:graphicFrameLocks noGrp="1"/>
          </p:cNvGraphicFramePr>
          <p:nvPr>
            <p:ph idx="1"/>
            <p:extLst>
              <p:ext uri="{D42A27DB-BD31-4B8C-83A1-F6EECF244321}">
                <p14:modId xmlns:p14="http://schemas.microsoft.com/office/powerpoint/2010/main" val="8399045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0572915"/>
      </p:ext>
    </p:extLst>
  </p:cSld>
  <p:clrMapOvr>
    <a:overrideClrMapping bg1="dk1" tx1="lt1" bg2="dk2" tx2="lt2" accent1="accent1" accent2="accent2" accent3="accent3" accent4="accent4" accent5="accent5" accent6="accent6" hlink="hlink" folHlink="folHlink"/>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a:lstStyle/>
          <a:p>
            <a:r>
              <a:rPr lang="fr-FR" b="1" dirty="0">
                <a:solidFill>
                  <a:schemeClr val="accent4">
                    <a:lumMod val="10000"/>
                  </a:schemeClr>
                </a:solidFill>
              </a:rPr>
              <a:t>Strategic vision ?</a:t>
            </a:r>
          </a:p>
        </p:txBody>
      </p:sp>
      <p:sp>
        <p:nvSpPr>
          <p:cNvPr id="4" name="Ellipse 3"/>
          <p:cNvSpPr/>
          <p:nvPr/>
        </p:nvSpPr>
        <p:spPr>
          <a:xfrm>
            <a:off x="539552" y="3573016"/>
            <a:ext cx="1944216"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Relational</a:t>
            </a:r>
            <a:endParaRPr lang="fr-FR" dirty="0"/>
          </a:p>
          <a:p>
            <a:pPr algn="ctr"/>
            <a:r>
              <a:rPr lang="fr-FR" dirty="0"/>
              <a:t>BM</a:t>
            </a:r>
          </a:p>
        </p:txBody>
      </p:sp>
      <p:sp>
        <p:nvSpPr>
          <p:cNvPr id="6" name="Ellipse 5"/>
          <p:cNvSpPr/>
          <p:nvPr/>
        </p:nvSpPr>
        <p:spPr>
          <a:xfrm>
            <a:off x="3203848" y="3573016"/>
            <a:ext cx="223224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Reputational</a:t>
            </a:r>
            <a:endParaRPr lang="fr-FR" dirty="0"/>
          </a:p>
          <a:p>
            <a:pPr algn="ctr"/>
            <a:r>
              <a:rPr lang="fr-FR" dirty="0"/>
              <a:t>BM</a:t>
            </a:r>
          </a:p>
        </p:txBody>
      </p:sp>
      <p:sp>
        <p:nvSpPr>
          <p:cNvPr id="7" name="Ellipse 6"/>
          <p:cNvSpPr/>
          <p:nvPr/>
        </p:nvSpPr>
        <p:spPr>
          <a:xfrm>
            <a:off x="6012160" y="3594233"/>
            <a:ext cx="223224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Cultural</a:t>
            </a:r>
          </a:p>
          <a:p>
            <a:pPr algn="ctr"/>
            <a:r>
              <a:rPr lang="fr-FR" dirty="0"/>
              <a:t>BM</a:t>
            </a:r>
          </a:p>
        </p:txBody>
      </p:sp>
      <p:cxnSp>
        <p:nvCxnSpPr>
          <p:cNvPr id="9" name="Connecteur droit avec flèche 8"/>
          <p:cNvCxnSpPr>
            <a:stCxn id="4" idx="6"/>
            <a:endCxn id="6" idx="2"/>
          </p:cNvCxnSpPr>
          <p:nvPr/>
        </p:nvCxnSpPr>
        <p:spPr>
          <a:xfrm>
            <a:off x="2483768" y="4185084"/>
            <a:ext cx="72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ag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060848"/>
            <a:ext cx="1260214" cy="126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t 10"/>
          <p:cNvGraphicFramePr>
            <a:graphicFrameLocks noChangeAspect="1"/>
          </p:cNvGraphicFramePr>
          <p:nvPr/>
        </p:nvGraphicFramePr>
        <p:xfrm>
          <a:off x="2771800" y="2233571"/>
          <a:ext cx="3096344" cy="914767"/>
        </p:xfrm>
        <a:graphic>
          <a:graphicData uri="http://schemas.openxmlformats.org/presentationml/2006/ole">
            <mc:AlternateContent xmlns:mc="http://schemas.openxmlformats.org/markup-compatibility/2006">
              <mc:Choice xmlns:v="urn:schemas-microsoft-com:vml" Requires="v">
                <p:oleObj r:id="rId3" imgW="5460120" imgH="1612440" progId="">
                  <p:embed/>
                </p:oleObj>
              </mc:Choice>
              <mc:Fallback>
                <p:oleObj r:id="rId3" imgW="5460120" imgH="1612440" progId="">
                  <p:embed/>
                  <p:pic>
                    <p:nvPicPr>
                      <p:cNvPr id="11" name="Objet 10"/>
                      <p:cNvPicPr/>
                      <p:nvPr/>
                    </p:nvPicPr>
                    <p:blipFill>
                      <a:blip r:embed="rId4"/>
                      <a:stretch>
                        <a:fillRect/>
                      </a:stretch>
                    </p:blipFill>
                    <p:spPr>
                      <a:xfrm>
                        <a:off x="2771800" y="2233571"/>
                        <a:ext cx="3096344" cy="914767"/>
                      </a:xfrm>
                      <a:prstGeom prst="rect">
                        <a:avLst/>
                      </a:prstGeom>
                    </p:spPr>
                  </p:pic>
                </p:oleObj>
              </mc:Fallback>
            </mc:AlternateContent>
          </a:graphicData>
        </a:graphic>
      </p:graphicFrame>
      <p:pic>
        <p:nvPicPr>
          <p:cNvPr id="13" name="Image 12">
            <a:extLst>
              <a:ext uri="{FF2B5EF4-FFF2-40B4-BE49-F238E27FC236}">
                <a16:creationId xmlns:a16="http://schemas.microsoft.com/office/drawing/2014/main" id="{559341D2-1F90-4F37-9BAA-D087703347BF}"/>
              </a:ext>
            </a:extLst>
          </p:cNvPr>
          <p:cNvPicPr>
            <a:picLocks noChangeAspect="1"/>
          </p:cNvPicPr>
          <p:nvPr/>
        </p:nvPicPr>
        <p:blipFill>
          <a:blip r:embed="rId5"/>
          <a:stretch>
            <a:fillRect/>
          </a:stretch>
        </p:blipFill>
        <p:spPr>
          <a:xfrm>
            <a:off x="6012160" y="1944205"/>
            <a:ext cx="2505474" cy="1204133"/>
          </a:xfrm>
          <a:prstGeom prst="rect">
            <a:avLst/>
          </a:prstGeom>
        </p:spPr>
      </p:pic>
    </p:spTree>
    <p:extLst>
      <p:ext uri="{BB962C8B-B14F-4D97-AF65-F5344CB8AC3E}">
        <p14:creationId xmlns:p14="http://schemas.microsoft.com/office/powerpoint/2010/main" val="18473395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123" name="Picture 3" descr="Résultat de recherche d'images pour &quot;open parc auvergne&quot;">
            <a:hlinkClick r:id="rId2"/>
            <a:extLst>
              <a:ext uri="{FF2B5EF4-FFF2-40B4-BE49-F238E27FC236}">
                <a16:creationId xmlns:a16="http://schemas.microsoft.com/office/drawing/2014/main" id="{727032B1-C020-4E31-B555-81858949A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96" y="4374633"/>
            <a:ext cx="33432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EE1F618F-A6FE-4F1E-94F0-79D8C7512D93}"/>
              </a:ext>
            </a:extLst>
          </p:cNvPr>
          <p:cNvPicPr>
            <a:picLocks noChangeAspect="1"/>
          </p:cNvPicPr>
          <p:nvPr/>
        </p:nvPicPr>
        <p:blipFill>
          <a:blip r:embed="rId4"/>
          <a:stretch>
            <a:fillRect/>
          </a:stretch>
        </p:blipFill>
        <p:spPr>
          <a:xfrm>
            <a:off x="755576" y="848706"/>
            <a:ext cx="2505474" cy="1204133"/>
          </a:xfrm>
          <a:prstGeom prst="rect">
            <a:avLst/>
          </a:prstGeom>
        </p:spPr>
      </p:pic>
      <p:pic>
        <p:nvPicPr>
          <p:cNvPr id="11" name="Image 10" descr="Une image contenant alimentation, très coloré, rouge&#10;&#10;Description générée automatiquement">
            <a:extLst>
              <a:ext uri="{FF2B5EF4-FFF2-40B4-BE49-F238E27FC236}">
                <a16:creationId xmlns:a16="http://schemas.microsoft.com/office/drawing/2014/main" id="{E33B09A3-0A9A-4699-AE5C-18F3F75C5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726560"/>
            <a:ext cx="2857500" cy="1295400"/>
          </a:xfrm>
          <a:prstGeom prst="rect">
            <a:avLst/>
          </a:prstGeom>
        </p:spPr>
      </p:pic>
      <p:pic>
        <p:nvPicPr>
          <p:cNvPr id="16" name="Image 15">
            <a:extLst>
              <a:ext uri="{FF2B5EF4-FFF2-40B4-BE49-F238E27FC236}">
                <a16:creationId xmlns:a16="http://schemas.microsoft.com/office/drawing/2014/main" id="{29CC10F7-91EB-4545-B3B3-A4EDE33B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3008" y="4681841"/>
            <a:ext cx="4723596" cy="747658"/>
          </a:xfrm>
          <a:prstGeom prst="rect">
            <a:avLst/>
          </a:prstGeom>
        </p:spPr>
      </p:pic>
      <p:pic>
        <p:nvPicPr>
          <p:cNvPr id="6146" name="Picture 2" descr="Threats Opportunities Button Shows Risk Research Analysis Stock Photo -  Download Image Now - iStock">
            <a:extLst>
              <a:ext uri="{FF2B5EF4-FFF2-40B4-BE49-F238E27FC236}">
                <a16:creationId xmlns:a16="http://schemas.microsoft.com/office/drawing/2014/main" id="{12F7775F-5332-5832-31EC-8EB65DF1F3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2118394"/>
            <a:ext cx="2947614" cy="2213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625631"/>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FE9FE16-26F7-4F41-B8BE-64247B07124D}"/>
              </a:ext>
            </a:extLst>
          </p:cNvPr>
          <p:cNvPicPr>
            <a:picLocks noChangeAspect="1"/>
          </p:cNvPicPr>
          <p:nvPr/>
        </p:nvPicPr>
        <p:blipFill rotWithShape="1">
          <a:blip r:embed="rId2">
            <a:extLst>
              <a:ext uri="{28A0092B-C50C-407E-A947-70E740481C1C}">
                <a14:useLocalDpi xmlns:a14="http://schemas.microsoft.com/office/drawing/2010/main" val="0"/>
              </a:ext>
            </a:extLst>
          </a:blip>
          <a:srcRect r="1" b="7261"/>
          <a:stretch/>
        </p:blipFill>
        <p:spPr>
          <a:xfrm>
            <a:off x="3370077" y="243"/>
            <a:ext cx="5773923"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4" name="Image 13">
            <a:extLst>
              <a:ext uri="{FF2B5EF4-FFF2-40B4-BE49-F238E27FC236}">
                <a16:creationId xmlns:a16="http://schemas.microsoft.com/office/drawing/2014/main" id="{45EC1EC6-6241-48DA-83D4-15FEAB2EBB01}"/>
              </a:ext>
            </a:extLst>
          </p:cNvPr>
          <p:cNvPicPr>
            <a:picLocks noChangeAspect="1"/>
          </p:cNvPicPr>
          <p:nvPr/>
        </p:nvPicPr>
        <p:blipFill rotWithShape="1">
          <a:blip r:embed="rId3">
            <a:extLst>
              <a:ext uri="{28A0092B-C50C-407E-A947-70E740481C1C}">
                <a14:useLocalDpi xmlns:a14="http://schemas.microsoft.com/office/drawing/2010/main" val="0"/>
              </a:ext>
            </a:extLst>
          </a:blip>
          <a:srcRect t="3820" r="-1" b="14076"/>
          <a:stretch/>
        </p:blipFill>
        <p:spPr>
          <a:xfrm>
            <a:off x="20" y="10"/>
            <a:ext cx="439482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6" name="Image 5">
            <a:extLst>
              <a:ext uri="{FF2B5EF4-FFF2-40B4-BE49-F238E27FC236}">
                <a16:creationId xmlns:a16="http://schemas.microsoft.com/office/drawing/2014/main" id="{A51CBB7B-76F6-48E7-9F81-C041940C3C92}"/>
              </a:ext>
            </a:extLst>
          </p:cNvPr>
          <p:cNvPicPr>
            <a:picLocks noChangeAspect="1"/>
          </p:cNvPicPr>
          <p:nvPr/>
        </p:nvPicPr>
        <p:blipFill rotWithShape="1">
          <a:blip r:embed="rId4">
            <a:extLst>
              <a:ext uri="{28A0092B-C50C-407E-A947-70E740481C1C}">
                <a14:useLocalDpi xmlns:a14="http://schemas.microsoft.com/office/drawing/2010/main" val="0"/>
              </a:ext>
            </a:extLst>
          </a:blip>
          <a:srcRect t="2696" r="4" b="4"/>
          <a:stretch/>
        </p:blipFill>
        <p:spPr>
          <a:xfrm>
            <a:off x="4762566" y="3511295"/>
            <a:ext cx="4381434"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2" name="Image 11">
            <a:extLst>
              <a:ext uri="{FF2B5EF4-FFF2-40B4-BE49-F238E27FC236}">
                <a16:creationId xmlns:a16="http://schemas.microsoft.com/office/drawing/2014/main" id="{CB7B3568-A92B-41CD-B7C3-5CA986EC6F3A}"/>
              </a:ext>
            </a:extLst>
          </p:cNvPr>
          <p:cNvPicPr>
            <a:picLocks noChangeAspect="1"/>
          </p:cNvPicPr>
          <p:nvPr/>
        </p:nvPicPr>
        <p:blipFill rotWithShape="1">
          <a:blip r:embed="rId5">
            <a:extLst>
              <a:ext uri="{28A0092B-C50C-407E-A947-70E740481C1C}">
                <a14:useLocalDpi xmlns:a14="http://schemas.microsoft.com/office/drawing/2010/main" val="0"/>
              </a:ext>
            </a:extLst>
          </a:blip>
          <a:srcRect r="2" b="12840"/>
          <a:stretch/>
        </p:blipFill>
        <p:spPr>
          <a:xfrm>
            <a:off x="20" y="3511295"/>
            <a:ext cx="5773903"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personne, photo, homme, posant&#10;&#10;Description générée automatiquement">
            <a:extLst>
              <a:ext uri="{FF2B5EF4-FFF2-40B4-BE49-F238E27FC236}">
                <a16:creationId xmlns:a16="http://schemas.microsoft.com/office/drawing/2014/main" id="{0E0803CD-C89A-4516-9969-71DCA031915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1974178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CF8C16D-5572-4336-B8B9-97A43222B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0233"/>
            <a:ext cx="2578163" cy="3048727"/>
          </a:xfrm>
          <a:prstGeom prst="rect">
            <a:avLst/>
          </a:prstGeom>
        </p:spPr>
      </p:pic>
      <p:pic>
        <p:nvPicPr>
          <p:cNvPr id="5" name="Image 4" descr="Une image contenant personne, homme, complet, habits&#10;&#10;Description générée automatiquement">
            <a:extLst>
              <a:ext uri="{FF2B5EF4-FFF2-40B4-BE49-F238E27FC236}">
                <a16:creationId xmlns:a16="http://schemas.microsoft.com/office/drawing/2014/main" id="{1D92E9E5-17AE-41F7-B84A-8BBBB491C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169739"/>
            <a:ext cx="2827213" cy="2827213"/>
          </a:xfrm>
          <a:prstGeom prst="rect">
            <a:avLst/>
          </a:prstGeom>
        </p:spPr>
      </p:pic>
      <p:pic>
        <p:nvPicPr>
          <p:cNvPr id="7" name="Image 6" descr="Une image contenant personne, extérieur, jeu, raquette&#10;&#10;Description générée automatiquement">
            <a:extLst>
              <a:ext uri="{FF2B5EF4-FFF2-40B4-BE49-F238E27FC236}">
                <a16:creationId xmlns:a16="http://schemas.microsoft.com/office/drawing/2014/main" id="{8C59C610-5BF0-41AD-9A54-F99ACE76EF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186804"/>
            <a:ext cx="1953379" cy="1685924"/>
          </a:xfrm>
          <a:prstGeom prst="rect">
            <a:avLst/>
          </a:prstGeom>
          <a:ln>
            <a:noFill/>
          </a:ln>
          <a:effectLst>
            <a:softEdge rad="112500"/>
          </a:effectLst>
        </p:spPr>
      </p:pic>
      <p:pic>
        <p:nvPicPr>
          <p:cNvPr id="6146" name="Picture 2" descr="Résultat de recherche d'images pour &quot;humbert&quot;">
            <a:hlinkClick r:id="rId5"/>
            <a:extLst>
              <a:ext uri="{FF2B5EF4-FFF2-40B4-BE49-F238E27FC236}">
                <a16:creationId xmlns:a16="http://schemas.microsoft.com/office/drawing/2014/main" id="{F08762A9-BC80-4D40-A75A-9D21F527A5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2745" y="3169202"/>
            <a:ext cx="1685924" cy="16859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 8" descr="Une image contenant personne, homme, regardant, tenant&#10;&#10;Description générée automatiquement">
            <a:extLst>
              <a:ext uri="{FF2B5EF4-FFF2-40B4-BE49-F238E27FC236}">
                <a16:creationId xmlns:a16="http://schemas.microsoft.com/office/drawing/2014/main" id="{173BC6F0-FAFE-4C06-B04F-935FF8B209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069" y="4990572"/>
            <a:ext cx="1684248" cy="1684248"/>
          </a:xfrm>
          <a:prstGeom prst="rect">
            <a:avLst/>
          </a:prstGeom>
          <a:ln>
            <a:noFill/>
          </a:ln>
          <a:effectLst>
            <a:softEdge rad="112500"/>
          </a:effectLst>
        </p:spPr>
      </p:pic>
      <p:pic>
        <p:nvPicPr>
          <p:cNvPr id="11" name="Image 10" descr="Une image contenant sport, jeu, personne, raquette&#10;&#10;Description générée automatiquement">
            <a:extLst>
              <a:ext uri="{FF2B5EF4-FFF2-40B4-BE49-F238E27FC236}">
                <a16:creationId xmlns:a16="http://schemas.microsoft.com/office/drawing/2014/main" id="{3B108D9B-6714-4D2D-8439-B47C2BF71C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6096" y="3234068"/>
            <a:ext cx="2312863" cy="1541908"/>
          </a:xfrm>
          <a:prstGeom prst="rect">
            <a:avLst/>
          </a:prstGeom>
          <a:ln>
            <a:noFill/>
          </a:ln>
          <a:effectLst>
            <a:softEdge rad="112500"/>
          </a:effectLst>
        </p:spPr>
      </p:pic>
      <p:pic>
        <p:nvPicPr>
          <p:cNvPr id="13" name="Image 12" descr="Une image contenant personne, sport, jeu, raquette&#10;&#10;Description générée automatiquement">
            <a:extLst>
              <a:ext uri="{FF2B5EF4-FFF2-40B4-BE49-F238E27FC236}">
                <a16:creationId xmlns:a16="http://schemas.microsoft.com/office/drawing/2014/main" id="{8CF221C3-0346-427A-A0D1-8D4BF12CF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8882" y="3232077"/>
            <a:ext cx="1039009" cy="1560174"/>
          </a:xfrm>
          <a:prstGeom prst="rect">
            <a:avLst/>
          </a:prstGeom>
          <a:ln>
            <a:noFill/>
          </a:ln>
          <a:effectLst>
            <a:softEdge rad="112500"/>
          </a:effectLst>
        </p:spPr>
      </p:pic>
      <p:pic>
        <p:nvPicPr>
          <p:cNvPr id="15" name="Image 14" descr="Une image contenant jeu, sport, personne, raquette&#10;&#10;Description générée automatiquement">
            <a:extLst>
              <a:ext uri="{FF2B5EF4-FFF2-40B4-BE49-F238E27FC236}">
                <a16:creationId xmlns:a16="http://schemas.microsoft.com/office/drawing/2014/main" id="{F13A09E4-07ED-4134-8F9F-EFB1EFAB93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9962" y="4983821"/>
            <a:ext cx="1648707" cy="1648707"/>
          </a:xfrm>
          <a:prstGeom prst="rect">
            <a:avLst/>
          </a:prstGeom>
          <a:ln>
            <a:noFill/>
          </a:ln>
          <a:effectLst>
            <a:softEdge rad="112500"/>
          </a:effectLst>
        </p:spPr>
      </p:pic>
      <p:pic>
        <p:nvPicPr>
          <p:cNvPr id="6148" name="Picture 4" descr="Résultat de recherche d'images pour &quot;valentin royer&quot;">
            <a:hlinkClick r:id="rId11"/>
            <a:extLst>
              <a:ext uri="{FF2B5EF4-FFF2-40B4-BE49-F238E27FC236}">
                <a16:creationId xmlns:a16="http://schemas.microsoft.com/office/drawing/2014/main" id="{16202652-282E-4A2C-BF84-5A10A7C1DD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67944" y="4990572"/>
            <a:ext cx="1648706" cy="16487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Image 16" descr="Une image contenant homme, extérieur, personne, portant&#10;&#10;Description générée automatiquement">
            <a:extLst>
              <a:ext uri="{FF2B5EF4-FFF2-40B4-BE49-F238E27FC236}">
                <a16:creationId xmlns:a16="http://schemas.microsoft.com/office/drawing/2014/main" id="{5B0CD8F5-CB60-4397-B5CF-1C3ECEBAFB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44208" y="476672"/>
            <a:ext cx="2312863" cy="2312863"/>
          </a:xfrm>
          <a:prstGeom prst="rect">
            <a:avLst/>
          </a:prstGeom>
          <a:ln>
            <a:noFill/>
          </a:ln>
          <a:effectLst>
            <a:softEdge rad="112500"/>
          </a:effectLst>
        </p:spPr>
      </p:pic>
      <p:pic>
        <p:nvPicPr>
          <p:cNvPr id="19" name="Image 18" descr="Une image contenant sport, raquette, personne, jeu&#10;&#10;Description générée automatiquement">
            <a:extLst>
              <a:ext uri="{FF2B5EF4-FFF2-40B4-BE49-F238E27FC236}">
                <a16:creationId xmlns:a16="http://schemas.microsoft.com/office/drawing/2014/main" id="{F014C213-50B2-4B59-B553-183754E701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37641" y="5103013"/>
            <a:ext cx="1932793" cy="1423824"/>
          </a:xfrm>
          <a:prstGeom prst="rect">
            <a:avLst/>
          </a:prstGeom>
          <a:ln>
            <a:noFill/>
          </a:ln>
          <a:effectLst>
            <a:softEdge rad="112500"/>
          </a:effectLst>
        </p:spPr>
      </p:pic>
    </p:spTree>
    <p:extLst>
      <p:ext uri="{BB962C8B-B14F-4D97-AF65-F5344CB8AC3E}">
        <p14:creationId xmlns:p14="http://schemas.microsoft.com/office/powerpoint/2010/main" val="150440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CB4FBF21-A064-A965-AF04-52DE9DAD4810}"/>
              </a:ext>
            </a:extLst>
          </p:cNvPr>
          <p:cNvPicPr>
            <a:picLocks noChangeAspect="1"/>
          </p:cNvPicPr>
          <p:nvPr/>
        </p:nvPicPr>
        <p:blipFill rotWithShape="1">
          <a:blip r:embed="rId2"/>
          <a:srcRect r="3" b="53"/>
          <a:stretch/>
        </p:blipFill>
        <p:spPr>
          <a:xfrm>
            <a:off x="20" y="10"/>
            <a:ext cx="4574266" cy="3428990"/>
          </a:xfrm>
          <a:prstGeom prst="rect">
            <a:avLst/>
          </a:prstGeom>
        </p:spPr>
      </p:pic>
      <p:pic>
        <p:nvPicPr>
          <p:cNvPr id="2" name="Image 1">
            <a:extLst>
              <a:ext uri="{FF2B5EF4-FFF2-40B4-BE49-F238E27FC236}">
                <a16:creationId xmlns:a16="http://schemas.microsoft.com/office/drawing/2014/main" id="{252C1A9E-F06E-48EE-3C34-E969E615BC2B}"/>
              </a:ext>
            </a:extLst>
          </p:cNvPr>
          <p:cNvPicPr>
            <a:picLocks noChangeAspect="1"/>
          </p:cNvPicPr>
          <p:nvPr/>
        </p:nvPicPr>
        <p:blipFill rotWithShape="1">
          <a:blip r:embed="rId3"/>
          <a:srcRect l="6205" r="5084"/>
          <a:stretch/>
        </p:blipFill>
        <p:spPr>
          <a:xfrm>
            <a:off x="4569714" y="10"/>
            <a:ext cx="4574286" cy="3428990"/>
          </a:xfrm>
          <a:prstGeom prst="rect">
            <a:avLst/>
          </a:prstGeom>
        </p:spPr>
      </p:pic>
      <p:pic>
        <p:nvPicPr>
          <p:cNvPr id="4" name="Image 3">
            <a:extLst>
              <a:ext uri="{FF2B5EF4-FFF2-40B4-BE49-F238E27FC236}">
                <a16:creationId xmlns:a16="http://schemas.microsoft.com/office/drawing/2014/main" id="{E9D28AFA-362B-232A-B7C5-53077F075139}"/>
              </a:ext>
            </a:extLst>
          </p:cNvPr>
          <p:cNvPicPr>
            <a:picLocks noChangeAspect="1"/>
          </p:cNvPicPr>
          <p:nvPr/>
        </p:nvPicPr>
        <p:blipFill rotWithShape="1">
          <a:blip r:embed="rId4"/>
          <a:srcRect r="3" b="6299"/>
          <a:stretch/>
        </p:blipFill>
        <p:spPr>
          <a:xfrm>
            <a:off x="20" y="3429000"/>
            <a:ext cx="4574266" cy="3429000"/>
          </a:xfrm>
          <a:prstGeom prst="rect">
            <a:avLst/>
          </a:prstGeom>
        </p:spPr>
      </p:pic>
      <p:pic>
        <p:nvPicPr>
          <p:cNvPr id="5" name="Picture 10" descr="Roland-Garros 2023 - Jo-Wilfried Tsonga nouveau consultant pour Amazon  Prime Video - SportBuzzBusiness.fr">
            <a:extLst>
              <a:ext uri="{FF2B5EF4-FFF2-40B4-BE49-F238E27FC236}">
                <a16:creationId xmlns:a16="http://schemas.microsoft.com/office/drawing/2014/main" id="{43CE3B1A-E3CB-A28D-3ECB-590D943F15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402" r="2" b="24569"/>
          <a:stretch/>
        </p:blipFill>
        <p:spPr bwMode="auto">
          <a:xfrm>
            <a:off x="4569714" y="3429000"/>
            <a:ext cx="457428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18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a:extLst>
              <a:ext uri="{FF2B5EF4-FFF2-40B4-BE49-F238E27FC236}">
                <a16:creationId xmlns:a16="http://schemas.microsoft.com/office/drawing/2014/main" id="{527342FB-0996-EDED-61B9-50BA6E78F9E1}"/>
              </a:ext>
            </a:extLst>
          </p:cNvPr>
          <p:cNvPicPr>
            <a:picLocks noChangeAspect="1"/>
          </p:cNvPicPr>
          <p:nvPr/>
        </p:nvPicPr>
        <p:blipFill rotWithShape="1">
          <a:blip r:embed="rId2"/>
          <a:srcRect t="434" r="2" b="2"/>
          <a:stretch/>
        </p:blipFill>
        <p:spPr>
          <a:xfrm>
            <a:off x="20" y="10"/>
            <a:ext cx="5527522" cy="6857990"/>
          </a:xfrm>
          <a:prstGeom prst="rect">
            <a:avLst/>
          </a:prstGeom>
        </p:spPr>
      </p:pic>
      <p:pic>
        <p:nvPicPr>
          <p:cNvPr id="2" name="Picture 2" descr="All in Academy Jo-Wilfried Tsonga - Tennis Paris, Lyon &amp; Côte d'Azur">
            <a:extLst>
              <a:ext uri="{FF2B5EF4-FFF2-40B4-BE49-F238E27FC236}">
                <a16:creationId xmlns:a16="http://schemas.microsoft.com/office/drawing/2014/main" id="{CA12D9C5-B3B5-493D-3A00-4F438974D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060" b="-3"/>
          <a:stretch/>
        </p:blipFill>
        <p:spPr bwMode="auto">
          <a:xfrm>
            <a:off x="5650992" y="1"/>
            <a:ext cx="3493008" cy="33467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ll in academy">
            <a:extLst>
              <a:ext uri="{FF2B5EF4-FFF2-40B4-BE49-F238E27FC236}">
                <a16:creationId xmlns:a16="http://schemas.microsoft.com/office/drawing/2014/main" id="{743EB2C8-2E11-C6B7-9C71-4972D2491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13" r="23877" b="-2"/>
          <a:stretch/>
        </p:blipFill>
        <p:spPr bwMode="auto">
          <a:xfrm>
            <a:off x="5650990" y="3511296"/>
            <a:ext cx="3493010" cy="334670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Tsonga garde la forme au padel ! | Padel Magazine">
            <a:extLst>
              <a:ext uri="{FF2B5EF4-FFF2-40B4-BE49-F238E27FC236}">
                <a16:creationId xmlns:a16="http://schemas.microsoft.com/office/drawing/2014/main" id="{B6568799-0464-2B80-9838-8E5197985237}"/>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fr-FR" sz="1350">
              <a:solidFill>
                <a:prstClr val="black"/>
              </a:solidFill>
              <a:latin typeface="Calibri" panose="020F0502020204030204"/>
            </a:endParaRPr>
          </a:p>
        </p:txBody>
      </p:sp>
    </p:spTree>
    <p:extLst>
      <p:ext uri="{BB962C8B-B14F-4D97-AF65-F5344CB8AC3E}">
        <p14:creationId xmlns:p14="http://schemas.microsoft.com/office/powerpoint/2010/main" val="402914563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in">
  <a:themeElements>
    <a:clrScheme name="Brin">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9924D1ECC420D47A2456556BC94F7370400BDF4491DEA4973499845289601F88B9F" ma:contentTypeVersion="55" ma:contentTypeDescription="Create a new document." ma:contentTypeScope="" ma:versionID="41eb558a2b826e6e4f9defd990175bec">
  <xsd:schema xmlns:xsd="http://www.w3.org/2001/XMLSchema" xmlns:xs="http://www.w3.org/2001/XMLSchema" xmlns:p="http://schemas.microsoft.com/office/2006/metadata/properties" xmlns:ns2="6d93d202-47fc-4405-873a-cab67cc5f1b2" xmlns:ns3="64acb2c5-0a2b-4bda-bd34-58e36cbb80d2" targetNamespace="http://schemas.microsoft.com/office/2006/metadata/properties" ma:root="true" ma:fieldsID="19deea0185cf7bc57eee9b90b1ba2ace" ns2:_="" ns3:_="">
    <xsd:import namespace="6d93d202-47fc-4405-873a-cab67cc5f1b2"/>
    <xsd:import namespace="64acb2c5-0a2b-4bda-bd34-58e36cbb80d2"/>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element ref="ns3:Description0" minOccurs="0"/>
                <xsd:element ref="ns3:Compon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3d202-47fc-4405-873a-cab67cc5f1b2"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dc79c007-7f28-4db9-9ba1-525d19a3279b}"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80C6DD30-196A-4C6B-B1BF-A43F3B8ACD4F}" ma:internalName="CSXSubmissionMarket" ma:readOnly="false" ma:showField="MarketName" ma:web="6d93d202-47fc-4405-873a-cab67cc5f1b2">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bb16b974-ed24-4278-8820-8e232d38904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7E2D4CA2-442A-4FDA-AA57-71B8C7B2C53C}" ma:internalName="InProjectListLookup" ma:readOnly="true" ma:showField="InProjectLis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fd9a49dc-3dbf-4047-b62d-1d587abe7b40}"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7E2D4CA2-442A-4FDA-AA57-71B8C7B2C53C}" ma:internalName="LastCompleteVersionLookup" ma:readOnly="true" ma:showField="LastComplete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7E2D4CA2-442A-4FDA-AA57-71B8C7B2C53C}" ma:internalName="LastPreviewErrorLookup" ma:readOnly="true" ma:showField="LastPreview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7E2D4CA2-442A-4FDA-AA57-71B8C7B2C53C}" ma:internalName="LastPreviewResultLookup" ma:readOnly="true" ma:showField="LastPreview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7E2D4CA2-442A-4FDA-AA57-71B8C7B2C53C}" ma:internalName="LastPreviewAttemptDateLookup" ma:readOnly="true" ma:showField="LastPreview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7E2D4CA2-442A-4FDA-AA57-71B8C7B2C53C}" ma:internalName="LastPreviewedByLookup" ma:readOnly="true" ma:showField="LastPreview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7E2D4CA2-442A-4FDA-AA57-71B8C7B2C53C}" ma:internalName="LastPreviewTimeLookup" ma:readOnly="true" ma:showField="LastPreview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7E2D4CA2-442A-4FDA-AA57-71B8C7B2C53C}" ma:internalName="LastPreviewVersionLookup" ma:readOnly="true" ma:showField="LastPreview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7E2D4CA2-442A-4FDA-AA57-71B8C7B2C53C}" ma:internalName="LastPublishErrorLookup" ma:readOnly="true" ma:showField="LastPublish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7E2D4CA2-442A-4FDA-AA57-71B8C7B2C53C}" ma:internalName="LastPublishResultLookup" ma:readOnly="true" ma:showField="LastPublish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7E2D4CA2-442A-4FDA-AA57-71B8C7B2C53C}" ma:internalName="LastPublishAttemptDateLookup" ma:readOnly="true" ma:showField="LastPublish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7E2D4CA2-442A-4FDA-AA57-71B8C7B2C53C}" ma:internalName="LastPublishedByLookup" ma:readOnly="true" ma:showField="LastPublish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7E2D4CA2-442A-4FDA-AA57-71B8C7B2C53C}" ma:internalName="LastPublishTimeLookup" ma:readOnly="true" ma:showField="LastPublish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7E2D4CA2-442A-4FDA-AA57-71B8C7B2C53C}" ma:internalName="LastPublishVersionLookup" ma:readOnly="true" ma:showField="LastPublish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4CDE398E-75A7-4993-8C61-2BFD31F64754}" ma:internalName="LocLastLocAttemptVersionLookup" ma:readOnly="false" ma:showField="LastLocAttemptVersion" ma:web="6d93d202-47fc-4405-873a-cab67cc5f1b2">
      <xsd:simpleType>
        <xsd:restriction base="dms:Lookup"/>
      </xsd:simpleType>
    </xsd:element>
    <xsd:element name="LocLastLocAttemptVersionTypeLookup" ma:index="72" nillable="true" ma:displayName="Loc Last Loc Attempt Version Type" ma:default="" ma:list="{4CDE398E-75A7-4993-8C61-2BFD31F64754}" ma:internalName="LocLastLocAttemptVersionTypeLookup" ma:readOnly="true" ma:showField="LastLocAttemptVersionType" ma:web="6d93d202-47fc-4405-873a-cab67cc5f1b2">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4CDE398E-75A7-4993-8C61-2BFD31F64754}" ma:internalName="LocNewPublishedVersionLookup" ma:readOnly="true" ma:showField="NewPublishedVersion" ma:web="6d93d202-47fc-4405-873a-cab67cc5f1b2">
      <xsd:simpleType>
        <xsd:restriction base="dms:Lookup"/>
      </xsd:simpleType>
    </xsd:element>
    <xsd:element name="LocOverallHandbackStatusLookup" ma:index="76" nillable="true" ma:displayName="Loc Overall Handback Status" ma:default="" ma:list="{4CDE398E-75A7-4993-8C61-2BFD31F64754}" ma:internalName="LocOverallHandbackStatusLookup" ma:readOnly="true" ma:showField="OverallHandbackStatus" ma:web="6d93d202-47fc-4405-873a-cab67cc5f1b2">
      <xsd:simpleType>
        <xsd:restriction base="dms:Lookup"/>
      </xsd:simpleType>
    </xsd:element>
    <xsd:element name="LocOverallLocStatusLookup" ma:index="77" nillable="true" ma:displayName="Loc Overall Localize Status" ma:default="" ma:list="{4CDE398E-75A7-4993-8C61-2BFD31F64754}" ma:internalName="LocOverallLocStatusLookup" ma:readOnly="true" ma:showField="OverallLocStatus" ma:web="6d93d202-47fc-4405-873a-cab67cc5f1b2">
      <xsd:simpleType>
        <xsd:restriction base="dms:Lookup"/>
      </xsd:simpleType>
    </xsd:element>
    <xsd:element name="LocOverallPreviewStatusLookup" ma:index="78" nillable="true" ma:displayName="Loc Overall Preview Status" ma:default="" ma:list="{4CDE398E-75A7-4993-8C61-2BFD31F64754}" ma:internalName="LocOverallPreviewStatusLookup" ma:readOnly="true" ma:showField="OverallPreviewStatus" ma:web="6d93d202-47fc-4405-873a-cab67cc5f1b2">
      <xsd:simpleType>
        <xsd:restriction base="dms:Lookup"/>
      </xsd:simpleType>
    </xsd:element>
    <xsd:element name="LocOverallPublishStatusLookup" ma:index="79" nillable="true" ma:displayName="Loc Overall Publish Status" ma:default="" ma:list="{4CDE398E-75A7-4993-8C61-2BFD31F64754}" ma:internalName="LocOverallPublishStatusLookup" ma:readOnly="true" ma:showField="OverallPublishStatus" ma:web="6d93d202-47fc-4405-873a-cab67cc5f1b2">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4CDE398E-75A7-4993-8C61-2BFD31F64754}" ma:internalName="LocProcessedForHandoffsLookup" ma:readOnly="true" ma:showField="ProcessedForHandoffs" ma:web="6d93d202-47fc-4405-873a-cab67cc5f1b2">
      <xsd:simpleType>
        <xsd:restriction base="dms:Lookup"/>
      </xsd:simpleType>
    </xsd:element>
    <xsd:element name="LocProcessedForMarketsLookup" ma:index="82" nillable="true" ma:displayName="Loc Processed For Markets" ma:default="" ma:list="{4CDE398E-75A7-4993-8C61-2BFD31F64754}" ma:internalName="LocProcessedForMarketsLookup" ma:readOnly="true" ma:showField="ProcessedForMarkets" ma:web="6d93d202-47fc-4405-873a-cab67cc5f1b2">
      <xsd:simpleType>
        <xsd:restriction base="dms:Lookup"/>
      </xsd:simpleType>
    </xsd:element>
    <xsd:element name="LocPublishedDependentAssetsLookup" ma:index="83" nillable="true" ma:displayName="Loc Published Dependent Assets" ma:default="" ma:list="{4CDE398E-75A7-4993-8C61-2BFD31F64754}" ma:internalName="LocPublishedDependentAssetsLookup" ma:readOnly="true" ma:showField="PublishedDependentAssets" ma:web="6d93d202-47fc-4405-873a-cab67cc5f1b2">
      <xsd:simpleType>
        <xsd:restriction base="dms:Lookup"/>
      </xsd:simpleType>
    </xsd:element>
    <xsd:element name="LocPublishedLinkedAssetsLookup" ma:index="84" nillable="true" ma:displayName="Loc Published Linked Assets" ma:default="" ma:list="{4CDE398E-75A7-4993-8C61-2BFD31F64754}" ma:internalName="LocPublishedLinkedAssetsLookup" ma:readOnly="true" ma:showField="PublishedLinkedAssets" ma:web="6d93d202-47fc-4405-873a-cab67cc5f1b2">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db560eb5-700a-4f94-8fda-b57de4261f12}"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80C6DD30-196A-4C6B-B1BF-A43F3B8ACD4F}" ma:internalName="Markets" ma:readOnly="false" ma:showField="MarketNa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7E2D4CA2-442A-4FDA-AA57-71B8C7B2C53C}" ma:internalName="NumOfRatingsLookup" ma:readOnly="true" ma:showField="NumOfRating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7E2D4CA2-442A-4FDA-AA57-71B8C7B2C53C}" ma:internalName="PublishStatusLookup" ma:readOnly="false" ma:showField="PublishStatu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6e3f7319-fb8f-4449-8902-000ab73a8566}"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11d213f5-ec09-44b6-a8be-9da225be7a8d}" ma:internalName="TaxCatchAll" ma:showField="CatchAllData"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11d213f5-ec09-44b6-a8be-9da225be7a8d}" ma:internalName="TaxCatchAllLabel" ma:readOnly="true" ma:showField="CatchAllDataLabel"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acb2c5-0a2b-4bda-bd34-58e36cbb80d2" elementFormDefault="qualified">
    <xsd:import namespace="http://schemas.microsoft.com/office/2006/documentManagement/types"/>
    <xsd:import namespace="http://schemas.microsoft.com/office/infopath/2007/PartnerControls"/>
    <xsd:element name="Description0" ma:index="134" nillable="true" ma:displayName="Description" ma:internalName="Description0">
      <xsd:simpleType>
        <xsd:restriction base="dms:Note"/>
      </xsd:simpleType>
    </xsd:element>
    <xsd:element name="Component" ma:index="135" nillable="true" ma:displayName="Component" ma:internalName="Compon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quiredFrom xmlns="6d93d202-47fc-4405-873a-cab67cc5f1b2" xsi:nil="true"/>
    <IsSearchable xmlns="6d93d202-47fc-4405-873a-cab67cc5f1b2">true</IsSearchable>
    <EditorialStatus xmlns="6d93d202-47fc-4405-873a-cab67cc5f1b2">Complete</EditorialStatus>
    <OriginAsset xmlns="6d93d202-47fc-4405-873a-cab67cc5f1b2" xsi:nil="true"/>
    <ThumbnailAssetId xmlns="6d93d202-47fc-4405-873a-cab67cc5f1b2" xsi:nil="true"/>
    <TrustLevel xmlns="6d93d202-47fc-4405-873a-cab67cc5f1b2">3 Community New</TrustLevel>
    <MarketSpecific xmlns="6d93d202-47fc-4405-873a-cab67cc5f1b2">true</MarketSpecific>
    <TPNamespace xmlns="6d93d202-47fc-4405-873a-cab67cc5f1b2" xsi:nil="true"/>
    <DirectSourceMarket xmlns="6d93d202-47fc-4405-873a-cab67cc5f1b2">english</DirectSourceMarket>
    <MachineTranslated xmlns="6d93d202-47fc-4405-873a-cab67cc5f1b2">false</MachineTranslated>
    <PlannedPubDate xmlns="6d93d202-47fc-4405-873a-cab67cc5f1b2" xsi:nil="true"/>
    <SubmitterId xmlns="6d93d202-47fc-4405-873a-cab67cc5f1b2">9c60ae39-ee33-43c2-b863-454968d0f2cc</SubmitterId>
    <Downloads xmlns="6d93d202-47fc-4405-873a-cab67cc5f1b2">0</Downloads>
    <OriginalSourceMarket xmlns="6d93d202-47fc-4405-873a-cab67cc5f1b2">english</OriginalSourceMarket>
    <PublishTargets xmlns="6d93d202-47fc-4405-873a-cab67cc5f1b2">OfficeOnline</PublishTargets>
    <ArtSampleDocs xmlns="6d93d202-47fc-4405-873a-cab67cc5f1b2" xsi:nil="true"/>
    <ApprovalLog xmlns="6d93d202-47fc-4405-873a-cab67cc5f1b2" xsi:nil="true"/>
    <ApprovalStatus xmlns="6d93d202-47fc-4405-873a-cab67cc5f1b2">InProgress</ApprovalStatus>
    <TPComponent xmlns="6d93d202-47fc-4405-873a-cab67cc5f1b2">PPTFiles</TPComponent>
    <EditorialTags xmlns="6d93d202-47fc-4405-873a-cab67cc5f1b2" xsi:nil="true"/>
    <TPExecutable xmlns="6d93d202-47fc-4405-873a-cab67cc5f1b2" xsi:nil="true"/>
    <LastHandOff xmlns="6d93d202-47fc-4405-873a-cab67cc5f1b2" xsi:nil="true"/>
    <BusinessGroup xmlns="6d93d202-47fc-4405-873a-cab67cc5f1b2" xsi:nil="true"/>
    <TPAppVersion xmlns="6d93d202-47fc-4405-873a-cab67cc5f1b2">12</TPAppVersion>
    <VoteCount xmlns="6d93d202-47fc-4405-873a-cab67cc5f1b2" xsi:nil="true"/>
    <APAuthor xmlns="6d93d202-47fc-4405-873a-cab67cc5f1b2">
      <UserInfo>
        <DisplayName>_o14migrate</DisplayName>
        <AccountId>266</AccountId>
        <AccountType/>
      </UserInfo>
    </APAuthor>
    <TPCommandLine xmlns="6d93d202-47fc-4405-873a-cab67cc5f1b2">{PP} /n {FilePath}</TPCommandLine>
    <UACurrentWords xmlns="6d93d202-47fc-4405-873a-cab67cc5f1b2" xsi:nil="true"/>
    <AssetId xmlns="6d93d202-47fc-4405-873a-cab67cc5f1b2">TP030007522</AssetId>
    <Manager xmlns="6d93d202-47fc-4405-873a-cab67cc5f1b2" xsi:nil="true"/>
    <NumericId xmlns="6d93d202-47fc-4405-873a-cab67cc5f1b2">-1</NumericId>
    <Component xmlns="64acb2c5-0a2b-4bda-bd34-58e36cbb80d2" xsi:nil="true"/>
    <HandoffToMSDN xmlns="6d93d202-47fc-4405-873a-cab67cc5f1b2" xsi:nil="true"/>
    <Markets xmlns="6d93d202-47fc-4405-873a-cab67cc5f1b2">
      <Value>2</Value>
    </Markets>
    <UALocComments xmlns="6d93d202-47fc-4405-873a-cab67cc5f1b2" xsi:nil="true"/>
    <UALocRecommendation xmlns="6d93d202-47fc-4405-873a-cab67cc5f1b2">Localize</UALocRecommendation>
    <AssetStart xmlns="6d93d202-47fc-4405-873a-cab67cc5f1b2">2010-04-16T14:11:59+00:00</AssetStart>
    <CrawlForDependencies xmlns="6d93d202-47fc-4405-873a-cab67cc5f1b2">false</CrawlForDependencies>
    <LastModifiedDateTime xmlns="6d93d202-47fc-4405-873a-cab67cc5f1b2" xsi:nil="true"/>
    <LastPublishResultLookup xmlns="6d93d202-47fc-4405-873a-cab67cc5f1b2" xsi:nil="true"/>
    <PublishStatusLookup xmlns="6d93d202-47fc-4405-873a-cab67cc5f1b2">
      <Value>328276</Value>
      <Value>502498</Value>
    </PublishStatusLookup>
    <AverageRating xmlns="6d93d202-47fc-4405-873a-cab67cc5f1b2" xsi:nil="true"/>
    <CSXUpdate xmlns="6d93d202-47fc-4405-873a-cab67cc5f1b2">false</CSXUpdate>
    <UAProjectedTotalWords xmlns="6d93d202-47fc-4405-873a-cab67cc5f1b2" xsi:nil="true"/>
    <AssetExpire xmlns="6d93d202-47fc-4405-873a-cab67cc5f1b2">2100-01-01T00:00:00+00:00</AssetExpire>
    <AssetType xmlns="6d93d202-47fc-4405-873a-cab67cc5f1b2">TP</AssetType>
    <IntlLangReviewDate xmlns="6d93d202-47fc-4405-873a-cab67cc5f1b2" xsi:nil="true"/>
    <TPFriendlyName xmlns="6d93d202-47fc-4405-873a-cab67cc5f1b2">Thème natation - Couloir de nage</TPFriendlyName>
    <IntlLangReview xmlns="6d93d202-47fc-4405-873a-cab67cc5f1b2" xsi:nil="true"/>
    <OOCacheId xmlns="6d93d202-47fc-4405-873a-cab67cc5f1b2" xsi:nil="true"/>
    <PolicheckWords xmlns="6d93d202-47fc-4405-873a-cab67cc5f1b2" xsi:nil="true"/>
    <TemplateStatus xmlns="6d93d202-47fc-4405-873a-cab67cc5f1b2">Complete</TemplateStatus>
    <CSXSubmissionMarket xmlns="6d93d202-47fc-4405-873a-cab67cc5f1b2" xsi:nil="true"/>
    <FriendlyTitle xmlns="6d93d202-47fc-4405-873a-cab67cc5f1b2" xsi:nil="true"/>
    <TPLaunchHelpLinkType xmlns="6d93d202-47fc-4405-873a-cab67cc5f1b2" xsi:nil="true"/>
    <Providers xmlns="6d93d202-47fc-4405-873a-cab67cc5f1b2" xsi:nil="true"/>
    <SourceTitle xmlns="6d93d202-47fc-4405-873a-cab67cc5f1b2">Thème natation - Couloir de nage</SourceTitle>
    <TemplateTemplateType xmlns="6d93d202-47fc-4405-873a-cab67cc5f1b2">PowerPoint 12 Default</TemplateTemplateType>
    <TimesCloned xmlns="6d93d202-47fc-4405-873a-cab67cc5f1b2" xsi:nil="true"/>
    <ClipArtFilename xmlns="6d93d202-47fc-4405-873a-cab67cc5f1b2" xsi:nil="true"/>
    <APDescription xmlns="6d93d202-47fc-4405-873a-cab67cc5f1b2" xsi:nil="true"/>
    <TPApplication xmlns="6d93d202-47fc-4405-873a-cab67cc5f1b2">PowerPoint</TPApplication>
    <CSXHash xmlns="6d93d202-47fc-4405-873a-cab67cc5f1b2">FNKwv9oo37JrYOAKflcZPp+2Ff4=</CSXHash>
    <PrimaryImageGen xmlns="6d93d202-47fc-4405-873a-cab67cc5f1b2">true</PrimaryImageGen>
    <ContentItem xmlns="6d93d202-47fc-4405-873a-cab67cc5f1b2" xsi:nil="true"/>
    <IsDeleted xmlns="6d93d202-47fc-4405-873a-cab67cc5f1b2">false</IsDeleted>
    <ShowIn xmlns="6d93d202-47fc-4405-873a-cab67cc5f1b2">Show everywhere</ShowIn>
    <BugNumber xmlns="6d93d202-47fc-4405-873a-cab67cc5f1b2" xsi:nil="true"/>
    <LegacyData xmlns="6d93d202-47fc-4405-873a-cab67cc5f1b2">ListingID:;Manager:;BuildStatus:Publish Passed;MockupPath:</LegacyData>
    <TPLaunchHelpLink xmlns="6d93d202-47fc-4405-873a-cab67cc5f1b2" xsi:nil="true"/>
    <Milestone xmlns="6d93d202-47fc-4405-873a-cab67cc5f1b2" xsi:nil="true"/>
    <UANotes xmlns="6d93d202-47fc-4405-873a-cab67cc5f1b2" xsi:nil="true"/>
    <Description0 xmlns="64acb2c5-0a2b-4bda-bd34-58e36cbb80d2" xsi:nil="true"/>
    <IntlLangReviewer xmlns="6d93d202-47fc-4405-873a-cab67cc5f1b2" xsi:nil="true"/>
    <IntlLocPriority xmlns="6d93d202-47fc-4405-873a-cab67cc5f1b2" xsi:nil="true"/>
    <OpenTemplate xmlns="6d93d202-47fc-4405-873a-cab67cc5f1b2">true</OpenTemplate>
    <Provider xmlns="6d93d202-47fc-4405-873a-cab67cc5f1b2" xsi:nil="true"/>
    <CSXSubmissionDate xmlns="6d93d202-47fc-4405-873a-cab67cc5f1b2">2009-10-11T07:00:00+00:00</CSXSubmissionDate>
    <TPClientViewer xmlns="6d93d202-47fc-4405-873a-cab67cc5f1b2" xsi:nil="true"/>
    <DSATActionTaken xmlns="6d93d202-47fc-4405-873a-cab67cc5f1b2" xsi:nil="true"/>
    <APEditor xmlns="6d93d202-47fc-4405-873a-cab67cc5f1b2">
      <UserInfo>
        <DisplayName>_o14migrate</DisplayName>
        <AccountId>266</AccountId>
        <AccountType/>
      </UserInfo>
    </APEditor>
    <TPInstallLocation xmlns="6d93d202-47fc-4405-873a-cab67cc5f1b2">{My Templates}</TPInstallLocation>
    <OutputCachingOn xmlns="6d93d202-47fc-4405-873a-cab67cc5f1b2">false</OutputCachingOn>
    <ParentAssetId xmlns="6d93d202-47fc-4405-873a-cab67cc5f1b2" xsi:nil="true"/>
    <LocManualTestRequired xmlns="6d93d202-47fc-4405-873a-cab67cc5f1b2">false</LocManualTestRequired>
    <LocalizationTagsTaxHTField0 xmlns="6d93d202-47fc-4405-873a-cab67cc5f1b2">
      <Terms xmlns="http://schemas.microsoft.com/office/infopath/2007/PartnerControls"/>
    </LocalizationTagsTaxHTField0>
    <CampaignTagsTaxHTField0 xmlns="6d93d202-47fc-4405-873a-cab67cc5f1b2">
      <Terms xmlns="http://schemas.microsoft.com/office/infopath/2007/PartnerControls"/>
    </CampaignTagsTaxHTField0>
    <LocLastLocAttemptVersionLookup xmlns="6d93d202-47fc-4405-873a-cab67cc5f1b2">169909</LocLastLocAttemptVersionLookup>
    <InternalTagsTaxHTField0 xmlns="6d93d202-47fc-4405-873a-cab67cc5f1b2">
      <Terms xmlns="http://schemas.microsoft.com/office/infopath/2007/PartnerControls"/>
    </InternalTagsTaxHTField0>
    <LocRecommendedHandoff xmlns="6d93d202-47fc-4405-873a-cab67cc5f1b2" xsi:nil="true"/>
    <BlockPublish xmlns="6d93d202-47fc-4405-873a-cab67cc5f1b2">false</BlockPublish>
    <LocComments xmlns="6d93d202-47fc-4405-873a-cab67cc5f1b2" xsi:nil="true"/>
    <TaxCatchAll xmlns="6d93d202-47fc-4405-873a-cab67cc5f1b2"/>
    <OriginalRelease xmlns="6d93d202-47fc-4405-873a-cab67cc5f1b2">14</OriginalRelease>
    <RecommendationsModifier xmlns="6d93d202-47fc-4405-873a-cab67cc5f1b2" xsi:nil="true"/>
    <ScenarioTagsTaxHTField0 xmlns="6d93d202-47fc-4405-873a-cab67cc5f1b2">
      <Terms xmlns="http://schemas.microsoft.com/office/infopath/2007/PartnerControls"/>
    </ScenarioTagsTaxHTField0>
    <FeatureTagsTaxHTField0 xmlns="6d93d202-47fc-4405-873a-cab67cc5f1b2">
      <Terms xmlns="http://schemas.microsoft.com/office/infopath/2007/PartnerControls"/>
    </FeatureTagsTaxHTField0>
    <LocMarketGroupTiers2 xmlns="6d93d202-47fc-4405-873a-cab67cc5f1b2" xsi:nil="true"/>
  </documentManagement>
</p:properties>
</file>

<file path=customXml/itemProps1.xml><?xml version="1.0" encoding="utf-8"?>
<ds:datastoreItem xmlns:ds="http://schemas.openxmlformats.org/officeDocument/2006/customXml" ds:itemID="{7FB49F32-6545-4CC1-A6E6-8B08471D2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3d202-47fc-4405-873a-cab67cc5f1b2"/>
    <ds:schemaRef ds:uri="64acb2c5-0a2b-4bda-bd34-58e36cbb8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3B109E-A0EA-4100-B4AB-3379AA0EB11D}">
  <ds:schemaRefs>
    <ds:schemaRef ds:uri="http://schemas.microsoft.com/sharepoint/v3/contenttype/forms"/>
  </ds:schemaRefs>
</ds:datastoreItem>
</file>

<file path=customXml/itemProps3.xml><?xml version="1.0" encoding="utf-8"?>
<ds:datastoreItem xmlns:ds="http://schemas.openxmlformats.org/officeDocument/2006/customXml" ds:itemID="{BC2C4260-2C75-4FBB-86DF-2C9EA1FC6756}">
  <ds:schemaRefs>
    <ds:schemaRef ds:uri="http://schemas.microsoft.com/office/2006/metadata/properties"/>
    <ds:schemaRef ds:uri="http://schemas.microsoft.com/office/infopath/2007/PartnerControls"/>
    <ds:schemaRef ds:uri="6d93d202-47fc-4405-873a-cab67cc5f1b2"/>
    <ds:schemaRef ds:uri="64acb2c5-0a2b-4bda-bd34-58e36cbb80d2"/>
  </ds:schemaRefs>
</ds:datastoreItem>
</file>

<file path=docProps/app.xml><?xml version="1.0" encoding="utf-8"?>
<Properties xmlns="http://schemas.openxmlformats.org/officeDocument/2006/extended-properties" xmlns:vt="http://schemas.openxmlformats.org/officeDocument/2006/docPropsVTypes">
  <TotalTime>40</TotalTime>
  <Words>3164</Words>
  <Application>Microsoft Office PowerPoint</Application>
  <PresentationFormat>Affichage à l'écran (4:3)</PresentationFormat>
  <Paragraphs>545</Paragraphs>
  <Slides>148</Slides>
  <Notes>0</Notes>
  <HiddenSlides>0</HiddenSlides>
  <MMClips>7</MMClips>
  <ScaleCrop>false</ScaleCrop>
  <HeadingPairs>
    <vt:vector size="8" baseType="variant">
      <vt:variant>
        <vt:lpstr>Polices utilisées</vt:lpstr>
      </vt:variant>
      <vt:variant>
        <vt:i4>18</vt:i4>
      </vt:variant>
      <vt:variant>
        <vt:lpstr>Thème</vt:lpstr>
      </vt:variant>
      <vt:variant>
        <vt:i4>5</vt:i4>
      </vt:variant>
      <vt:variant>
        <vt:lpstr>Serveurs OLE incorporés</vt:lpstr>
      </vt:variant>
      <vt:variant>
        <vt:i4>2</vt:i4>
      </vt:variant>
      <vt:variant>
        <vt:lpstr>Titres des diapositives</vt:lpstr>
      </vt:variant>
      <vt:variant>
        <vt:i4>148</vt:i4>
      </vt:variant>
    </vt:vector>
  </HeadingPairs>
  <TitlesOfParts>
    <vt:vector size="173" baseType="lpstr">
      <vt:lpstr>Aharoni</vt:lpstr>
      <vt:lpstr>Arial</vt:lpstr>
      <vt:lpstr>Calibri</vt:lpstr>
      <vt:lpstr>Calibri Light</vt:lpstr>
      <vt:lpstr>Century Gothic</vt:lpstr>
      <vt:lpstr>Courier New</vt:lpstr>
      <vt:lpstr>Garamond</vt:lpstr>
      <vt:lpstr>Georgia</vt:lpstr>
      <vt:lpstr>Georgia Pro Black</vt:lpstr>
      <vt:lpstr>Impact</vt:lpstr>
      <vt:lpstr>RG Text</vt:lpstr>
      <vt:lpstr>Snap ITC</vt:lpstr>
      <vt:lpstr>Sylfaen</vt:lpstr>
      <vt:lpstr>Tahoma</vt:lpstr>
      <vt:lpstr>Times New Roman</vt:lpstr>
      <vt:lpstr>Verdana</vt:lpstr>
      <vt:lpstr>Wingdings</vt:lpstr>
      <vt:lpstr>Wingdings 3</vt:lpstr>
      <vt:lpstr>Thème Office</vt:lpstr>
      <vt:lpstr>1_Thème Office</vt:lpstr>
      <vt:lpstr>Brin</vt:lpstr>
      <vt:lpstr>2_Thème Office</vt:lpstr>
      <vt:lpstr>3_Thème Office</vt:lpstr>
      <vt:lpstr>Image</vt:lpstr>
      <vt:lpstr>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Learning by failures on resources</vt:lpstr>
      <vt:lpstr>Failure Case Study </vt:lpstr>
      <vt:lpstr>History : Philips Open of Nice</vt:lpstr>
      <vt:lpstr>Understanding the failure</vt:lpstr>
      <vt:lpstr>Présentation PowerPoint</vt:lpstr>
      <vt:lpstr>Présentation PowerPoint</vt:lpstr>
      <vt:lpstr>Présentation PowerPoint</vt:lpstr>
      <vt:lpstr>Dangers </vt:lpstr>
      <vt:lpstr>How to be sustainable ?</vt:lpstr>
      <vt:lpstr>One solution for this case !</vt:lpstr>
      <vt:lpstr>Présentation PowerPoint</vt:lpstr>
      <vt:lpstr>Assets Construction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Business Strategy &amp;  Model</vt:lpstr>
      <vt:lpstr>Business Plan Roadmap </vt:lpstr>
      <vt:lpstr>Présentation PowerPoint</vt:lpstr>
      <vt:lpstr>Présentation PowerPoint</vt:lpstr>
      <vt:lpstr>Présentation PowerPoint</vt:lpstr>
      <vt:lpstr>Preamble</vt:lpstr>
      <vt:lpstr>Business ROADMAP</vt:lpstr>
      <vt:lpstr>Evaluation step</vt:lpstr>
      <vt:lpstr>Evaluation step</vt:lpstr>
      <vt:lpstr>Présentation PowerPoint</vt:lpstr>
      <vt:lpstr>Organizational step Value Creation Assets Orchestration  </vt:lpstr>
      <vt:lpstr>Resume “BUSINESS MODEL”</vt:lpstr>
      <vt:lpstr>Business Model ? </vt:lpstr>
      <vt:lpstr>5 “keys” to explain for your Business Model</vt:lpstr>
      <vt:lpstr>Example of Business Model : ZARA case</vt:lpstr>
      <vt:lpstr>Pampelonne Organisation  Business Model</vt:lpstr>
      <vt:lpstr>Restitution step</vt:lpstr>
      <vt:lpstr>Final Restitution step</vt:lpstr>
      <vt:lpstr>Be careful !</vt:lpstr>
      <vt:lpstr>+ You have to be “sensemaking” and on the implementation of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Sport heritage </vt:lpstr>
      <vt:lpstr>Présentation PowerPoint</vt:lpstr>
      <vt:lpstr>Présentation PowerPoint</vt:lpstr>
      <vt:lpstr>MEDIA IMPACTS *</vt:lpstr>
      <vt:lpstr>Présentation PowerPoint</vt:lpstr>
      <vt:lpstr>Présentation PowerPoint</vt:lpstr>
      <vt:lpstr>Présentation PowerPoint</vt:lpstr>
      <vt:lpstr>Présentation PowerPoint</vt:lpstr>
      <vt:lpstr>Présentation PowerPoint</vt:lpstr>
      <vt:lpstr>Business Model / RBV Open13</vt:lpstr>
      <vt:lpstr>Présentation PowerPoint</vt:lpstr>
      <vt:lpstr>Futur ? </vt:lpstr>
      <vt:lpstr>Présentation PowerPoint</vt:lpstr>
      <vt:lpstr>Strategic vision for an unique tennis ecosystem</vt:lpstr>
      <vt:lpstr>Strategic vision ?</vt:lpstr>
      <vt:lpstr>Présentation PowerPoint</vt:lpstr>
      <vt:lpstr>Présentation PowerPoint</vt:lpstr>
      <vt:lpstr>Présentation PowerPoint</vt:lpstr>
      <vt:lpstr>Présentation PowerPoint</vt:lpstr>
      <vt:lpstr>Présentation PowerPoint</vt:lpstr>
      <vt:lpstr>Présentation PowerPoint</vt:lpstr>
      <vt:lpstr>90 % of sports organizations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Business Model / RBV BNPPM-RPM</vt:lpstr>
      <vt:lpstr>Présentation PowerPoint</vt:lpstr>
      <vt:lpstr>Présentation PowerPoint</vt:lpstr>
      <vt:lpstr>Présentation PowerPoint</vt:lpstr>
      <vt:lpstr>Présentation PowerPoint</vt:lpstr>
      <vt:lpstr>Présentation PowerPoint</vt:lpstr>
      <vt:lpstr>Présentation PowerPoint</vt:lpstr>
      <vt:lpstr>10 % of sports organizations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Lionel Maltese</dc:creator>
  <cp:lastModifiedBy>Lionel Maltese</cp:lastModifiedBy>
  <cp:revision>20</cp:revision>
  <dcterms:created xsi:type="dcterms:W3CDTF">2020-12-28T14:38:40Z</dcterms:created>
  <dcterms:modified xsi:type="dcterms:W3CDTF">2023-12-26T15:02:28Z</dcterms:modified>
</cp:coreProperties>
</file>