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84" r:id="rId1"/>
    <p:sldMasterId id="2147483714" r:id="rId2"/>
  </p:sldMasterIdLst>
  <p:notesMasterIdLst>
    <p:notesMasterId r:id="rId137"/>
  </p:notesMasterIdLst>
  <p:handoutMasterIdLst>
    <p:handoutMasterId r:id="rId138"/>
  </p:handoutMasterIdLst>
  <p:sldIdLst>
    <p:sldId id="256" r:id="rId3"/>
    <p:sldId id="311" r:id="rId4"/>
    <p:sldId id="257" r:id="rId5"/>
    <p:sldId id="359" r:id="rId6"/>
    <p:sldId id="411" r:id="rId7"/>
    <p:sldId id="412" r:id="rId8"/>
    <p:sldId id="413" r:id="rId9"/>
    <p:sldId id="414" r:id="rId10"/>
    <p:sldId id="415" r:id="rId11"/>
    <p:sldId id="416" r:id="rId12"/>
    <p:sldId id="2877" r:id="rId13"/>
    <p:sldId id="418" r:id="rId14"/>
    <p:sldId id="419" r:id="rId15"/>
    <p:sldId id="420" r:id="rId16"/>
    <p:sldId id="421" r:id="rId17"/>
    <p:sldId id="423" r:id="rId18"/>
    <p:sldId id="759" r:id="rId19"/>
    <p:sldId id="424" r:id="rId20"/>
    <p:sldId id="394" r:id="rId21"/>
    <p:sldId id="447" r:id="rId22"/>
    <p:sldId id="396" r:id="rId23"/>
    <p:sldId id="406" r:id="rId24"/>
    <p:sldId id="448" r:id="rId25"/>
    <p:sldId id="689" r:id="rId26"/>
    <p:sldId id="728" r:id="rId27"/>
    <p:sldId id="2881" r:id="rId28"/>
    <p:sldId id="2878" r:id="rId29"/>
    <p:sldId id="756" r:id="rId30"/>
    <p:sldId id="2879" r:id="rId31"/>
    <p:sldId id="690" r:id="rId32"/>
    <p:sldId id="737" r:id="rId33"/>
    <p:sldId id="2880" r:id="rId34"/>
    <p:sldId id="2882" r:id="rId35"/>
    <p:sldId id="745" r:id="rId36"/>
    <p:sldId id="397" r:id="rId37"/>
    <p:sldId id="747" r:id="rId38"/>
    <p:sldId id="748" r:id="rId39"/>
    <p:sldId id="750" r:id="rId40"/>
    <p:sldId id="751" r:id="rId41"/>
    <p:sldId id="752" r:id="rId42"/>
    <p:sldId id="755" r:id="rId43"/>
    <p:sldId id="753" r:id="rId44"/>
    <p:sldId id="754" r:id="rId45"/>
    <p:sldId id="691" r:id="rId46"/>
    <p:sldId id="258" r:id="rId47"/>
    <p:sldId id="259" r:id="rId48"/>
    <p:sldId id="260" r:id="rId49"/>
    <p:sldId id="261" r:id="rId50"/>
    <p:sldId id="262" r:id="rId51"/>
    <p:sldId id="264" r:id="rId52"/>
    <p:sldId id="265" r:id="rId53"/>
    <p:sldId id="324" r:id="rId54"/>
    <p:sldId id="266" r:id="rId55"/>
    <p:sldId id="267" r:id="rId56"/>
    <p:sldId id="268" r:id="rId57"/>
    <p:sldId id="269" r:id="rId58"/>
    <p:sldId id="270" r:id="rId59"/>
    <p:sldId id="271" r:id="rId60"/>
    <p:sldId id="272" r:id="rId61"/>
    <p:sldId id="273" r:id="rId62"/>
    <p:sldId id="274" r:id="rId63"/>
    <p:sldId id="314" r:id="rId64"/>
    <p:sldId id="2874" r:id="rId65"/>
    <p:sldId id="315" r:id="rId66"/>
    <p:sldId id="275" r:id="rId67"/>
    <p:sldId id="308" r:id="rId68"/>
    <p:sldId id="276" r:id="rId69"/>
    <p:sldId id="277" r:id="rId70"/>
    <p:sldId id="733" r:id="rId71"/>
    <p:sldId id="739" r:id="rId72"/>
    <p:sldId id="741" r:id="rId73"/>
    <p:sldId id="278" r:id="rId74"/>
    <p:sldId id="2883" r:id="rId75"/>
    <p:sldId id="279" r:id="rId76"/>
    <p:sldId id="280" r:id="rId77"/>
    <p:sldId id="281" r:id="rId78"/>
    <p:sldId id="282" r:id="rId79"/>
    <p:sldId id="722" r:id="rId80"/>
    <p:sldId id="325" r:id="rId81"/>
    <p:sldId id="326" r:id="rId82"/>
    <p:sldId id="760" r:id="rId83"/>
    <p:sldId id="283" r:id="rId84"/>
    <p:sldId id="316" r:id="rId85"/>
    <p:sldId id="317" r:id="rId86"/>
    <p:sldId id="318" r:id="rId87"/>
    <p:sldId id="338" r:id="rId88"/>
    <p:sldId id="390" r:id="rId89"/>
    <p:sldId id="398" r:id="rId90"/>
    <p:sldId id="408" r:id="rId91"/>
    <p:sldId id="440" r:id="rId92"/>
    <p:sldId id="723" r:id="rId93"/>
    <p:sldId id="761" r:id="rId94"/>
    <p:sldId id="762" r:id="rId95"/>
    <p:sldId id="763" r:id="rId96"/>
    <p:sldId id="765" r:id="rId97"/>
    <p:sldId id="285" r:id="rId98"/>
    <p:sldId id="286" r:id="rId99"/>
    <p:sldId id="354" r:id="rId100"/>
    <p:sldId id="319" r:id="rId101"/>
    <p:sldId id="320" r:id="rId102"/>
    <p:sldId id="339" r:id="rId103"/>
    <p:sldId id="352" r:id="rId104"/>
    <p:sldId id="393" r:id="rId105"/>
    <p:sldId id="409" r:id="rId106"/>
    <p:sldId id="446" r:id="rId107"/>
    <p:sldId id="742" r:id="rId108"/>
    <p:sldId id="2873" r:id="rId109"/>
    <p:sldId id="2875" r:id="rId110"/>
    <p:sldId id="725" r:id="rId111"/>
    <p:sldId id="766" r:id="rId112"/>
    <p:sldId id="768" r:id="rId113"/>
    <p:sldId id="769" r:id="rId114"/>
    <p:sldId id="295" r:id="rId115"/>
    <p:sldId id="296" r:id="rId116"/>
    <p:sldId id="297" r:id="rId117"/>
    <p:sldId id="298" r:id="rId118"/>
    <p:sldId id="2871" r:id="rId119"/>
    <p:sldId id="323" r:id="rId120"/>
    <p:sldId id="322" r:id="rId121"/>
    <p:sldId id="321" r:id="rId122"/>
    <p:sldId id="368" r:id="rId123"/>
    <p:sldId id="726" r:id="rId124"/>
    <p:sldId id="369" r:id="rId125"/>
    <p:sldId id="328" r:id="rId126"/>
    <p:sldId id="356" r:id="rId127"/>
    <p:sldId id="711" r:id="rId128"/>
    <p:sldId id="263" r:id="rId129"/>
    <p:sldId id="712" r:id="rId130"/>
    <p:sldId id="713" r:id="rId131"/>
    <p:sldId id="744" r:id="rId132"/>
    <p:sldId id="727" r:id="rId133"/>
    <p:sldId id="2884" r:id="rId134"/>
    <p:sldId id="714" r:id="rId135"/>
    <p:sldId id="715" r:id="rId136"/>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300" autoAdjust="0"/>
  </p:normalViewPr>
  <p:slideViewPr>
    <p:cSldViewPr snapToGrid="0">
      <p:cViewPr varScale="1">
        <p:scale>
          <a:sx n="102" d="100"/>
          <a:sy n="102" d="100"/>
        </p:scale>
        <p:origin x="894" y="96"/>
      </p:cViewPr>
      <p:guideLst/>
    </p:cSldViewPr>
  </p:slideViewPr>
  <p:notesTextViewPr>
    <p:cViewPr>
      <p:scale>
        <a:sx n="1" d="1"/>
        <a:sy n="1" d="1"/>
      </p:scale>
      <p:origin x="0" y="0"/>
    </p:cViewPr>
  </p:notesTextViewPr>
  <p:notesViewPr>
    <p:cSldViewPr snapToGrid="0">
      <p:cViewPr varScale="1">
        <p:scale>
          <a:sx n="77" d="100"/>
          <a:sy n="77" d="100"/>
        </p:scale>
        <p:origin x="3672"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handoutMaster" Target="handoutMasters/handout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02219B3-EE84-4D01-A5B2-B8C2646BA4EB}" type="datetime1">
              <a:rPr lang="fr-FR" smtClean="0"/>
              <a:t>26/12/2023</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C4B79F2-7C6A-497B-9A4A-8ACE18746CB2}" type="slidenum">
              <a:rPr lang="fr-FR" smtClean="0"/>
              <a:t>‹N°›</a:t>
            </a:fld>
            <a:endParaRPr lang="fr-FR" dirty="0"/>
          </a:p>
        </p:txBody>
      </p:sp>
    </p:spTree>
    <p:extLst>
      <p:ext uri="{BB962C8B-B14F-4D97-AF65-F5344CB8AC3E}">
        <p14:creationId xmlns:p14="http://schemas.microsoft.com/office/powerpoint/2010/main" val="2636342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A4E68-0252-4F1C-BF95-4DE42697942E}" type="datetime1">
              <a:rPr lang="fr-FR" smtClean="0"/>
              <a:pPr/>
              <a:t>26/12/2023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262A795-6F94-4A96-B820-B9038480D048}" type="slidenum">
              <a:rPr lang="fr-FR" noProof="0" smtClean="0"/>
              <a:t>‹N°›</a:t>
            </a:fld>
            <a:endParaRPr lang="fr-FR" noProof="0" dirty="0"/>
          </a:p>
        </p:txBody>
      </p:sp>
    </p:spTree>
    <p:extLst>
      <p:ext uri="{BB962C8B-B14F-4D97-AF65-F5344CB8AC3E}">
        <p14:creationId xmlns:p14="http://schemas.microsoft.com/office/powerpoint/2010/main" val="966495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r>
              <a:rPr lang="fr-FR" dirty="0">
                <a:latin typeface="Tahoma" panose="020B0604030504040204" pitchFamily="34" charset="0"/>
                <a:ea typeface="Tahoma" panose="020B0604030504040204" pitchFamily="34" charset="0"/>
                <a:cs typeface="Tahoma" panose="020B0604030504040204" pitchFamily="34" charset="0"/>
              </a:rPr>
              <a:t>Est-ce que les couleurs de votre classe différentes que vous voyez dans ce modèle ? C’est OK ! Cliquez sur Création -&gt; variantes (la flèche vers le bas) -&gt; sélectionnez le modèle de couleurs qui vous convient!</a:t>
            </a:r>
          </a:p>
          <a:p>
            <a:pPr rtl="0"/>
            <a:endParaRPr lang="fr-FR" dirty="0">
              <a:latin typeface="Tahoma" panose="020B0604030504040204" pitchFamily="34" charset="0"/>
              <a:ea typeface="Tahoma" panose="020B0604030504040204" pitchFamily="34" charset="0"/>
              <a:cs typeface="Tahoma" panose="020B0604030504040204" pitchFamily="34" charset="0"/>
            </a:endParaRPr>
          </a:p>
          <a:p>
            <a:pPr rtl="0"/>
            <a:r>
              <a:rPr lang="fr-FR" dirty="0">
                <a:latin typeface="Tahoma" panose="020B0604030504040204" pitchFamily="34" charset="0"/>
                <a:ea typeface="Tahoma" panose="020B0604030504040204" pitchFamily="34" charset="0"/>
                <a:cs typeface="Tahoma" panose="020B0604030504040204" pitchFamily="34" charset="0"/>
              </a:rPr>
              <a:t>N’hésitez pas à modifier les instructions «vous serez... » et « Je vais... » pour vous assurer qu’elles correspondent aux procédures et règles de votre classe!</a:t>
            </a:r>
          </a:p>
        </p:txBody>
      </p:sp>
      <p:sp>
        <p:nvSpPr>
          <p:cNvPr id="4" name="Espace réservé du numéro de diapositive 3"/>
          <p:cNvSpPr>
            <a:spLocks noGrp="1"/>
          </p:cNvSpPr>
          <p:nvPr>
            <p:ph type="sldNum" sz="quarter" idx="10"/>
          </p:nvPr>
        </p:nvSpPr>
        <p:spPr/>
        <p:txBody>
          <a:bodyPr rtlCol="0"/>
          <a:lstStyle/>
          <a:p>
            <a:pPr rtl="0"/>
            <a:fld id="{B262A795-6F94-4A96-B820-B9038480D048}" type="slidenum">
              <a:rPr lang="fr-FR" smtClean="0">
                <a:latin typeface="Tahoma" panose="020B0604030504040204" pitchFamily="34" charset="0"/>
                <a:ea typeface="Tahoma" panose="020B0604030504040204" pitchFamily="34" charset="0"/>
                <a:cs typeface="Tahoma" panose="020B0604030504040204" pitchFamily="34" charset="0"/>
              </a:rPr>
              <a:t>1</a:t>
            </a:fld>
            <a:endParaRPr lang="fr-FR"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254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E642D8-AF57-4866-B538-B599B6301B50}" type="slidenum">
              <a:rPr lang="en-US" altLang="fr-FR" smtClean="0"/>
              <a:pPr>
                <a:spcBef>
                  <a:spcPct val="0"/>
                </a:spcBef>
              </a:pPr>
              <a:t>3</a:t>
            </a:fld>
            <a:endParaRPr lang="en-US" altLang="fr-F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781619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B262A795-6F94-4A96-B820-B9038480D048}" type="slidenum">
              <a:rPr lang="fr-FR" noProof="0" smtClean="0"/>
              <a:t>127</a:t>
            </a:fld>
            <a:endParaRPr lang="fr-FR" noProof="0" dirty="0"/>
          </a:p>
        </p:txBody>
      </p:sp>
    </p:spTree>
    <p:extLst>
      <p:ext uri="{BB962C8B-B14F-4D97-AF65-F5344CB8AC3E}">
        <p14:creationId xmlns:p14="http://schemas.microsoft.com/office/powerpoint/2010/main" val="2495600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B262A795-6F94-4A96-B820-B9038480D048}" type="slidenum">
              <a:rPr lang="fr-FR" noProof="0" smtClean="0"/>
              <a:t>134</a:t>
            </a:fld>
            <a:endParaRPr lang="fr-FR" noProof="0" dirty="0"/>
          </a:p>
        </p:txBody>
      </p:sp>
    </p:spTree>
    <p:extLst>
      <p:ext uri="{BB962C8B-B14F-4D97-AF65-F5344CB8AC3E}">
        <p14:creationId xmlns:p14="http://schemas.microsoft.com/office/powerpoint/2010/main" val="776650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ctrTitle"/>
          </p:nvPr>
        </p:nvSpPr>
        <p:spPr>
          <a:xfrm>
            <a:off x="1109980" y="882376"/>
            <a:ext cx="9966960" cy="2926080"/>
          </a:xfrm>
        </p:spPr>
        <p:txBody>
          <a:bodyPr rtlCol="0" anchor="b">
            <a:normAutofit/>
          </a:bodyPr>
          <a:lstStyle>
            <a:lvl1pPr algn="ctr">
              <a:lnSpc>
                <a:spcPct val="85000"/>
              </a:lnSpc>
              <a:defRPr sz="7200" b="1" cap="all" baseline="0">
                <a:solidFill>
                  <a:srgbClr val="FFFFFF"/>
                </a:solidFill>
              </a:defRPr>
            </a:lvl1pPr>
          </a:lstStyle>
          <a:p>
            <a:pPr rtl="0"/>
            <a:r>
              <a:rPr lang="fr-FR" noProof="0"/>
              <a:t>Modifiez le style du titre</a:t>
            </a:r>
            <a:endParaRPr lang="fr-FR" noProof="0" dirty="0"/>
          </a:p>
        </p:txBody>
      </p:sp>
      <p:sp>
        <p:nvSpPr>
          <p:cNvPr id="3" name="Sous-titre 2"/>
          <p:cNvSpPr>
            <a:spLocks noGrp="1"/>
          </p:cNvSpPr>
          <p:nvPr>
            <p:ph type="subTitle" idx="1"/>
          </p:nvPr>
        </p:nvSpPr>
        <p:spPr>
          <a:xfrm>
            <a:off x="1709530" y="3869634"/>
            <a:ext cx="8767860" cy="1388165"/>
          </a:xfrm>
        </p:spPr>
        <p:txBody>
          <a:bodyPr rtlCol="0">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fr-FR" noProof="0"/>
              <a:t>Modifiez le style des sous-titres du masque</a:t>
            </a:r>
            <a:endParaRPr lang="fr-FR" noProof="0" dirty="0"/>
          </a:p>
        </p:txBody>
      </p:sp>
      <p:sp>
        <p:nvSpPr>
          <p:cNvPr id="4" name="Espace réservé de la date 3"/>
          <p:cNvSpPr>
            <a:spLocks noGrp="1"/>
          </p:cNvSpPr>
          <p:nvPr>
            <p:ph type="dt" sz="half" idx="10"/>
          </p:nvPr>
        </p:nvSpPr>
        <p:spPr/>
        <p:txBody>
          <a:bodyPr rtlCol="0"/>
          <a:lstStyle>
            <a:lvl1pPr>
              <a:defRPr>
                <a:solidFill>
                  <a:srgbClr val="FFFFFF"/>
                </a:solidFill>
              </a:defRPr>
            </a:lvl1pPr>
          </a:lstStyle>
          <a:p>
            <a:pPr rtl="0"/>
            <a:fld id="{0E063153-0FD5-408A-9ABE-6FBB57BF0532}" type="datetime1">
              <a:rPr lang="fr-FR" noProof="0" smtClean="0"/>
              <a:t>26/12/2023</a:t>
            </a:fld>
            <a:endParaRPr lang="fr-FR" noProof="0" dirty="0"/>
          </a:p>
        </p:txBody>
      </p:sp>
      <p:sp>
        <p:nvSpPr>
          <p:cNvPr id="5" name="Espace réservé du pied de page 4"/>
          <p:cNvSpPr>
            <a:spLocks noGrp="1"/>
          </p:cNvSpPr>
          <p:nvPr>
            <p:ph type="ftr" sz="quarter" idx="11"/>
          </p:nvPr>
        </p:nvSpPr>
        <p:spPr/>
        <p:txBody>
          <a:bodyPr rtlCol="0"/>
          <a:lstStyle>
            <a:lvl1pPr>
              <a:defRPr>
                <a:solidFill>
                  <a:srgbClr val="FFFFFF"/>
                </a:solidFill>
              </a:defRPr>
            </a:lvl1pPr>
          </a:lstStyle>
          <a:p>
            <a:pPr rtl="0"/>
            <a:endParaRPr lang="fr-FR" noProof="0" dirty="0"/>
          </a:p>
        </p:txBody>
      </p:sp>
      <p:sp>
        <p:nvSpPr>
          <p:cNvPr id="6" name="Espace réservé du numéro de diapositive 5"/>
          <p:cNvSpPr>
            <a:spLocks noGrp="1"/>
          </p:cNvSpPr>
          <p:nvPr>
            <p:ph type="sldNum" sz="quarter" idx="12"/>
          </p:nvPr>
        </p:nvSpPr>
        <p:spPr/>
        <p:txBody>
          <a:bodyPr rtlCol="0"/>
          <a:lstStyle>
            <a:lvl1pPr>
              <a:defRPr>
                <a:solidFill>
                  <a:srgbClr val="FFFFFF"/>
                </a:solidFill>
              </a:defRPr>
            </a:lvl1pPr>
          </a:lstStyle>
          <a:p>
            <a:pPr rtl="0"/>
            <a:fld id="{6D22F896-40B5-4ADD-8801-0D06FADFA095}" type="slidenum">
              <a:rPr lang="fr-FR" noProof="0" smtClean="0"/>
              <a:t>‹N°›</a:t>
            </a:fld>
            <a:endParaRPr lang="fr-FR" noProof="0" dirty="0"/>
          </a:p>
        </p:txBody>
      </p:sp>
      <p:cxnSp>
        <p:nvCxnSpPr>
          <p:cNvPr id="8" name="Connecteur droit 7"/>
          <p:cNvCxnSpPr/>
          <p:nvPr/>
        </p:nvCxnSpPr>
        <p:spPr>
          <a:xfrm>
            <a:off x="1158510" y="3733800"/>
            <a:ext cx="98640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785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texte vertical 2"/>
          <p:cNvSpPr>
            <a:spLocks noGrp="1"/>
          </p:cNvSpPr>
          <p:nvPr>
            <p:ph type="body" orient="vert" idx="1"/>
          </p:nvPr>
        </p:nvSpPr>
        <p:spPr/>
        <p:txBody>
          <a:bodyPr vert="eaVert"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p>
            <a:pPr rtl="0"/>
            <a:fld id="{2464B647-7878-4AFA-A573-0D065A57A6C5}" type="datetime1">
              <a:rPr lang="fr-FR" noProof="0" smtClean="0"/>
              <a:t>26/12/2023</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817245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et texte verticaux">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762000"/>
            <a:ext cx="2324100" cy="5410200"/>
          </a:xfrm>
        </p:spPr>
        <p:txBody>
          <a:bodyPr vert="eaVert" rtlCol="0"/>
          <a:lstStyle/>
          <a:p>
            <a:pPr rtl="0"/>
            <a:r>
              <a:rPr lang="fr-FR" noProof="0"/>
              <a:t>Modifiez le style du titre</a:t>
            </a:r>
            <a:endParaRPr lang="fr-FR" noProof="0" dirty="0"/>
          </a:p>
        </p:txBody>
      </p:sp>
      <p:sp>
        <p:nvSpPr>
          <p:cNvPr id="3" name="Espace réservé du texte vertical 2"/>
          <p:cNvSpPr>
            <a:spLocks noGrp="1"/>
          </p:cNvSpPr>
          <p:nvPr>
            <p:ph type="body" orient="vert" idx="1"/>
          </p:nvPr>
        </p:nvSpPr>
        <p:spPr>
          <a:xfrm>
            <a:off x="1143000" y="762000"/>
            <a:ext cx="7429500" cy="5410200"/>
          </a:xfrm>
        </p:spPr>
        <p:txBody>
          <a:bodyPr vert="eaVert"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p>
            <a:pPr rtl="0"/>
            <a:fld id="{FFEF7C3E-3315-414B-BCB9-BF75EF04C47A}" type="datetime1">
              <a:rPr lang="fr-FR" noProof="0" smtClean="0"/>
              <a:t>26/12/2023</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2942219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ge courante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658234" y="1315124"/>
            <a:ext cx="10704665" cy="4679997"/>
          </a:xfrm>
          <a:prstGeom prst="rect">
            <a:avLst/>
          </a:prstGeom>
        </p:spPr>
        <p:txBody>
          <a:bodyPr/>
          <a:lstStyle>
            <a:lvl1pPr marL="0" indent="0">
              <a:buClr>
                <a:srgbClr val="C85A19"/>
              </a:buClr>
              <a:buNone/>
              <a:defRPr sz="1400">
                <a:solidFill>
                  <a:srgbClr val="002857"/>
                </a:solidFill>
                <a:latin typeface="RG Text"/>
                <a:cs typeface="Arial"/>
              </a:defRPr>
            </a:lvl1pPr>
            <a:lvl2pPr marL="447675" indent="-180975">
              <a:buClr>
                <a:srgbClr val="C85A19"/>
              </a:buClr>
              <a:buFont typeface="Arial" panose="020B0604020202020204" pitchFamily="34" charset="0"/>
              <a:buChar char="•"/>
              <a:defRPr sz="1400">
                <a:solidFill>
                  <a:srgbClr val="002857"/>
                </a:solidFill>
                <a:latin typeface="RG Text"/>
                <a:cs typeface="Arial"/>
              </a:defRPr>
            </a:lvl2pPr>
            <a:lvl3pPr marL="447675" indent="-180975">
              <a:buClr>
                <a:srgbClr val="C85A19"/>
              </a:buClr>
              <a:defRPr sz="1200">
                <a:solidFill>
                  <a:srgbClr val="002857"/>
                </a:solidFill>
                <a:latin typeface="RG Text"/>
                <a:cs typeface="Arial"/>
              </a:defRPr>
            </a:lvl3pPr>
            <a:lvl4pPr marL="447675" indent="-180975">
              <a:buClr>
                <a:srgbClr val="C85A19"/>
              </a:buClr>
              <a:buFont typeface="Arial" panose="020B0604020202020204" pitchFamily="34" charset="0"/>
              <a:buChar char="•"/>
              <a:defRPr sz="1200" i="1">
                <a:solidFill>
                  <a:srgbClr val="002857"/>
                </a:solidFill>
                <a:latin typeface="RG Text"/>
                <a:cs typeface="Arial"/>
              </a:defRPr>
            </a:lvl4pPr>
            <a:lvl5pPr marL="809625" indent="-180975">
              <a:buClr>
                <a:srgbClr val="C85A19"/>
              </a:buClr>
              <a:buFont typeface="Courier New"/>
              <a:buChar char="o"/>
              <a:defRPr sz="1000">
                <a:solidFill>
                  <a:srgbClr val="002857"/>
                </a:solidFill>
                <a:latin typeface="RG Text"/>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Titre 1"/>
          <p:cNvSpPr>
            <a:spLocks noGrp="1"/>
          </p:cNvSpPr>
          <p:nvPr>
            <p:ph type="ctrTitle" hasCustomPrompt="1"/>
          </p:nvPr>
        </p:nvSpPr>
        <p:spPr>
          <a:xfrm>
            <a:off x="673951" y="305516"/>
            <a:ext cx="10664784" cy="408839"/>
          </a:xfrm>
          <a:prstGeom prst="rect">
            <a:avLst/>
          </a:prstGeom>
        </p:spPr>
        <p:txBody>
          <a:bodyPr>
            <a:normAutofit/>
          </a:bodyPr>
          <a:lstStyle>
            <a:lvl1pPr algn="l">
              <a:defRPr sz="2400" b="1" baseline="0">
                <a:solidFill>
                  <a:srgbClr val="002857"/>
                </a:solidFill>
                <a:latin typeface="Arial"/>
                <a:cs typeface="Arial"/>
              </a:defRPr>
            </a:lvl1pPr>
          </a:lstStyle>
          <a:p>
            <a:r>
              <a:rPr lang="fr-FR" dirty="0"/>
              <a:t>TITRE DE LA PAGE </a:t>
            </a:r>
          </a:p>
        </p:txBody>
      </p:sp>
      <p:sp>
        <p:nvSpPr>
          <p:cNvPr id="10" name="Sous-titre 2"/>
          <p:cNvSpPr>
            <a:spLocks noGrp="1"/>
          </p:cNvSpPr>
          <p:nvPr>
            <p:ph type="subTitle" idx="10" hasCustomPrompt="1"/>
          </p:nvPr>
        </p:nvSpPr>
        <p:spPr>
          <a:xfrm>
            <a:off x="673951" y="773120"/>
            <a:ext cx="10664784" cy="386563"/>
          </a:xfrm>
          <a:prstGeom prst="rect">
            <a:avLst/>
          </a:prstGeom>
        </p:spPr>
        <p:txBody>
          <a:bodyPr>
            <a:normAutofit/>
          </a:bodyPr>
          <a:lstStyle>
            <a:lvl1pPr marL="0" indent="0" algn="l">
              <a:buFont typeface="Arial"/>
              <a:buNone/>
              <a:defRPr sz="1800" b="1" baseline="0">
                <a:solidFill>
                  <a:srgbClr val="C85A1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 DE LA PAGE</a:t>
            </a:r>
          </a:p>
        </p:txBody>
      </p:sp>
    </p:spTree>
    <p:extLst>
      <p:ext uri="{BB962C8B-B14F-4D97-AF65-F5344CB8AC3E}">
        <p14:creationId xmlns:p14="http://schemas.microsoft.com/office/powerpoint/2010/main" val="678715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age courante 2 colonnes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6335573" y="1315123"/>
            <a:ext cx="5280000" cy="4679997"/>
          </a:xfrm>
          <a:prstGeom prst="rect">
            <a:avLst/>
          </a:prstGeom>
          <a:solidFill>
            <a:srgbClr val="F0F0F0"/>
          </a:solidFill>
        </p:spPr>
        <p:txBody>
          <a:bodyPr/>
          <a:lstStyle>
            <a:lvl1pPr marL="0" indent="0">
              <a:buClr>
                <a:srgbClr val="C85A19"/>
              </a:buClr>
              <a:buNone/>
              <a:defRPr sz="1867">
                <a:solidFill>
                  <a:srgbClr val="6E6E6E"/>
                </a:solidFill>
                <a:latin typeface="Arial"/>
                <a:cs typeface="Arial"/>
              </a:defRPr>
            </a:lvl1pPr>
            <a:lvl2pPr marL="596885" indent="-241294">
              <a:buClr>
                <a:srgbClr val="C85A19"/>
              </a:buClr>
              <a:buFont typeface="Arial" panose="020B0604020202020204" pitchFamily="34" charset="0"/>
              <a:buChar char="•"/>
              <a:defRPr sz="1867">
                <a:solidFill>
                  <a:srgbClr val="6E6E6E"/>
                </a:solidFill>
                <a:latin typeface="Arial"/>
                <a:cs typeface="Arial"/>
              </a:defRPr>
            </a:lvl2pPr>
            <a:lvl3pPr marL="596885" indent="-241294">
              <a:buClr>
                <a:srgbClr val="C85A19"/>
              </a:buClr>
              <a:defRPr sz="1600">
                <a:solidFill>
                  <a:srgbClr val="6E6E6E"/>
                </a:solidFill>
                <a:latin typeface="Arial"/>
                <a:cs typeface="Arial"/>
              </a:defRPr>
            </a:lvl3pPr>
            <a:lvl4pPr marL="596885" indent="-241294">
              <a:buClr>
                <a:srgbClr val="C85A19"/>
              </a:buClr>
              <a:buFont typeface="Arial" panose="020B0604020202020204" pitchFamily="34" charset="0"/>
              <a:buChar char="•"/>
              <a:defRPr sz="1600" i="1">
                <a:solidFill>
                  <a:srgbClr val="6E6E6E"/>
                </a:solidFill>
                <a:latin typeface="Arial"/>
                <a:cs typeface="Arial"/>
              </a:defRPr>
            </a:lvl4pPr>
            <a:lvl5pPr marL="1079473" indent="-241294">
              <a:buClr>
                <a:srgbClr val="C85A19"/>
              </a:buClr>
              <a:buFont typeface="Courier New"/>
              <a:buChar char="o"/>
              <a:defRPr sz="1333">
                <a:solidFill>
                  <a:srgbClr val="6E6E6E"/>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contenu 2"/>
          <p:cNvSpPr>
            <a:spLocks noGrp="1"/>
          </p:cNvSpPr>
          <p:nvPr>
            <p:ph idx="11"/>
          </p:nvPr>
        </p:nvSpPr>
        <p:spPr>
          <a:xfrm>
            <a:off x="658965" y="1315122"/>
            <a:ext cx="5280000" cy="4679997"/>
          </a:xfrm>
          <a:prstGeom prst="rect">
            <a:avLst/>
          </a:prstGeom>
        </p:spPr>
        <p:txBody>
          <a:bodyPr/>
          <a:lstStyle>
            <a:lvl1pPr marL="0" indent="0">
              <a:buClr>
                <a:srgbClr val="C85A19"/>
              </a:buClr>
              <a:buNone/>
              <a:defRPr sz="1867">
                <a:solidFill>
                  <a:srgbClr val="002857"/>
                </a:solidFill>
                <a:latin typeface="Arial"/>
                <a:cs typeface="Arial"/>
              </a:defRPr>
            </a:lvl1pPr>
            <a:lvl2pPr marL="596885" indent="-241294">
              <a:buClr>
                <a:srgbClr val="C85A19"/>
              </a:buClr>
              <a:buFont typeface="Arial" panose="020B0604020202020204" pitchFamily="34" charset="0"/>
              <a:buChar char="•"/>
              <a:defRPr sz="1867">
                <a:solidFill>
                  <a:srgbClr val="002857"/>
                </a:solidFill>
                <a:latin typeface="Arial"/>
                <a:cs typeface="Arial"/>
              </a:defRPr>
            </a:lvl2pPr>
            <a:lvl3pPr marL="596885" indent="-241294">
              <a:buClr>
                <a:srgbClr val="C85A19"/>
              </a:buClr>
              <a:defRPr sz="1600">
                <a:solidFill>
                  <a:srgbClr val="002857"/>
                </a:solidFill>
                <a:latin typeface="Arial"/>
                <a:cs typeface="Arial"/>
              </a:defRPr>
            </a:lvl3pPr>
            <a:lvl4pPr marL="596885" indent="-241294">
              <a:buClr>
                <a:srgbClr val="C85A19"/>
              </a:buClr>
              <a:buFont typeface="Arial" panose="020B0604020202020204" pitchFamily="34" charset="0"/>
              <a:buChar char="•"/>
              <a:defRPr sz="1600" i="1">
                <a:solidFill>
                  <a:srgbClr val="002857"/>
                </a:solidFill>
                <a:latin typeface="Arial"/>
                <a:cs typeface="Arial"/>
              </a:defRPr>
            </a:lvl4pPr>
            <a:lvl5pPr marL="1079473" indent="-241294">
              <a:buClr>
                <a:srgbClr val="C85A19"/>
              </a:buClr>
              <a:buFont typeface="Courier New"/>
              <a:buChar char="o"/>
              <a:defRPr sz="1333">
                <a:solidFill>
                  <a:srgbClr val="002857"/>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Titre 1"/>
          <p:cNvSpPr>
            <a:spLocks noGrp="1"/>
          </p:cNvSpPr>
          <p:nvPr>
            <p:ph type="ctrTitle" hasCustomPrompt="1"/>
          </p:nvPr>
        </p:nvSpPr>
        <p:spPr>
          <a:xfrm>
            <a:off x="673951" y="305515"/>
            <a:ext cx="10664784" cy="408839"/>
          </a:xfrm>
          <a:prstGeom prst="rect">
            <a:avLst/>
          </a:prstGeom>
        </p:spPr>
        <p:txBody>
          <a:bodyPr>
            <a:normAutofit/>
          </a:bodyPr>
          <a:lstStyle>
            <a:lvl1pPr algn="l">
              <a:defRPr sz="3200" b="1" baseline="0">
                <a:solidFill>
                  <a:srgbClr val="002857"/>
                </a:solidFill>
                <a:latin typeface="Arial"/>
                <a:cs typeface="Arial"/>
              </a:defRPr>
            </a:lvl1pPr>
          </a:lstStyle>
          <a:p>
            <a:r>
              <a:rPr lang="fr-FR" dirty="0"/>
              <a:t>TITRE DE LA PAGE </a:t>
            </a:r>
          </a:p>
        </p:txBody>
      </p:sp>
      <p:sp>
        <p:nvSpPr>
          <p:cNvPr id="8" name="Sous-titre 2"/>
          <p:cNvSpPr>
            <a:spLocks noGrp="1"/>
          </p:cNvSpPr>
          <p:nvPr>
            <p:ph type="subTitle" idx="10" hasCustomPrompt="1"/>
          </p:nvPr>
        </p:nvSpPr>
        <p:spPr>
          <a:xfrm>
            <a:off x="673951" y="773119"/>
            <a:ext cx="10664784" cy="386563"/>
          </a:xfrm>
          <a:prstGeom prst="rect">
            <a:avLst/>
          </a:prstGeom>
        </p:spPr>
        <p:txBody>
          <a:bodyPr>
            <a:normAutofit/>
          </a:bodyPr>
          <a:lstStyle>
            <a:lvl1pPr marL="0" indent="0" algn="l">
              <a:buFont typeface="Arial"/>
              <a:buNone/>
              <a:defRPr sz="2400" b="1" baseline="0">
                <a:solidFill>
                  <a:srgbClr val="C85A19"/>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SOUS-TITRE DE LA PAGE</a:t>
            </a:r>
          </a:p>
        </p:txBody>
      </p:sp>
    </p:spTree>
    <p:extLst>
      <p:ext uri="{BB962C8B-B14F-4D97-AF65-F5344CB8AC3E}">
        <p14:creationId xmlns:p14="http://schemas.microsoft.com/office/powerpoint/2010/main" val="2535473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4DB289-7CA8-CF98-2C81-88380B8958D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0ED9FF3-E7BC-75A6-2748-D5A850A5D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56F91D3-1C51-95C8-9D14-F84A23E50688}"/>
              </a:ext>
            </a:extLst>
          </p:cNvPr>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5" name="Espace réservé du pied de page 4">
            <a:extLst>
              <a:ext uri="{FF2B5EF4-FFF2-40B4-BE49-F238E27FC236}">
                <a16:creationId xmlns:a16="http://schemas.microsoft.com/office/drawing/2014/main" id="{F84E4CD3-4649-36F8-B83C-7E8965E8EF36}"/>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160EB67F-AFFE-7306-B1F1-F2D0300A790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56120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BF2AF3-4B80-6F03-4342-63F185F6E74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D83D89B-D90C-A325-6FB9-3FB15116342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A39131D-9CCB-EEDA-E2B5-ECB4217AF56A}"/>
              </a:ext>
            </a:extLst>
          </p:cNvPr>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5" name="Espace réservé du pied de page 4">
            <a:extLst>
              <a:ext uri="{FF2B5EF4-FFF2-40B4-BE49-F238E27FC236}">
                <a16:creationId xmlns:a16="http://schemas.microsoft.com/office/drawing/2014/main" id="{6B03CDA4-F89F-9F94-85D2-61D88E005FC5}"/>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E711FB13-8E1C-F150-B7D5-C5C691E84423}"/>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64257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88E860-285B-6A12-8935-9C5FEB35444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5438101-94BE-3FDC-C20D-20E216DA79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BC882DC-8E3F-0C9D-69C4-7A6D757C0EA8}"/>
              </a:ext>
            </a:extLst>
          </p:cNvPr>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5" name="Espace réservé du pied de page 4">
            <a:extLst>
              <a:ext uri="{FF2B5EF4-FFF2-40B4-BE49-F238E27FC236}">
                <a16:creationId xmlns:a16="http://schemas.microsoft.com/office/drawing/2014/main" id="{CB820A0E-7969-BA9E-2B62-B67450127FD9}"/>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EA53926B-B500-757D-83C4-79FA500B6CB3}"/>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80654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F35695-BD68-FD6F-68A1-EE9A538F3D3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5B10837-A882-D90B-C1BB-B8A961899A1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7406176-1007-5F7B-37C9-700C730CEBA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E71A33E-8B18-47AD-75C0-FE9C85D02784}"/>
              </a:ext>
            </a:extLst>
          </p:cNvPr>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6" name="Espace réservé du pied de page 5">
            <a:extLst>
              <a:ext uri="{FF2B5EF4-FFF2-40B4-BE49-F238E27FC236}">
                <a16:creationId xmlns:a16="http://schemas.microsoft.com/office/drawing/2014/main" id="{CC0F6DF8-AC93-83B8-D765-4CA0E9B02646}"/>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C2E8941D-EDE9-035E-4199-13645AEE60E0}"/>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05036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1406EA-B535-D562-7FD9-26041B6F246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026DCD2-71F5-8864-811F-714CC8558C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62D5F03-102D-84AC-83EA-5896D6B18D0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901D361-EF4B-AFA4-B222-2286C23EFF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D712A57-2524-9CDE-8BA4-0C8A9F83D35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CF08FD8-DC54-5184-40DD-742678312A48}"/>
              </a:ext>
            </a:extLst>
          </p:cNvPr>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8" name="Espace réservé du pied de page 7">
            <a:extLst>
              <a:ext uri="{FF2B5EF4-FFF2-40B4-BE49-F238E27FC236}">
                <a16:creationId xmlns:a16="http://schemas.microsoft.com/office/drawing/2014/main" id="{F9DCF5AF-9B26-3C07-2507-222CF54CC4C1}"/>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1DA897DC-8102-E3A6-2C8F-3A93E7D2908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6721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18AC4C-35A8-6CD3-A75B-5AA987747D0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06B6931-B25B-5EC9-A9ED-93C267B5F701}"/>
              </a:ext>
            </a:extLst>
          </p:cNvPr>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4" name="Espace réservé du pied de page 3">
            <a:extLst>
              <a:ext uri="{FF2B5EF4-FFF2-40B4-BE49-F238E27FC236}">
                <a16:creationId xmlns:a16="http://schemas.microsoft.com/office/drawing/2014/main" id="{EB0CEA66-0757-AAFC-2607-56F03A7B917E}"/>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6CD3A6D1-D422-AD4E-B009-AD6D02E54642}"/>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59151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idx="1"/>
          </p:nvPr>
        </p:nvSpPr>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p>
            <a:pPr rtl="0"/>
            <a:fld id="{901A6E74-AC4F-4887-BFC1-057988AF3584}" type="datetime1">
              <a:rPr lang="fr-FR" noProof="0" smtClean="0"/>
              <a:t>26/12/2023</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1285284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47ED8B8-9CBE-0C2E-721B-DE99823E4AA4}"/>
              </a:ext>
            </a:extLst>
          </p:cNvPr>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3" name="Espace réservé du pied de page 2">
            <a:extLst>
              <a:ext uri="{FF2B5EF4-FFF2-40B4-BE49-F238E27FC236}">
                <a16:creationId xmlns:a16="http://schemas.microsoft.com/office/drawing/2014/main" id="{23794653-1185-2544-80B8-7B6C789C1BA1}"/>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DE6B2487-1C1B-8D18-9516-F4C8A36D2278}"/>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48721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C9636E-EEAC-7F6B-6C1F-EBB065F4498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E1F3335-9E58-2D0F-D372-152E3CC83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61C06B2-2AEE-768F-6300-8A0420D58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1BFC71C-EDA9-06A7-90B3-282BD19DD9D5}"/>
              </a:ext>
            </a:extLst>
          </p:cNvPr>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6" name="Espace réservé du pied de page 5">
            <a:extLst>
              <a:ext uri="{FF2B5EF4-FFF2-40B4-BE49-F238E27FC236}">
                <a16:creationId xmlns:a16="http://schemas.microsoft.com/office/drawing/2014/main" id="{12EE6847-13D6-7832-91B3-679F795C38C0}"/>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E5E40056-0FF3-32FC-072D-9D5B7E4A65B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94179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CEEB0A-20CF-6DAD-5E8E-895E175906E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7456003-33CA-14EE-C11D-192875ABC1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862898D-E5F2-DA76-7CC4-BA5FED39A3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E434A73-3D5E-0C74-9A63-B585435995A1}"/>
              </a:ext>
            </a:extLst>
          </p:cNvPr>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6" name="Espace réservé du pied de page 5">
            <a:extLst>
              <a:ext uri="{FF2B5EF4-FFF2-40B4-BE49-F238E27FC236}">
                <a16:creationId xmlns:a16="http://schemas.microsoft.com/office/drawing/2014/main" id="{26EA899E-CDDA-9491-771E-9116B768C79D}"/>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A89BCB1A-917C-E569-B9C7-A9471D2C5179}"/>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50585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12B724-D83E-C4C8-7F52-778A7039E60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0C130A6-30CC-8558-E73F-AE6BEED06B5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F9B5934-5014-4C79-4F04-170D140EEE50}"/>
              </a:ext>
            </a:extLst>
          </p:cNvPr>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5" name="Espace réservé du pied de page 4">
            <a:extLst>
              <a:ext uri="{FF2B5EF4-FFF2-40B4-BE49-F238E27FC236}">
                <a16:creationId xmlns:a16="http://schemas.microsoft.com/office/drawing/2014/main" id="{5470841A-1FA3-359E-3302-057D6F24C79F}"/>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40451100-143C-9BA7-3829-5E1FCA382AFD}"/>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1722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E0CC348-3EC5-528C-1CD4-F4004506161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D20BDAE-3A63-A3C0-A0AC-9685DEC0311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D6BE2FB-CB5D-2AC4-932B-3ABDA2891587}"/>
              </a:ext>
            </a:extLst>
          </p:cNvPr>
          <p:cNvSpPr>
            <a:spLocks noGrp="1"/>
          </p:cNvSpPr>
          <p:nvPr>
            <p:ph type="dt" sz="half" idx="10"/>
          </p:nvPr>
        </p:nvSpPr>
        <p:spPr/>
        <p:txBody>
          <a:bodyPr/>
          <a:lstStyle/>
          <a:p>
            <a:fld id="{B61BEF0D-F0BB-DE4B-95CE-6DB70DBA9567}" type="datetimeFigureOut">
              <a:rPr lang="en-US" smtClean="0"/>
              <a:pPr/>
              <a:t>12/26/2023</a:t>
            </a:fld>
            <a:endParaRPr lang="en-US" dirty="0"/>
          </a:p>
        </p:txBody>
      </p:sp>
      <p:sp>
        <p:nvSpPr>
          <p:cNvPr id="5" name="Espace réservé du pied de page 4">
            <a:extLst>
              <a:ext uri="{FF2B5EF4-FFF2-40B4-BE49-F238E27FC236}">
                <a16:creationId xmlns:a16="http://schemas.microsoft.com/office/drawing/2014/main" id="{0DF53540-D27C-78BF-3CB1-BF930955D8A9}"/>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10323C8E-EF68-11E3-957D-BECDFDCEB9D7}"/>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0118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106424" y="1173575"/>
            <a:ext cx="9966960" cy="2926080"/>
          </a:xfrm>
        </p:spPr>
        <p:txBody>
          <a:bodyPr rtlCol="0" anchor="b">
            <a:noAutofit/>
          </a:bodyPr>
          <a:lstStyle>
            <a:lvl1pPr algn="ctr">
              <a:lnSpc>
                <a:spcPct val="85000"/>
              </a:lnSpc>
              <a:defRPr sz="7200" b="0" cap="all" baseline="0"/>
            </a:lvl1pPr>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709928" y="4154520"/>
            <a:ext cx="8769096" cy="1363806"/>
          </a:xfrm>
        </p:spPr>
        <p:txBody>
          <a:bodyPr rtlCol="0"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Cliquez pour modifier les styles du texte du masque</a:t>
            </a:r>
          </a:p>
        </p:txBody>
      </p:sp>
      <p:sp>
        <p:nvSpPr>
          <p:cNvPr id="4" name="Espace réservé de la date 3"/>
          <p:cNvSpPr>
            <a:spLocks noGrp="1"/>
          </p:cNvSpPr>
          <p:nvPr>
            <p:ph type="dt" sz="half" idx="10"/>
          </p:nvPr>
        </p:nvSpPr>
        <p:spPr/>
        <p:txBody>
          <a:bodyPr rtlCol="0"/>
          <a:lstStyle/>
          <a:p>
            <a:pPr rtl="0"/>
            <a:fld id="{D6D9C695-68C4-4E3C-8362-2C7697D013DB}" type="datetime1">
              <a:rPr lang="fr-FR" noProof="0" smtClean="0"/>
              <a:t>26/12/2023</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cxnSp>
        <p:nvCxnSpPr>
          <p:cNvPr id="7" name="Connecteur droit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076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sz="half" idx="1"/>
          </p:nvPr>
        </p:nvSpPr>
        <p:spPr>
          <a:xfrm>
            <a:off x="1143000" y="2057399"/>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contenu 3"/>
          <p:cNvSpPr>
            <a:spLocks noGrp="1"/>
          </p:cNvSpPr>
          <p:nvPr>
            <p:ph sz="half" idx="2"/>
          </p:nvPr>
        </p:nvSpPr>
        <p:spPr>
          <a:xfrm>
            <a:off x="6267612" y="2057400"/>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e la date 4"/>
          <p:cNvSpPr>
            <a:spLocks noGrp="1"/>
          </p:cNvSpPr>
          <p:nvPr>
            <p:ph type="dt" sz="half" idx="10"/>
          </p:nvPr>
        </p:nvSpPr>
        <p:spPr/>
        <p:txBody>
          <a:bodyPr rtlCol="0"/>
          <a:lstStyle/>
          <a:p>
            <a:pPr rtl="0"/>
            <a:fld id="{3BD4ECDE-E0F0-4F39-B00C-128DA6CCCE91}" type="datetime1">
              <a:rPr lang="fr-FR" noProof="0" smtClean="0"/>
              <a:t>26/12/2023</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534525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re 9"/>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143000" y="2001511"/>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4" name="Espace réservé du contenu 3"/>
          <p:cNvSpPr>
            <a:spLocks noGrp="1"/>
          </p:cNvSpPr>
          <p:nvPr>
            <p:ph sz="half" idx="2"/>
          </p:nvPr>
        </p:nvSpPr>
        <p:spPr>
          <a:xfrm>
            <a:off x="1143000" y="2721483"/>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au texte 4"/>
          <p:cNvSpPr>
            <a:spLocks noGrp="1"/>
          </p:cNvSpPr>
          <p:nvPr>
            <p:ph type="body" sz="quarter" idx="3"/>
          </p:nvPr>
        </p:nvSpPr>
        <p:spPr>
          <a:xfrm>
            <a:off x="6269173" y="1999032"/>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6" name="Espace réservé du contenu 5"/>
          <p:cNvSpPr>
            <a:spLocks noGrp="1"/>
          </p:cNvSpPr>
          <p:nvPr>
            <p:ph sz="quarter" idx="4"/>
          </p:nvPr>
        </p:nvSpPr>
        <p:spPr>
          <a:xfrm>
            <a:off x="6269173" y="2719322"/>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7" name="Espace réservé de la date 6"/>
          <p:cNvSpPr>
            <a:spLocks noGrp="1"/>
          </p:cNvSpPr>
          <p:nvPr>
            <p:ph type="dt" sz="half" idx="10"/>
          </p:nvPr>
        </p:nvSpPr>
        <p:spPr/>
        <p:txBody>
          <a:bodyPr rtlCol="0"/>
          <a:lstStyle/>
          <a:p>
            <a:pPr rtl="0"/>
            <a:fld id="{450F54CC-55A0-46CA-9C99-BC796720B6DF}" type="datetime1">
              <a:rPr lang="fr-FR" noProof="0" smtClean="0"/>
              <a:t>26/12/2023</a:t>
            </a:fld>
            <a:endParaRPr lang="fr-FR" noProof="0" dirty="0"/>
          </a:p>
        </p:txBody>
      </p:sp>
      <p:sp>
        <p:nvSpPr>
          <p:cNvPr id="8" name="Espace réservé du pied de page 7"/>
          <p:cNvSpPr>
            <a:spLocks noGrp="1"/>
          </p:cNvSpPr>
          <p:nvPr>
            <p:ph type="ftr" sz="quarter" idx="11"/>
          </p:nvPr>
        </p:nvSpPr>
        <p:spPr/>
        <p:txBody>
          <a:bodyPr rtlCol="0"/>
          <a:lstStyle/>
          <a:p>
            <a:pPr rtl="0"/>
            <a:endParaRPr lang="fr-FR" noProof="0" dirty="0"/>
          </a:p>
        </p:txBody>
      </p:sp>
      <p:sp>
        <p:nvSpPr>
          <p:cNvPr id="9" name="Espace réservé du numéro de diapositive 8"/>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2168006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e la date 2"/>
          <p:cNvSpPr>
            <a:spLocks noGrp="1"/>
          </p:cNvSpPr>
          <p:nvPr>
            <p:ph type="dt" sz="half" idx="10"/>
          </p:nvPr>
        </p:nvSpPr>
        <p:spPr/>
        <p:txBody>
          <a:bodyPr rtlCol="0"/>
          <a:lstStyle/>
          <a:p>
            <a:pPr rtl="0"/>
            <a:fld id="{D93F12C9-D7BB-45BF-8073-58F07DE2FAC4}" type="datetime1">
              <a:rPr lang="fr-FR" noProof="0" smtClean="0"/>
              <a:t>26/12/2023</a:t>
            </a:fld>
            <a:endParaRPr lang="fr-FR" noProof="0" dirty="0"/>
          </a:p>
        </p:txBody>
      </p:sp>
      <p:sp>
        <p:nvSpPr>
          <p:cNvPr id="4" name="Espace réservé du pied de page 3"/>
          <p:cNvSpPr>
            <a:spLocks noGrp="1"/>
          </p:cNvSpPr>
          <p:nvPr>
            <p:ph type="ftr" sz="quarter" idx="11"/>
          </p:nvPr>
        </p:nvSpPr>
        <p:spPr/>
        <p:txBody>
          <a:bodyPr rtlCol="0"/>
          <a:lstStyle/>
          <a:p>
            <a:pPr rtl="0"/>
            <a:endParaRPr lang="fr-FR" noProof="0" dirty="0"/>
          </a:p>
        </p:txBody>
      </p:sp>
      <p:sp>
        <p:nvSpPr>
          <p:cNvPr id="5" name="Espace réservé du numéro de diapositive 4"/>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3975270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1B273783-439F-422B-819F-975B39BF460A}" type="datetime1">
              <a:rPr lang="fr-FR" noProof="0" smtClean="0"/>
              <a:t>26/12/2023</a:t>
            </a:fld>
            <a:endParaRPr lang="fr-FR" noProof="0" dirty="0"/>
          </a:p>
        </p:txBody>
      </p:sp>
      <p:sp>
        <p:nvSpPr>
          <p:cNvPr id="3" name="Espace réservé du pied de page 2"/>
          <p:cNvSpPr>
            <a:spLocks noGrp="1"/>
          </p:cNvSpPr>
          <p:nvPr>
            <p:ph type="ftr" sz="quarter" idx="11"/>
          </p:nvPr>
        </p:nvSpPr>
        <p:spPr/>
        <p:txBody>
          <a:bodyPr rtlCol="0"/>
          <a:lstStyle/>
          <a:p>
            <a:pPr rtl="0"/>
            <a:endParaRPr lang="fr-FR" noProof="0" dirty="0"/>
          </a:p>
        </p:txBody>
      </p:sp>
      <p:sp>
        <p:nvSpPr>
          <p:cNvPr id="4" name="Espace réservé du numéro de diapositive 3"/>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117020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143000" y="1097280"/>
            <a:ext cx="3931920" cy="1737360"/>
          </a:xfrm>
        </p:spPr>
        <p:txBody>
          <a:bodyPr rtlCol="0" anchor="b">
            <a:noAutofit/>
          </a:bodyPr>
          <a:lstStyle>
            <a:lvl1pPr>
              <a:lnSpc>
                <a:spcPct val="90000"/>
              </a:lnSpc>
              <a:defRPr sz="4000" b="0"/>
            </a:lvl1pPr>
          </a:lstStyle>
          <a:p>
            <a:pPr rtl="0"/>
            <a:r>
              <a:rPr lang="fr-FR" noProof="0"/>
              <a:t>Modifiez le style du titre</a:t>
            </a:r>
            <a:endParaRPr lang="fr-FR" noProof="0" dirty="0"/>
          </a:p>
        </p:txBody>
      </p:sp>
      <p:sp>
        <p:nvSpPr>
          <p:cNvPr id="3" name="Espace réservé du contenu 2"/>
          <p:cNvSpPr>
            <a:spLocks noGrp="1"/>
          </p:cNvSpPr>
          <p:nvPr>
            <p:ph idx="1"/>
          </p:nvPr>
        </p:nvSpPr>
        <p:spPr>
          <a:xfrm>
            <a:off x="5852159" y="1097280"/>
            <a:ext cx="5212080" cy="466344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texte 3"/>
          <p:cNvSpPr>
            <a:spLocks noGrp="1"/>
          </p:cNvSpPr>
          <p:nvPr>
            <p:ph type="body" sz="half" idx="2"/>
          </p:nvPr>
        </p:nvSpPr>
        <p:spPr>
          <a:xfrm>
            <a:off x="1143000" y="2834640"/>
            <a:ext cx="3931920" cy="301752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p>
            <a:pPr rtl="0"/>
            <a:fld id="{56B07A51-1A56-4505-9A2B-7BD3999005A2}" type="datetime1">
              <a:rPr lang="fr-FR" noProof="0" smtClean="0"/>
              <a:t>26/12/2023</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245524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143000" y="1097280"/>
            <a:ext cx="3931920" cy="1737360"/>
          </a:xfrm>
        </p:spPr>
        <p:txBody>
          <a:bodyPr rtlCol="0" anchor="b">
            <a:noAutofit/>
          </a:bodyPr>
          <a:lstStyle>
            <a:lvl1pPr>
              <a:lnSpc>
                <a:spcPct val="90000"/>
              </a:lnSpc>
              <a:defRPr sz="4000" b="0"/>
            </a:lvl1pPr>
          </a:lstStyle>
          <a:p>
            <a:pPr rtl="0"/>
            <a:r>
              <a:rPr lang="fr-FR" noProof="0"/>
              <a:t>Modifiez le style du titre</a:t>
            </a:r>
            <a:endParaRPr lang="fr-FR" noProof="0" dirty="0"/>
          </a:p>
        </p:txBody>
      </p:sp>
      <p:sp>
        <p:nvSpPr>
          <p:cNvPr id="3" name="Espace réservé d’image 2"/>
          <p:cNvSpPr>
            <a:spLocks noGrp="1" noChangeAspect="1"/>
          </p:cNvSpPr>
          <p:nvPr>
            <p:ph type="pic" idx="1"/>
          </p:nvPr>
        </p:nvSpPr>
        <p:spPr>
          <a:xfrm>
            <a:off x="5413248" y="1069847"/>
            <a:ext cx="6099048" cy="4800600"/>
          </a:xfrm>
        </p:spPr>
        <p:txBody>
          <a:bodyPr lIns="274320" tIns="182880" rtlCol="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endParaRPr lang="fr-FR" noProof="0" dirty="0"/>
          </a:p>
        </p:txBody>
      </p:sp>
      <p:sp>
        <p:nvSpPr>
          <p:cNvPr id="4" name="Espace réservé du texte 3"/>
          <p:cNvSpPr>
            <a:spLocks noGrp="1"/>
          </p:cNvSpPr>
          <p:nvPr>
            <p:ph type="body" sz="half" idx="2"/>
          </p:nvPr>
        </p:nvSpPr>
        <p:spPr>
          <a:xfrm>
            <a:off x="1143000" y="2834640"/>
            <a:ext cx="3931920" cy="288036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p>
            <a:pPr rtl="0"/>
            <a:fld id="{48F5342F-201D-4B84-BB24-F5802278AAB0}" type="datetime1">
              <a:rPr lang="fr-FR" noProof="0" smtClean="0"/>
              <a:t>26/12/2023</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341507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Espace réservé du titre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pPr rtl="0"/>
            <a:r>
              <a:rPr lang="fr-FR" noProof="0" dirty="0"/>
              <a:t>Modifiez le style du titre</a:t>
            </a:r>
          </a:p>
        </p:txBody>
      </p:sp>
      <p:sp>
        <p:nvSpPr>
          <p:cNvPr id="3" name="Espace réservé du texte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4" name="Espace réservé de la date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rtl="0"/>
            <a:fld id="{E95579EF-631B-44DF-8243-3B24BF3DF1C8}" type="datetime1">
              <a:rPr lang="fr-FR" noProof="0" smtClean="0"/>
              <a:t>26/12/2023</a:t>
            </a:fld>
            <a:endParaRPr lang="fr-FR" noProof="0" dirty="0"/>
          </a:p>
        </p:txBody>
      </p:sp>
      <p:sp>
        <p:nvSpPr>
          <p:cNvPr id="5" name="Espace réservé du pied de page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rtl="0"/>
            <a:endParaRPr lang="fr-FR" noProof="0" dirty="0"/>
          </a:p>
        </p:txBody>
      </p:sp>
      <p:sp>
        <p:nvSpPr>
          <p:cNvPr id="6" name="Espace réservé du numéro de diapositive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rtl="0"/>
            <a:fld id="{6D22F896-40B5-4ADD-8801-0D06FADFA095}" type="slidenum">
              <a:rPr lang="fr-FR" noProof="0" smtClean="0"/>
              <a:pPr/>
              <a:t>‹N°›</a:t>
            </a:fld>
            <a:endParaRPr lang="fr-FR" noProof="0" dirty="0"/>
          </a:p>
        </p:txBody>
      </p:sp>
    </p:spTree>
    <p:extLst>
      <p:ext uri="{BB962C8B-B14F-4D97-AF65-F5344CB8AC3E}">
        <p14:creationId xmlns:p14="http://schemas.microsoft.com/office/powerpoint/2010/main" val="29476196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741" r:id="rId13"/>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8E5B87F-3930-C1BD-5468-291ED0E573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EF3A642-6228-C033-C56D-00F1698F16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8241E5-2172-727B-FA29-2ABA77F9E7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12/26/2023</a:t>
            </a:fld>
            <a:endParaRPr lang="en-US" dirty="0"/>
          </a:p>
        </p:txBody>
      </p:sp>
      <p:sp>
        <p:nvSpPr>
          <p:cNvPr id="5" name="Espace réservé du pied de page 4">
            <a:extLst>
              <a:ext uri="{FF2B5EF4-FFF2-40B4-BE49-F238E27FC236}">
                <a16:creationId xmlns:a16="http://schemas.microsoft.com/office/drawing/2014/main" id="{6108AA1D-6DC6-7B29-A54C-1566710FBE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85FEF8E1-3962-8872-B7C9-6AB5E0824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9618631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9.jpeg"/></Relationships>
</file>

<file path=ppt/slides/_rels/slide10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image" Target="../media/image192.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slideLayout" Target="../slideLayouts/slideLayout7.xml"/><Relationship Id="rId1" Type="http://schemas.openxmlformats.org/officeDocument/2006/relationships/video" Target="https://www.youtube.com/embed/ilJyadcvJyU?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10.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5.png"/><Relationship Id="rId7" Type="http://schemas.openxmlformats.org/officeDocument/2006/relationships/image" Target="../media/image209.jpeg"/><Relationship Id="rId2" Type="http://schemas.openxmlformats.org/officeDocument/2006/relationships/image" Target="../media/image204.png"/><Relationship Id="rId1" Type="http://schemas.openxmlformats.org/officeDocument/2006/relationships/slideLayout" Target="../slideLayouts/slideLayout20.xml"/><Relationship Id="rId6" Type="http://schemas.openxmlformats.org/officeDocument/2006/relationships/image" Target="../media/image208.jpeg"/><Relationship Id="rId5" Type="http://schemas.openxmlformats.org/officeDocument/2006/relationships/image" Target="../media/image207.png"/><Relationship Id="rId4" Type="http://schemas.openxmlformats.org/officeDocument/2006/relationships/image" Target="../media/image206.png"/></Relationships>
</file>

<file path=ppt/slides/_rels/slide112.xml.rels><?xml version="1.0" encoding="UTF-8" standalone="yes"?>
<Relationships xmlns="http://schemas.openxmlformats.org/package/2006/relationships"><Relationship Id="rId8" Type="http://schemas.openxmlformats.org/officeDocument/2006/relationships/image" Target="../media/image217.png"/><Relationship Id="rId13" Type="http://schemas.microsoft.com/office/2007/relationships/hdphoto" Target="../media/hdphoto1.wdp"/><Relationship Id="rId18" Type="http://schemas.openxmlformats.org/officeDocument/2006/relationships/image" Target="../media/image226.png"/><Relationship Id="rId3" Type="http://schemas.openxmlformats.org/officeDocument/2006/relationships/image" Target="../media/image212.jpeg"/><Relationship Id="rId21" Type="http://schemas.openxmlformats.org/officeDocument/2006/relationships/image" Target="../media/image229.png"/><Relationship Id="rId7" Type="http://schemas.openxmlformats.org/officeDocument/2006/relationships/image" Target="../media/image216.jpeg"/><Relationship Id="rId12" Type="http://schemas.openxmlformats.org/officeDocument/2006/relationships/image" Target="../media/image221.png"/><Relationship Id="rId17" Type="http://schemas.openxmlformats.org/officeDocument/2006/relationships/image" Target="../media/image225.png"/><Relationship Id="rId2" Type="http://schemas.openxmlformats.org/officeDocument/2006/relationships/image" Target="../media/image211.jpeg"/><Relationship Id="rId16" Type="http://schemas.openxmlformats.org/officeDocument/2006/relationships/image" Target="../media/image224.png"/><Relationship Id="rId20" Type="http://schemas.openxmlformats.org/officeDocument/2006/relationships/image" Target="../media/image228.png"/><Relationship Id="rId1" Type="http://schemas.openxmlformats.org/officeDocument/2006/relationships/slideLayout" Target="../slideLayouts/slideLayout20.xml"/><Relationship Id="rId6" Type="http://schemas.openxmlformats.org/officeDocument/2006/relationships/image" Target="../media/image215.jpeg"/><Relationship Id="rId11" Type="http://schemas.openxmlformats.org/officeDocument/2006/relationships/image" Target="../media/image220.jpeg"/><Relationship Id="rId5" Type="http://schemas.openxmlformats.org/officeDocument/2006/relationships/image" Target="../media/image214.png"/><Relationship Id="rId15" Type="http://schemas.openxmlformats.org/officeDocument/2006/relationships/image" Target="../media/image223.png"/><Relationship Id="rId10" Type="http://schemas.openxmlformats.org/officeDocument/2006/relationships/image" Target="../media/image219.png"/><Relationship Id="rId19" Type="http://schemas.openxmlformats.org/officeDocument/2006/relationships/image" Target="../media/image227.png"/><Relationship Id="rId4" Type="http://schemas.openxmlformats.org/officeDocument/2006/relationships/image" Target="../media/image213.gif"/><Relationship Id="rId9" Type="http://schemas.openxmlformats.org/officeDocument/2006/relationships/image" Target="../media/image218.png"/><Relationship Id="rId14" Type="http://schemas.openxmlformats.org/officeDocument/2006/relationships/image" Target="../media/image222.jpeg"/><Relationship Id="rId22" Type="http://schemas.openxmlformats.org/officeDocument/2006/relationships/image" Target="../media/image23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32.emf"/><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jpeg"/><Relationship Id="rId1" Type="http://schemas.openxmlformats.org/officeDocument/2006/relationships/slideLayout" Target="../slideLayouts/slideLayout1.xml"/><Relationship Id="rId4" Type="http://schemas.openxmlformats.org/officeDocument/2006/relationships/image" Target="../media/image23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37.emf"/><Relationship Id="rId2" Type="http://schemas.openxmlformats.org/officeDocument/2006/relationships/image" Target="../media/image236.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7.xml"/><Relationship Id="rId5" Type="http://schemas.openxmlformats.org/officeDocument/2006/relationships/image" Target="../media/image241.jpeg"/><Relationship Id="rId4" Type="http://schemas.openxmlformats.org/officeDocument/2006/relationships/image" Target="../media/image240.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242.wm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45.jpg"/><Relationship Id="rId7" Type="http://schemas.openxmlformats.org/officeDocument/2006/relationships/image" Target="../media/image249.png"/><Relationship Id="rId2" Type="http://schemas.openxmlformats.org/officeDocument/2006/relationships/image" Target="../media/image244.jpg"/><Relationship Id="rId1" Type="http://schemas.openxmlformats.org/officeDocument/2006/relationships/slideLayout" Target="../slideLayouts/slideLayout2.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g"/></Relationships>
</file>

<file path=ppt/slides/_rels/slid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2" Type="http://schemas.openxmlformats.org/officeDocument/2006/relationships/image" Target="../media/image256.gi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myyWXKeBsNk?feature=oembed" TargetMode="External"/><Relationship Id="rId4" Type="http://schemas.openxmlformats.org/officeDocument/2006/relationships/image" Target="../media/image257.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 Id="rId4" Type="http://schemas.openxmlformats.org/officeDocument/2006/relationships/image" Target="../media/image77.jp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0.xml"/><Relationship Id="rId5" Type="http://schemas.openxmlformats.org/officeDocument/2006/relationships/image" Target="../media/image83.jpeg"/><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image" Target="../media/image91.jpg"/><Relationship Id="rId5" Type="http://schemas.openxmlformats.org/officeDocument/2006/relationships/image" Target="../media/image90.emf"/><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0.xml"/><Relationship Id="rId4" Type="http://schemas.openxmlformats.org/officeDocument/2006/relationships/image" Target="../media/image100.jpeg"/></Relationships>
</file>

<file path=ppt/slides/_rels/slide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jpeg"/></Relationships>
</file>

<file path=ppt/slides/_rels/slide36.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60.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70.xml.rels><?xml version="1.0" encoding="UTF-8" standalone="yes"?>
<Relationships xmlns="http://schemas.openxmlformats.org/package/2006/relationships"><Relationship Id="rId8" Type="http://schemas.openxmlformats.org/officeDocument/2006/relationships/image" Target="../media/image141.jpg"/><Relationship Id="rId3" Type="http://schemas.openxmlformats.org/officeDocument/2006/relationships/image" Target="../media/image136.jpg"/><Relationship Id="rId7" Type="http://schemas.openxmlformats.org/officeDocument/2006/relationships/image" Target="../media/image140.jpg"/><Relationship Id="rId2" Type="http://schemas.openxmlformats.org/officeDocument/2006/relationships/image" Target="../media/image135.jpg"/><Relationship Id="rId1" Type="http://schemas.openxmlformats.org/officeDocument/2006/relationships/slideLayout" Target="../slideLayouts/slideLayout2.xml"/><Relationship Id="rId6" Type="http://schemas.openxmlformats.org/officeDocument/2006/relationships/image" Target="../media/image139.jpg"/><Relationship Id="rId5" Type="http://schemas.openxmlformats.org/officeDocument/2006/relationships/image" Target="../media/image138.jpg"/><Relationship Id="rId4" Type="http://schemas.openxmlformats.org/officeDocument/2006/relationships/image" Target="../media/image137.jpg"/></Relationships>
</file>

<file path=ppt/slides/_rels/slide7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slideLayout" Target="../slideLayouts/slideLayout7.xml"/><Relationship Id="rId1" Type="http://schemas.openxmlformats.org/officeDocument/2006/relationships/video" Target="https://www.youtube.com/embed/QlVjets3T-E?feature=oembed"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5" Type="http://schemas.openxmlformats.org/officeDocument/2006/relationships/image" Target="../media/image146.jpeg"/><Relationship Id="rId4" Type="http://schemas.openxmlformats.org/officeDocument/2006/relationships/image" Target="../media/image145.jpeg"/></Relationships>
</file>

<file path=ppt/slides/_rels/slide75.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emf"/><Relationship Id="rId1" Type="http://schemas.openxmlformats.org/officeDocument/2006/relationships/slideLayout" Target="../slideLayouts/slideLayout7.xml"/><Relationship Id="rId4" Type="http://schemas.openxmlformats.org/officeDocument/2006/relationships/image" Target="../media/image152.emf"/></Relationships>
</file>

<file path=ppt/slides/_rels/slide79.x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80.x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slideLayout" Target="../slideLayouts/slideLayout20.xml"/><Relationship Id="rId1" Type="http://schemas.openxmlformats.org/officeDocument/2006/relationships/video" Target="https://www.youtube.com/embed/F8dZVFVtlj8?feature=oembed"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media/image160.jpe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hyperlink" Target="http://www.letour.fr/index.html" TargetMode="External"/><Relationship Id="rId4" Type="http://schemas.openxmlformats.org/officeDocument/2006/relationships/image" Target="../media/image158.jpeg"/></Relationships>
</file>

<file path=ppt/slides/_rels/slide8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20.xml"/><Relationship Id="rId1" Type="http://schemas.openxmlformats.org/officeDocument/2006/relationships/video" Target="https://www.youtube.com/embed/-6ABC0JJJ2g?feature=oembed" TargetMode="External"/></Relationships>
</file>

<file path=ppt/slides/_rels/slide96.xml.rels><?xml version="1.0" encoding="UTF-8" standalone="yes"?>
<Relationships xmlns="http://schemas.openxmlformats.org/package/2006/relationships"><Relationship Id="rId2" Type="http://schemas.openxmlformats.org/officeDocument/2006/relationships/hyperlink" Target="../Summer%20school/Hamata/TDF.ppt"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xml"/><Relationship Id="rId5" Type="http://schemas.openxmlformats.org/officeDocument/2006/relationships/image" Target="../media/image180.png"/><Relationship Id="rId4" Type="http://schemas.openxmlformats.org/officeDocument/2006/relationships/image" Target="../media/image179.png"/></Relationships>
</file>

<file path=ppt/slides/_rels/slide9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184.jpeg"/><Relationship Id="rId4" Type="http://schemas.openxmlformats.org/officeDocument/2006/relationships/image" Target="../media/image18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6D699F35-1401-4ECD-9F96-7017DB9FA104}"/>
              </a:ext>
            </a:extLst>
          </p:cNvPr>
          <p:cNvSpPr>
            <a:spLocks noGrp="1"/>
          </p:cNvSpPr>
          <p:nvPr>
            <p:ph type="subTitle" idx="1"/>
          </p:nvPr>
        </p:nvSpPr>
        <p:spPr>
          <a:xfrm>
            <a:off x="6442109" y="193374"/>
            <a:ext cx="8767860" cy="1388165"/>
          </a:xfrm>
        </p:spPr>
        <p:txBody>
          <a:bodyPr rtlCol="0"/>
          <a:lstStyle/>
          <a:p>
            <a:pPr rtl="0"/>
            <a:r>
              <a:rPr lang="fr-FR" dirty="0">
                <a:latin typeface="Tahoma" panose="020B0604030504040204" pitchFamily="34" charset="0"/>
                <a:ea typeface="Tahoma" panose="020B0604030504040204" pitchFamily="34" charset="0"/>
                <a:cs typeface="Tahoma" panose="020B0604030504040204" pitchFamily="34" charset="0"/>
              </a:rPr>
              <a:t>Lecture 4</a:t>
            </a:r>
          </a:p>
        </p:txBody>
      </p:sp>
      <p:sp>
        <p:nvSpPr>
          <p:cNvPr id="5" name="ZoneTexte 4">
            <a:extLst>
              <a:ext uri="{FF2B5EF4-FFF2-40B4-BE49-F238E27FC236}">
                <a16:creationId xmlns:a16="http://schemas.microsoft.com/office/drawing/2014/main" id="{FA4BC8DD-F609-4844-8A8F-9A7CD57BB2BA}"/>
              </a:ext>
            </a:extLst>
          </p:cNvPr>
          <p:cNvSpPr txBox="1"/>
          <p:nvPr/>
        </p:nvSpPr>
        <p:spPr>
          <a:xfrm>
            <a:off x="-1569782" y="5914446"/>
            <a:ext cx="11667744" cy="1015663"/>
          </a:xfrm>
          <a:prstGeom prst="rect">
            <a:avLst/>
          </a:prstGeom>
          <a:noFill/>
        </p:spPr>
        <p:txBody>
          <a:bodyPr wrap="square">
            <a:spAutoFit/>
          </a:bodyPr>
          <a:lstStyle/>
          <a:p>
            <a:pPr algn="ctr"/>
            <a:r>
              <a:rPr lang="fr-FR" sz="1000" b="1" dirty="0">
                <a:solidFill>
                  <a:schemeClr val="bg1"/>
                </a:solidFill>
              </a:rPr>
              <a:t>Lionel Maltese</a:t>
            </a:r>
            <a:br>
              <a:rPr lang="fr-FR" sz="1000" b="1" dirty="0">
                <a:solidFill>
                  <a:schemeClr val="bg1"/>
                </a:solidFill>
              </a:rPr>
            </a:br>
            <a:r>
              <a:rPr lang="fr-FR" sz="1000" b="1" dirty="0">
                <a:solidFill>
                  <a:schemeClr val="bg1"/>
                </a:solidFill>
              </a:rPr>
              <a:t>Maître de Conférences Aix Marseille </a:t>
            </a:r>
            <a:r>
              <a:rPr lang="fr-FR" sz="1000" b="1" dirty="0" err="1">
                <a:solidFill>
                  <a:schemeClr val="bg1"/>
                </a:solidFill>
              </a:rPr>
              <a:t>University</a:t>
            </a:r>
            <a:r>
              <a:rPr lang="fr-FR" sz="1000" b="1" dirty="0">
                <a:solidFill>
                  <a:schemeClr val="bg1"/>
                </a:solidFill>
              </a:rPr>
              <a:t> – CERGAM IAE Aix-en-Provence - #OIMS Laval </a:t>
            </a:r>
            <a:r>
              <a:rPr lang="fr-FR" sz="1000" b="1" dirty="0" err="1">
                <a:solidFill>
                  <a:schemeClr val="bg1"/>
                </a:solidFill>
              </a:rPr>
              <a:t>University</a:t>
            </a:r>
            <a:r>
              <a:rPr lang="fr-FR" sz="1000" b="1" dirty="0">
                <a:solidFill>
                  <a:schemeClr val="bg1"/>
                </a:solidFill>
              </a:rPr>
              <a:t> Canada</a:t>
            </a:r>
            <a:br>
              <a:rPr lang="fr-FR" sz="1000" b="1" dirty="0">
                <a:solidFill>
                  <a:schemeClr val="bg1"/>
                </a:solidFill>
              </a:rPr>
            </a:br>
            <a:r>
              <a:rPr lang="fr-FR" sz="1000" b="1" dirty="0">
                <a:solidFill>
                  <a:schemeClr val="bg1"/>
                </a:solidFill>
              </a:rPr>
              <a:t>Associate Professor Sport Business Management Kedge Business </a:t>
            </a:r>
            <a:r>
              <a:rPr lang="fr-FR" sz="1000" b="1" dirty="0" err="1">
                <a:solidFill>
                  <a:schemeClr val="bg1"/>
                </a:solidFill>
              </a:rPr>
              <a:t>School</a:t>
            </a:r>
            <a:br>
              <a:rPr lang="fr-FR" sz="1000" b="1" dirty="0">
                <a:solidFill>
                  <a:schemeClr val="bg1"/>
                </a:solidFill>
              </a:rPr>
            </a:br>
            <a:r>
              <a:rPr lang="fr-FR" sz="1000" b="1" dirty="0">
                <a:solidFill>
                  <a:schemeClr val="bg1"/>
                </a:solidFill>
              </a:rPr>
              <a:t>Senior consulting sport business management</a:t>
            </a:r>
            <a:br>
              <a:rPr lang="fr-FR" sz="1000" b="1" dirty="0">
                <a:solidFill>
                  <a:schemeClr val="bg1"/>
                </a:solidFill>
              </a:rPr>
            </a:br>
            <a:r>
              <a:rPr lang="fr-FR" sz="1000" b="1" dirty="0">
                <a:solidFill>
                  <a:schemeClr val="bg1"/>
                </a:solidFill>
              </a:rPr>
              <a:t>Twitter : @lionelmaltese</a:t>
            </a:r>
            <a:br>
              <a:rPr lang="fr-FR" sz="1000" dirty="0">
                <a:solidFill>
                  <a:schemeClr val="bg1"/>
                </a:solidFill>
              </a:rPr>
            </a:br>
            <a:endParaRPr lang="fr-FR" sz="1000" dirty="0">
              <a:solidFill>
                <a:schemeClr val="bg1"/>
              </a:solidFill>
            </a:endParaRPr>
          </a:p>
        </p:txBody>
      </p:sp>
      <p:sp>
        <p:nvSpPr>
          <p:cNvPr id="7" name="ZoneTexte 6">
            <a:extLst>
              <a:ext uri="{FF2B5EF4-FFF2-40B4-BE49-F238E27FC236}">
                <a16:creationId xmlns:a16="http://schemas.microsoft.com/office/drawing/2014/main" id="{53DBBACE-1BB1-C690-479A-FB6A4EE6046D}"/>
              </a:ext>
            </a:extLst>
          </p:cNvPr>
          <p:cNvSpPr txBox="1"/>
          <p:nvPr/>
        </p:nvSpPr>
        <p:spPr>
          <a:xfrm>
            <a:off x="-250211" y="12680"/>
            <a:ext cx="6094602" cy="3416320"/>
          </a:xfrm>
          <a:prstGeom prst="rect">
            <a:avLst/>
          </a:prstGeom>
          <a:noFill/>
        </p:spPr>
        <p:txBody>
          <a:bodyPr wrap="square">
            <a:spAutoFit/>
          </a:bodyPr>
          <a:lstStyle/>
          <a:p>
            <a:pPr algn="ctr"/>
            <a:r>
              <a:rPr lang="en-US" sz="3600" b="1" dirty="0">
                <a:solidFill>
                  <a:schemeClr val="bg1"/>
                </a:solidFill>
                <a:latin typeface="+mj-lt"/>
              </a:rPr>
              <a:t>Strategic Management and Advanced for sports organizations</a:t>
            </a:r>
            <a:br>
              <a:rPr lang="en-US" sz="3600" b="1" dirty="0">
                <a:solidFill>
                  <a:schemeClr val="bg1"/>
                </a:solidFill>
                <a:latin typeface="+mj-lt"/>
              </a:rPr>
            </a:br>
            <a:br>
              <a:rPr lang="en-US" sz="3600" b="1" dirty="0">
                <a:solidFill>
                  <a:schemeClr val="bg1"/>
                </a:solidFill>
                <a:latin typeface="+mj-lt"/>
              </a:rPr>
            </a:br>
            <a:r>
              <a:rPr lang="en-US" sz="3600" b="1" dirty="0">
                <a:solidFill>
                  <a:schemeClr val="bg1"/>
                </a:solidFill>
                <a:latin typeface="+mj-lt"/>
              </a:rPr>
              <a:t>Summer School</a:t>
            </a:r>
            <a:br>
              <a:rPr lang="en-US" sz="3600" b="1" dirty="0">
                <a:solidFill>
                  <a:schemeClr val="bg1"/>
                </a:solidFill>
                <a:latin typeface="+mj-lt"/>
              </a:rPr>
            </a:br>
            <a:r>
              <a:rPr lang="en-US" sz="3600" b="1" dirty="0">
                <a:solidFill>
                  <a:schemeClr val="bg1"/>
                </a:solidFill>
                <a:latin typeface="+mj-lt"/>
              </a:rPr>
              <a:t>SPORT EVENT MANAGEMENT</a:t>
            </a:r>
            <a:endParaRPr lang="fr-FR" sz="3600" dirty="0">
              <a:solidFill>
                <a:schemeClr val="bg1"/>
              </a:solidFill>
              <a:latin typeface="+mj-lt"/>
            </a:endParaRPr>
          </a:p>
        </p:txBody>
      </p:sp>
    </p:spTree>
    <p:extLst>
      <p:ext uri="{BB962C8B-B14F-4D97-AF65-F5344CB8AC3E}">
        <p14:creationId xmlns:p14="http://schemas.microsoft.com/office/powerpoint/2010/main" val="616906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1666" name="Picture 2" descr="P1154159D1161283G_apx_470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7" name="Picture 3" descr="photo_1258626327083-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333375"/>
            <a:ext cx="35147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8" name="Picture 4" descr="equipe_fr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063" y="765175"/>
            <a:ext cx="295275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9" name="Picture 5" descr="drapeau_fra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8525" y="4149725"/>
            <a:ext cx="3024188"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0" name="Picture 6" descr="115216-56976_304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1" name="Picture 7" descr="equipe_de_france_bu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7851" y="4149725"/>
            <a:ext cx="31083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2" name="Picture 8" descr="Capt+-Anelka-dark+vad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9375" y="4114800"/>
            <a:ext cx="17907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3" name="Picture 9" descr="2a580a7cb5268eec46b308f2610e25dd4c1cd95e3d97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2314" y="692150"/>
            <a:ext cx="3595687"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315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41666"/>
                                        </p:tgtEl>
                                        <p:attrNameLst>
                                          <p:attrName>style.visibility</p:attrName>
                                        </p:attrNameLst>
                                      </p:cBhvr>
                                      <p:to>
                                        <p:strVal val="visible"/>
                                      </p:to>
                                    </p:set>
                                    <p:anim calcmode="lin" valueType="num">
                                      <p:cBhvr>
                                        <p:cTn id="7" dur="500" fill="hold"/>
                                        <p:tgtEl>
                                          <p:spTgt spid="241666"/>
                                        </p:tgtEl>
                                        <p:attrNameLst>
                                          <p:attrName>ppt_w</p:attrName>
                                        </p:attrNameLst>
                                      </p:cBhvr>
                                      <p:tavLst>
                                        <p:tav tm="0">
                                          <p:val>
                                            <p:fltVal val="0"/>
                                          </p:val>
                                        </p:tav>
                                        <p:tav tm="100000">
                                          <p:val>
                                            <p:strVal val="#ppt_w"/>
                                          </p:val>
                                        </p:tav>
                                      </p:tavLst>
                                    </p:anim>
                                    <p:anim calcmode="lin" valueType="num">
                                      <p:cBhvr>
                                        <p:cTn id="8" dur="500" fill="hold"/>
                                        <p:tgtEl>
                                          <p:spTgt spid="241666"/>
                                        </p:tgtEl>
                                        <p:attrNameLst>
                                          <p:attrName>ppt_h</p:attrName>
                                        </p:attrNameLst>
                                      </p:cBhvr>
                                      <p:tavLst>
                                        <p:tav tm="0">
                                          <p:val>
                                            <p:fltVal val="0"/>
                                          </p:val>
                                        </p:tav>
                                        <p:tav tm="100000">
                                          <p:val>
                                            <p:strVal val="#ppt_h"/>
                                          </p:val>
                                        </p:tav>
                                      </p:tavLst>
                                    </p:anim>
                                    <p:animEffect transition="in" filter="fade">
                                      <p:cBhvr>
                                        <p:cTn id="9" dur="500"/>
                                        <p:tgtEl>
                                          <p:spTgt spid="24166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nodeType="clickEffect">
                                  <p:stCondLst>
                                    <p:cond delay="0"/>
                                  </p:stCondLst>
                                  <p:childTnLst>
                                    <p:animEffect transition="out" filter="fade">
                                      <p:cBhvr>
                                        <p:cTn id="13" dur="2000"/>
                                        <p:tgtEl>
                                          <p:spTgt spid="241666"/>
                                        </p:tgtEl>
                                      </p:cBhvr>
                                    </p:animEffect>
                                    <p:set>
                                      <p:cBhvr>
                                        <p:cTn id="14" dur="1" fill="hold">
                                          <p:stCondLst>
                                            <p:cond delay="1999"/>
                                          </p:stCondLst>
                                        </p:cTn>
                                        <p:tgtEl>
                                          <p:spTgt spid="24166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241667"/>
                                        </p:tgtEl>
                                        <p:attrNameLst>
                                          <p:attrName>style.visibility</p:attrName>
                                        </p:attrNameLst>
                                      </p:cBhvr>
                                      <p:to>
                                        <p:strVal val="visible"/>
                                      </p:to>
                                    </p:set>
                                    <p:anim calcmode="lin" valueType="num">
                                      <p:cBhvr>
                                        <p:cTn id="19" dur="500" fill="hold"/>
                                        <p:tgtEl>
                                          <p:spTgt spid="241667"/>
                                        </p:tgtEl>
                                        <p:attrNameLst>
                                          <p:attrName>ppt_w</p:attrName>
                                        </p:attrNameLst>
                                      </p:cBhvr>
                                      <p:tavLst>
                                        <p:tav tm="0">
                                          <p:val>
                                            <p:fltVal val="0"/>
                                          </p:val>
                                        </p:tav>
                                        <p:tav tm="100000">
                                          <p:val>
                                            <p:strVal val="#ppt_w"/>
                                          </p:val>
                                        </p:tav>
                                      </p:tavLst>
                                    </p:anim>
                                    <p:anim calcmode="lin" valueType="num">
                                      <p:cBhvr>
                                        <p:cTn id="20" dur="500" fill="hold"/>
                                        <p:tgtEl>
                                          <p:spTgt spid="241667"/>
                                        </p:tgtEl>
                                        <p:attrNameLst>
                                          <p:attrName>ppt_h</p:attrName>
                                        </p:attrNameLst>
                                      </p:cBhvr>
                                      <p:tavLst>
                                        <p:tav tm="0">
                                          <p:val>
                                            <p:fltVal val="0"/>
                                          </p:val>
                                        </p:tav>
                                        <p:tav tm="100000">
                                          <p:val>
                                            <p:strVal val="#ppt_h"/>
                                          </p:val>
                                        </p:tav>
                                      </p:tavLst>
                                    </p:anim>
                                    <p:animEffect transition="in" filter="fade">
                                      <p:cBhvr>
                                        <p:cTn id="21" dur="500"/>
                                        <p:tgtEl>
                                          <p:spTgt spid="24166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241668"/>
                                        </p:tgtEl>
                                        <p:attrNameLst>
                                          <p:attrName>style.visibility</p:attrName>
                                        </p:attrNameLst>
                                      </p:cBhvr>
                                      <p:to>
                                        <p:strVal val="visible"/>
                                      </p:to>
                                    </p:set>
                                    <p:anim calcmode="lin" valueType="num">
                                      <p:cBhvr>
                                        <p:cTn id="26" dur="500" fill="hold"/>
                                        <p:tgtEl>
                                          <p:spTgt spid="241668"/>
                                        </p:tgtEl>
                                        <p:attrNameLst>
                                          <p:attrName>ppt_w</p:attrName>
                                        </p:attrNameLst>
                                      </p:cBhvr>
                                      <p:tavLst>
                                        <p:tav tm="0">
                                          <p:val>
                                            <p:fltVal val="0"/>
                                          </p:val>
                                        </p:tav>
                                        <p:tav tm="100000">
                                          <p:val>
                                            <p:strVal val="#ppt_w"/>
                                          </p:val>
                                        </p:tav>
                                      </p:tavLst>
                                    </p:anim>
                                    <p:anim calcmode="lin" valueType="num">
                                      <p:cBhvr>
                                        <p:cTn id="27" dur="500" fill="hold"/>
                                        <p:tgtEl>
                                          <p:spTgt spid="241668"/>
                                        </p:tgtEl>
                                        <p:attrNameLst>
                                          <p:attrName>ppt_h</p:attrName>
                                        </p:attrNameLst>
                                      </p:cBhvr>
                                      <p:tavLst>
                                        <p:tav tm="0">
                                          <p:val>
                                            <p:fltVal val="0"/>
                                          </p:val>
                                        </p:tav>
                                        <p:tav tm="100000">
                                          <p:val>
                                            <p:strVal val="#ppt_h"/>
                                          </p:val>
                                        </p:tav>
                                      </p:tavLst>
                                    </p:anim>
                                    <p:animEffect transition="in" filter="fade">
                                      <p:cBhvr>
                                        <p:cTn id="28" dur="500"/>
                                        <p:tgtEl>
                                          <p:spTgt spid="24166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241669"/>
                                        </p:tgtEl>
                                        <p:attrNameLst>
                                          <p:attrName>style.visibility</p:attrName>
                                        </p:attrNameLst>
                                      </p:cBhvr>
                                      <p:to>
                                        <p:strVal val="visible"/>
                                      </p:to>
                                    </p:set>
                                    <p:anim calcmode="lin" valueType="num">
                                      <p:cBhvr>
                                        <p:cTn id="33" dur="500" fill="hold"/>
                                        <p:tgtEl>
                                          <p:spTgt spid="241669"/>
                                        </p:tgtEl>
                                        <p:attrNameLst>
                                          <p:attrName>ppt_w</p:attrName>
                                        </p:attrNameLst>
                                      </p:cBhvr>
                                      <p:tavLst>
                                        <p:tav tm="0">
                                          <p:val>
                                            <p:fltVal val="0"/>
                                          </p:val>
                                        </p:tav>
                                        <p:tav tm="100000">
                                          <p:val>
                                            <p:strVal val="#ppt_w"/>
                                          </p:val>
                                        </p:tav>
                                      </p:tavLst>
                                    </p:anim>
                                    <p:anim calcmode="lin" valueType="num">
                                      <p:cBhvr>
                                        <p:cTn id="34" dur="500" fill="hold"/>
                                        <p:tgtEl>
                                          <p:spTgt spid="241669"/>
                                        </p:tgtEl>
                                        <p:attrNameLst>
                                          <p:attrName>ppt_h</p:attrName>
                                        </p:attrNameLst>
                                      </p:cBhvr>
                                      <p:tavLst>
                                        <p:tav tm="0">
                                          <p:val>
                                            <p:fltVal val="0"/>
                                          </p:val>
                                        </p:tav>
                                        <p:tav tm="100000">
                                          <p:val>
                                            <p:strVal val="#ppt_h"/>
                                          </p:val>
                                        </p:tav>
                                      </p:tavLst>
                                    </p:anim>
                                    <p:animEffect transition="in" filter="fade">
                                      <p:cBhvr>
                                        <p:cTn id="35" dur="500"/>
                                        <p:tgtEl>
                                          <p:spTgt spid="2416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241667"/>
                                        </p:tgtEl>
                                        <p:attrNameLst>
                                          <p:attrName>style.visibility</p:attrName>
                                        </p:attrNameLst>
                                      </p:cBhvr>
                                      <p:to>
                                        <p:strVal val="visible"/>
                                      </p:to>
                                    </p:set>
                                    <p:animEffect transition="in" filter="fade">
                                      <p:cBhvr>
                                        <p:cTn id="40" dur="2000"/>
                                        <p:tgtEl>
                                          <p:spTgt spid="241667"/>
                                        </p:tgtEl>
                                      </p:cBhvr>
                                    </p:animEffect>
                                  </p:childTnLst>
                                </p:cTn>
                              </p:par>
                              <p:par>
                                <p:cTn id="41" presetID="10" presetClass="entr" presetSubtype="0" fill="hold" nodeType="withEffect">
                                  <p:stCondLst>
                                    <p:cond delay="0"/>
                                  </p:stCondLst>
                                  <p:childTnLst>
                                    <p:set>
                                      <p:cBhvr>
                                        <p:cTn id="42" dur="1" fill="hold">
                                          <p:stCondLst>
                                            <p:cond delay="0"/>
                                          </p:stCondLst>
                                        </p:cTn>
                                        <p:tgtEl>
                                          <p:spTgt spid="241670"/>
                                        </p:tgtEl>
                                        <p:attrNameLst>
                                          <p:attrName>style.visibility</p:attrName>
                                        </p:attrNameLst>
                                      </p:cBhvr>
                                      <p:to>
                                        <p:strVal val="visible"/>
                                      </p:to>
                                    </p:set>
                                    <p:animEffect transition="in" filter="fade">
                                      <p:cBhvr>
                                        <p:cTn id="43" dur="2000"/>
                                        <p:tgtEl>
                                          <p:spTgt spid="241670"/>
                                        </p:tgtEl>
                                      </p:cBhvr>
                                    </p:animEffect>
                                  </p:childTnLst>
                                </p:cTn>
                              </p:par>
                              <p:par>
                                <p:cTn id="44" presetID="10" presetClass="entr" presetSubtype="0" fill="hold" nodeType="withEffect">
                                  <p:stCondLst>
                                    <p:cond delay="0"/>
                                  </p:stCondLst>
                                  <p:childTnLst>
                                    <p:set>
                                      <p:cBhvr>
                                        <p:cTn id="45" dur="1" fill="hold">
                                          <p:stCondLst>
                                            <p:cond delay="0"/>
                                          </p:stCondLst>
                                        </p:cTn>
                                        <p:tgtEl>
                                          <p:spTgt spid="241671"/>
                                        </p:tgtEl>
                                        <p:attrNameLst>
                                          <p:attrName>style.visibility</p:attrName>
                                        </p:attrNameLst>
                                      </p:cBhvr>
                                      <p:to>
                                        <p:strVal val="visible"/>
                                      </p:to>
                                    </p:set>
                                    <p:animEffect transition="in" filter="fade">
                                      <p:cBhvr>
                                        <p:cTn id="46" dur="2000"/>
                                        <p:tgtEl>
                                          <p:spTgt spid="241671"/>
                                        </p:tgtEl>
                                      </p:cBhvr>
                                    </p:animEffect>
                                  </p:childTnLst>
                                </p:cTn>
                              </p:par>
                              <p:par>
                                <p:cTn id="47" presetID="10" presetClass="entr" presetSubtype="0" fill="hold" nodeType="withEffect">
                                  <p:stCondLst>
                                    <p:cond delay="0"/>
                                  </p:stCondLst>
                                  <p:childTnLst>
                                    <p:set>
                                      <p:cBhvr>
                                        <p:cTn id="48" dur="1" fill="hold">
                                          <p:stCondLst>
                                            <p:cond delay="0"/>
                                          </p:stCondLst>
                                        </p:cTn>
                                        <p:tgtEl>
                                          <p:spTgt spid="241672"/>
                                        </p:tgtEl>
                                        <p:attrNameLst>
                                          <p:attrName>style.visibility</p:attrName>
                                        </p:attrNameLst>
                                      </p:cBhvr>
                                      <p:to>
                                        <p:strVal val="visible"/>
                                      </p:to>
                                    </p:set>
                                    <p:animEffect transition="in" filter="fade">
                                      <p:cBhvr>
                                        <p:cTn id="49" dur="2000"/>
                                        <p:tgtEl>
                                          <p:spTgt spid="2416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241673"/>
                                        </p:tgtEl>
                                        <p:attrNameLst>
                                          <p:attrName>style.visibility</p:attrName>
                                        </p:attrNameLst>
                                      </p:cBhvr>
                                      <p:to>
                                        <p:strVal val="visible"/>
                                      </p:to>
                                    </p:set>
                                    <p:animEffect transition="in" filter="fade">
                                      <p:cBhvr>
                                        <p:cTn id="54" dur="2000"/>
                                        <p:tgtEl>
                                          <p:spTgt spid="241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8610" name="Picture 2" descr="konrad_klapheck_roland_garr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404813"/>
            <a:ext cx="400367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descr="affiche_roland_garros_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476250"/>
            <a:ext cx="3997325"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9634" name="Picture 5" descr="AFFICHE-RG-2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444501"/>
            <a:ext cx="4421188"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981075"/>
            <a:ext cx="4141788"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06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0" y="692151"/>
            <a:ext cx="3924300" cy="523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0" name="Imag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463" y="692150"/>
            <a:ext cx="3833812"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3" y="406032"/>
            <a:ext cx="4176464" cy="5587181"/>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490" y="385568"/>
            <a:ext cx="4212974" cy="5602708"/>
          </a:xfrm>
          <a:prstGeom prst="rect">
            <a:avLst/>
          </a:prstGeom>
        </p:spPr>
      </p:pic>
    </p:spTree>
    <p:extLst>
      <p:ext uri="{BB962C8B-B14F-4D97-AF65-F5344CB8AC3E}">
        <p14:creationId xmlns:p14="http://schemas.microsoft.com/office/powerpoint/2010/main" val="19898331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45" y="0"/>
            <a:ext cx="4667250" cy="6858000"/>
          </a:xfrm>
          <a:prstGeom prst="rect">
            <a:avLst/>
          </a:prstGeom>
        </p:spPr>
      </p:pic>
      <p:pic>
        <p:nvPicPr>
          <p:cNvPr id="3" name="Imag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870"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9661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497" y="41493"/>
            <a:ext cx="5040559" cy="6816507"/>
          </a:xfrm>
          <a:prstGeom prst="rect">
            <a:avLst/>
          </a:prstGeom>
        </p:spPr>
      </p:pic>
      <p:pic>
        <p:nvPicPr>
          <p:cNvPr id="4" name="Picture 2" descr="Roland Garros &gt; L'affiche de Roland-Garros 2020 est connue - We Love Tennis">
            <a:extLst>
              <a:ext uri="{FF2B5EF4-FFF2-40B4-BE49-F238E27FC236}">
                <a16:creationId xmlns:a16="http://schemas.microsoft.com/office/drawing/2014/main" id="{66BCE227-3F8D-4176-8AA6-0088B318B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1995" y="0"/>
            <a:ext cx="5116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504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Et voici l&amp;#39;affiche officielle de Roland-Garros 2021 ! - Roland-Garros - Le  site officiel du Tournoi de Roland-Garros 2021">
            <a:extLst>
              <a:ext uri="{FF2B5EF4-FFF2-40B4-BE49-F238E27FC236}">
                <a16:creationId xmlns:a16="http://schemas.microsoft.com/office/drawing/2014/main" id="{D984F21D-1CD9-431A-B2EF-1F4BFE020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180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Découvrez l'affiche officielle de Roland-Garros 2022 ! - Roland-Garros - Le  site officiel du Tournoi de Roland-Garros 2023">
            <a:extLst>
              <a:ext uri="{FF2B5EF4-FFF2-40B4-BE49-F238E27FC236}">
                <a16:creationId xmlns:a16="http://schemas.microsoft.com/office/drawing/2014/main" id="{5665A479-60EC-BE81-87D4-41EE69895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703" y="0"/>
            <a:ext cx="5194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6054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ennis. Un Normand auteur de la prestigieuse affiche de Roland-Garros 2023">
            <a:extLst>
              <a:ext uri="{FF2B5EF4-FFF2-40B4-BE49-F238E27FC236}">
                <a16:creationId xmlns:a16="http://schemas.microsoft.com/office/drawing/2014/main" id="{3B80985E-9419-02C4-F4D8-4A83EF1B68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21" b="320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5310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fiche Le 45e Tournoi Affiche Roland-Garros 2024 image 1">
            <a:extLst>
              <a:ext uri="{FF2B5EF4-FFF2-40B4-BE49-F238E27FC236}">
                <a16:creationId xmlns:a16="http://schemas.microsoft.com/office/drawing/2014/main" id="{39853103-D42B-88BA-64F2-539F4CD70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950" y="0"/>
            <a:ext cx="5118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743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THE ODYSSEY | Roland-Garros 2019">
            <a:hlinkClick r:id="" action="ppaction://media"/>
            <a:extLst>
              <a:ext uri="{FF2B5EF4-FFF2-40B4-BE49-F238E27FC236}">
                <a16:creationId xmlns:a16="http://schemas.microsoft.com/office/drawing/2014/main" id="{5818A886-CA54-435D-A5C9-D34259955273}"/>
              </a:ext>
            </a:extLst>
          </p:cNvPr>
          <p:cNvPicPr>
            <a:picLocks noRot="1" noChangeAspect="1"/>
          </p:cNvPicPr>
          <p:nvPr>
            <a:videoFile r:link="rId1"/>
          </p:nvPr>
        </p:nvPicPr>
        <p:blipFill>
          <a:blip r:embed="rId3"/>
          <a:stretch>
            <a:fillRect/>
          </a:stretch>
        </p:blipFill>
        <p:spPr>
          <a:xfrm>
            <a:off x="414759" y="242094"/>
            <a:ext cx="11362481" cy="6391396"/>
          </a:xfrm>
          <a:prstGeom prst="rect">
            <a:avLst/>
          </a:prstGeom>
        </p:spPr>
      </p:pic>
    </p:spTree>
    <p:extLst>
      <p:ext uri="{BB962C8B-B14F-4D97-AF65-F5344CB8AC3E}">
        <p14:creationId xmlns:p14="http://schemas.microsoft.com/office/powerpoint/2010/main" val="274216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459" name="Espace réservé du contenu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3363" y="115888"/>
            <a:ext cx="4699001" cy="626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2" descr="http://4.bp.blogspot.com/-1JqsLii4IqQ/UC4QdNZcYjI/AAAAAAAAbXE/usqCFVVqvXI/s1600/Joey+BARTON+et+Ousmane+DAB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539" y="85725"/>
            <a:ext cx="41243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http://static.foot01.com/img/images/650x600/2012/Aug/16/joey-barton-a-l-om-et-mbia-a-qpr-iconsport_spi_130512_05_05,386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088" y="3249613"/>
            <a:ext cx="4133850"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97271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a:extLst>
              <a:ext uri="{FF2B5EF4-FFF2-40B4-BE49-F238E27FC236}">
                <a16:creationId xmlns:a16="http://schemas.microsoft.com/office/drawing/2014/main" id="{B48608E0-4F80-E64A-6C6E-7AEAB2D8E7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10" b="313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8314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3">
            <a:extLst>
              <a:ext uri="{FF2B5EF4-FFF2-40B4-BE49-F238E27FC236}">
                <a16:creationId xmlns:a16="http://schemas.microsoft.com/office/drawing/2014/main" id="{63B092EA-4844-D266-AF34-3C65C9E46E1D}"/>
              </a:ext>
            </a:extLst>
          </p:cNvPr>
          <p:cNvSpPr txBox="1">
            <a:spLocks/>
          </p:cNvSpPr>
          <p:nvPr/>
        </p:nvSpPr>
        <p:spPr>
          <a:xfrm>
            <a:off x="1350457" y="1483426"/>
            <a:ext cx="9491087" cy="645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rgbClr val="4D4D4D"/>
                </a:solidFill>
                <a:effectLst/>
                <a:uLnTx/>
                <a:uFillTx/>
                <a:latin typeface="Calibri" panose="020F0502020204030204"/>
                <a:ea typeface="+mn-ea"/>
                <a:cs typeface="+mn-cs"/>
              </a:rPr>
              <a:t>The </a:t>
            </a:r>
            <a:r>
              <a:rPr kumimoji="0" lang="fr-FR" sz="1800" b="0" i="0" u="none" strike="noStrike" kern="1200" cap="none" spc="0" normalizeH="0" baseline="0" noProof="0" dirty="0" err="1">
                <a:ln>
                  <a:noFill/>
                </a:ln>
                <a:solidFill>
                  <a:srgbClr val="4D4D4D"/>
                </a:solidFill>
                <a:effectLst/>
                <a:uLnTx/>
                <a:uFillTx/>
                <a:latin typeface="Calibri" panose="020F0502020204030204"/>
                <a:ea typeface="+mn-ea"/>
                <a:cs typeface="+mn-cs"/>
              </a:rPr>
              <a:t>yearly</a:t>
            </a:r>
            <a:r>
              <a:rPr kumimoji="0" lang="fr-FR" sz="1800" b="0" i="0" u="none" strike="noStrike" kern="1200" cap="none" spc="0" normalizeH="0" baseline="0" noProof="0" dirty="0">
                <a:ln>
                  <a:noFill/>
                </a:ln>
                <a:solidFill>
                  <a:srgbClr val="4D4D4D"/>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4D4D4D"/>
                </a:solidFill>
                <a:effectLst/>
                <a:uLnTx/>
                <a:uFillTx/>
                <a:latin typeface="Calibri" panose="020F0502020204030204"/>
                <a:ea typeface="+mn-ea"/>
                <a:cs typeface="+mn-cs"/>
              </a:rPr>
              <a:t>survey</a:t>
            </a:r>
            <a:r>
              <a:rPr kumimoji="0" lang="fr-FR" sz="1800" b="0" i="0" u="none" strike="noStrike" kern="1200" cap="none" spc="0" normalizeH="0" baseline="0" noProof="0" dirty="0">
                <a:ln>
                  <a:noFill/>
                </a:ln>
                <a:solidFill>
                  <a:srgbClr val="4D4D4D"/>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4D4D4D"/>
                </a:solidFill>
                <a:effectLst/>
                <a:uLnTx/>
                <a:uFillTx/>
                <a:latin typeface="Calibri" panose="020F0502020204030204"/>
                <a:ea typeface="+mn-ea"/>
                <a:cs typeface="+mn-cs"/>
              </a:rPr>
              <a:t>led</a:t>
            </a:r>
            <a:r>
              <a:rPr kumimoji="0" lang="fr-FR" sz="1800" b="0" i="0" u="none" strike="noStrike" kern="1200" cap="none" spc="0" normalizeH="0" baseline="0" noProof="0" dirty="0">
                <a:ln>
                  <a:noFill/>
                </a:ln>
                <a:solidFill>
                  <a:srgbClr val="4D4D4D"/>
                </a:solidFill>
                <a:effectLst/>
                <a:uLnTx/>
                <a:uFillTx/>
                <a:latin typeface="Calibri" panose="020F0502020204030204"/>
                <a:ea typeface="+mn-ea"/>
                <a:cs typeface="+mn-cs"/>
              </a:rPr>
              <a:t> by the IFOP </a:t>
            </a:r>
            <a:r>
              <a:rPr kumimoji="0" lang="fr-FR" sz="1800" b="0" i="0" u="none" strike="noStrike" kern="1200" cap="none" spc="0" normalizeH="0" baseline="0" noProof="0" dirty="0" err="1">
                <a:ln>
                  <a:noFill/>
                </a:ln>
                <a:solidFill>
                  <a:srgbClr val="4D4D4D"/>
                </a:solidFill>
                <a:effectLst/>
                <a:uLnTx/>
                <a:uFillTx/>
                <a:latin typeface="Calibri" panose="020F0502020204030204"/>
                <a:ea typeface="+mn-ea"/>
                <a:cs typeface="+mn-cs"/>
              </a:rPr>
              <a:t>demonstrates</a:t>
            </a:r>
            <a:r>
              <a:rPr kumimoji="0" lang="fr-FR" sz="1800" b="0" i="0" u="none" strike="noStrike" kern="1200" cap="none" spc="0" normalizeH="0" baseline="0" noProof="0" dirty="0">
                <a:ln>
                  <a:noFill/>
                </a:ln>
                <a:solidFill>
                  <a:srgbClr val="4D4D4D"/>
                </a:solidFill>
                <a:effectLst/>
                <a:uLnTx/>
                <a:uFillTx/>
                <a:latin typeface="Calibri" panose="020F0502020204030204"/>
                <a:ea typeface="+mn-ea"/>
                <a:cs typeface="+mn-cs"/>
              </a:rPr>
              <a:t> the </a:t>
            </a:r>
            <a:r>
              <a:rPr kumimoji="0" lang="fr-FR" sz="1800" b="0" i="0" u="none" strike="noStrike" kern="1200" cap="none" spc="0" normalizeH="0" baseline="0" noProof="0" dirty="0" err="1">
                <a:ln>
                  <a:noFill/>
                </a:ln>
                <a:solidFill>
                  <a:srgbClr val="4D4D4D"/>
                </a:solidFill>
                <a:effectLst/>
                <a:uLnTx/>
                <a:uFillTx/>
                <a:latin typeface="Calibri" panose="020F0502020204030204"/>
                <a:ea typeface="+mn-ea"/>
                <a:cs typeface="+mn-cs"/>
              </a:rPr>
              <a:t>outstanding</a:t>
            </a:r>
            <a:r>
              <a:rPr kumimoji="0" lang="fr-FR" sz="1800" b="0" i="0" u="none" strike="noStrike" kern="1200" cap="none" spc="0" normalizeH="0" baseline="0" noProof="0" dirty="0">
                <a:ln>
                  <a:noFill/>
                </a:ln>
                <a:solidFill>
                  <a:srgbClr val="4D4D4D"/>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4D4D4D"/>
                </a:solidFill>
                <a:effectLst/>
                <a:uLnTx/>
                <a:uFillTx/>
                <a:latin typeface="Calibri" panose="020F0502020204030204"/>
                <a:ea typeface="+mn-ea"/>
                <a:cs typeface="+mn-cs"/>
              </a:rPr>
              <a:t>popularity</a:t>
            </a:r>
            <a:r>
              <a:rPr kumimoji="0" lang="fr-FR" sz="1800" b="0" i="0" u="none" strike="noStrike" kern="1200" cap="none" spc="0" normalizeH="0" baseline="0" noProof="0" dirty="0">
                <a:ln>
                  <a:noFill/>
                </a:ln>
                <a:solidFill>
                  <a:srgbClr val="4D4D4D"/>
                </a:solidFill>
                <a:effectLst/>
                <a:uLnTx/>
                <a:uFillTx/>
                <a:latin typeface="Calibri" panose="020F0502020204030204"/>
                <a:ea typeface="+mn-ea"/>
                <a:cs typeface="+mn-cs"/>
              </a:rPr>
              <a:t> and </a:t>
            </a:r>
            <a:r>
              <a:rPr kumimoji="0" lang="fr-FR" sz="1800" b="0" i="0" u="none" strike="noStrike" kern="1200" cap="none" spc="0" normalizeH="0" baseline="0" noProof="0" dirty="0" err="1">
                <a:ln>
                  <a:noFill/>
                </a:ln>
                <a:solidFill>
                  <a:srgbClr val="4D4D4D"/>
                </a:solidFill>
                <a:effectLst/>
                <a:uLnTx/>
                <a:uFillTx/>
                <a:latin typeface="Calibri" panose="020F0502020204030204"/>
                <a:ea typeface="+mn-ea"/>
                <a:cs typeface="+mn-cs"/>
              </a:rPr>
              <a:t>extremely</a:t>
            </a:r>
            <a:r>
              <a:rPr kumimoji="0" lang="fr-FR" sz="1800" b="0" i="0" u="none" strike="noStrike" kern="1200" cap="none" spc="0" normalizeH="0" baseline="0" noProof="0" dirty="0">
                <a:ln>
                  <a:noFill/>
                </a:ln>
                <a:solidFill>
                  <a:srgbClr val="4D4D4D"/>
                </a:solidFill>
                <a:effectLst/>
                <a:uLnTx/>
                <a:uFillTx/>
                <a:latin typeface="Calibri" panose="020F0502020204030204"/>
                <a:ea typeface="+mn-ea"/>
                <a:cs typeface="+mn-cs"/>
              </a:rPr>
              <a:t> positive perception of Roland-Garros</a:t>
            </a:r>
          </a:p>
        </p:txBody>
      </p:sp>
      <p:sp>
        <p:nvSpPr>
          <p:cNvPr id="3" name="ZoneTexte 16">
            <a:extLst>
              <a:ext uri="{FF2B5EF4-FFF2-40B4-BE49-F238E27FC236}">
                <a16:creationId xmlns:a16="http://schemas.microsoft.com/office/drawing/2014/main" id="{9D2E5B57-FE3D-D56F-DE90-F06ECF599813}"/>
              </a:ext>
            </a:extLst>
          </p:cNvPr>
          <p:cNvSpPr txBox="1"/>
          <p:nvPr/>
        </p:nvSpPr>
        <p:spPr>
          <a:xfrm>
            <a:off x="695391" y="3101871"/>
            <a:ext cx="339615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D4D4D"/>
                </a:solidFill>
                <a:effectLst/>
                <a:uLnTx/>
                <a:uFillTx/>
                <a:latin typeface="RG Text" panose="02000503040000020003" charset="0"/>
                <a:ea typeface="+mn-ea"/>
                <a:cs typeface="+mn-cs"/>
              </a:rPr>
              <a:t>Of </a:t>
            </a:r>
            <a:r>
              <a:rPr kumimoji="0" lang="fr-FR" sz="1400" b="0" i="0" u="none" strike="noStrike" kern="1200" cap="none" spc="0" normalizeH="0" baseline="0" noProof="0" dirty="0" err="1">
                <a:ln>
                  <a:noFill/>
                </a:ln>
                <a:solidFill>
                  <a:srgbClr val="4D4D4D"/>
                </a:solidFill>
                <a:effectLst/>
                <a:uLnTx/>
                <a:uFillTx/>
                <a:latin typeface="RG Text" panose="02000503040000020003" charset="0"/>
                <a:ea typeface="+mn-ea"/>
                <a:cs typeface="+mn-cs"/>
              </a:rPr>
              <a:t>awareness</a:t>
            </a:r>
            <a:r>
              <a:rPr kumimoji="0" lang="fr-FR" sz="1400" b="0" i="0" u="none" strike="noStrike" kern="1200" cap="none" spc="0" normalizeH="0" baseline="0" noProof="0" dirty="0">
                <a:ln>
                  <a:noFill/>
                </a:ln>
                <a:solidFill>
                  <a:srgbClr val="4D4D4D"/>
                </a:solidFill>
                <a:effectLst/>
                <a:uLnTx/>
                <a:uFillTx/>
                <a:latin typeface="RG Text" panose="02000503040000020003" charset="0"/>
                <a:ea typeface="+mn-ea"/>
                <a:cs typeface="+mn-cs"/>
              </a:rPr>
              <a:t> </a:t>
            </a:r>
            <a:r>
              <a:rPr kumimoji="0" lang="fr-FR" sz="1400" b="0" i="0" u="none" strike="noStrike" kern="1200" cap="none" spc="0" normalizeH="0" baseline="0" noProof="0" dirty="0" err="1">
                <a:ln>
                  <a:noFill/>
                </a:ln>
                <a:solidFill>
                  <a:srgbClr val="4D4D4D"/>
                </a:solidFill>
                <a:effectLst/>
                <a:uLnTx/>
                <a:uFillTx/>
                <a:latin typeface="RG Text" panose="02000503040000020003" charset="0"/>
                <a:ea typeface="+mn-ea"/>
                <a:cs typeface="+mn-cs"/>
              </a:rPr>
              <a:t>among</a:t>
            </a:r>
            <a:r>
              <a:rPr kumimoji="0" lang="fr-FR" sz="1400" b="0" i="0" u="none" strike="noStrike" kern="1200" cap="none" spc="0" normalizeH="0" baseline="0" noProof="0" dirty="0">
                <a:ln>
                  <a:noFill/>
                </a:ln>
                <a:solidFill>
                  <a:srgbClr val="4D4D4D"/>
                </a:solidFill>
                <a:effectLst/>
                <a:uLnTx/>
                <a:uFillTx/>
                <a:latin typeface="RG Text" panose="02000503040000020003" charset="0"/>
                <a:ea typeface="+mn-ea"/>
                <a:cs typeface="+mn-cs"/>
              </a:rPr>
              <a:t> tennis fans**</a:t>
            </a:r>
          </a:p>
        </p:txBody>
      </p:sp>
      <p:sp>
        <p:nvSpPr>
          <p:cNvPr id="4" name="ZoneTexte 47">
            <a:extLst>
              <a:ext uri="{FF2B5EF4-FFF2-40B4-BE49-F238E27FC236}">
                <a16:creationId xmlns:a16="http://schemas.microsoft.com/office/drawing/2014/main" id="{C061D846-85DD-48FB-0B19-0CDBB56BF3EE}"/>
              </a:ext>
            </a:extLst>
          </p:cNvPr>
          <p:cNvSpPr txBox="1"/>
          <p:nvPr/>
        </p:nvSpPr>
        <p:spPr>
          <a:xfrm>
            <a:off x="8079199" y="3101871"/>
            <a:ext cx="3402895"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D4D4D"/>
                </a:solidFill>
                <a:effectLst/>
                <a:uLnTx/>
                <a:uFillTx/>
                <a:latin typeface="RG Text" panose="02000503040000020003" charset="0"/>
                <a:ea typeface="+mn-ea"/>
                <a:cs typeface="+mn-cs"/>
              </a:rPr>
              <a:t>Most </a:t>
            </a:r>
            <a:r>
              <a:rPr kumimoji="0" lang="fr-FR" sz="1400" b="0" i="0" u="none" strike="noStrike" kern="1200" cap="none" spc="0" normalizeH="0" baseline="0" noProof="0" dirty="0" err="1">
                <a:ln>
                  <a:noFill/>
                </a:ln>
                <a:solidFill>
                  <a:srgbClr val="4D4D4D"/>
                </a:solidFill>
                <a:effectLst/>
                <a:uLnTx/>
                <a:uFillTx/>
                <a:latin typeface="RG Text" panose="02000503040000020003" charset="0"/>
                <a:ea typeface="+mn-ea"/>
                <a:cs typeface="+mn-cs"/>
              </a:rPr>
              <a:t>famous</a:t>
            </a:r>
            <a:r>
              <a:rPr kumimoji="0" lang="fr-FR" sz="1400" b="0" i="0" u="none" strike="noStrike" kern="1200" cap="none" spc="0" normalizeH="0" baseline="0" noProof="0" dirty="0">
                <a:ln>
                  <a:noFill/>
                </a:ln>
                <a:solidFill>
                  <a:srgbClr val="4D4D4D"/>
                </a:solidFill>
                <a:effectLst/>
                <a:uLnTx/>
                <a:uFillTx/>
                <a:latin typeface="RG Text" panose="02000503040000020003" charset="0"/>
                <a:ea typeface="+mn-ea"/>
                <a:cs typeface="+mn-cs"/>
              </a:rPr>
              <a:t> sport </a:t>
            </a:r>
            <a:r>
              <a:rPr kumimoji="0" lang="fr-FR" sz="1400" b="0" i="0" u="none" strike="noStrike" kern="1200" cap="none" spc="0" normalizeH="0" baseline="0" noProof="0" dirty="0" err="1">
                <a:ln>
                  <a:noFill/>
                </a:ln>
                <a:solidFill>
                  <a:srgbClr val="4D4D4D"/>
                </a:solidFill>
                <a:effectLst/>
                <a:uLnTx/>
                <a:uFillTx/>
                <a:latin typeface="RG Text" panose="02000503040000020003" charset="0"/>
                <a:ea typeface="+mn-ea"/>
                <a:cs typeface="+mn-cs"/>
              </a:rPr>
              <a:t>event</a:t>
            </a:r>
            <a:r>
              <a:rPr kumimoji="0" lang="fr-FR" sz="1400" b="0" i="0" u="none" strike="noStrike" kern="1200" cap="none" spc="0" normalizeH="0" baseline="0" noProof="0" dirty="0">
                <a:ln>
                  <a:noFill/>
                </a:ln>
                <a:solidFill>
                  <a:srgbClr val="4D4D4D"/>
                </a:solidFill>
                <a:effectLst/>
                <a:uLnTx/>
                <a:uFillTx/>
                <a:latin typeface="RG Text" panose="02000503040000020003" charset="0"/>
                <a:ea typeface="+mn-ea"/>
                <a:cs typeface="+mn-cs"/>
              </a:rPr>
              <a:t>*** </a:t>
            </a:r>
          </a:p>
        </p:txBody>
      </p:sp>
      <p:sp>
        <p:nvSpPr>
          <p:cNvPr id="5" name="ZoneTexte 58">
            <a:extLst>
              <a:ext uri="{FF2B5EF4-FFF2-40B4-BE49-F238E27FC236}">
                <a16:creationId xmlns:a16="http://schemas.microsoft.com/office/drawing/2014/main" id="{361A5D69-4E57-7C9B-AB6A-955B7B439C3D}"/>
              </a:ext>
            </a:extLst>
          </p:cNvPr>
          <p:cNvSpPr txBox="1"/>
          <p:nvPr/>
        </p:nvSpPr>
        <p:spPr>
          <a:xfrm>
            <a:off x="4373954" y="3101871"/>
            <a:ext cx="3402895"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D4D4D"/>
                </a:solidFill>
                <a:effectLst/>
                <a:uLnTx/>
                <a:uFillTx/>
                <a:latin typeface="RG Text" panose="02000503040000020003" charset="0"/>
                <a:ea typeface="+mn-ea"/>
                <a:cs typeface="+mn-cs"/>
              </a:rPr>
              <a:t>Associated </a:t>
            </a:r>
            <a:r>
              <a:rPr kumimoji="0" lang="fr-FR" sz="1400" b="0" i="0" u="none" strike="noStrike" kern="1200" cap="none" spc="0" normalizeH="0" baseline="0" noProof="0" dirty="0" err="1">
                <a:ln>
                  <a:noFill/>
                </a:ln>
                <a:solidFill>
                  <a:srgbClr val="4D4D4D"/>
                </a:solidFill>
                <a:effectLst/>
                <a:uLnTx/>
                <a:uFillTx/>
                <a:latin typeface="RG Text" panose="02000503040000020003" charset="0"/>
                <a:ea typeface="+mn-ea"/>
                <a:cs typeface="+mn-cs"/>
              </a:rPr>
              <a:t>with</a:t>
            </a:r>
            <a:r>
              <a:rPr kumimoji="0" lang="fr-FR" sz="1400" b="0" i="0" u="none" strike="noStrike" kern="1200" cap="none" spc="0" normalizeH="0" baseline="0" noProof="0" dirty="0">
                <a:ln>
                  <a:noFill/>
                </a:ln>
                <a:solidFill>
                  <a:srgbClr val="4D4D4D"/>
                </a:solidFill>
                <a:effectLst/>
                <a:uLnTx/>
                <a:uFillTx/>
                <a:latin typeface="RG Text" panose="02000503040000020003" charset="0"/>
                <a:ea typeface="+mn-ea"/>
                <a:cs typeface="+mn-cs"/>
              </a:rPr>
              <a:t> Roland-Garros*</a:t>
            </a:r>
          </a:p>
        </p:txBody>
      </p:sp>
      <p:pic>
        <p:nvPicPr>
          <p:cNvPr id="6" name="Image 18">
            <a:extLst>
              <a:ext uri="{FF2B5EF4-FFF2-40B4-BE49-F238E27FC236}">
                <a16:creationId xmlns:a16="http://schemas.microsoft.com/office/drawing/2014/main" id="{37455720-3298-FD03-3B71-2B0A91348C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975" y="4026360"/>
            <a:ext cx="336936" cy="254660"/>
          </a:xfrm>
          <a:prstGeom prst="rect">
            <a:avLst/>
          </a:prstGeom>
        </p:spPr>
      </p:pic>
      <p:pic>
        <p:nvPicPr>
          <p:cNvPr id="7" name="Image 19">
            <a:extLst>
              <a:ext uri="{FF2B5EF4-FFF2-40B4-BE49-F238E27FC236}">
                <a16:creationId xmlns:a16="http://schemas.microsoft.com/office/drawing/2014/main" id="{753A4B57-5E19-A71C-E821-757A017B70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6036" y="3792215"/>
            <a:ext cx="377264" cy="377264"/>
          </a:xfrm>
          <a:prstGeom prst="rect">
            <a:avLst/>
          </a:prstGeom>
        </p:spPr>
      </p:pic>
      <p:pic>
        <p:nvPicPr>
          <p:cNvPr id="8" name="Image 20">
            <a:extLst>
              <a:ext uri="{FF2B5EF4-FFF2-40B4-BE49-F238E27FC236}">
                <a16:creationId xmlns:a16="http://schemas.microsoft.com/office/drawing/2014/main" id="{8E19A38C-1290-ED85-39F5-EB31C3A5E3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0144" y="3775412"/>
            <a:ext cx="377265" cy="375942"/>
          </a:xfrm>
          <a:prstGeom prst="rect">
            <a:avLst/>
          </a:prstGeom>
        </p:spPr>
      </p:pic>
      <p:sp>
        <p:nvSpPr>
          <p:cNvPr id="9" name="Rectangle 8">
            <a:extLst>
              <a:ext uri="{FF2B5EF4-FFF2-40B4-BE49-F238E27FC236}">
                <a16:creationId xmlns:a16="http://schemas.microsoft.com/office/drawing/2014/main" id="{9C6E500D-D754-DDA2-49B0-893121BC42FA}"/>
              </a:ext>
            </a:extLst>
          </p:cNvPr>
          <p:cNvSpPr/>
          <p:nvPr/>
        </p:nvSpPr>
        <p:spPr>
          <a:xfrm>
            <a:off x="1268003" y="4212314"/>
            <a:ext cx="428014" cy="995273"/>
          </a:xfrm>
          <a:prstGeom prst="rect">
            <a:avLst/>
          </a:prstGeom>
          <a:solidFill>
            <a:srgbClr val="DB62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87BA522-71E7-BA7C-3CEF-28AB5AB07E71}"/>
              </a:ext>
            </a:extLst>
          </p:cNvPr>
          <p:cNvSpPr/>
          <p:nvPr/>
        </p:nvSpPr>
        <p:spPr>
          <a:xfrm>
            <a:off x="1872059" y="4272602"/>
            <a:ext cx="430095" cy="934983"/>
          </a:xfrm>
          <a:prstGeom prst="rect">
            <a:avLst/>
          </a:prstGeom>
          <a:solidFill>
            <a:srgbClr val="08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1320A06-49B9-7053-4D2A-FA672E11F118}"/>
              </a:ext>
            </a:extLst>
          </p:cNvPr>
          <p:cNvSpPr/>
          <p:nvPr/>
        </p:nvSpPr>
        <p:spPr>
          <a:xfrm>
            <a:off x="2475114" y="4372196"/>
            <a:ext cx="432658" cy="831722"/>
          </a:xfrm>
          <a:prstGeom prst="rect">
            <a:avLst/>
          </a:prstGeom>
          <a:solidFill>
            <a:srgbClr val="00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C87722F-5BE6-7E74-1FC0-A1CE7168147A}"/>
              </a:ext>
            </a:extLst>
          </p:cNvPr>
          <p:cNvSpPr/>
          <p:nvPr/>
        </p:nvSpPr>
        <p:spPr>
          <a:xfrm>
            <a:off x="3073847" y="4569656"/>
            <a:ext cx="438637" cy="63792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25">
            <a:extLst>
              <a:ext uri="{FF2B5EF4-FFF2-40B4-BE49-F238E27FC236}">
                <a16:creationId xmlns:a16="http://schemas.microsoft.com/office/drawing/2014/main" id="{6452C50F-6722-7E9B-EC68-A2DEEED6406F}"/>
              </a:ext>
            </a:extLst>
          </p:cNvPr>
          <p:cNvSpPr txBox="1"/>
          <p:nvPr/>
        </p:nvSpPr>
        <p:spPr>
          <a:xfrm>
            <a:off x="1288324" y="4171884"/>
            <a:ext cx="3772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RG Text" panose="02000503040000020003" pitchFamily="50" charset="0"/>
                <a:ea typeface="+mn-ea"/>
                <a:cs typeface="+mn-cs"/>
              </a:rPr>
              <a:t>84</a:t>
            </a:r>
          </a:p>
        </p:txBody>
      </p:sp>
      <p:sp>
        <p:nvSpPr>
          <p:cNvPr id="14" name="ZoneTexte 26">
            <a:extLst>
              <a:ext uri="{FF2B5EF4-FFF2-40B4-BE49-F238E27FC236}">
                <a16:creationId xmlns:a16="http://schemas.microsoft.com/office/drawing/2014/main" id="{057AD0DA-666B-52B6-DB06-7D345BD15C43}"/>
              </a:ext>
            </a:extLst>
          </p:cNvPr>
          <p:cNvSpPr txBox="1"/>
          <p:nvPr/>
        </p:nvSpPr>
        <p:spPr>
          <a:xfrm>
            <a:off x="1895875" y="4272602"/>
            <a:ext cx="3772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RG Text" panose="02000503040000020003" pitchFamily="50" charset="0"/>
                <a:ea typeface="+mn-ea"/>
                <a:cs typeface="+mn-cs"/>
              </a:rPr>
              <a:t>81</a:t>
            </a:r>
          </a:p>
        </p:txBody>
      </p:sp>
      <p:sp>
        <p:nvSpPr>
          <p:cNvPr id="15" name="ZoneTexte 27">
            <a:extLst>
              <a:ext uri="{FF2B5EF4-FFF2-40B4-BE49-F238E27FC236}">
                <a16:creationId xmlns:a16="http://schemas.microsoft.com/office/drawing/2014/main" id="{74D51EF0-C517-929F-0CEB-0182269F4204}"/>
              </a:ext>
            </a:extLst>
          </p:cNvPr>
          <p:cNvSpPr txBox="1"/>
          <p:nvPr/>
        </p:nvSpPr>
        <p:spPr>
          <a:xfrm>
            <a:off x="2500500" y="4361416"/>
            <a:ext cx="3772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RG Text" panose="02000503040000020003" pitchFamily="50" charset="0"/>
                <a:ea typeface="+mn-ea"/>
                <a:cs typeface="+mn-cs"/>
              </a:rPr>
              <a:t>76</a:t>
            </a:r>
          </a:p>
        </p:txBody>
      </p:sp>
      <p:sp>
        <p:nvSpPr>
          <p:cNvPr id="16" name="ZoneTexte 28">
            <a:extLst>
              <a:ext uri="{FF2B5EF4-FFF2-40B4-BE49-F238E27FC236}">
                <a16:creationId xmlns:a16="http://schemas.microsoft.com/office/drawing/2014/main" id="{984BCA0A-C7F8-EB1C-E1D6-92BD11C596EC}"/>
              </a:ext>
            </a:extLst>
          </p:cNvPr>
          <p:cNvSpPr txBox="1"/>
          <p:nvPr/>
        </p:nvSpPr>
        <p:spPr>
          <a:xfrm>
            <a:off x="3113881" y="4569240"/>
            <a:ext cx="3772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RG Text" panose="02000503040000020003" pitchFamily="50" charset="0"/>
                <a:ea typeface="+mn-ea"/>
                <a:cs typeface="+mn-cs"/>
              </a:rPr>
              <a:t>62</a:t>
            </a:r>
          </a:p>
        </p:txBody>
      </p:sp>
      <p:pic>
        <p:nvPicPr>
          <p:cNvPr id="17" name="Picture 4" descr="Image result for us open logo png">
            <a:extLst>
              <a:ext uri="{FF2B5EF4-FFF2-40B4-BE49-F238E27FC236}">
                <a16:creationId xmlns:a16="http://schemas.microsoft.com/office/drawing/2014/main" id="{C74C64B4-9098-68B4-0719-03D37DAD1E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249" y="4151364"/>
            <a:ext cx="508708" cy="356802"/>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5">
            <a:extLst>
              <a:ext uri="{FF2B5EF4-FFF2-40B4-BE49-F238E27FC236}">
                <a16:creationId xmlns:a16="http://schemas.microsoft.com/office/drawing/2014/main" id="{FB719CB9-63AE-4206-C178-AC52AC40E142}"/>
              </a:ext>
            </a:extLst>
          </p:cNvPr>
          <p:cNvCxnSpPr>
            <a:cxnSpLocks/>
          </p:cNvCxnSpPr>
          <p:nvPr/>
        </p:nvCxnSpPr>
        <p:spPr>
          <a:xfrm>
            <a:off x="1155087" y="5203917"/>
            <a:ext cx="248350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92145E3-50ED-0339-3146-05F88A5E706F}"/>
              </a:ext>
            </a:extLst>
          </p:cNvPr>
          <p:cNvSpPr/>
          <p:nvPr/>
        </p:nvSpPr>
        <p:spPr>
          <a:xfrm>
            <a:off x="4848683" y="3590040"/>
            <a:ext cx="2453436" cy="425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D4D4D"/>
                </a:solidFill>
                <a:effectLst/>
                <a:uLnTx/>
                <a:uFillTx/>
                <a:latin typeface="RG Text" panose="02000503040000020003" pitchFamily="2" charset="0"/>
                <a:ea typeface="+mn-ea"/>
                <a:cs typeface="+mn-cs"/>
              </a:rPr>
              <a:t>INTERNATIONAL</a:t>
            </a:r>
          </a:p>
        </p:txBody>
      </p:sp>
      <p:sp>
        <p:nvSpPr>
          <p:cNvPr id="20" name="Rectangle 19">
            <a:extLst>
              <a:ext uri="{FF2B5EF4-FFF2-40B4-BE49-F238E27FC236}">
                <a16:creationId xmlns:a16="http://schemas.microsoft.com/office/drawing/2014/main" id="{A3A22202-5C1F-8329-7DD7-E188AD5CC3F7}"/>
              </a:ext>
            </a:extLst>
          </p:cNvPr>
          <p:cNvSpPr/>
          <p:nvPr/>
        </p:nvSpPr>
        <p:spPr>
          <a:xfrm>
            <a:off x="4848683" y="4116515"/>
            <a:ext cx="2453436" cy="425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D4D4D"/>
                </a:solidFill>
                <a:effectLst/>
                <a:uLnTx/>
                <a:uFillTx/>
                <a:latin typeface="RG Text" panose="02000503040000020003" pitchFamily="2" charset="0"/>
                <a:ea typeface="+mn-ea"/>
                <a:cs typeface="+mn-cs"/>
              </a:rPr>
              <a:t>PRESTIGIOUS</a:t>
            </a:r>
          </a:p>
        </p:txBody>
      </p:sp>
      <p:sp>
        <p:nvSpPr>
          <p:cNvPr id="21" name="Rectangle 20">
            <a:extLst>
              <a:ext uri="{FF2B5EF4-FFF2-40B4-BE49-F238E27FC236}">
                <a16:creationId xmlns:a16="http://schemas.microsoft.com/office/drawing/2014/main" id="{1261983B-ED1E-E692-23D3-A4BC444E6D31}"/>
              </a:ext>
            </a:extLst>
          </p:cNvPr>
          <p:cNvSpPr/>
          <p:nvPr/>
        </p:nvSpPr>
        <p:spPr>
          <a:xfrm>
            <a:off x="4848683" y="4656845"/>
            <a:ext cx="2453436" cy="425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D4D4D"/>
                </a:solidFill>
                <a:effectLst/>
                <a:uLnTx/>
                <a:uFillTx/>
                <a:latin typeface="RG Text" panose="02000503040000020003" pitchFamily="2" charset="0"/>
                <a:ea typeface="+mn-ea"/>
                <a:cs typeface="+mn-cs"/>
              </a:rPr>
              <a:t>HIGH-LEVEL</a:t>
            </a:r>
          </a:p>
        </p:txBody>
      </p:sp>
      <p:sp>
        <p:nvSpPr>
          <p:cNvPr id="22" name="Rectangle 21">
            <a:extLst>
              <a:ext uri="{FF2B5EF4-FFF2-40B4-BE49-F238E27FC236}">
                <a16:creationId xmlns:a16="http://schemas.microsoft.com/office/drawing/2014/main" id="{9CBDD971-D114-2539-45DB-D929299CC672}"/>
              </a:ext>
            </a:extLst>
          </p:cNvPr>
          <p:cNvSpPr/>
          <p:nvPr/>
        </p:nvSpPr>
        <p:spPr>
          <a:xfrm>
            <a:off x="10548539" y="4603657"/>
            <a:ext cx="428014" cy="603368"/>
          </a:xfrm>
          <a:prstGeom prst="rect">
            <a:avLst/>
          </a:prstGeom>
          <a:solidFill>
            <a:srgbClr val="DB62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1AC1211-4C57-A608-FD9D-4A2E56AB1CFE}"/>
              </a:ext>
            </a:extLst>
          </p:cNvPr>
          <p:cNvSpPr/>
          <p:nvPr/>
        </p:nvSpPr>
        <p:spPr>
          <a:xfrm>
            <a:off x="9234312" y="4109823"/>
            <a:ext cx="430095" cy="11012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346EB87-8648-109A-8B85-05C49D3857B8}"/>
              </a:ext>
            </a:extLst>
          </p:cNvPr>
          <p:cNvSpPr/>
          <p:nvPr/>
        </p:nvSpPr>
        <p:spPr>
          <a:xfrm>
            <a:off x="8581517" y="4015140"/>
            <a:ext cx="430095" cy="11959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Image 52">
            <a:extLst>
              <a:ext uri="{FF2B5EF4-FFF2-40B4-BE49-F238E27FC236}">
                <a16:creationId xmlns:a16="http://schemas.microsoft.com/office/drawing/2014/main" id="{5FACE157-D9CE-4C3C-22F3-14EF03E7E7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0452" y="4181059"/>
            <a:ext cx="377265" cy="375942"/>
          </a:xfrm>
          <a:prstGeom prst="rect">
            <a:avLst/>
          </a:prstGeom>
        </p:spPr>
      </p:pic>
      <p:pic>
        <p:nvPicPr>
          <p:cNvPr id="26" name="Image 54">
            <a:extLst>
              <a:ext uri="{FF2B5EF4-FFF2-40B4-BE49-F238E27FC236}">
                <a16:creationId xmlns:a16="http://schemas.microsoft.com/office/drawing/2014/main" id="{81A3E2FC-521D-296D-BB96-B09AE5E8ACDE}"/>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82211" y="3751211"/>
            <a:ext cx="556991" cy="361346"/>
          </a:xfrm>
          <a:prstGeom prst="rect">
            <a:avLst/>
          </a:prstGeom>
        </p:spPr>
      </p:pic>
      <p:pic>
        <p:nvPicPr>
          <p:cNvPr id="27" name="Image 55">
            <a:extLst>
              <a:ext uri="{FF2B5EF4-FFF2-40B4-BE49-F238E27FC236}">
                <a16:creationId xmlns:a16="http://schemas.microsoft.com/office/drawing/2014/main" id="{C2B90E3E-7901-F138-882C-D41A6BC83B11}"/>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07807" y="3445731"/>
            <a:ext cx="377514" cy="521801"/>
          </a:xfrm>
          <a:prstGeom prst="rect">
            <a:avLst/>
          </a:prstGeom>
        </p:spPr>
      </p:pic>
      <p:sp>
        <p:nvSpPr>
          <p:cNvPr id="28" name="ZoneTexte 56">
            <a:extLst>
              <a:ext uri="{FF2B5EF4-FFF2-40B4-BE49-F238E27FC236}">
                <a16:creationId xmlns:a16="http://schemas.microsoft.com/office/drawing/2014/main" id="{FF75B888-DC08-F52D-08ED-968E626950AE}"/>
              </a:ext>
            </a:extLst>
          </p:cNvPr>
          <p:cNvSpPr txBox="1"/>
          <p:nvPr/>
        </p:nvSpPr>
        <p:spPr>
          <a:xfrm>
            <a:off x="8620840" y="4056218"/>
            <a:ext cx="3772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RG Text" panose="02000503040000020003" pitchFamily="50" charset="0"/>
                <a:ea typeface="+mn-ea"/>
                <a:cs typeface="+mn-cs"/>
              </a:rPr>
              <a:t>47</a:t>
            </a:r>
          </a:p>
        </p:txBody>
      </p:sp>
      <p:sp>
        <p:nvSpPr>
          <p:cNvPr id="29" name="ZoneTexte 57">
            <a:extLst>
              <a:ext uri="{FF2B5EF4-FFF2-40B4-BE49-F238E27FC236}">
                <a16:creationId xmlns:a16="http://schemas.microsoft.com/office/drawing/2014/main" id="{0BBF067A-EBD5-A5A2-428C-8335AECB594F}"/>
              </a:ext>
            </a:extLst>
          </p:cNvPr>
          <p:cNvSpPr txBox="1"/>
          <p:nvPr/>
        </p:nvSpPr>
        <p:spPr>
          <a:xfrm>
            <a:off x="9267481" y="4174399"/>
            <a:ext cx="3772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RG Text" panose="02000503040000020003" pitchFamily="50" charset="0"/>
                <a:ea typeface="+mn-ea"/>
                <a:cs typeface="+mn-cs"/>
              </a:rPr>
              <a:t>35</a:t>
            </a:r>
          </a:p>
        </p:txBody>
      </p:sp>
      <p:sp>
        <p:nvSpPr>
          <p:cNvPr id="30" name="ZoneTexte 59">
            <a:extLst>
              <a:ext uri="{FF2B5EF4-FFF2-40B4-BE49-F238E27FC236}">
                <a16:creationId xmlns:a16="http://schemas.microsoft.com/office/drawing/2014/main" id="{C9C3AC3D-72C2-2FB3-710D-4870026DF77E}"/>
              </a:ext>
            </a:extLst>
          </p:cNvPr>
          <p:cNvSpPr txBox="1"/>
          <p:nvPr/>
        </p:nvSpPr>
        <p:spPr>
          <a:xfrm>
            <a:off x="10587648" y="4645771"/>
            <a:ext cx="3772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RG Text" panose="02000503040000020003" pitchFamily="50" charset="0"/>
                <a:ea typeface="+mn-ea"/>
                <a:cs typeface="+mn-cs"/>
              </a:rPr>
              <a:t>14</a:t>
            </a:r>
          </a:p>
        </p:txBody>
      </p:sp>
      <p:pic>
        <p:nvPicPr>
          <p:cNvPr id="31" name="Image 61">
            <a:extLst>
              <a:ext uri="{FF2B5EF4-FFF2-40B4-BE49-F238E27FC236}">
                <a16:creationId xmlns:a16="http://schemas.microsoft.com/office/drawing/2014/main" id="{94D647F0-93C0-D042-0C8F-F6488A09FF86}"/>
              </a:ext>
            </a:extLst>
          </p:cNvPr>
          <p:cNvPicPr>
            <a:picLocks noChangeAspect="1"/>
          </p:cNvPicPr>
          <p:nvPr/>
        </p:nvPicPr>
        <p:blipFill rotWithShape="1">
          <a:blip r:embed="rId8" cstate="print">
            <a:grayscl/>
            <a:extLst>
              <a:ext uri="{28A0092B-C50C-407E-A947-70E740481C1C}">
                <a14:useLocalDpi xmlns:a14="http://schemas.microsoft.com/office/drawing/2010/main" val="0"/>
              </a:ext>
            </a:extLst>
          </a:blip>
          <a:srcRect t="48823"/>
          <a:stretch/>
        </p:blipFill>
        <p:spPr>
          <a:xfrm>
            <a:off x="9805158" y="4106960"/>
            <a:ext cx="640472" cy="264531"/>
          </a:xfrm>
          <a:prstGeom prst="rect">
            <a:avLst/>
          </a:prstGeom>
        </p:spPr>
      </p:pic>
      <p:sp>
        <p:nvSpPr>
          <p:cNvPr id="32" name="Rectangle 31">
            <a:extLst>
              <a:ext uri="{FF2B5EF4-FFF2-40B4-BE49-F238E27FC236}">
                <a16:creationId xmlns:a16="http://schemas.microsoft.com/office/drawing/2014/main" id="{A8E15705-1E0F-1073-A5BB-C40D50CCEEBD}"/>
              </a:ext>
            </a:extLst>
          </p:cNvPr>
          <p:cNvSpPr/>
          <p:nvPr/>
        </p:nvSpPr>
        <p:spPr>
          <a:xfrm>
            <a:off x="9892824" y="4555391"/>
            <a:ext cx="428014" cy="654317"/>
          </a:xfrm>
          <a:prstGeom prst="rect">
            <a:avLst/>
          </a:prstGeom>
          <a:solidFill>
            <a:srgbClr val="03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ZoneTexte 67">
            <a:extLst>
              <a:ext uri="{FF2B5EF4-FFF2-40B4-BE49-F238E27FC236}">
                <a16:creationId xmlns:a16="http://schemas.microsoft.com/office/drawing/2014/main" id="{A04DB036-93F1-2E5C-B05F-AD24908A5C92}"/>
              </a:ext>
            </a:extLst>
          </p:cNvPr>
          <p:cNvSpPr txBox="1"/>
          <p:nvPr/>
        </p:nvSpPr>
        <p:spPr>
          <a:xfrm>
            <a:off x="9920584" y="4584742"/>
            <a:ext cx="3772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RG Text" panose="02000503040000020003" pitchFamily="50" charset="0"/>
                <a:ea typeface="+mn-ea"/>
                <a:cs typeface="+mn-cs"/>
              </a:rPr>
              <a:t>17</a:t>
            </a:r>
          </a:p>
        </p:txBody>
      </p:sp>
      <p:cxnSp>
        <p:nvCxnSpPr>
          <p:cNvPr id="34" name="Straight Connector 105">
            <a:extLst>
              <a:ext uri="{FF2B5EF4-FFF2-40B4-BE49-F238E27FC236}">
                <a16:creationId xmlns:a16="http://schemas.microsoft.com/office/drawing/2014/main" id="{12452BDB-946D-7450-03CC-39D53CD9AAA1}"/>
              </a:ext>
            </a:extLst>
          </p:cNvPr>
          <p:cNvCxnSpPr>
            <a:cxnSpLocks/>
          </p:cNvCxnSpPr>
          <p:nvPr/>
        </p:nvCxnSpPr>
        <p:spPr>
          <a:xfrm>
            <a:off x="8400355" y="5203917"/>
            <a:ext cx="275189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Box 2">
            <a:extLst>
              <a:ext uri="{FF2B5EF4-FFF2-40B4-BE49-F238E27FC236}">
                <a16:creationId xmlns:a16="http://schemas.microsoft.com/office/drawing/2014/main" id="{4A9238EA-253F-ADFC-6437-6F097F1F3510}"/>
              </a:ext>
            </a:extLst>
          </p:cNvPr>
          <p:cNvSpPr txBox="1"/>
          <p:nvPr/>
        </p:nvSpPr>
        <p:spPr>
          <a:xfrm>
            <a:off x="883706" y="538227"/>
            <a:ext cx="11003494"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A5A5A5"/>
                </a:solidFill>
                <a:effectLst/>
                <a:uLnTx/>
                <a:uFillTx/>
                <a:latin typeface="RG Title Light"/>
                <a:ea typeface="+mn-ea"/>
                <a:cs typeface="+mn-cs"/>
              </a:rPr>
              <a:t>Top </a:t>
            </a:r>
            <a:r>
              <a:rPr kumimoji="0" lang="fr-FR" sz="3600" b="0" i="0" u="none" strike="noStrike" kern="1200" cap="none" spc="0" normalizeH="0" baseline="0" noProof="0" dirty="0" err="1">
                <a:ln>
                  <a:noFill/>
                </a:ln>
                <a:solidFill>
                  <a:srgbClr val="A5A5A5"/>
                </a:solidFill>
                <a:effectLst/>
                <a:uLnTx/>
                <a:uFillTx/>
                <a:latin typeface="RG Title Light"/>
                <a:ea typeface="+mn-ea"/>
                <a:cs typeface="+mn-cs"/>
              </a:rPr>
              <a:t>positioning</a:t>
            </a:r>
            <a:r>
              <a:rPr kumimoji="0" lang="fr-FR" sz="3600" b="0" i="0" u="none" strike="noStrike" kern="1200" cap="none" spc="0" normalizeH="0" baseline="0" noProof="0" dirty="0">
                <a:ln>
                  <a:noFill/>
                </a:ln>
                <a:solidFill>
                  <a:srgbClr val="A5A5A5"/>
                </a:solidFill>
                <a:effectLst/>
                <a:uLnTx/>
                <a:uFillTx/>
                <a:latin typeface="RG Title Light"/>
                <a:ea typeface="+mn-ea"/>
                <a:cs typeface="+mn-cs"/>
              </a:rPr>
              <a:t> </a:t>
            </a:r>
            <a:r>
              <a:rPr kumimoji="0" lang="fr-FR" sz="3600" b="0" i="0" u="none" strike="noStrike" kern="1200" cap="none" spc="0" normalizeH="0" baseline="0" noProof="0" dirty="0" err="1">
                <a:ln>
                  <a:noFill/>
                </a:ln>
                <a:solidFill>
                  <a:srgbClr val="A5A5A5"/>
                </a:solidFill>
                <a:effectLst/>
                <a:uLnTx/>
                <a:uFillTx/>
                <a:latin typeface="RG Title Light"/>
                <a:ea typeface="+mn-ea"/>
                <a:cs typeface="+mn-cs"/>
              </a:rPr>
              <a:t>among</a:t>
            </a:r>
            <a:r>
              <a:rPr kumimoji="0" lang="fr-FR" sz="3600" b="0" i="0" u="none" strike="noStrike" kern="1200" cap="none" spc="0" normalizeH="0" baseline="0" noProof="0" dirty="0">
                <a:ln>
                  <a:noFill/>
                </a:ln>
                <a:solidFill>
                  <a:srgbClr val="A5A5A5"/>
                </a:solidFill>
                <a:effectLst/>
                <a:uLnTx/>
                <a:uFillTx/>
                <a:latin typeface="RG Title Light"/>
                <a:ea typeface="+mn-ea"/>
                <a:cs typeface="+mn-cs"/>
              </a:rPr>
              <a:t> sport </a:t>
            </a:r>
            <a:r>
              <a:rPr kumimoji="0" lang="fr-FR" sz="3600" b="0" i="0" u="none" strike="noStrike" kern="1200" cap="none" spc="0" normalizeH="0" baseline="0" noProof="0" dirty="0" err="1">
                <a:ln>
                  <a:noFill/>
                </a:ln>
                <a:solidFill>
                  <a:srgbClr val="A5A5A5"/>
                </a:solidFill>
                <a:effectLst/>
                <a:uLnTx/>
                <a:uFillTx/>
                <a:latin typeface="RG Title Light"/>
                <a:ea typeface="+mn-ea"/>
                <a:cs typeface="+mn-cs"/>
              </a:rPr>
              <a:t>events</a:t>
            </a:r>
            <a:endParaRPr kumimoji="0" lang="fr-FR" sz="3600" b="0" i="0" u="none" strike="noStrike" kern="1200" cap="none" spc="0" normalizeH="0" baseline="0" noProof="0" dirty="0">
              <a:ln>
                <a:noFill/>
              </a:ln>
              <a:solidFill>
                <a:srgbClr val="A5A5A5"/>
              </a:solidFill>
              <a:effectLst/>
              <a:uLnTx/>
              <a:uFillTx/>
              <a:latin typeface="RG Title Light"/>
              <a:ea typeface="+mn-ea"/>
              <a:cs typeface="+mn-cs"/>
            </a:endParaRPr>
          </a:p>
        </p:txBody>
      </p:sp>
      <p:sp>
        <p:nvSpPr>
          <p:cNvPr id="36" name="Rectangle 35">
            <a:extLst>
              <a:ext uri="{FF2B5EF4-FFF2-40B4-BE49-F238E27FC236}">
                <a16:creationId xmlns:a16="http://schemas.microsoft.com/office/drawing/2014/main" id="{02DF7DE8-A3F6-6804-0A85-42161521418B}"/>
              </a:ext>
            </a:extLst>
          </p:cNvPr>
          <p:cNvSpPr/>
          <p:nvPr/>
        </p:nvSpPr>
        <p:spPr>
          <a:xfrm>
            <a:off x="980465" y="2504287"/>
            <a:ext cx="1348446"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A5A5A5"/>
                </a:solidFill>
                <a:effectLst/>
                <a:uLnTx/>
                <a:uFillTx/>
                <a:latin typeface="RG Title" panose="02000000000000000000" pitchFamily="50" charset="0"/>
                <a:ea typeface="+mn-ea"/>
                <a:cs typeface="+mn-cs"/>
              </a:rPr>
              <a:t>84%</a:t>
            </a:r>
          </a:p>
        </p:txBody>
      </p:sp>
      <p:sp>
        <p:nvSpPr>
          <p:cNvPr id="37" name="Rectangle 36">
            <a:extLst>
              <a:ext uri="{FF2B5EF4-FFF2-40B4-BE49-F238E27FC236}">
                <a16:creationId xmlns:a16="http://schemas.microsoft.com/office/drawing/2014/main" id="{978619FD-4A29-DCFF-704D-ABCAA94345CA}"/>
              </a:ext>
            </a:extLst>
          </p:cNvPr>
          <p:cNvSpPr/>
          <p:nvPr/>
        </p:nvSpPr>
        <p:spPr>
          <a:xfrm>
            <a:off x="4522044" y="2492095"/>
            <a:ext cx="3147913"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A5A5A5"/>
                </a:solidFill>
                <a:effectLst/>
                <a:uLnTx/>
                <a:uFillTx/>
                <a:latin typeface="RG Title" panose="02000000000000000000" pitchFamily="50" charset="0"/>
                <a:ea typeface="+mn-ea"/>
                <a:cs typeface="+mn-cs"/>
              </a:rPr>
              <a:t>TOP VALUES</a:t>
            </a:r>
          </a:p>
        </p:txBody>
      </p:sp>
      <p:sp>
        <p:nvSpPr>
          <p:cNvPr id="38" name="Rectangle 37">
            <a:extLst>
              <a:ext uri="{FF2B5EF4-FFF2-40B4-BE49-F238E27FC236}">
                <a16:creationId xmlns:a16="http://schemas.microsoft.com/office/drawing/2014/main" id="{A31A6D30-3A05-75E8-D63C-8365FEF31D76}"/>
              </a:ext>
            </a:extLst>
          </p:cNvPr>
          <p:cNvSpPr/>
          <p:nvPr/>
        </p:nvSpPr>
        <p:spPr>
          <a:xfrm>
            <a:off x="8600465" y="2504287"/>
            <a:ext cx="1083951"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A5A5A5"/>
                </a:solidFill>
                <a:effectLst/>
                <a:uLnTx/>
                <a:uFillTx/>
                <a:latin typeface="RG Title" panose="02000000000000000000" pitchFamily="50" charset="0"/>
                <a:ea typeface="+mn-ea"/>
                <a:cs typeface="+mn-cs"/>
              </a:rPr>
              <a:t>4</a:t>
            </a:r>
            <a:r>
              <a:rPr kumimoji="0" lang="fr-FR" sz="4400" b="1" i="0" u="none" strike="noStrike" kern="1200" cap="none" spc="0" normalizeH="0" baseline="30000" noProof="0" dirty="0">
                <a:ln>
                  <a:noFill/>
                </a:ln>
                <a:solidFill>
                  <a:srgbClr val="A5A5A5"/>
                </a:solidFill>
                <a:effectLst/>
                <a:uLnTx/>
                <a:uFillTx/>
                <a:latin typeface="RG Title" panose="02000000000000000000" pitchFamily="50" charset="0"/>
                <a:ea typeface="+mn-ea"/>
                <a:cs typeface="+mn-cs"/>
              </a:rPr>
              <a:t>TH</a:t>
            </a:r>
          </a:p>
        </p:txBody>
      </p:sp>
      <p:grpSp>
        <p:nvGrpSpPr>
          <p:cNvPr id="39" name="Group 303">
            <a:extLst>
              <a:ext uri="{FF2B5EF4-FFF2-40B4-BE49-F238E27FC236}">
                <a16:creationId xmlns:a16="http://schemas.microsoft.com/office/drawing/2014/main" id="{70688FDF-B22E-2C90-890A-DE591C4B0FFF}"/>
              </a:ext>
            </a:extLst>
          </p:cNvPr>
          <p:cNvGrpSpPr/>
          <p:nvPr/>
        </p:nvGrpSpPr>
        <p:grpSpPr>
          <a:xfrm>
            <a:off x="4194048" y="2440827"/>
            <a:ext cx="3803904" cy="2982113"/>
            <a:chOff x="4181856" y="2440827"/>
            <a:chExt cx="3803904" cy="2982113"/>
          </a:xfrm>
        </p:grpSpPr>
        <p:cxnSp>
          <p:nvCxnSpPr>
            <p:cNvPr id="40" name="Straight Connector 301">
              <a:extLst>
                <a:ext uri="{FF2B5EF4-FFF2-40B4-BE49-F238E27FC236}">
                  <a16:creationId xmlns:a16="http://schemas.microsoft.com/office/drawing/2014/main" id="{63467F84-D2A0-0143-09FA-0A6BC6F3E47C}"/>
                </a:ext>
              </a:extLst>
            </p:cNvPr>
            <p:cNvCxnSpPr/>
            <p:nvPr/>
          </p:nvCxnSpPr>
          <p:spPr>
            <a:xfrm>
              <a:off x="4181856" y="2440827"/>
              <a:ext cx="0" cy="2982113"/>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302">
              <a:extLst>
                <a:ext uri="{FF2B5EF4-FFF2-40B4-BE49-F238E27FC236}">
                  <a16:creationId xmlns:a16="http://schemas.microsoft.com/office/drawing/2014/main" id="{6ECA4303-2EF4-5351-9E66-26471E832DEB}"/>
                </a:ext>
              </a:extLst>
            </p:cNvPr>
            <p:cNvCxnSpPr/>
            <p:nvPr/>
          </p:nvCxnSpPr>
          <p:spPr>
            <a:xfrm>
              <a:off x="7985760" y="2440827"/>
              <a:ext cx="0" cy="2982113"/>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67466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3">
            <a:extLst>
              <a:ext uri="{FF2B5EF4-FFF2-40B4-BE49-F238E27FC236}">
                <a16:creationId xmlns:a16="http://schemas.microsoft.com/office/drawing/2014/main" id="{7688483A-FBD1-EDC4-A886-CD5A7DCE6FEA}"/>
              </a:ext>
            </a:extLst>
          </p:cNvPr>
          <p:cNvSpPr>
            <a:spLocks/>
          </p:cNvSpPr>
          <p:nvPr/>
        </p:nvSpPr>
        <p:spPr bwMode="auto">
          <a:xfrm>
            <a:off x="1141966" y="2436519"/>
            <a:ext cx="942894" cy="687592"/>
          </a:xfrm>
          <a:custGeom>
            <a:avLst/>
            <a:gdLst>
              <a:gd name="T0" fmla="*/ 218 w 305"/>
              <a:gd name="T1" fmla="*/ 148 h 222"/>
              <a:gd name="T2" fmla="*/ 248 w 305"/>
              <a:gd name="T3" fmla="*/ 163 h 222"/>
              <a:gd name="T4" fmla="*/ 261 w 305"/>
              <a:gd name="T5" fmla="*/ 155 h 222"/>
              <a:gd name="T6" fmla="*/ 285 w 305"/>
              <a:gd name="T7" fmla="*/ 182 h 222"/>
              <a:gd name="T8" fmla="*/ 298 w 305"/>
              <a:gd name="T9" fmla="*/ 196 h 222"/>
              <a:gd name="T10" fmla="*/ 301 w 305"/>
              <a:gd name="T11" fmla="*/ 212 h 222"/>
              <a:gd name="T12" fmla="*/ 286 w 305"/>
              <a:gd name="T13" fmla="*/ 203 h 222"/>
              <a:gd name="T14" fmla="*/ 278 w 305"/>
              <a:gd name="T15" fmla="*/ 195 h 222"/>
              <a:gd name="T16" fmla="*/ 277 w 305"/>
              <a:gd name="T17" fmla="*/ 186 h 222"/>
              <a:gd name="T18" fmla="*/ 269 w 305"/>
              <a:gd name="T19" fmla="*/ 186 h 222"/>
              <a:gd name="T20" fmla="*/ 268 w 305"/>
              <a:gd name="T21" fmla="*/ 175 h 222"/>
              <a:gd name="T22" fmla="*/ 254 w 305"/>
              <a:gd name="T23" fmla="*/ 169 h 222"/>
              <a:gd name="T24" fmla="*/ 236 w 305"/>
              <a:gd name="T25" fmla="*/ 163 h 222"/>
              <a:gd name="T26" fmla="*/ 195 w 305"/>
              <a:gd name="T27" fmla="*/ 153 h 222"/>
              <a:gd name="T28" fmla="*/ 156 w 305"/>
              <a:gd name="T29" fmla="*/ 143 h 222"/>
              <a:gd name="T30" fmla="*/ 130 w 305"/>
              <a:gd name="T31" fmla="*/ 163 h 222"/>
              <a:gd name="T32" fmla="*/ 129 w 305"/>
              <a:gd name="T33" fmla="*/ 159 h 222"/>
              <a:gd name="T34" fmla="*/ 142 w 305"/>
              <a:gd name="T35" fmla="*/ 142 h 222"/>
              <a:gd name="T36" fmla="*/ 139 w 305"/>
              <a:gd name="T37" fmla="*/ 139 h 222"/>
              <a:gd name="T38" fmla="*/ 113 w 305"/>
              <a:gd name="T39" fmla="*/ 168 h 222"/>
              <a:gd name="T40" fmla="*/ 93 w 305"/>
              <a:gd name="T41" fmla="*/ 187 h 222"/>
              <a:gd name="T42" fmla="*/ 51 w 305"/>
              <a:gd name="T43" fmla="*/ 209 h 222"/>
              <a:gd name="T44" fmla="*/ 37 w 305"/>
              <a:gd name="T45" fmla="*/ 213 h 222"/>
              <a:gd name="T46" fmla="*/ 60 w 305"/>
              <a:gd name="T47" fmla="*/ 199 h 222"/>
              <a:gd name="T48" fmla="*/ 96 w 305"/>
              <a:gd name="T49" fmla="*/ 166 h 222"/>
              <a:gd name="T50" fmla="*/ 81 w 305"/>
              <a:gd name="T51" fmla="*/ 170 h 222"/>
              <a:gd name="T52" fmla="*/ 72 w 305"/>
              <a:gd name="T53" fmla="*/ 173 h 222"/>
              <a:gd name="T54" fmla="*/ 57 w 305"/>
              <a:gd name="T55" fmla="*/ 169 h 222"/>
              <a:gd name="T56" fmla="*/ 50 w 305"/>
              <a:gd name="T57" fmla="*/ 171 h 222"/>
              <a:gd name="T58" fmla="*/ 47 w 305"/>
              <a:gd name="T59" fmla="*/ 158 h 222"/>
              <a:gd name="T60" fmla="*/ 39 w 305"/>
              <a:gd name="T61" fmla="*/ 159 h 222"/>
              <a:gd name="T62" fmla="*/ 24 w 305"/>
              <a:gd name="T63" fmla="*/ 145 h 222"/>
              <a:gd name="T64" fmla="*/ 34 w 305"/>
              <a:gd name="T65" fmla="*/ 117 h 222"/>
              <a:gd name="T66" fmla="*/ 51 w 305"/>
              <a:gd name="T67" fmla="*/ 98 h 222"/>
              <a:gd name="T68" fmla="*/ 55 w 305"/>
              <a:gd name="T69" fmla="*/ 94 h 222"/>
              <a:gd name="T70" fmla="*/ 39 w 305"/>
              <a:gd name="T71" fmla="*/ 99 h 222"/>
              <a:gd name="T72" fmla="*/ 12 w 305"/>
              <a:gd name="T73" fmla="*/ 97 h 222"/>
              <a:gd name="T74" fmla="*/ 9 w 305"/>
              <a:gd name="T75" fmla="*/ 86 h 222"/>
              <a:gd name="T76" fmla="*/ 26 w 305"/>
              <a:gd name="T77" fmla="*/ 69 h 222"/>
              <a:gd name="T78" fmla="*/ 42 w 305"/>
              <a:gd name="T79" fmla="*/ 75 h 222"/>
              <a:gd name="T80" fmla="*/ 32 w 305"/>
              <a:gd name="T81" fmla="*/ 61 h 222"/>
              <a:gd name="T82" fmla="*/ 9 w 305"/>
              <a:gd name="T83" fmla="*/ 44 h 222"/>
              <a:gd name="T84" fmla="*/ 29 w 305"/>
              <a:gd name="T85" fmla="*/ 36 h 222"/>
              <a:gd name="T86" fmla="*/ 76 w 305"/>
              <a:gd name="T87" fmla="*/ 8 h 222"/>
              <a:gd name="T88" fmla="*/ 97 w 305"/>
              <a:gd name="T89" fmla="*/ 4 h 222"/>
              <a:gd name="T90" fmla="*/ 102 w 305"/>
              <a:gd name="T91" fmla="*/ 4 h 222"/>
              <a:gd name="T92" fmla="*/ 123 w 305"/>
              <a:gd name="T93" fmla="*/ 7 h 222"/>
              <a:gd name="T94" fmla="*/ 154 w 305"/>
              <a:gd name="T95" fmla="*/ 13 h 222"/>
              <a:gd name="T96" fmla="*/ 199 w 305"/>
              <a:gd name="T97" fmla="*/ 18 h 222"/>
              <a:gd name="T98" fmla="*/ 218 w 305"/>
              <a:gd name="T99" fmla="*/ 2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5" h="222">
                <a:moveTo>
                  <a:pt x="218" y="23"/>
                </a:moveTo>
                <a:cubicBezTo>
                  <a:pt x="218" y="148"/>
                  <a:pt x="218" y="148"/>
                  <a:pt x="218" y="148"/>
                </a:cubicBezTo>
                <a:cubicBezTo>
                  <a:pt x="221" y="151"/>
                  <a:pt x="230" y="146"/>
                  <a:pt x="233" y="152"/>
                </a:cubicBezTo>
                <a:cubicBezTo>
                  <a:pt x="236" y="156"/>
                  <a:pt x="242" y="163"/>
                  <a:pt x="248" y="163"/>
                </a:cubicBezTo>
                <a:cubicBezTo>
                  <a:pt x="252" y="163"/>
                  <a:pt x="252" y="157"/>
                  <a:pt x="256" y="156"/>
                </a:cubicBezTo>
                <a:cubicBezTo>
                  <a:pt x="257" y="156"/>
                  <a:pt x="259" y="156"/>
                  <a:pt x="261" y="155"/>
                </a:cubicBezTo>
                <a:cubicBezTo>
                  <a:pt x="270" y="163"/>
                  <a:pt x="274" y="166"/>
                  <a:pt x="282" y="178"/>
                </a:cubicBezTo>
                <a:cubicBezTo>
                  <a:pt x="282" y="179"/>
                  <a:pt x="284" y="179"/>
                  <a:pt x="285" y="182"/>
                </a:cubicBezTo>
                <a:cubicBezTo>
                  <a:pt x="286" y="185"/>
                  <a:pt x="288" y="190"/>
                  <a:pt x="291" y="193"/>
                </a:cubicBezTo>
                <a:cubicBezTo>
                  <a:pt x="293" y="195"/>
                  <a:pt x="296" y="194"/>
                  <a:pt x="298" y="196"/>
                </a:cubicBezTo>
                <a:cubicBezTo>
                  <a:pt x="301" y="199"/>
                  <a:pt x="305" y="200"/>
                  <a:pt x="305" y="206"/>
                </a:cubicBezTo>
                <a:cubicBezTo>
                  <a:pt x="305" y="209"/>
                  <a:pt x="301" y="210"/>
                  <a:pt x="301" y="212"/>
                </a:cubicBezTo>
                <a:cubicBezTo>
                  <a:pt x="300" y="212"/>
                  <a:pt x="300" y="212"/>
                  <a:pt x="299" y="212"/>
                </a:cubicBezTo>
                <a:cubicBezTo>
                  <a:pt x="294" y="212"/>
                  <a:pt x="286" y="207"/>
                  <a:pt x="286" y="203"/>
                </a:cubicBezTo>
                <a:cubicBezTo>
                  <a:pt x="286" y="201"/>
                  <a:pt x="286" y="202"/>
                  <a:pt x="286" y="199"/>
                </a:cubicBezTo>
                <a:cubicBezTo>
                  <a:pt x="286" y="195"/>
                  <a:pt x="283" y="195"/>
                  <a:pt x="278" y="195"/>
                </a:cubicBezTo>
                <a:cubicBezTo>
                  <a:pt x="274" y="195"/>
                  <a:pt x="273" y="192"/>
                  <a:pt x="273" y="191"/>
                </a:cubicBezTo>
                <a:cubicBezTo>
                  <a:pt x="273" y="188"/>
                  <a:pt x="277" y="188"/>
                  <a:pt x="277" y="186"/>
                </a:cubicBezTo>
                <a:cubicBezTo>
                  <a:pt x="277" y="184"/>
                  <a:pt x="277" y="183"/>
                  <a:pt x="277" y="182"/>
                </a:cubicBezTo>
                <a:cubicBezTo>
                  <a:pt x="272" y="182"/>
                  <a:pt x="273" y="186"/>
                  <a:pt x="269" y="186"/>
                </a:cubicBezTo>
                <a:cubicBezTo>
                  <a:pt x="268" y="186"/>
                  <a:pt x="265" y="183"/>
                  <a:pt x="265" y="181"/>
                </a:cubicBezTo>
                <a:cubicBezTo>
                  <a:pt x="265" y="178"/>
                  <a:pt x="267" y="177"/>
                  <a:pt x="268" y="175"/>
                </a:cubicBezTo>
                <a:cubicBezTo>
                  <a:pt x="266" y="174"/>
                  <a:pt x="264" y="171"/>
                  <a:pt x="263" y="173"/>
                </a:cubicBezTo>
                <a:cubicBezTo>
                  <a:pt x="258" y="173"/>
                  <a:pt x="256" y="171"/>
                  <a:pt x="254" y="169"/>
                </a:cubicBezTo>
                <a:cubicBezTo>
                  <a:pt x="253" y="171"/>
                  <a:pt x="252" y="174"/>
                  <a:pt x="250" y="174"/>
                </a:cubicBezTo>
                <a:cubicBezTo>
                  <a:pt x="244" y="174"/>
                  <a:pt x="240" y="166"/>
                  <a:pt x="236" y="163"/>
                </a:cubicBezTo>
                <a:cubicBezTo>
                  <a:pt x="229" y="158"/>
                  <a:pt x="219" y="158"/>
                  <a:pt x="210" y="153"/>
                </a:cubicBezTo>
                <a:cubicBezTo>
                  <a:pt x="195" y="153"/>
                  <a:pt x="195" y="153"/>
                  <a:pt x="195" y="153"/>
                </a:cubicBezTo>
                <a:cubicBezTo>
                  <a:pt x="185" y="150"/>
                  <a:pt x="173" y="149"/>
                  <a:pt x="168" y="139"/>
                </a:cubicBezTo>
                <a:cubicBezTo>
                  <a:pt x="164" y="140"/>
                  <a:pt x="158" y="142"/>
                  <a:pt x="156" y="143"/>
                </a:cubicBezTo>
                <a:cubicBezTo>
                  <a:pt x="157" y="145"/>
                  <a:pt x="157" y="146"/>
                  <a:pt x="159" y="147"/>
                </a:cubicBezTo>
                <a:cubicBezTo>
                  <a:pt x="155" y="153"/>
                  <a:pt x="137" y="163"/>
                  <a:pt x="130" y="163"/>
                </a:cubicBezTo>
                <a:cubicBezTo>
                  <a:pt x="129" y="163"/>
                  <a:pt x="127" y="162"/>
                  <a:pt x="127" y="161"/>
                </a:cubicBezTo>
                <a:cubicBezTo>
                  <a:pt x="127" y="160"/>
                  <a:pt x="129" y="159"/>
                  <a:pt x="129" y="159"/>
                </a:cubicBezTo>
                <a:cubicBezTo>
                  <a:pt x="128" y="157"/>
                  <a:pt x="129" y="157"/>
                  <a:pt x="129" y="156"/>
                </a:cubicBezTo>
                <a:cubicBezTo>
                  <a:pt x="129" y="149"/>
                  <a:pt x="133" y="144"/>
                  <a:pt x="142" y="142"/>
                </a:cubicBezTo>
                <a:cubicBezTo>
                  <a:pt x="142" y="141"/>
                  <a:pt x="142" y="140"/>
                  <a:pt x="142" y="139"/>
                </a:cubicBezTo>
                <a:cubicBezTo>
                  <a:pt x="140" y="139"/>
                  <a:pt x="140" y="139"/>
                  <a:pt x="139" y="139"/>
                </a:cubicBezTo>
                <a:cubicBezTo>
                  <a:pt x="132" y="139"/>
                  <a:pt x="113" y="155"/>
                  <a:pt x="113" y="164"/>
                </a:cubicBezTo>
                <a:cubicBezTo>
                  <a:pt x="113" y="166"/>
                  <a:pt x="113" y="167"/>
                  <a:pt x="113" y="168"/>
                </a:cubicBezTo>
                <a:cubicBezTo>
                  <a:pt x="113" y="175"/>
                  <a:pt x="107" y="177"/>
                  <a:pt x="100" y="180"/>
                </a:cubicBezTo>
                <a:cubicBezTo>
                  <a:pt x="96" y="181"/>
                  <a:pt x="95" y="184"/>
                  <a:pt x="93" y="187"/>
                </a:cubicBezTo>
                <a:cubicBezTo>
                  <a:pt x="88" y="193"/>
                  <a:pt x="79" y="195"/>
                  <a:pt x="74" y="200"/>
                </a:cubicBezTo>
                <a:cubicBezTo>
                  <a:pt x="70" y="204"/>
                  <a:pt x="59" y="208"/>
                  <a:pt x="51" y="209"/>
                </a:cubicBezTo>
                <a:cubicBezTo>
                  <a:pt x="41" y="210"/>
                  <a:pt x="35" y="222"/>
                  <a:pt x="23" y="219"/>
                </a:cubicBezTo>
                <a:cubicBezTo>
                  <a:pt x="26" y="214"/>
                  <a:pt x="32" y="216"/>
                  <a:pt x="37" y="213"/>
                </a:cubicBezTo>
                <a:cubicBezTo>
                  <a:pt x="40" y="211"/>
                  <a:pt x="43" y="205"/>
                  <a:pt x="46" y="203"/>
                </a:cubicBezTo>
                <a:cubicBezTo>
                  <a:pt x="51" y="201"/>
                  <a:pt x="56" y="203"/>
                  <a:pt x="60" y="199"/>
                </a:cubicBezTo>
                <a:cubicBezTo>
                  <a:pt x="65" y="193"/>
                  <a:pt x="76" y="188"/>
                  <a:pt x="83" y="183"/>
                </a:cubicBezTo>
                <a:cubicBezTo>
                  <a:pt x="89" y="179"/>
                  <a:pt x="89" y="170"/>
                  <a:pt x="96" y="166"/>
                </a:cubicBezTo>
                <a:cubicBezTo>
                  <a:pt x="92" y="166"/>
                  <a:pt x="92" y="166"/>
                  <a:pt x="92" y="166"/>
                </a:cubicBezTo>
                <a:cubicBezTo>
                  <a:pt x="88" y="168"/>
                  <a:pt x="86" y="170"/>
                  <a:pt x="81" y="170"/>
                </a:cubicBezTo>
                <a:cubicBezTo>
                  <a:pt x="78" y="170"/>
                  <a:pt x="76" y="168"/>
                  <a:pt x="74" y="168"/>
                </a:cubicBezTo>
                <a:cubicBezTo>
                  <a:pt x="73" y="170"/>
                  <a:pt x="72" y="171"/>
                  <a:pt x="72" y="173"/>
                </a:cubicBezTo>
                <a:cubicBezTo>
                  <a:pt x="65" y="170"/>
                  <a:pt x="63" y="168"/>
                  <a:pt x="58" y="165"/>
                </a:cubicBezTo>
                <a:cubicBezTo>
                  <a:pt x="57" y="166"/>
                  <a:pt x="57" y="168"/>
                  <a:pt x="57" y="169"/>
                </a:cubicBezTo>
                <a:cubicBezTo>
                  <a:pt x="55" y="169"/>
                  <a:pt x="55" y="169"/>
                  <a:pt x="54" y="169"/>
                </a:cubicBezTo>
                <a:cubicBezTo>
                  <a:pt x="52" y="169"/>
                  <a:pt x="51" y="171"/>
                  <a:pt x="50" y="171"/>
                </a:cubicBezTo>
                <a:cubicBezTo>
                  <a:pt x="48" y="171"/>
                  <a:pt x="47" y="166"/>
                  <a:pt x="47" y="164"/>
                </a:cubicBezTo>
                <a:cubicBezTo>
                  <a:pt x="47" y="161"/>
                  <a:pt x="47" y="161"/>
                  <a:pt x="47" y="158"/>
                </a:cubicBezTo>
                <a:cubicBezTo>
                  <a:pt x="47" y="158"/>
                  <a:pt x="47" y="154"/>
                  <a:pt x="45" y="154"/>
                </a:cubicBezTo>
                <a:cubicBezTo>
                  <a:pt x="42" y="154"/>
                  <a:pt x="40" y="159"/>
                  <a:pt x="39" y="159"/>
                </a:cubicBezTo>
                <a:cubicBezTo>
                  <a:pt x="35" y="159"/>
                  <a:pt x="22" y="148"/>
                  <a:pt x="20" y="146"/>
                </a:cubicBezTo>
                <a:cubicBezTo>
                  <a:pt x="21" y="146"/>
                  <a:pt x="22" y="145"/>
                  <a:pt x="24" y="145"/>
                </a:cubicBezTo>
                <a:cubicBezTo>
                  <a:pt x="22" y="139"/>
                  <a:pt x="12" y="137"/>
                  <a:pt x="12" y="133"/>
                </a:cubicBezTo>
                <a:cubicBezTo>
                  <a:pt x="12" y="124"/>
                  <a:pt x="28" y="117"/>
                  <a:pt x="34" y="117"/>
                </a:cubicBezTo>
                <a:cubicBezTo>
                  <a:pt x="36" y="117"/>
                  <a:pt x="56" y="109"/>
                  <a:pt x="56" y="105"/>
                </a:cubicBezTo>
                <a:cubicBezTo>
                  <a:pt x="56" y="103"/>
                  <a:pt x="51" y="99"/>
                  <a:pt x="51" y="98"/>
                </a:cubicBezTo>
                <a:cubicBezTo>
                  <a:pt x="54" y="97"/>
                  <a:pt x="53" y="97"/>
                  <a:pt x="55" y="98"/>
                </a:cubicBezTo>
                <a:cubicBezTo>
                  <a:pt x="55" y="94"/>
                  <a:pt x="55" y="94"/>
                  <a:pt x="55" y="94"/>
                </a:cubicBezTo>
                <a:cubicBezTo>
                  <a:pt x="53" y="94"/>
                  <a:pt x="53" y="94"/>
                  <a:pt x="51" y="94"/>
                </a:cubicBezTo>
                <a:cubicBezTo>
                  <a:pt x="47" y="94"/>
                  <a:pt x="45" y="99"/>
                  <a:pt x="39" y="99"/>
                </a:cubicBezTo>
                <a:cubicBezTo>
                  <a:pt x="33" y="99"/>
                  <a:pt x="31" y="96"/>
                  <a:pt x="27" y="97"/>
                </a:cubicBezTo>
                <a:cubicBezTo>
                  <a:pt x="21" y="97"/>
                  <a:pt x="14" y="97"/>
                  <a:pt x="12" y="97"/>
                </a:cubicBezTo>
                <a:cubicBezTo>
                  <a:pt x="11" y="92"/>
                  <a:pt x="8" y="91"/>
                  <a:pt x="8" y="89"/>
                </a:cubicBezTo>
                <a:cubicBezTo>
                  <a:pt x="8" y="88"/>
                  <a:pt x="8" y="87"/>
                  <a:pt x="9" y="86"/>
                </a:cubicBezTo>
                <a:cubicBezTo>
                  <a:pt x="4" y="86"/>
                  <a:pt x="1" y="84"/>
                  <a:pt x="0" y="81"/>
                </a:cubicBezTo>
                <a:cubicBezTo>
                  <a:pt x="7" y="77"/>
                  <a:pt x="19" y="73"/>
                  <a:pt x="26" y="69"/>
                </a:cubicBezTo>
                <a:cubicBezTo>
                  <a:pt x="31" y="69"/>
                  <a:pt x="31" y="69"/>
                  <a:pt x="31" y="69"/>
                </a:cubicBezTo>
                <a:cubicBezTo>
                  <a:pt x="31" y="78"/>
                  <a:pt x="36" y="75"/>
                  <a:pt x="42" y="75"/>
                </a:cubicBezTo>
                <a:cubicBezTo>
                  <a:pt x="46" y="75"/>
                  <a:pt x="46" y="76"/>
                  <a:pt x="50" y="75"/>
                </a:cubicBezTo>
                <a:cubicBezTo>
                  <a:pt x="47" y="66"/>
                  <a:pt x="41" y="65"/>
                  <a:pt x="32" y="61"/>
                </a:cubicBezTo>
                <a:cubicBezTo>
                  <a:pt x="30" y="60"/>
                  <a:pt x="27" y="52"/>
                  <a:pt x="24" y="50"/>
                </a:cubicBezTo>
                <a:cubicBezTo>
                  <a:pt x="20" y="48"/>
                  <a:pt x="9" y="46"/>
                  <a:pt x="9" y="44"/>
                </a:cubicBezTo>
                <a:cubicBezTo>
                  <a:pt x="9" y="44"/>
                  <a:pt x="13" y="36"/>
                  <a:pt x="13" y="36"/>
                </a:cubicBezTo>
                <a:cubicBezTo>
                  <a:pt x="29" y="36"/>
                  <a:pt x="29" y="36"/>
                  <a:pt x="29" y="36"/>
                </a:cubicBezTo>
                <a:cubicBezTo>
                  <a:pt x="37" y="24"/>
                  <a:pt x="50" y="13"/>
                  <a:pt x="65" y="8"/>
                </a:cubicBezTo>
                <a:cubicBezTo>
                  <a:pt x="69" y="7"/>
                  <a:pt x="72" y="9"/>
                  <a:pt x="76" y="8"/>
                </a:cubicBezTo>
                <a:cubicBezTo>
                  <a:pt x="81" y="6"/>
                  <a:pt x="84" y="0"/>
                  <a:pt x="88" y="0"/>
                </a:cubicBezTo>
                <a:cubicBezTo>
                  <a:pt x="92" y="0"/>
                  <a:pt x="94" y="3"/>
                  <a:pt x="97" y="4"/>
                </a:cubicBezTo>
                <a:cubicBezTo>
                  <a:pt x="96" y="6"/>
                  <a:pt x="96" y="6"/>
                  <a:pt x="95" y="8"/>
                </a:cubicBezTo>
                <a:cubicBezTo>
                  <a:pt x="98" y="8"/>
                  <a:pt x="100" y="6"/>
                  <a:pt x="102" y="4"/>
                </a:cubicBezTo>
                <a:cubicBezTo>
                  <a:pt x="105" y="5"/>
                  <a:pt x="106" y="6"/>
                  <a:pt x="109" y="7"/>
                </a:cubicBezTo>
                <a:cubicBezTo>
                  <a:pt x="123" y="7"/>
                  <a:pt x="123" y="7"/>
                  <a:pt x="123" y="7"/>
                </a:cubicBezTo>
                <a:cubicBezTo>
                  <a:pt x="126" y="9"/>
                  <a:pt x="127" y="11"/>
                  <a:pt x="131" y="13"/>
                </a:cubicBezTo>
                <a:cubicBezTo>
                  <a:pt x="154" y="13"/>
                  <a:pt x="154" y="13"/>
                  <a:pt x="154" y="13"/>
                </a:cubicBezTo>
                <a:cubicBezTo>
                  <a:pt x="159" y="18"/>
                  <a:pt x="177" y="20"/>
                  <a:pt x="186" y="20"/>
                </a:cubicBezTo>
                <a:cubicBezTo>
                  <a:pt x="191" y="20"/>
                  <a:pt x="194" y="18"/>
                  <a:pt x="199" y="18"/>
                </a:cubicBezTo>
                <a:cubicBezTo>
                  <a:pt x="208" y="18"/>
                  <a:pt x="210" y="21"/>
                  <a:pt x="218" y="24"/>
                </a:cubicBezTo>
                <a:cubicBezTo>
                  <a:pt x="218" y="23"/>
                  <a:pt x="218" y="23"/>
                  <a:pt x="218" y="23"/>
                </a:cubicBezTo>
                <a:close/>
              </a:path>
            </a:pathLst>
          </a:custGeom>
          <a:solidFill>
            <a:schemeClr val="bg2">
              <a:lumMod val="90000"/>
            </a:schemeClr>
          </a:solid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3" name="Freeform 149">
            <a:extLst>
              <a:ext uri="{FF2B5EF4-FFF2-40B4-BE49-F238E27FC236}">
                <a16:creationId xmlns:a16="http://schemas.microsoft.com/office/drawing/2014/main" id="{336197D8-1DAA-52EF-1EB0-80282CCB4647}"/>
              </a:ext>
            </a:extLst>
          </p:cNvPr>
          <p:cNvSpPr>
            <a:spLocks/>
          </p:cNvSpPr>
          <p:nvPr/>
        </p:nvSpPr>
        <p:spPr bwMode="auto">
          <a:xfrm>
            <a:off x="1469316" y="2994109"/>
            <a:ext cx="53253" cy="34457"/>
          </a:xfrm>
          <a:custGeom>
            <a:avLst/>
            <a:gdLst>
              <a:gd name="T0" fmla="*/ 14 w 17"/>
              <a:gd name="T1" fmla="*/ 0 h 11"/>
              <a:gd name="T2" fmla="*/ 17 w 17"/>
              <a:gd name="T3" fmla="*/ 0 h 11"/>
              <a:gd name="T4" fmla="*/ 17 w 17"/>
              <a:gd name="T5" fmla="*/ 3 h 11"/>
              <a:gd name="T6" fmla="*/ 6 w 17"/>
              <a:gd name="T7" fmla="*/ 11 h 11"/>
              <a:gd name="T8" fmla="*/ 0 w 17"/>
              <a:gd name="T9" fmla="*/ 8 h 11"/>
              <a:gd name="T10" fmla="*/ 0 w 17"/>
              <a:gd name="T11" fmla="*/ 4 h 11"/>
              <a:gd name="T12" fmla="*/ 14 w 1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14" y="0"/>
                </a:moveTo>
                <a:cubicBezTo>
                  <a:pt x="16" y="0"/>
                  <a:pt x="16" y="0"/>
                  <a:pt x="17" y="0"/>
                </a:cubicBezTo>
                <a:cubicBezTo>
                  <a:pt x="17" y="3"/>
                  <a:pt x="17" y="3"/>
                  <a:pt x="17" y="3"/>
                </a:cubicBezTo>
                <a:cubicBezTo>
                  <a:pt x="12" y="6"/>
                  <a:pt x="11" y="8"/>
                  <a:pt x="6" y="11"/>
                </a:cubicBezTo>
                <a:cubicBezTo>
                  <a:pt x="4" y="9"/>
                  <a:pt x="2" y="9"/>
                  <a:pt x="0" y="8"/>
                </a:cubicBezTo>
                <a:cubicBezTo>
                  <a:pt x="0" y="4"/>
                  <a:pt x="0" y="4"/>
                  <a:pt x="0" y="4"/>
                </a:cubicBezTo>
                <a:cubicBezTo>
                  <a:pt x="5" y="3"/>
                  <a:pt x="9" y="0"/>
                  <a:pt x="14" y="0"/>
                </a:cubicBezTo>
                <a:close/>
              </a:path>
            </a:pathLst>
          </a:custGeom>
          <a:no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4" name="Freeform 170">
            <a:extLst>
              <a:ext uri="{FF2B5EF4-FFF2-40B4-BE49-F238E27FC236}">
                <a16:creationId xmlns:a16="http://schemas.microsoft.com/office/drawing/2014/main" id="{52A473DA-9A7F-5558-20CC-D65F13C8856B}"/>
              </a:ext>
            </a:extLst>
          </p:cNvPr>
          <p:cNvSpPr>
            <a:spLocks/>
          </p:cNvSpPr>
          <p:nvPr/>
        </p:nvSpPr>
        <p:spPr bwMode="auto">
          <a:xfrm>
            <a:off x="1154497" y="2898568"/>
            <a:ext cx="40723" cy="18795"/>
          </a:xfrm>
          <a:custGeom>
            <a:avLst/>
            <a:gdLst>
              <a:gd name="T0" fmla="*/ 4 w 13"/>
              <a:gd name="T1" fmla="*/ 3 h 6"/>
              <a:gd name="T2" fmla="*/ 8 w 13"/>
              <a:gd name="T3" fmla="*/ 1 h 6"/>
              <a:gd name="T4" fmla="*/ 13 w 13"/>
              <a:gd name="T5" fmla="*/ 6 h 6"/>
              <a:gd name="T6" fmla="*/ 3 w 13"/>
              <a:gd name="T7" fmla="*/ 6 h 6"/>
              <a:gd name="T8" fmla="*/ 0 w 13"/>
              <a:gd name="T9" fmla="*/ 3 h 6"/>
              <a:gd name="T10" fmla="*/ 4 w 13"/>
              <a:gd name="T11" fmla="*/ 3 h 6"/>
            </a:gdLst>
            <a:ahLst/>
            <a:cxnLst>
              <a:cxn ang="0">
                <a:pos x="T0" y="T1"/>
              </a:cxn>
              <a:cxn ang="0">
                <a:pos x="T2" y="T3"/>
              </a:cxn>
              <a:cxn ang="0">
                <a:pos x="T4" y="T5"/>
              </a:cxn>
              <a:cxn ang="0">
                <a:pos x="T6" y="T7"/>
              </a:cxn>
              <a:cxn ang="0">
                <a:pos x="T8" y="T9"/>
              </a:cxn>
              <a:cxn ang="0">
                <a:pos x="T10" y="T11"/>
              </a:cxn>
            </a:cxnLst>
            <a:rect l="0" t="0" r="r" b="b"/>
            <a:pathLst>
              <a:path w="13" h="6">
                <a:moveTo>
                  <a:pt x="4" y="3"/>
                </a:moveTo>
                <a:cubicBezTo>
                  <a:pt x="5" y="0"/>
                  <a:pt x="6" y="1"/>
                  <a:pt x="8" y="1"/>
                </a:cubicBezTo>
                <a:cubicBezTo>
                  <a:pt x="12" y="1"/>
                  <a:pt x="12" y="3"/>
                  <a:pt x="13" y="6"/>
                </a:cubicBezTo>
                <a:cubicBezTo>
                  <a:pt x="3" y="6"/>
                  <a:pt x="3" y="6"/>
                  <a:pt x="3" y="6"/>
                </a:cubicBezTo>
                <a:cubicBezTo>
                  <a:pt x="2" y="5"/>
                  <a:pt x="0" y="4"/>
                  <a:pt x="0" y="3"/>
                </a:cubicBezTo>
                <a:lnTo>
                  <a:pt x="4" y="3"/>
                </a:lnTo>
                <a:close/>
              </a:path>
            </a:pathLst>
          </a:custGeom>
          <a:no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grpSp>
        <p:nvGrpSpPr>
          <p:cNvPr id="5" name="Group 797">
            <a:extLst>
              <a:ext uri="{FF2B5EF4-FFF2-40B4-BE49-F238E27FC236}">
                <a16:creationId xmlns:a16="http://schemas.microsoft.com/office/drawing/2014/main" id="{416E7E5A-B3F4-5828-DC00-C211391672B6}"/>
              </a:ext>
            </a:extLst>
          </p:cNvPr>
          <p:cNvGrpSpPr/>
          <p:nvPr/>
        </p:nvGrpSpPr>
        <p:grpSpPr>
          <a:xfrm>
            <a:off x="1815461" y="1744227"/>
            <a:ext cx="8351338" cy="4470130"/>
            <a:chOff x="2060202" y="1435415"/>
            <a:chExt cx="8351338" cy="4470130"/>
          </a:xfrm>
          <a:solidFill>
            <a:schemeClr val="bg2">
              <a:lumMod val="90000"/>
            </a:schemeClr>
          </a:solidFill>
        </p:grpSpPr>
        <p:grpSp>
          <p:nvGrpSpPr>
            <p:cNvPr id="6" name="Group 798">
              <a:extLst>
                <a:ext uri="{FF2B5EF4-FFF2-40B4-BE49-F238E27FC236}">
                  <a16:creationId xmlns:a16="http://schemas.microsoft.com/office/drawing/2014/main" id="{9F8B3281-C9EB-55E3-7AA4-ACDE5414E92A}"/>
                </a:ext>
              </a:extLst>
            </p:cNvPr>
            <p:cNvGrpSpPr/>
            <p:nvPr/>
          </p:nvGrpSpPr>
          <p:grpSpPr>
            <a:xfrm>
              <a:off x="2060202" y="1435415"/>
              <a:ext cx="8351338" cy="4470130"/>
              <a:chOff x="2060202" y="1435415"/>
              <a:chExt cx="8351338" cy="4470130"/>
            </a:xfrm>
            <a:grpFill/>
          </p:grpSpPr>
          <p:sp>
            <p:nvSpPr>
              <p:cNvPr id="10" name="Freeform 6">
                <a:extLst>
                  <a:ext uri="{FF2B5EF4-FFF2-40B4-BE49-F238E27FC236}">
                    <a16:creationId xmlns:a16="http://schemas.microsoft.com/office/drawing/2014/main" id="{98FD8317-7290-F9CE-8791-71D14C32A02C}"/>
                  </a:ext>
                </a:extLst>
              </p:cNvPr>
              <p:cNvSpPr>
                <a:spLocks/>
              </p:cNvSpPr>
              <p:nvPr/>
            </p:nvSpPr>
            <p:spPr bwMode="auto">
              <a:xfrm>
                <a:off x="5181773" y="3335298"/>
                <a:ext cx="1721329" cy="1926509"/>
              </a:xfrm>
              <a:custGeom>
                <a:avLst/>
                <a:gdLst>
                  <a:gd name="T0" fmla="*/ 325 w 557"/>
                  <a:gd name="T1" fmla="*/ 43 h 623"/>
                  <a:gd name="T2" fmla="*/ 343 w 557"/>
                  <a:gd name="T3" fmla="*/ 53 h 623"/>
                  <a:gd name="T4" fmla="*/ 396 w 557"/>
                  <a:gd name="T5" fmla="*/ 56 h 623"/>
                  <a:gd name="T6" fmla="*/ 419 w 557"/>
                  <a:gd name="T7" fmla="*/ 57 h 623"/>
                  <a:gd name="T8" fmla="*/ 419 w 557"/>
                  <a:gd name="T9" fmla="*/ 88 h 623"/>
                  <a:gd name="T10" fmla="*/ 403 w 557"/>
                  <a:gd name="T11" fmla="*/ 75 h 623"/>
                  <a:gd name="T12" fmla="*/ 442 w 557"/>
                  <a:gd name="T13" fmla="*/ 145 h 623"/>
                  <a:gd name="T14" fmla="*/ 455 w 557"/>
                  <a:gd name="T15" fmla="*/ 174 h 623"/>
                  <a:gd name="T16" fmla="*/ 475 w 557"/>
                  <a:gd name="T17" fmla="*/ 202 h 623"/>
                  <a:gd name="T18" fmla="*/ 491 w 557"/>
                  <a:gd name="T19" fmla="*/ 226 h 623"/>
                  <a:gd name="T20" fmla="*/ 512 w 557"/>
                  <a:gd name="T21" fmla="*/ 233 h 623"/>
                  <a:gd name="T22" fmla="*/ 555 w 557"/>
                  <a:gd name="T23" fmla="*/ 225 h 623"/>
                  <a:gd name="T24" fmla="*/ 537 w 557"/>
                  <a:gd name="T25" fmla="*/ 276 h 623"/>
                  <a:gd name="T26" fmla="*/ 468 w 557"/>
                  <a:gd name="T27" fmla="*/ 352 h 623"/>
                  <a:gd name="T28" fmla="*/ 460 w 557"/>
                  <a:gd name="T29" fmla="*/ 390 h 623"/>
                  <a:gd name="T30" fmla="*/ 469 w 557"/>
                  <a:gd name="T31" fmla="*/ 415 h 623"/>
                  <a:gd name="T32" fmla="*/ 468 w 557"/>
                  <a:gd name="T33" fmla="*/ 440 h 623"/>
                  <a:gd name="T34" fmla="*/ 429 w 557"/>
                  <a:gd name="T35" fmla="*/ 484 h 623"/>
                  <a:gd name="T36" fmla="*/ 429 w 557"/>
                  <a:gd name="T37" fmla="*/ 512 h 623"/>
                  <a:gd name="T38" fmla="*/ 418 w 557"/>
                  <a:gd name="T39" fmla="*/ 531 h 623"/>
                  <a:gd name="T40" fmla="*/ 408 w 557"/>
                  <a:gd name="T41" fmla="*/ 550 h 623"/>
                  <a:gd name="T42" fmla="*/ 385 w 557"/>
                  <a:gd name="T43" fmla="*/ 587 h 623"/>
                  <a:gd name="T44" fmla="*/ 350 w 557"/>
                  <a:gd name="T45" fmla="*/ 615 h 623"/>
                  <a:gd name="T46" fmla="*/ 333 w 557"/>
                  <a:gd name="T47" fmla="*/ 614 h 623"/>
                  <a:gd name="T48" fmla="*/ 294 w 557"/>
                  <a:gd name="T49" fmla="*/ 617 h 623"/>
                  <a:gd name="T50" fmla="*/ 286 w 557"/>
                  <a:gd name="T51" fmla="*/ 604 h 623"/>
                  <a:gd name="T52" fmla="*/ 280 w 557"/>
                  <a:gd name="T53" fmla="*/ 581 h 623"/>
                  <a:gd name="T54" fmla="*/ 257 w 557"/>
                  <a:gd name="T55" fmla="*/ 513 h 623"/>
                  <a:gd name="T56" fmla="*/ 234 w 557"/>
                  <a:gd name="T57" fmla="*/ 461 h 623"/>
                  <a:gd name="T58" fmla="*/ 249 w 557"/>
                  <a:gd name="T59" fmla="*/ 404 h 623"/>
                  <a:gd name="T60" fmla="*/ 237 w 557"/>
                  <a:gd name="T61" fmla="*/ 363 h 623"/>
                  <a:gd name="T62" fmla="*/ 219 w 557"/>
                  <a:gd name="T63" fmla="*/ 319 h 623"/>
                  <a:gd name="T64" fmla="*/ 222 w 557"/>
                  <a:gd name="T65" fmla="*/ 300 h 623"/>
                  <a:gd name="T66" fmla="*/ 192 w 557"/>
                  <a:gd name="T67" fmla="*/ 288 h 623"/>
                  <a:gd name="T68" fmla="*/ 134 w 557"/>
                  <a:gd name="T69" fmla="*/ 281 h 623"/>
                  <a:gd name="T70" fmla="*/ 106 w 557"/>
                  <a:gd name="T71" fmla="*/ 282 h 623"/>
                  <a:gd name="T72" fmla="*/ 71 w 557"/>
                  <a:gd name="T73" fmla="*/ 286 h 623"/>
                  <a:gd name="T74" fmla="*/ 26 w 557"/>
                  <a:gd name="T75" fmla="*/ 240 h 623"/>
                  <a:gd name="T76" fmla="*/ 5 w 557"/>
                  <a:gd name="T77" fmla="*/ 220 h 623"/>
                  <a:gd name="T78" fmla="*/ 4 w 557"/>
                  <a:gd name="T79" fmla="*/ 210 h 623"/>
                  <a:gd name="T80" fmla="*/ 12 w 557"/>
                  <a:gd name="T81" fmla="*/ 175 h 623"/>
                  <a:gd name="T82" fmla="*/ 14 w 557"/>
                  <a:gd name="T83" fmla="*/ 129 h 623"/>
                  <a:gd name="T84" fmla="*/ 50 w 557"/>
                  <a:gd name="T85" fmla="*/ 86 h 623"/>
                  <a:gd name="T86" fmla="*/ 68 w 557"/>
                  <a:gd name="T87" fmla="*/ 50 h 623"/>
                  <a:gd name="T88" fmla="*/ 92 w 557"/>
                  <a:gd name="T89" fmla="*/ 23 h 623"/>
                  <a:gd name="T90" fmla="*/ 122 w 557"/>
                  <a:gd name="T91" fmla="*/ 22 h 623"/>
                  <a:gd name="T92" fmla="*/ 178 w 557"/>
                  <a:gd name="T93" fmla="*/ 4 h 623"/>
                  <a:gd name="T94" fmla="*/ 200 w 557"/>
                  <a:gd name="T95" fmla="*/ 2 h 623"/>
                  <a:gd name="T96" fmla="*/ 220 w 557"/>
                  <a:gd name="T97" fmla="*/ 0 h 623"/>
                  <a:gd name="T98" fmla="*/ 233 w 557"/>
                  <a:gd name="T99" fmla="*/ 3 h 623"/>
                  <a:gd name="T100" fmla="*/ 232 w 557"/>
                  <a:gd name="T101" fmla="*/ 17 h 623"/>
                  <a:gd name="T102" fmla="*/ 241 w 557"/>
                  <a:gd name="T103" fmla="*/ 42 h 623"/>
                  <a:gd name="T104" fmla="*/ 296 w 557"/>
                  <a:gd name="T105" fmla="*/ 65 h 623"/>
                  <a:gd name="T106" fmla="*/ 302 w 557"/>
                  <a:gd name="T107" fmla="*/ 55 h 623"/>
                  <a:gd name="T108" fmla="*/ 318 w 557"/>
                  <a:gd name="T109" fmla="*/ 4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7" h="623">
                    <a:moveTo>
                      <a:pt x="318" y="43"/>
                    </a:moveTo>
                    <a:cubicBezTo>
                      <a:pt x="325" y="43"/>
                      <a:pt x="325" y="43"/>
                      <a:pt x="325" y="43"/>
                    </a:cubicBezTo>
                    <a:cubicBezTo>
                      <a:pt x="325" y="47"/>
                      <a:pt x="328" y="48"/>
                      <a:pt x="329" y="50"/>
                    </a:cubicBezTo>
                    <a:cubicBezTo>
                      <a:pt x="331" y="53"/>
                      <a:pt x="338" y="51"/>
                      <a:pt x="343" y="53"/>
                    </a:cubicBezTo>
                    <a:cubicBezTo>
                      <a:pt x="352" y="56"/>
                      <a:pt x="365" y="60"/>
                      <a:pt x="375" y="60"/>
                    </a:cubicBezTo>
                    <a:cubicBezTo>
                      <a:pt x="384" y="60"/>
                      <a:pt x="387" y="56"/>
                      <a:pt x="396" y="56"/>
                    </a:cubicBezTo>
                    <a:cubicBezTo>
                      <a:pt x="401" y="56"/>
                      <a:pt x="404" y="60"/>
                      <a:pt x="411" y="60"/>
                    </a:cubicBezTo>
                    <a:cubicBezTo>
                      <a:pt x="415" y="60"/>
                      <a:pt x="415" y="58"/>
                      <a:pt x="419" y="57"/>
                    </a:cubicBezTo>
                    <a:cubicBezTo>
                      <a:pt x="421" y="63"/>
                      <a:pt x="424" y="66"/>
                      <a:pt x="424" y="72"/>
                    </a:cubicBezTo>
                    <a:cubicBezTo>
                      <a:pt x="424" y="74"/>
                      <a:pt x="420" y="85"/>
                      <a:pt x="419" y="88"/>
                    </a:cubicBezTo>
                    <a:cubicBezTo>
                      <a:pt x="413" y="88"/>
                      <a:pt x="408" y="75"/>
                      <a:pt x="403" y="70"/>
                    </a:cubicBezTo>
                    <a:cubicBezTo>
                      <a:pt x="403" y="75"/>
                      <a:pt x="403" y="75"/>
                      <a:pt x="403" y="75"/>
                    </a:cubicBezTo>
                    <a:cubicBezTo>
                      <a:pt x="430" y="123"/>
                      <a:pt x="430" y="123"/>
                      <a:pt x="430" y="123"/>
                    </a:cubicBezTo>
                    <a:cubicBezTo>
                      <a:pt x="429" y="129"/>
                      <a:pt x="437" y="142"/>
                      <a:pt x="442" y="145"/>
                    </a:cubicBezTo>
                    <a:cubicBezTo>
                      <a:pt x="442" y="160"/>
                      <a:pt x="442" y="160"/>
                      <a:pt x="442" y="160"/>
                    </a:cubicBezTo>
                    <a:cubicBezTo>
                      <a:pt x="445" y="168"/>
                      <a:pt x="450" y="168"/>
                      <a:pt x="455" y="174"/>
                    </a:cubicBezTo>
                    <a:cubicBezTo>
                      <a:pt x="460" y="181"/>
                      <a:pt x="457" y="188"/>
                      <a:pt x="462" y="193"/>
                    </a:cubicBezTo>
                    <a:cubicBezTo>
                      <a:pt x="466" y="198"/>
                      <a:pt x="470" y="198"/>
                      <a:pt x="475" y="202"/>
                    </a:cubicBezTo>
                    <a:cubicBezTo>
                      <a:pt x="479" y="205"/>
                      <a:pt x="482" y="217"/>
                      <a:pt x="491" y="217"/>
                    </a:cubicBezTo>
                    <a:cubicBezTo>
                      <a:pt x="491" y="222"/>
                      <a:pt x="494" y="223"/>
                      <a:pt x="491" y="226"/>
                    </a:cubicBezTo>
                    <a:cubicBezTo>
                      <a:pt x="495" y="229"/>
                      <a:pt x="499" y="238"/>
                      <a:pt x="503" y="238"/>
                    </a:cubicBezTo>
                    <a:cubicBezTo>
                      <a:pt x="508" y="238"/>
                      <a:pt x="508" y="234"/>
                      <a:pt x="512" y="233"/>
                    </a:cubicBezTo>
                    <a:cubicBezTo>
                      <a:pt x="516" y="232"/>
                      <a:pt x="519" y="234"/>
                      <a:pt x="523" y="233"/>
                    </a:cubicBezTo>
                    <a:cubicBezTo>
                      <a:pt x="534" y="232"/>
                      <a:pt x="545" y="227"/>
                      <a:pt x="555" y="225"/>
                    </a:cubicBezTo>
                    <a:cubicBezTo>
                      <a:pt x="556" y="226"/>
                      <a:pt x="557" y="227"/>
                      <a:pt x="557" y="229"/>
                    </a:cubicBezTo>
                    <a:cubicBezTo>
                      <a:pt x="557" y="245"/>
                      <a:pt x="544" y="267"/>
                      <a:pt x="537" y="276"/>
                    </a:cubicBezTo>
                    <a:cubicBezTo>
                      <a:pt x="528" y="288"/>
                      <a:pt x="525" y="298"/>
                      <a:pt x="514" y="307"/>
                    </a:cubicBezTo>
                    <a:cubicBezTo>
                      <a:pt x="495" y="321"/>
                      <a:pt x="475" y="326"/>
                      <a:pt x="468" y="352"/>
                    </a:cubicBezTo>
                    <a:cubicBezTo>
                      <a:pt x="466" y="359"/>
                      <a:pt x="458" y="361"/>
                      <a:pt x="458" y="369"/>
                    </a:cubicBezTo>
                    <a:cubicBezTo>
                      <a:pt x="458" y="378"/>
                      <a:pt x="460" y="382"/>
                      <a:pt x="460" y="390"/>
                    </a:cubicBezTo>
                    <a:cubicBezTo>
                      <a:pt x="460" y="400"/>
                      <a:pt x="471" y="405"/>
                      <a:pt x="471" y="410"/>
                    </a:cubicBezTo>
                    <a:cubicBezTo>
                      <a:pt x="471" y="412"/>
                      <a:pt x="469" y="414"/>
                      <a:pt x="469" y="415"/>
                    </a:cubicBezTo>
                    <a:cubicBezTo>
                      <a:pt x="469" y="422"/>
                      <a:pt x="469" y="422"/>
                      <a:pt x="469" y="422"/>
                    </a:cubicBezTo>
                    <a:cubicBezTo>
                      <a:pt x="469" y="426"/>
                      <a:pt x="468" y="432"/>
                      <a:pt x="468" y="440"/>
                    </a:cubicBezTo>
                    <a:cubicBezTo>
                      <a:pt x="470" y="442"/>
                      <a:pt x="470" y="443"/>
                      <a:pt x="470" y="446"/>
                    </a:cubicBezTo>
                    <a:cubicBezTo>
                      <a:pt x="470" y="468"/>
                      <a:pt x="433" y="466"/>
                      <a:pt x="429" y="484"/>
                    </a:cubicBezTo>
                    <a:cubicBezTo>
                      <a:pt x="425" y="485"/>
                      <a:pt x="421" y="490"/>
                      <a:pt x="421" y="493"/>
                    </a:cubicBezTo>
                    <a:cubicBezTo>
                      <a:pt x="421" y="499"/>
                      <a:pt x="429" y="504"/>
                      <a:pt x="429" y="512"/>
                    </a:cubicBezTo>
                    <a:cubicBezTo>
                      <a:pt x="429" y="517"/>
                      <a:pt x="428" y="526"/>
                      <a:pt x="426" y="529"/>
                    </a:cubicBezTo>
                    <a:cubicBezTo>
                      <a:pt x="425" y="531"/>
                      <a:pt x="420" y="530"/>
                      <a:pt x="418" y="531"/>
                    </a:cubicBezTo>
                    <a:cubicBezTo>
                      <a:pt x="411" y="534"/>
                      <a:pt x="407" y="537"/>
                      <a:pt x="404" y="544"/>
                    </a:cubicBezTo>
                    <a:cubicBezTo>
                      <a:pt x="406" y="546"/>
                      <a:pt x="408" y="548"/>
                      <a:pt x="408" y="550"/>
                    </a:cubicBezTo>
                    <a:cubicBezTo>
                      <a:pt x="408" y="558"/>
                      <a:pt x="400" y="565"/>
                      <a:pt x="396" y="568"/>
                    </a:cubicBezTo>
                    <a:cubicBezTo>
                      <a:pt x="390" y="575"/>
                      <a:pt x="389" y="581"/>
                      <a:pt x="385" y="587"/>
                    </a:cubicBezTo>
                    <a:cubicBezTo>
                      <a:pt x="378" y="596"/>
                      <a:pt x="375" y="604"/>
                      <a:pt x="363" y="610"/>
                    </a:cubicBezTo>
                    <a:cubicBezTo>
                      <a:pt x="358" y="612"/>
                      <a:pt x="351" y="610"/>
                      <a:pt x="350" y="615"/>
                    </a:cubicBezTo>
                    <a:cubicBezTo>
                      <a:pt x="346" y="615"/>
                      <a:pt x="344" y="617"/>
                      <a:pt x="341" y="617"/>
                    </a:cubicBezTo>
                    <a:cubicBezTo>
                      <a:pt x="338" y="617"/>
                      <a:pt x="336" y="614"/>
                      <a:pt x="333" y="614"/>
                    </a:cubicBezTo>
                    <a:cubicBezTo>
                      <a:pt x="321" y="614"/>
                      <a:pt x="314" y="623"/>
                      <a:pt x="303" y="623"/>
                    </a:cubicBezTo>
                    <a:cubicBezTo>
                      <a:pt x="298" y="623"/>
                      <a:pt x="296" y="620"/>
                      <a:pt x="294" y="617"/>
                    </a:cubicBezTo>
                    <a:cubicBezTo>
                      <a:pt x="292" y="617"/>
                      <a:pt x="292" y="618"/>
                      <a:pt x="291" y="618"/>
                    </a:cubicBezTo>
                    <a:cubicBezTo>
                      <a:pt x="291" y="613"/>
                      <a:pt x="288" y="606"/>
                      <a:pt x="286" y="604"/>
                    </a:cubicBezTo>
                    <a:cubicBezTo>
                      <a:pt x="288" y="602"/>
                      <a:pt x="290" y="600"/>
                      <a:pt x="290" y="596"/>
                    </a:cubicBezTo>
                    <a:cubicBezTo>
                      <a:pt x="290" y="592"/>
                      <a:pt x="282" y="583"/>
                      <a:pt x="280" y="581"/>
                    </a:cubicBezTo>
                    <a:cubicBezTo>
                      <a:pt x="270" y="563"/>
                      <a:pt x="257" y="546"/>
                      <a:pt x="257" y="521"/>
                    </a:cubicBezTo>
                    <a:cubicBezTo>
                      <a:pt x="257" y="516"/>
                      <a:pt x="257" y="515"/>
                      <a:pt x="257" y="513"/>
                    </a:cubicBezTo>
                    <a:cubicBezTo>
                      <a:pt x="257" y="509"/>
                      <a:pt x="253" y="508"/>
                      <a:pt x="251" y="504"/>
                    </a:cubicBezTo>
                    <a:cubicBezTo>
                      <a:pt x="243" y="490"/>
                      <a:pt x="234" y="479"/>
                      <a:pt x="234" y="461"/>
                    </a:cubicBezTo>
                    <a:cubicBezTo>
                      <a:pt x="234" y="441"/>
                      <a:pt x="252" y="436"/>
                      <a:pt x="252" y="420"/>
                    </a:cubicBezTo>
                    <a:cubicBezTo>
                      <a:pt x="252" y="413"/>
                      <a:pt x="249" y="410"/>
                      <a:pt x="249" y="404"/>
                    </a:cubicBezTo>
                    <a:cubicBezTo>
                      <a:pt x="247" y="392"/>
                      <a:pt x="244" y="387"/>
                      <a:pt x="241" y="380"/>
                    </a:cubicBezTo>
                    <a:cubicBezTo>
                      <a:pt x="239" y="375"/>
                      <a:pt x="240" y="368"/>
                      <a:pt x="237" y="363"/>
                    </a:cubicBezTo>
                    <a:cubicBezTo>
                      <a:pt x="229" y="354"/>
                      <a:pt x="213" y="344"/>
                      <a:pt x="213" y="330"/>
                    </a:cubicBezTo>
                    <a:cubicBezTo>
                      <a:pt x="213" y="327"/>
                      <a:pt x="217" y="320"/>
                      <a:pt x="219" y="319"/>
                    </a:cubicBezTo>
                    <a:cubicBezTo>
                      <a:pt x="218" y="316"/>
                      <a:pt x="219" y="315"/>
                      <a:pt x="219" y="314"/>
                    </a:cubicBezTo>
                    <a:cubicBezTo>
                      <a:pt x="219" y="311"/>
                      <a:pt x="219" y="302"/>
                      <a:pt x="222" y="300"/>
                    </a:cubicBezTo>
                    <a:cubicBezTo>
                      <a:pt x="219" y="294"/>
                      <a:pt x="214" y="288"/>
                      <a:pt x="204" y="288"/>
                    </a:cubicBezTo>
                    <a:cubicBezTo>
                      <a:pt x="199" y="288"/>
                      <a:pt x="195" y="288"/>
                      <a:pt x="192" y="288"/>
                    </a:cubicBezTo>
                    <a:cubicBezTo>
                      <a:pt x="183" y="288"/>
                      <a:pt x="181" y="271"/>
                      <a:pt x="170" y="271"/>
                    </a:cubicBezTo>
                    <a:cubicBezTo>
                      <a:pt x="155" y="271"/>
                      <a:pt x="145" y="278"/>
                      <a:pt x="134" y="281"/>
                    </a:cubicBezTo>
                    <a:cubicBezTo>
                      <a:pt x="129" y="283"/>
                      <a:pt x="128" y="286"/>
                      <a:pt x="124" y="286"/>
                    </a:cubicBezTo>
                    <a:cubicBezTo>
                      <a:pt x="119" y="286"/>
                      <a:pt x="112" y="282"/>
                      <a:pt x="106" y="282"/>
                    </a:cubicBezTo>
                    <a:cubicBezTo>
                      <a:pt x="95" y="282"/>
                      <a:pt x="90" y="288"/>
                      <a:pt x="79" y="288"/>
                    </a:cubicBezTo>
                    <a:cubicBezTo>
                      <a:pt x="76" y="288"/>
                      <a:pt x="72" y="286"/>
                      <a:pt x="71" y="286"/>
                    </a:cubicBezTo>
                    <a:cubicBezTo>
                      <a:pt x="63" y="280"/>
                      <a:pt x="46" y="270"/>
                      <a:pt x="40" y="261"/>
                    </a:cubicBezTo>
                    <a:cubicBezTo>
                      <a:pt x="34" y="252"/>
                      <a:pt x="33" y="245"/>
                      <a:pt x="26" y="240"/>
                    </a:cubicBezTo>
                    <a:cubicBezTo>
                      <a:pt x="24" y="238"/>
                      <a:pt x="8" y="225"/>
                      <a:pt x="8" y="224"/>
                    </a:cubicBezTo>
                    <a:cubicBezTo>
                      <a:pt x="7" y="222"/>
                      <a:pt x="6" y="221"/>
                      <a:pt x="5" y="220"/>
                    </a:cubicBezTo>
                    <a:cubicBezTo>
                      <a:pt x="5" y="220"/>
                      <a:pt x="5" y="220"/>
                      <a:pt x="5" y="220"/>
                    </a:cubicBezTo>
                    <a:cubicBezTo>
                      <a:pt x="5" y="215"/>
                      <a:pt x="4" y="213"/>
                      <a:pt x="4" y="210"/>
                    </a:cubicBezTo>
                    <a:cubicBezTo>
                      <a:pt x="4" y="206"/>
                      <a:pt x="2" y="205"/>
                      <a:pt x="0" y="201"/>
                    </a:cubicBezTo>
                    <a:cubicBezTo>
                      <a:pt x="6" y="198"/>
                      <a:pt x="12" y="182"/>
                      <a:pt x="12" y="175"/>
                    </a:cubicBezTo>
                    <a:cubicBezTo>
                      <a:pt x="12" y="162"/>
                      <a:pt x="6" y="154"/>
                      <a:pt x="6" y="143"/>
                    </a:cubicBezTo>
                    <a:cubicBezTo>
                      <a:pt x="6" y="137"/>
                      <a:pt x="13" y="134"/>
                      <a:pt x="14" y="129"/>
                    </a:cubicBezTo>
                    <a:cubicBezTo>
                      <a:pt x="18" y="118"/>
                      <a:pt x="26" y="103"/>
                      <a:pt x="33" y="93"/>
                    </a:cubicBezTo>
                    <a:cubicBezTo>
                      <a:pt x="37" y="88"/>
                      <a:pt x="45" y="88"/>
                      <a:pt x="50" y="86"/>
                    </a:cubicBezTo>
                    <a:cubicBezTo>
                      <a:pt x="54" y="83"/>
                      <a:pt x="61" y="77"/>
                      <a:pt x="63" y="73"/>
                    </a:cubicBezTo>
                    <a:cubicBezTo>
                      <a:pt x="66" y="62"/>
                      <a:pt x="62" y="57"/>
                      <a:pt x="68" y="50"/>
                    </a:cubicBezTo>
                    <a:cubicBezTo>
                      <a:pt x="75" y="41"/>
                      <a:pt x="85" y="32"/>
                      <a:pt x="92" y="23"/>
                    </a:cubicBezTo>
                    <a:cubicBezTo>
                      <a:pt x="92" y="23"/>
                      <a:pt x="92" y="23"/>
                      <a:pt x="92" y="23"/>
                    </a:cubicBezTo>
                    <a:cubicBezTo>
                      <a:pt x="94" y="20"/>
                      <a:pt x="94" y="18"/>
                      <a:pt x="97" y="15"/>
                    </a:cubicBezTo>
                    <a:cubicBezTo>
                      <a:pt x="104" y="20"/>
                      <a:pt x="112" y="22"/>
                      <a:pt x="122" y="22"/>
                    </a:cubicBezTo>
                    <a:cubicBezTo>
                      <a:pt x="128" y="22"/>
                      <a:pt x="129" y="19"/>
                      <a:pt x="132" y="17"/>
                    </a:cubicBezTo>
                    <a:cubicBezTo>
                      <a:pt x="144" y="12"/>
                      <a:pt x="165" y="4"/>
                      <a:pt x="178" y="4"/>
                    </a:cubicBezTo>
                    <a:cubicBezTo>
                      <a:pt x="182" y="4"/>
                      <a:pt x="185" y="7"/>
                      <a:pt x="188" y="7"/>
                    </a:cubicBezTo>
                    <a:cubicBezTo>
                      <a:pt x="191" y="7"/>
                      <a:pt x="195" y="2"/>
                      <a:pt x="200" y="2"/>
                    </a:cubicBezTo>
                    <a:cubicBezTo>
                      <a:pt x="203" y="2"/>
                      <a:pt x="205" y="4"/>
                      <a:pt x="208" y="4"/>
                    </a:cubicBezTo>
                    <a:cubicBezTo>
                      <a:pt x="214" y="4"/>
                      <a:pt x="214" y="0"/>
                      <a:pt x="220" y="0"/>
                    </a:cubicBezTo>
                    <a:cubicBezTo>
                      <a:pt x="225" y="0"/>
                      <a:pt x="224" y="5"/>
                      <a:pt x="228" y="5"/>
                    </a:cubicBezTo>
                    <a:cubicBezTo>
                      <a:pt x="230" y="5"/>
                      <a:pt x="231" y="4"/>
                      <a:pt x="233" y="3"/>
                    </a:cubicBezTo>
                    <a:cubicBezTo>
                      <a:pt x="232" y="8"/>
                      <a:pt x="228" y="7"/>
                      <a:pt x="228" y="11"/>
                    </a:cubicBezTo>
                    <a:cubicBezTo>
                      <a:pt x="228" y="14"/>
                      <a:pt x="232" y="15"/>
                      <a:pt x="232" y="17"/>
                    </a:cubicBezTo>
                    <a:cubicBezTo>
                      <a:pt x="232" y="22"/>
                      <a:pt x="228" y="24"/>
                      <a:pt x="228" y="28"/>
                    </a:cubicBezTo>
                    <a:cubicBezTo>
                      <a:pt x="228" y="35"/>
                      <a:pt x="236" y="42"/>
                      <a:pt x="241" y="42"/>
                    </a:cubicBezTo>
                    <a:cubicBezTo>
                      <a:pt x="245" y="42"/>
                      <a:pt x="247" y="42"/>
                      <a:pt x="249" y="42"/>
                    </a:cubicBezTo>
                    <a:cubicBezTo>
                      <a:pt x="268" y="42"/>
                      <a:pt x="275" y="65"/>
                      <a:pt x="296" y="65"/>
                    </a:cubicBezTo>
                    <a:cubicBezTo>
                      <a:pt x="298" y="65"/>
                      <a:pt x="302" y="62"/>
                      <a:pt x="302" y="60"/>
                    </a:cubicBezTo>
                    <a:cubicBezTo>
                      <a:pt x="302" y="58"/>
                      <a:pt x="302" y="57"/>
                      <a:pt x="302" y="55"/>
                    </a:cubicBezTo>
                    <a:cubicBezTo>
                      <a:pt x="302" y="45"/>
                      <a:pt x="309" y="45"/>
                      <a:pt x="317" y="43"/>
                    </a:cubicBezTo>
                    <a:lnTo>
                      <a:pt x="318" y="43"/>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grpSp>
            <p:nvGrpSpPr>
              <p:cNvPr id="11" name="Group 803">
                <a:extLst>
                  <a:ext uri="{FF2B5EF4-FFF2-40B4-BE49-F238E27FC236}">
                    <a16:creationId xmlns:a16="http://schemas.microsoft.com/office/drawing/2014/main" id="{7C855D29-66DC-9E6A-9893-ACC55C4614D3}"/>
                  </a:ext>
                </a:extLst>
              </p:cNvPr>
              <p:cNvGrpSpPr/>
              <p:nvPr/>
            </p:nvGrpSpPr>
            <p:grpSpPr>
              <a:xfrm>
                <a:off x="8074669" y="4271926"/>
                <a:ext cx="1567833" cy="1243616"/>
                <a:chOff x="6329473" y="3053436"/>
                <a:chExt cx="1240440" cy="983926"/>
              </a:xfrm>
              <a:grpFill/>
            </p:grpSpPr>
            <p:sp>
              <p:nvSpPr>
                <p:cNvPr id="147" name="Freeform 12">
                  <a:extLst>
                    <a:ext uri="{FF2B5EF4-FFF2-40B4-BE49-F238E27FC236}">
                      <a16:creationId xmlns:a16="http://schemas.microsoft.com/office/drawing/2014/main" id="{23920CE9-F2FC-51F7-DCFF-423BC7811C24}"/>
                    </a:ext>
                  </a:extLst>
                </p:cNvPr>
                <p:cNvSpPr>
                  <a:spLocks/>
                </p:cNvSpPr>
                <p:nvPr/>
              </p:nvSpPr>
              <p:spPr bwMode="auto">
                <a:xfrm>
                  <a:off x="6753280" y="3065828"/>
                  <a:ext cx="126399" cy="146226"/>
                </a:xfrm>
                <a:custGeom>
                  <a:avLst/>
                  <a:gdLst>
                    <a:gd name="T0" fmla="*/ 21 w 52"/>
                    <a:gd name="T1" fmla="*/ 22 h 60"/>
                    <a:gd name="T2" fmla="*/ 17 w 52"/>
                    <a:gd name="T3" fmla="*/ 25 h 60"/>
                    <a:gd name="T4" fmla="*/ 11 w 52"/>
                    <a:gd name="T5" fmla="*/ 15 h 60"/>
                    <a:gd name="T6" fmla="*/ 21 w 52"/>
                    <a:gd name="T7" fmla="*/ 10 h 60"/>
                    <a:gd name="T8" fmla="*/ 32 w 52"/>
                    <a:gd name="T9" fmla="*/ 9 h 60"/>
                    <a:gd name="T10" fmla="*/ 42 w 52"/>
                    <a:gd name="T11" fmla="*/ 11 h 60"/>
                    <a:gd name="T12" fmla="*/ 50 w 52"/>
                    <a:gd name="T13" fmla="*/ 2 h 60"/>
                    <a:gd name="T14" fmla="*/ 52 w 52"/>
                    <a:gd name="T15" fmla="*/ 0 h 60"/>
                    <a:gd name="T16" fmla="*/ 50 w 52"/>
                    <a:gd name="T17" fmla="*/ 0 h 60"/>
                    <a:gd name="T18" fmla="*/ 41 w 52"/>
                    <a:gd name="T19" fmla="*/ 6 h 60"/>
                    <a:gd name="T20" fmla="*/ 39 w 52"/>
                    <a:gd name="T21" fmla="*/ 6 h 60"/>
                    <a:gd name="T22" fmla="*/ 19 w 52"/>
                    <a:gd name="T23" fmla="*/ 3 h 60"/>
                    <a:gd name="T24" fmla="*/ 8 w 52"/>
                    <a:gd name="T25" fmla="*/ 19 h 60"/>
                    <a:gd name="T26" fmla="*/ 5 w 52"/>
                    <a:gd name="T27" fmla="*/ 23 h 60"/>
                    <a:gd name="T28" fmla="*/ 0 w 52"/>
                    <a:gd name="T29" fmla="*/ 39 h 60"/>
                    <a:gd name="T30" fmla="*/ 6 w 52"/>
                    <a:gd name="T31" fmla="*/ 43 h 60"/>
                    <a:gd name="T32" fmla="*/ 6 w 52"/>
                    <a:gd name="T33" fmla="*/ 56 h 60"/>
                    <a:gd name="T34" fmla="*/ 10 w 52"/>
                    <a:gd name="T35" fmla="*/ 60 h 60"/>
                    <a:gd name="T36" fmla="*/ 15 w 52"/>
                    <a:gd name="T37" fmla="*/ 49 h 60"/>
                    <a:gd name="T38" fmla="*/ 12 w 52"/>
                    <a:gd name="T39" fmla="*/ 39 h 60"/>
                    <a:gd name="T40" fmla="*/ 16 w 52"/>
                    <a:gd name="T41" fmla="*/ 36 h 60"/>
                    <a:gd name="T42" fmla="*/ 19 w 52"/>
                    <a:gd name="T43" fmla="*/ 36 h 60"/>
                    <a:gd name="T44" fmla="*/ 17 w 52"/>
                    <a:gd name="T45" fmla="*/ 42 h 60"/>
                    <a:gd name="T46" fmla="*/ 22 w 52"/>
                    <a:gd name="T47" fmla="*/ 51 h 60"/>
                    <a:gd name="T48" fmla="*/ 22 w 52"/>
                    <a:gd name="T49" fmla="*/ 53 h 60"/>
                    <a:gd name="T50" fmla="*/ 26 w 52"/>
                    <a:gd name="T51" fmla="*/ 53 h 60"/>
                    <a:gd name="T52" fmla="*/ 32 w 52"/>
                    <a:gd name="T53" fmla="*/ 47 h 60"/>
                    <a:gd name="T54" fmla="*/ 28 w 52"/>
                    <a:gd name="T55" fmla="*/ 42 h 60"/>
                    <a:gd name="T56" fmla="*/ 29 w 52"/>
                    <a:gd name="T57" fmla="*/ 40 h 60"/>
                    <a:gd name="T58" fmla="*/ 22 w 52"/>
                    <a:gd name="T59" fmla="*/ 28 h 60"/>
                    <a:gd name="T60" fmla="*/ 37 w 52"/>
                    <a:gd name="T61" fmla="*/ 20 h 60"/>
                    <a:gd name="T62" fmla="*/ 37 w 52"/>
                    <a:gd name="T63" fmla="*/ 18 h 60"/>
                    <a:gd name="T64" fmla="*/ 20 w 52"/>
                    <a:gd name="T65" fmla="*/ 23 h 60"/>
                    <a:gd name="T66" fmla="*/ 21 w 52"/>
                    <a:gd name="T6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60">
                      <a:moveTo>
                        <a:pt x="21" y="22"/>
                      </a:moveTo>
                      <a:cubicBezTo>
                        <a:pt x="19" y="23"/>
                        <a:pt x="19" y="25"/>
                        <a:pt x="17" y="25"/>
                      </a:cubicBezTo>
                      <a:cubicBezTo>
                        <a:pt x="13" y="25"/>
                        <a:pt x="11" y="19"/>
                        <a:pt x="11" y="15"/>
                      </a:cubicBezTo>
                      <a:cubicBezTo>
                        <a:pt x="11" y="9"/>
                        <a:pt x="16" y="10"/>
                        <a:pt x="21" y="10"/>
                      </a:cubicBezTo>
                      <a:cubicBezTo>
                        <a:pt x="26" y="10"/>
                        <a:pt x="28" y="9"/>
                        <a:pt x="32" y="9"/>
                      </a:cubicBezTo>
                      <a:cubicBezTo>
                        <a:pt x="35" y="9"/>
                        <a:pt x="38" y="11"/>
                        <a:pt x="42" y="11"/>
                      </a:cubicBezTo>
                      <a:cubicBezTo>
                        <a:pt x="48" y="11"/>
                        <a:pt x="50" y="6"/>
                        <a:pt x="50" y="2"/>
                      </a:cubicBezTo>
                      <a:cubicBezTo>
                        <a:pt x="51" y="2"/>
                        <a:pt x="52" y="1"/>
                        <a:pt x="52" y="0"/>
                      </a:cubicBezTo>
                      <a:cubicBezTo>
                        <a:pt x="50" y="0"/>
                        <a:pt x="50" y="0"/>
                        <a:pt x="50" y="0"/>
                      </a:cubicBezTo>
                      <a:cubicBezTo>
                        <a:pt x="47" y="2"/>
                        <a:pt x="43" y="5"/>
                        <a:pt x="41" y="6"/>
                      </a:cubicBezTo>
                      <a:cubicBezTo>
                        <a:pt x="39" y="6"/>
                        <a:pt x="39" y="6"/>
                        <a:pt x="39" y="6"/>
                      </a:cubicBezTo>
                      <a:cubicBezTo>
                        <a:pt x="19" y="3"/>
                        <a:pt x="19" y="3"/>
                        <a:pt x="19" y="3"/>
                      </a:cubicBezTo>
                      <a:cubicBezTo>
                        <a:pt x="11" y="3"/>
                        <a:pt x="8" y="12"/>
                        <a:pt x="8" y="19"/>
                      </a:cubicBezTo>
                      <a:cubicBezTo>
                        <a:pt x="8" y="21"/>
                        <a:pt x="5" y="22"/>
                        <a:pt x="5" y="23"/>
                      </a:cubicBezTo>
                      <a:cubicBezTo>
                        <a:pt x="3" y="30"/>
                        <a:pt x="0" y="33"/>
                        <a:pt x="0" y="39"/>
                      </a:cubicBezTo>
                      <a:cubicBezTo>
                        <a:pt x="0" y="42"/>
                        <a:pt x="4" y="42"/>
                        <a:pt x="6" y="43"/>
                      </a:cubicBezTo>
                      <a:cubicBezTo>
                        <a:pt x="6" y="47"/>
                        <a:pt x="6" y="53"/>
                        <a:pt x="6" y="56"/>
                      </a:cubicBezTo>
                      <a:cubicBezTo>
                        <a:pt x="6" y="58"/>
                        <a:pt x="8" y="60"/>
                        <a:pt x="10" y="60"/>
                      </a:cubicBezTo>
                      <a:cubicBezTo>
                        <a:pt x="13" y="60"/>
                        <a:pt x="15" y="50"/>
                        <a:pt x="15" y="49"/>
                      </a:cubicBezTo>
                      <a:cubicBezTo>
                        <a:pt x="15" y="45"/>
                        <a:pt x="12" y="43"/>
                        <a:pt x="12" y="39"/>
                      </a:cubicBezTo>
                      <a:cubicBezTo>
                        <a:pt x="12" y="37"/>
                        <a:pt x="14" y="36"/>
                        <a:pt x="16" y="36"/>
                      </a:cubicBezTo>
                      <a:cubicBezTo>
                        <a:pt x="17" y="36"/>
                        <a:pt x="18" y="36"/>
                        <a:pt x="19" y="36"/>
                      </a:cubicBezTo>
                      <a:cubicBezTo>
                        <a:pt x="17" y="42"/>
                        <a:pt x="17" y="42"/>
                        <a:pt x="17" y="42"/>
                      </a:cubicBezTo>
                      <a:cubicBezTo>
                        <a:pt x="17" y="46"/>
                        <a:pt x="22" y="47"/>
                        <a:pt x="22" y="51"/>
                      </a:cubicBezTo>
                      <a:cubicBezTo>
                        <a:pt x="22" y="52"/>
                        <a:pt x="22" y="52"/>
                        <a:pt x="22" y="53"/>
                      </a:cubicBezTo>
                      <a:cubicBezTo>
                        <a:pt x="26" y="53"/>
                        <a:pt x="26" y="53"/>
                        <a:pt x="26" y="53"/>
                      </a:cubicBezTo>
                      <a:cubicBezTo>
                        <a:pt x="26" y="50"/>
                        <a:pt x="32" y="50"/>
                        <a:pt x="32" y="47"/>
                      </a:cubicBezTo>
                      <a:cubicBezTo>
                        <a:pt x="31" y="47"/>
                        <a:pt x="28" y="44"/>
                        <a:pt x="28" y="42"/>
                      </a:cubicBezTo>
                      <a:cubicBezTo>
                        <a:pt x="28" y="42"/>
                        <a:pt x="29" y="41"/>
                        <a:pt x="29" y="40"/>
                      </a:cubicBezTo>
                      <a:cubicBezTo>
                        <a:pt x="27" y="40"/>
                        <a:pt x="22" y="29"/>
                        <a:pt x="22" y="28"/>
                      </a:cubicBezTo>
                      <a:cubicBezTo>
                        <a:pt x="30" y="28"/>
                        <a:pt x="31" y="22"/>
                        <a:pt x="37" y="20"/>
                      </a:cubicBezTo>
                      <a:cubicBezTo>
                        <a:pt x="37" y="18"/>
                        <a:pt x="37" y="18"/>
                        <a:pt x="37" y="18"/>
                      </a:cubicBezTo>
                      <a:cubicBezTo>
                        <a:pt x="35" y="17"/>
                        <a:pt x="20" y="22"/>
                        <a:pt x="20" y="23"/>
                      </a:cubicBezTo>
                      <a:lnTo>
                        <a:pt x="21" y="22"/>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48" name="Freeform 13">
                  <a:extLst>
                    <a:ext uri="{FF2B5EF4-FFF2-40B4-BE49-F238E27FC236}">
                      <a16:creationId xmlns:a16="http://schemas.microsoft.com/office/drawing/2014/main" id="{B1FA9BC5-C06A-C3D5-DF92-28059C91884B}"/>
                    </a:ext>
                  </a:extLst>
                </p:cNvPr>
                <p:cNvSpPr>
                  <a:spLocks/>
                </p:cNvSpPr>
                <p:nvPr/>
              </p:nvSpPr>
              <p:spPr bwMode="auto">
                <a:xfrm>
                  <a:off x="6485612" y="3214533"/>
                  <a:ext cx="205707" cy="61960"/>
                </a:xfrm>
                <a:custGeom>
                  <a:avLst/>
                  <a:gdLst>
                    <a:gd name="T0" fmla="*/ 81 w 84"/>
                    <a:gd name="T1" fmla="*/ 24 h 25"/>
                    <a:gd name="T2" fmla="*/ 75 w 84"/>
                    <a:gd name="T3" fmla="*/ 22 h 25"/>
                    <a:gd name="T4" fmla="*/ 75 w 84"/>
                    <a:gd name="T5" fmla="*/ 25 h 25"/>
                    <a:gd name="T6" fmla="*/ 44 w 84"/>
                    <a:gd name="T7" fmla="*/ 20 h 25"/>
                    <a:gd name="T8" fmla="*/ 37 w 84"/>
                    <a:gd name="T9" fmla="*/ 17 h 25"/>
                    <a:gd name="T10" fmla="*/ 21 w 84"/>
                    <a:gd name="T11" fmla="*/ 15 h 25"/>
                    <a:gd name="T12" fmla="*/ 10 w 84"/>
                    <a:gd name="T13" fmla="*/ 13 h 25"/>
                    <a:gd name="T14" fmla="*/ 0 w 84"/>
                    <a:gd name="T15" fmla="*/ 7 h 25"/>
                    <a:gd name="T16" fmla="*/ 8 w 84"/>
                    <a:gd name="T17" fmla="*/ 1 h 25"/>
                    <a:gd name="T18" fmla="*/ 10 w 84"/>
                    <a:gd name="T19" fmla="*/ 2 h 25"/>
                    <a:gd name="T20" fmla="*/ 14 w 84"/>
                    <a:gd name="T21" fmla="*/ 0 h 25"/>
                    <a:gd name="T22" fmla="*/ 36 w 84"/>
                    <a:gd name="T23" fmla="*/ 10 h 25"/>
                    <a:gd name="T24" fmla="*/ 45 w 84"/>
                    <a:gd name="T25" fmla="*/ 5 h 25"/>
                    <a:gd name="T26" fmla="*/ 58 w 84"/>
                    <a:gd name="T27" fmla="*/ 10 h 25"/>
                    <a:gd name="T28" fmla="*/ 66 w 84"/>
                    <a:gd name="T29" fmla="*/ 9 h 25"/>
                    <a:gd name="T30" fmla="*/ 69 w 84"/>
                    <a:gd name="T31" fmla="*/ 9 h 25"/>
                    <a:gd name="T32" fmla="*/ 58 w 84"/>
                    <a:gd name="T33" fmla="*/ 11 h 25"/>
                    <a:gd name="T34" fmla="*/ 70 w 84"/>
                    <a:gd name="T35" fmla="*/ 15 h 25"/>
                    <a:gd name="T36" fmla="*/ 72 w 84"/>
                    <a:gd name="T37" fmla="*/ 18 h 25"/>
                    <a:gd name="T38" fmla="*/ 79 w 84"/>
                    <a:gd name="T39" fmla="*/ 18 h 25"/>
                    <a:gd name="T40" fmla="*/ 84 w 84"/>
                    <a:gd name="T41" fmla="*/ 21 h 25"/>
                    <a:gd name="T42" fmla="*/ 81 w 84"/>
                    <a:gd name="T4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25">
                      <a:moveTo>
                        <a:pt x="81" y="24"/>
                      </a:moveTo>
                      <a:cubicBezTo>
                        <a:pt x="78" y="24"/>
                        <a:pt x="78" y="22"/>
                        <a:pt x="75" y="22"/>
                      </a:cubicBezTo>
                      <a:cubicBezTo>
                        <a:pt x="74" y="22"/>
                        <a:pt x="74" y="24"/>
                        <a:pt x="75" y="25"/>
                      </a:cubicBezTo>
                      <a:cubicBezTo>
                        <a:pt x="65" y="21"/>
                        <a:pt x="56" y="20"/>
                        <a:pt x="44" y="20"/>
                      </a:cubicBezTo>
                      <a:cubicBezTo>
                        <a:pt x="41" y="20"/>
                        <a:pt x="40" y="17"/>
                        <a:pt x="37" y="17"/>
                      </a:cubicBezTo>
                      <a:cubicBezTo>
                        <a:pt x="32" y="17"/>
                        <a:pt x="27" y="16"/>
                        <a:pt x="21" y="15"/>
                      </a:cubicBezTo>
                      <a:cubicBezTo>
                        <a:pt x="17" y="13"/>
                        <a:pt x="13" y="16"/>
                        <a:pt x="10" y="13"/>
                      </a:cubicBezTo>
                      <a:cubicBezTo>
                        <a:pt x="7" y="10"/>
                        <a:pt x="5" y="7"/>
                        <a:pt x="0" y="7"/>
                      </a:cubicBezTo>
                      <a:cubicBezTo>
                        <a:pt x="1" y="6"/>
                        <a:pt x="6" y="1"/>
                        <a:pt x="8" y="1"/>
                      </a:cubicBezTo>
                      <a:cubicBezTo>
                        <a:pt x="8" y="1"/>
                        <a:pt x="9" y="2"/>
                        <a:pt x="10" y="2"/>
                      </a:cubicBezTo>
                      <a:cubicBezTo>
                        <a:pt x="12" y="2"/>
                        <a:pt x="13" y="0"/>
                        <a:pt x="14" y="0"/>
                      </a:cubicBezTo>
                      <a:cubicBezTo>
                        <a:pt x="23" y="0"/>
                        <a:pt x="27" y="10"/>
                        <a:pt x="36" y="10"/>
                      </a:cubicBezTo>
                      <a:cubicBezTo>
                        <a:pt x="41" y="10"/>
                        <a:pt x="41" y="5"/>
                        <a:pt x="45" y="5"/>
                      </a:cubicBezTo>
                      <a:cubicBezTo>
                        <a:pt x="51" y="5"/>
                        <a:pt x="53" y="10"/>
                        <a:pt x="58" y="10"/>
                      </a:cubicBezTo>
                      <a:cubicBezTo>
                        <a:pt x="66" y="9"/>
                        <a:pt x="66" y="9"/>
                        <a:pt x="66" y="9"/>
                      </a:cubicBezTo>
                      <a:cubicBezTo>
                        <a:pt x="69" y="9"/>
                        <a:pt x="69" y="9"/>
                        <a:pt x="69" y="9"/>
                      </a:cubicBezTo>
                      <a:cubicBezTo>
                        <a:pt x="68" y="11"/>
                        <a:pt x="59" y="12"/>
                        <a:pt x="58" y="11"/>
                      </a:cubicBezTo>
                      <a:cubicBezTo>
                        <a:pt x="61" y="14"/>
                        <a:pt x="65" y="15"/>
                        <a:pt x="70" y="15"/>
                      </a:cubicBezTo>
                      <a:cubicBezTo>
                        <a:pt x="72" y="15"/>
                        <a:pt x="72" y="17"/>
                        <a:pt x="72" y="18"/>
                      </a:cubicBezTo>
                      <a:cubicBezTo>
                        <a:pt x="74" y="20"/>
                        <a:pt x="77" y="17"/>
                        <a:pt x="79" y="18"/>
                      </a:cubicBezTo>
                      <a:cubicBezTo>
                        <a:pt x="82" y="19"/>
                        <a:pt x="82" y="20"/>
                        <a:pt x="84" y="21"/>
                      </a:cubicBezTo>
                      <a:cubicBezTo>
                        <a:pt x="83" y="22"/>
                        <a:pt x="81" y="24"/>
                        <a:pt x="81" y="24"/>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49" name="Freeform 14">
                  <a:extLst>
                    <a:ext uri="{FF2B5EF4-FFF2-40B4-BE49-F238E27FC236}">
                      <a16:creationId xmlns:a16="http://schemas.microsoft.com/office/drawing/2014/main" id="{E8731DCD-245B-328F-E865-665123664FC3}"/>
                    </a:ext>
                  </a:extLst>
                </p:cNvPr>
                <p:cNvSpPr>
                  <a:spLocks/>
                </p:cNvSpPr>
                <p:nvPr/>
              </p:nvSpPr>
              <p:spPr bwMode="auto">
                <a:xfrm>
                  <a:off x="6774346" y="3264101"/>
                  <a:ext cx="61960" cy="14870"/>
                </a:xfrm>
                <a:custGeom>
                  <a:avLst/>
                  <a:gdLst>
                    <a:gd name="T0" fmla="*/ 17 w 25"/>
                    <a:gd name="T1" fmla="*/ 6 h 6"/>
                    <a:gd name="T2" fmla="*/ 7 w 25"/>
                    <a:gd name="T3" fmla="*/ 6 h 6"/>
                    <a:gd name="T4" fmla="*/ 0 w 25"/>
                    <a:gd name="T5" fmla="*/ 3 h 6"/>
                    <a:gd name="T6" fmla="*/ 6 w 25"/>
                    <a:gd name="T7" fmla="*/ 1 h 6"/>
                    <a:gd name="T8" fmla="*/ 17 w 25"/>
                    <a:gd name="T9" fmla="*/ 3 h 6"/>
                    <a:gd name="T10" fmla="*/ 25 w 25"/>
                    <a:gd name="T11" fmla="*/ 0 h 6"/>
                    <a:gd name="T12" fmla="*/ 17 w 2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5" h="6">
                      <a:moveTo>
                        <a:pt x="17" y="6"/>
                      </a:moveTo>
                      <a:cubicBezTo>
                        <a:pt x="13" y="6"/>
                        <a:pt x="9" y="6"/>
                        <a:pt x="7" y="6"/>
                      </a:cubicBezTo>
                      <a:cubicBezTo>
                        <a:pt x="5" y="6"/>
                        <a:pt x="0" y="6"/>
                        <a:pt x="0" y="3"/>
                      </a:cubicBezTo>
                      <a:cubicBezTo>
                        <a:pt x="0" y="0"/>
                        <a:pt x="4" y="1"/>
                        <a:pt x="6" y="1"/>
                      </a:cubicBezTo>
                      <a:cubicBezTo>
                        <a:pt x="11" y="1"/>
                        <a:pt x="13" y="3"/>
                        <a:pt x="17" y="3"/>
                      </a:cubicBezTo>
                      <a:cubicBezTo>
                        <a:pt x="21" y="3"/>
                        <a:pt x="23" y="1"/>
                        <a:pt x="25" y="0"/>
                      </a:cubicBezTo>
                      <a:cubicBezTo>
                        <a:pt x="23" y="4"/>
                        <a:pt x="21" y="4"/>
                        <a:pt x="17" y="6"/>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50" name="Freeform 15">
                  <a:extLst>
                    <a:ext uri="{FF2B5EF4-FFF2-40B4-BE49-F238E27FC236}">
                      <a16:creationId xmlns:a16="http://schemas.microsoft.com/office/drawing/2014/main" id="{7BB82B8B-7DCE-7898-BD3A-DB7536A93F83}"/>
                    </a:ext>
                  </a:extLst>
                </p:cNvPr>
                <p:cNvSpPr>
                  <a:spLocks/>
                </p:cNvSpPr>
                <p:nvPr/>
              </p:nvSpPr>
              <p:spPr bwMode="auto">
                <a:xfrm>
                  <a:off x="6713625" y="3266579"/>
                  <a:ext cx="44611" cy="14870"/>
                </a:xfrm>
                <a:custGeom>
                  <a:avLst/>
                  <a:gdLst>
                    <a:gd name="T0" fmla="*/ 18 w 18"/>
                    <a:gd name="T1" fmla="*/ 4 h 6"/>
                    <a:gd name="T2" fmla="*/ 15 w 18"/>
                    <a:gd name="T3" fmla="*/ 4 h 6"/>
                    <a:gd name="T4" fmla="*/ 13 w 18"/>
                    <a:gd name="T5" fmla="*/ 3 h 6"/>
                    <a:gd name="T6" fmla="*/ 6 w 18"/>
                    <a:gd name="T7" fmla="*/ 6 h 6"/>
                    <a:gd name="T8" fmla="*/ 0 w 18"/>
                    <a:gd name="T9" fmla="*/ 4 h 6"/>
                    <a:gd name="T10" fmla="*/ 5 w 18"/>
                    <a:gd name="T11" fmla="*/ 1 h 6"/>
                    <a:gd name="T12" fmla="*/ 11 w 18"/>
                    <a:gd name="T13" fmla="*/ 2 h 6"/>
                    <a:gd name="T14" fmla="*/ 11 w 18"/>
                    <a:gd name="T15" fmla="*/ 0 h 6"/>
                    <a:gd name="T16" fmla="*/ 18 w 18"/>
                    <a:gd name="T17" fmla="*/ 0 h 6"/>
                    <a:gd name="T18" fmla="*/ 18 w 18"/>
                    <a:gd name="T1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6">
                      <a:moveTo>
                        <a:pt x="18" y="4"/>
                      </a:moveTo>
                      <a:cubicBezTo>
                        <a:pt x="15" y="4"/>
                        <a:pt x="15" y="4"/>
                        <a:pt x="15" y="4"/>
                      </a:cubicBezTo>
                      <a:cubicBezTo>
                        <a:pt x="13" y="3"/>
                        <a:pt x="13" y="3"/>
                        <a:pt x="13" y="3"/>
                      </a:cubicBezTo>
                      <a:cubicBezTo>
                        <a:pt x="10" y="4"/>
                        <a:pt x="9" y="6"/>
                        <a:pt x="6" y="6"/>
                      </a:cubicBezTo>
                      <a:cubicBezTo>
                        <a:pt x="4" y="6"/>
                        <a:pt x="0" y="5"/>
                        <a:pt x="0" y="4"/>
                      </a:cubicBezTo>
                      <a:cubicBezTo>
                        <a:pt x="0" y="1"/>
                        <a:pt x="3" y="1"/>
                        <a:pt x="5" y="1"/>
                      </a:cubicBezTo>
                      <a:cubicBezTo>
                        <a:pt x="8" y="1"/>
                        <a:pt x="9" y="2"/>
                        <a:pt x="11" y="2"/>
                      </a:cubicBezTo>
                      <a:cubicBezTo>
                        <a:pt x="11" y="1"/>
                        <a:pt x="11" y="1"/>
                        <a:pt x="11" y="0"/>
                      </a:cubicBezTo>
                      <a:cubicBezTo>
                        <a:pt x="18" y="0"/>
                        <a:pt x="18" y="0"/>
                        <a:pt x="18" y="0"/>
                      </a:cubicBezTo>
                      <a:cubicBezTo>
                        <a:pt x="18" y="2"/>
                        <a:pt x="17" y="4"/>
                        <a:pt x="18" y="4"/>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51" name="Freeform 16">
                  <a:extLst>
                    <a:ext uri="{FF2B5EF4-FFF2-40B4-BE49-F238E27FC236}">
                      <a16:creationId xmlns:a16="http://schemas.microsoft.com/office/drawing/2014/main" id="{F1BFC6B9-566D-C0CE-788E-88E3206B07D6}"/>
                    </a:ext>
                  </a:extLst>
                </p:cNvPr>
                <p:cNvSpPr>
                  <a:spLocks/>
                </p:cNvSpPr>
                <p:nvPr/>
              </p:nvSpPr>
              <p:spPr bwMode="auto">
                <a:xfrm>
                  <a:off x="6760715" y="3283928"/>
                  <a:ext cx="30980" cy="24784"/>
                </a:xfrm>
                <a:custGeom>
                  <a:avLst/>
                  <a:gdLst>
                    <a:gd name="T0" fmla="*/ 9 w 13"/>
                    <a:gd name="T1" fmla="*/ 10 h 10"/>
                    <a:gd name="T2" fmla="*/ 8 w 13"/>
                    <a:gd name="T3" fmla="*/ 6 h 10"/>
                    <a:gd name="T4" fmla="*/ 0 w 13"/>
                    <a:gd name="T5" fmla="*/ 3 h 10"/>
                    <a:gd name="T6" fmla="*/ 6 w 13"/>
                    <a:gd name="T7" fmla="*/ 1 h 10"/>
                    <a:gd name="T8" fmla="*/ 8 w 13"/>
                    <a:gd name="T9" fmla="*/ 1 h 10"/>
                    <a:gd name="T10" fmla="*/ 13 w 13"/>
                    <a:gd name="T11" fmla="*/ 8 h 10"/>
                    <a:gd name="T12" fmla="*/ 10 w 13"/>
                    <a:gd name="T13" fmla="*/ 10 h 10"/>
                    <a:gd name="T14" fmla="*/ 9 w 13"/>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9" y="10"/>
                      </a:moveTo>
                      <a:cubicBezTo>
                        <a:pt x="8" y="10"/>
                        <a:pt x="8" y="7"/>
                        <a:pt x="8" y="6"/>
                      </a:cubicBezTo>
                      <a:cubicBezTo>
                        <a:pt x="5" y="6"/>
                        <a:pt x="0" y="6"/>
                        <a:pt x="0" y="3"/>
                      </a:cubicBezTo>
                      <a:cubicBezTo>
                        <a:pt x="0" y="0"/>
                        <a:pt x="4" y="1"/>
                        <a:pt x="6" y="1"/>
                      </a:cubicBezTo>
                      <a:cubicBezTo>
                        <a:pt x="6" y="1"/>
                        <a:pt x="8" y="1"/>
                        <a:pt x="8" y="1"/>
                      </a:cubicBezTo>
                      <a:cubicBezTo>
                        <a:pt x="8" y="5"/>
                        <a:pt x="13" y="4"/>
                        <a:pt x="13" y="8"/>
                      </a:cubicBezTo>
                      <a:cubicBezTo>
                        <a:pt x="13" y="9"/>
                        <a:pt x="11" y="10"/>
                        <a:pt x="10" y="10"/>
                      </a:cubicBezTo>
                      <a:cubicBezTo>
                        <a:pt x="10" y="10"/>
                        <a:pt x="10" y="10"/>
                        <a:pt x="9" y="1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52" name="Freeform 17">
                  <a:extLst>
                    <a:ext uri="{FF2B5EF4-FFF2-40B4-BE49-F238E27FC236}">
                      <a16:creationId xmlns:a16="http://schemas.microsoft.com/office/drawing/2014/main" id="{47EBDE40-CE1F-8249-B04F-D0E895168044}"/>
                    </a:ext>
                  </a:extLst>
                </p:cNvPr>
                <p:cNvSpPr>
                  <a:spLocks/>
                </p:cNvSpPr>
                <p:nvPr/>
              </p:nvSpPr>
              <p:spPr bwMode="auto">
                <a:xfrm>
                  <a:off x="6698755" y="3266579"/>
                  <a:ext cx="12392" cy="12392"/>
                </a:xfrm>
                <a:custGeom>
                  <a:avLst/>
                  <a:gdLst>
                    <a:gd name="T0" fmla="*/ 0 w 5"/>
                    <a:gd name="T1" fmla="*/ 0 h 5"/>
                    <a:gd name="T2" fmla="*/ 2 w 5"/>
                    <a:gd name="T3" fmla="*/ 0 h 5"/>
                    <a:gd name="T4" fmla="*/ 5 w 5"/>
                    <a:gd name="T5" fmla="*/ 2 h 5"/>
                    <a:gd name="T6" fmla="*/ 2 w 5"/>
                    <a:gd name="T7" fmla="*/ 5 h 5"/>
                    <a:gd name="T8" fmla="*/ 0 w 5"/>
                    <a:gd name="T9" fmla="*/ 3 h 5"/>
                    <a:gd name="T10" fmla="*/ 0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0"/>
                      </a:moveTo>
                      <a:cubicBezTo>
                        <a:pt x="1" y="0"/>
                        <a:pt x="2" y="0"/>
                        <a:pt x="2" y="0"/>
                      </a:cubicBezTo>
                      <a:cubicBezTo>
                        <a:pt x="4" y="0"/>
                        <a:pt x="4" y="1"/>
                        <a:pt x="5" y="2"/>
                      </a:cubicBezTo>
                      <a:cubicBezTo>
                        <a:pt x="5" y="3"/>
                        <a:pt x="4" y="5"/>
                        <a:pt x="2" y="5"/>
                      </a:cubicBezTo>
                      <a:cubicBezTo>
                        <a:pt x="1" y="5"/>
                        <a:pt x="0" y="3"/>
                        <a:pt x="0" y="3"/>
                      </a:cubicBezTo>
                      <a:cubicBezTo>
                        <a:pt x="0" y="2"/>
                        <a:pt x="0" y="1"/>
                        <a:pt x="0" y="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53" name="Freeform 18">
                  <a:extLst>
                    <a:ext uri="{FF2B5EF4-FFF2-40B4-BE49-F238E27FC236}">
                      <a16:creationId xmlns:a16="http://schemas.microsoft.com/office/drawing/2014/main" id="{D8B5D0A9-B75D-ABB9-6E1A-42B1907C4464}"/>
                    </a:ext>
                  </a:extLst>
                </p:cNvPr>
                <p:cNvSpPr>
                  <a:spLocks/>
                </p:cNvSpPr>
                <p:nvPr/>
              </p:nvSpPr>
              <p:spPr bwMode="auto">
                <a:xfrm>
                  <a:off x="6848699" y="3266579"/>
                  <a:ext cx="70635" cy="42133"/>
                </a:xfrm>
                <a:custGeom>
                  <a:avLst/>
                  <a:gdLst>
                    <a:gd name="T0" fmla="*/ 12 w 29"/>
                    <a:gd name="T1" fmla="*/ 9 h 17"/>
                    <a:gd name="T2" fmla="*/ 11 w 29"/>
                    <a:gd name="T3" fmla="*/ 12 h 17"/>
                    <a:gd name="T4" fmla="*/ 2 w 29"/>
                    <a:gd name="T5" fmla="*/ 17 h 17"/>
                    <a:gd name="T6" fmla="*/ 0 w 29"/>
                    <a:gd name="T7" fmla="*/ 15 h 17"/>
                    <a:gd name="T8" fmla="*/ 10 w 29"/>
                    <a:gd name="T9" fmla="*/ 7 h 17"/>
                    <a:gd name="T10" fmla="*/ 11 w 29"/>
                    <a:gd name="T11" fmla="*/ 4 h 17"/>
                    <a:gd name="T12" fmla="*/ 29 w 29"/>
                    <a:gd name="T13" fmla="*/ 2 h 17"/>
                    <a:gd name="T14" fmla="*/ 12 w 29"/>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7">
                      <a:moveTo>
                        <a:pt x="12" y="9"/>
                      </a:moveTo>
                      <a:cubicBezTo>
                        <a:pt x="11" y="9"/>
                        <a:pt x="12" y="11"/>
                        <a:pt x="11" y="12"/>
                      </a:cubicBezTo>
                      <a:cubicBezTo>
                        <a:pt x="10" y="14"/>
                        <a:pt x="5" y="17"/>
                        <a:pt x="2" y="17"/>
                      </a:cubicBezTo>
                      <a:cubicBezTo>
                        <a:pt x="1" y="17"/>
                        <a:pt x="0" y="16"/>
                        <a:pt x="0" y="15"/>
                      </a:cubicBezTo>
                      <a:cubicBezTo>
                        <a:pt x="0" y="8"/>
                        <a:pt x="5" y="8"/>
                        <a:pt x="10" y="7"/>
                      </a:cubicBezTo>
                      <a:cubicBezTo>
                        <a:pt x="11" y="7"/>
                        <a:pt x="11" y="5"/>
                        <a:pt x="11" y="4"/>
                      </a:cubicBezTo>
                      <a:cubicBezTo>
                        <a:pt x="14" y="1"/>
                        <a:pt x="27" y="0"/>
                        <a:pt x="29" y="2"/>
                      </a:cubicBezTo>
                      <a:cubicBezTo>
                        <a:pt x="26" y="6"/>
                        <a:pt x="17" y="9"/>
                        <a:pt x="12" y="9"/>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54" name="Freeform 19">
                  <a:extLst>
                    <a:ext uri="{FF2B5EF4-FFF2-40B4-BE49-F238E27FC236}">
                      <a16:creationId xmlns:a16="http://schemas.microsoft.com/office/drawing/2014/main" id="{1E3569D2-14AC-127F-D1F2-707DA58A0167}"/>
                    </a:ext>
                  </a:extLst>
                </p:cNvPr>
                <p:cNvSpPr>
                  <a:spLocks/>
                </p:cNvSpPr>
                <p:nvPr/>
              </p:nvSpPr>
              <p:spPr bwMode="auto">
                <a:xfrm>
                  <a:off x="7058123" y="3210815"/>
                  <a:ext cx="12392" cy="28502"/>
                </a:xfrm>
                <a:custGeom>
                  <a:avLst/>
                  <a:gdLst>
                    <a:gd name="T0" fmla="*/ 4 w 5"/>
                    <a:gd name="T1" fmla="*/ 0 h 12"/>
                    <a:gd name="T2" fmla="*/ 5 w 5"/>
                    <a:gd name="T3" fmla="*/ 3 h 12"/>
                    <a:gd name="T4" fmla="*/ 3 w 5"/>
                    <a:gd name="T5" fmla="*/ 6 h 12"/>
                    <a:gd name="T6" fmla="*/ 1 w 5"/>
                    <a:gd name="T7" fmla="*/ 12 h 12"/>
                    <a:gd name="T8" fmla="*/ 0 w 5"/>
                    <a:gd name="T9" fmla="*/ 10 h 12"/>
                    <a:gd name="T10" fmla="*/ 3 w 5"/>
                    <a:gd name="T11" fmla="*/ 5 h 12"/>
                    <a:gd name="T12" fmla="*/ 4 w 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4" y="0"/>
                      </a:moveTo>
                      <a:cubicBezTo>
                        <a:pt x="5" y="2"/>
                        <a:pt x="5" y="1"/>
                        <a:pt x="5" y="3"/>
                      </a:cubicBezTo>
                      <a:cubicBezTo>
                        <a:pt x="5" y="5"/>
                        <a:pt x="5" y="6"/>
                        <a:pt x="3" y="6"/>
                      </a:cubicBezTo>
                      <a:cubicBezTo>
                        <a:pt x="3" y="9"/>
                        <a:pt x="4" y="12"/>
                        <a:pt x="1" y="12"/>
                      </a:cubicBezTo>
                      <a:cubicBezTo>
                        <a:pt x="1" y="12"/>
                        <a:pt x="0" y="10"/>
                        <a:pt x="0" y="10"/>
                      </a:cubicBezTo>
                      <a:cubicBezTo>
                        <a:pt x="0" y="7"/>
                        <a:pt x="3" y="6"/>
                        <a:pt x="3" y="5"/>
                      </a:cubicBezTo>
                      <a:cubicBezTo>
                        <a:pt x="3" y="3"/>
                        <a:pt x="2" y="0"/>
                        <a:pt x="4" y="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55" name="Freeform 20">
                  <a:extLst>
                    <a:ext uri="{FF2B5EF4-FFF2-40B4-BE49-F238E27FC236}">
                      <a16:creationId xmlns:a16="http://schemas.microsoft.com/office/drawing/2014/main" id="{E5404284-BD83-9BD5-1BC3-B40E25664D2E}"/>
                    </a:ext>
                  </a:extLst>
                </p:cNvPr>
                <p:cNvSpPr>
                  <a:spLocks/>
                </p:cNvSpPr>
                <p:nvPr/>
              </p:nvSpPr>
              <p:spPr bwMode="auto">
                <a:xfrm>
                  <a:off x="6899505" y="3156290"/>
                  <a:ext cx="19827" cy="22306"/>
                </a:xfrm>
                <a:custGeom>
                  <a:avLst/>
                  <a:gdLst>
                    <a:gd name="T0" fmla="*/ 8 w 8"/>
                    <a:gd name="T1" fmla="*/ 5 h 9"/>
                    <a:gd name="T2" fmla="*/ 5 w 8"/>
                    <a:gd name="T3" fmla="*/ 9 h 9"/>
                    <a:gd name="T4" fmla="*/ 0 w 8"/>
                    <a:gd name="T5" fmla="*/ 3 h 9"/>
                    <a:gd name="T6" fmla="*/ 8 w 8"/>
                    <a:gd name="T7" fmla="*/ 5 h 9"/>
                  </a:gdLst>
                  <a:ahLst/>
                  <a:cxnLst>
                    <a:cxn ang="0">
                      <a:pos x="T0" y="T1"/>
                    </a:cxn>
                    <a:cxn ang="0">
                      <a:pos x="T2" y="T3"/>
                    </a:cxn>
                    <a:cxn ang="0">
                      <a:pos x="T4" y="T5"/>
                    </a:cxn>
                    <a:cxn ang="0">
                      <a:pos x="T6" y="T7"/>
                    </a:cxn>
                  </a:cxnLst>
                  <a:rect l="0" t="0" r="r" b="b"/>
                  <a:pathLst>
                    <a:path w="8" h="9">
                      <a:moveTo>
                        <a:pt x="8" y="5"/>
                      </a:moveTo>
                      <a:cubicBezTo>
                        <a:pt x="8" y="5"/>
                        <a:pt x="6" y="9"/>
                        <a:pt x="5" y="9"/>
                      </a:cubicBezTo>
                      <a:cubicBezTo>
                        <a:pt x="3" y="9"/>
                        <a:pt x="0" y="5"/>
                        <a:pt x="0" y="3"/>
                      </a:cubicBezTo>
                      <a:cubicBezTo>
                        <a:pt x="0" y="0"/>
                        <a:pt x="8" y="2"/>
                        <a:pt x="8" y="5"/>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56" name="Freeform 21">
                  <a:extLst>
                    <a:ext uri="{FF2B5EF4-FFF2-40B4-BE49-F238E27FC236}">
                      <a16:creationId xmlns:a16="http://schemas.microsoft.com/office/drawing/2014/main" id="{F6C6ED35-90BF-A6C5-D4C4-67E30A909DC9}"/>
                    </a:ext>
                  </a:extLst>
                </p:cNvPr>
                <p:cNvSpPr>
                  <a:spLocks/>
                </p:cNvSpPr>
                <p:nvPr/>
              </p:nvSpPr>
              <p:spPr bwMode="auto">
                <a:xfrm>
                  <a:off x="6936681" y="3158768"/>
                  <a:ext cx="55764" cy="14870"/>
                </a:xfrm>
                <a:custGeom>
                  <a:avLst/>
                  <a:gdLst>
                    <a:gd name="T0" fmla="*/ 20 w 23"/>
                    <a:gd name="T1" fmla="*/ 0 h 6"/>
                    <a:gd name="T2" fmla="*/ 23 w 23"/>
                    <a:gd name="T3" fmla="*/ 6 h 6"/>
                    <a:gd name="T4" fmla="*/ 21 w 23"/>
                    <a:gd name="T5" fmla="*/ 6 h 6"/>
                    <a:gd name="T6" fmla="*/ 11 w 23"/>
                    <a:gd name="T7" fmla="*/ 3 h 6"/>
                    <a:gd name="T8" fmla="*/ 5 w 23"/>
                    <a:gd name="T9" fmla="*/ 3 h 6"/>
                    <a:gd name="T10" fmla="*/ 0 w 23"/>
                    <a:gd name="T11" fmla="*/ 2 h 6"/>
                    <a:gd name="T12" fmla="*/ 2 w 23"/>
                    <a:gd name="T13" fmla="*/ 0 h 6"/>
                    <a:gd name="T14" fmla="*/ 14 w 23"/>
                    <a:gd name="T15" fmla="*/ 0 h 6"/>
                    <a:gd name="T16" fmla="*/ 19 w 23"/>
                    <a:gd name="T17" fmla="*/ 1 h 6"/>
                    <a:gd name="T18" fmla="*/ 20 w 23"/>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
                      <a:moveTo>
                        <a:pt x="20" y="0"/>
                      </a:moveTo>
                      <a:cubicBezTo>
                        <a:pt x="20" y="3"/>
                        <a:pt x="23" y="3"/>
                        <a:pt x="23" y="6"/>
                      </a:cubicBezTo>
                      <a:cubicBezTo>
                        <a:pt x="23" y="6"/>
                        <a:pt x="22" y="6"/>
                        <a:pt x="21" y="6"/>
                      </a:cubicBezTo>
                      <a:cubicBezTo>
                        <a:pt x="17" y="6"/>
                        <a:pt x="15" y="3"/>
                        <a:pt x="11" y="3"/>
                      </a:cubicBezTo>
                      <a:cubicBezTo>
                        <a:pt x="8" y="3"/>
                        <a:pt x="7" y="3"/>
                        <a:pt x="5" y="3"/>
                      </a:cubicBezTo>
                      <a:cubicBezTo>
                        <a:pt x="4" y="3"/>
                        <a:pt x="0" y="2"/>
                        <a:pt x="0" y="2"/>
                      </a:cubicBezTo>
                      <a:cubicBezTo>
                        <a:pt x="0" y="1"/>
                        <a:pt x="1" y="0"/>
                        <a:pt x="2" y="0"/>
                      </a:cubicBezTo>
                      <a:cubicBezTo>
                        <a:pt x="14" y="0"/>
                        <a:pt x="14" y="0"/>
                        <a:pt x="14" y="0"/>
                      </a:cubicBezTo>
                      <a:cubicBezTo>
                        <a:pt x="15" y="2"/>
                        <a:pt x="17" y="1"/>
                        <a:pt x="19" y="1"/>
                      </a:cubicBezTo>
                      <a:lnTo>
                        <a:pt x="20" y="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57" name="Freeform 22">
                  <a:extLst>
                    <a:ext uri="{FF2B5EF4-FFF2-40B4-BE49-F238E27FC236}">
                      <a16:creationId xmlns:a16="http://schemas.microsoft.com/office/drawing/2014/main" id="{01886682-5174-0DDA-DBC6-8DB45DB8EC79}"/>
                    </a:ext>
                  </a:extLst>
                </p:cNvPr>
                <p:cNvSpPr>
                  <a:spLocks/>
                </p:cNvSpPr>
                <p:nvPr/>
              </p:nvSpPr>
              <p:spPr bwMode="auto">
                <a:xfrm>
                  <a:off x="6926768" y="3053436"/>
                  <a:ext cx="23545" cy="54525"/>
                </a:xfrm>
                <a:custGeom>
                  <a:avLst/>
                  <a:gdLst>
                    <a:gd name="T0" fmla="*/ 3 w 10"/>
                    <a:gd name="T1" fmla="*/ 18 h 22"/>
                    <a:gd name="T2" fmla="*/ 3 w 10"/>
                    <a:gd name="T3" fmla="*/ 16 h 22"/>
                    <a:gd name="T4" fmla="*/ 9 w 10"/>
                    <a:gd name="T5" fmla="*/ 15 h 22"/>
                    <a:gd name="T6" fmla="*/ 7 w 10"/>
                    <a:gd name="T7" fmla="*/ 11 h 22"/>
                    <a:gd name="T8" fmla="*/ 10 w 10"/>
                    <a:gd name="T9" fmla="*/ 7 h 22"/>
                    <a:gd name="T10" fmla="*/ 2 w 10"/>
                    <a:gd name="T11" fmla="*/ 0 h 22"/>
                    <a:gd name="T12" fmla="*/ 0 w 10"/>
                    <a:gd name="T13" fmla="*/ 5 h 22"/>
                    <a:gd name="T14" fmla="*/ 2 w 10"/>
                    <a:gd name="T15" fmla="*/ 13 h 22"/>
                    <a:gd name="T16" fmla="*/ 2 w 10"/>
                    <a:gd name="T17" fmla="*/ 17 h 22"/>
                    <a:gd name="T18" fmla="*/ 6 w 10"/>
                    <a:gd name="T19" fmla="*/ 22 h 22"/>
                    <a:gd name="T20" fmla="*/ 3 w 10"/>
                    <a:gd name="T21"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3" y="18"/>
                      </a:moveTo>
                      <a:cubicBezTo>
                        <a:pt x="3" y="16"/>
                        <a:pt x="3" y="16"/>
                        <a:pt x="3" y="16"/>
                      </a:cubicBezTo>
                      <a:cubicBezTo>
                        <a:pt x="5" y="16"/>
                        <a:pt x="8" y="15"/>
                        <a:pt x="9" y="15"/>
                      </a:cubicBezTo>
                      <a:cubicBezTo>
                        <a:pt x="9" y="13"/>
                        <a:pt x="7" y="12"/>
                        <a:pt x="7" y="11"/>
                      </a:cubicBezTo>
                      <a:cubicBezTo>
                        <a:pt x="7" y="9"/>
                        <a:pt x="10" y="9"/>
                        <a:pt x="10" y="7"/>
                      </a:cubicBezTo>
                      <a:cubicBezTo>
                        <a:pt x="5" y="6"/>
                        <a:pt x="3" y="4"/>
                        <a:pt x="2" y="0"/>
                      </a:cubicBezTo>
                      <a:cubicBezTo>
                        <a:pt x="0" y="1"/>
                        <a:pt x="0" y="3"/>
                        <a:pt x="0" y="5"/>
                      </a:cubicBezTo>
                      <a:cubicBezTo>
                        <a:pt x="0" y="9"/>
                        <a:pt x="2" y="10"/>
                        <a:pt x="2" y="13"/>
                      </a:cubicBezTo>
                      <a:cubicBezTo>
                        <a:pt x="2" y="16"/>
                        <a:pt x="2" y="15"/>
                        <a:pt x="2" y="17"/>
                      </a:cubicBezTo>
                      <a:cubicBezTo>
                        <a:pt x="2" y="19"/>
                        <a:pt x="3" y="22"/>
                        <a:pt x="6" y="22"/>
                      </a:cubicBezTo>
                      <a:cubicBezTo>
                        <a:pt x="4" y="20"/>
                        <a:pt x="4" y="19"/>
                        <a:pt x="3" y="18"/>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58" name="Freeform 23">
                  <a:extLst>
                    <a:ext uri="{FF2B5EF4-FFF2-40B4-BE49-F238E27FC236}">
                      <a16:creationId xmlns:a16="http://schemas.microsoft.com/office/drawing/2014/main" id="{7AAE8B34-0727-6518-5E21-9D205C1C219B}"/>
                    </a:ext>
                  </a:extLst>
                </p:cNvPr>
                <p:cNvSpPr>
                  <a:spLocks/>
                </p:cNvSpPr>
                <p:nvPr/>
              </p:nvSpPr>
              <p:spPr bwMode="auto">
                <a:xfrm>
                  <a:off x="7349336" y="3181074"/>
                  <a:ext cx="78070" cy="45851"/>
                </a:xfrm>
                <a:custGeom>
                  <a:avLst/>
                  <a:gdLst>
                    <a:gd name="T0" fmla="*/ 8 w 32"/>
                    <a:gd name="T1" fmla="*/ 18 h 19"/>
                    <a:gd name="T2" fmla="*/ 0 w 32"/>
                    <a:gd name="T3" fmla="*/ 12 h 19"/>
                    <a:gd name="T4" fmla="*/ 9 w 32"/>
                    <a:gd name="T5" fmla="*/ 12 h 19"/>
                    <a:gd name="T6" fmla="*/ 12 w 32"/>
                    <a:gd name="T7" fmla="*/ 11 h 19"/>
                    <a:gd name="T8" fmla="*/ 23 w 32"/>
                    <a:gd name="T9" fmla="*/ 9 h 19"/>
                    <a:gd name="T10" fmla="*/ 29 w 32"/>
                    <a:gd name="T11" fmla="*/ 0 h 19"/>
                    <a:gd name="T12" fmla="*/ 32 w 32"/>
                    <a:gd name="T13" fmla="*/ 5 h 19"/>
                    <a:gd name="T14" fmla="*/ 26 w 32"/>
                    <a:gd name="T15" fmla="*/ 15 h 19"/>
                    <a:gd name="T16" fmla="*/ 12 w 32"/>
                    <a:gd name="T17" fmla="*/ 19 h 19"/>
                    <a:gd name="T18" fmla="*/ 7 w 32"/>
                    <a:gd name="T19" fmla="*/ 16 h 19"/>
                    <a:gd name="T20" fmla="*/ 8 w 32"/>
                    <a:gd name="T2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9">
                      <a:moveTo>
                        <a:pt x="8" y="18"/>
                      </a:moveTo>
                      <a:cubicBezTo>
                        <a:pt x="6" y="15"/>
                        <a:pt x="1" y="16"/>
                        <a:pt x="0" y="12"/>
                      </a:cubicBezTo>
                      <a:cubicBezTo>
                        <a:pt x="9" y="12"/>
                        <a:pt x="9" y="12"/>
                        <a:pt x="9" y="12"/>
                      </a:cubicBezTo>
                      <a:cubicBezTo>
                        <a:pt x="9" y="12"/>
                        <a:pt x="12" y="11"/>
                        <a:pt x="12" y="11"/>
                      </a:cubicBezTo>
                      <a:cubicBezTo>
                        <a:pt x="16" y="9"/>
                        <a:pt x="21" y="10"/>
                        <a:pt x="23" y="9"/>
                      </a:cubicBezTo>
                      <a:cubicBezTo>
                        <a:pt x="27" y="7"/>
                        <a:pt x="25" y="0"/>
                        <a:pt x="29" y="0"/>
                      </a:cubicBezTo>
                      <a:cubicBezTo>
                        <a:pt x="31" y="0"/>
                        <a:pt x="32" y="3"/>
                        <a:pt x="32" y="5"/>
                      </a:cubicBezTo>
                      <a:cubicBezTo>
                        <a:pt x="32" y="11"/>
                        <a:pt x="26" y="9"/>
                        <a:pt x="26" y="15"/>
                      </a:cubicBezTo>
                      <a:cubicBezTo>
                        <a:pt x="21" y="16"/>
                        <a:pt x="18" y="19"/>
                        <a:pt x="12" y="19"/>
                      </a:cubicBezTo>
                      <a:cubicBezTo>
                        <a:pt x="11" y="19"/>
                        <a:pt x="7" y="17"/>
                        <a:pt x="7" y="16"/>
                      </a:cubicBezTo>
                      <a:lnTo>
                        <a:pt x="8" y="18"/>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59" name="Freeform 24">
                  <a:extLst>
                    <a:ext uri="{FF2B5EF4-FFF2-40B4-BE49-F238E27FC236}">
                      <a16:creationId xmlns:a16="http://schemas.microsoft.com/office/drawing/2014/main" id="{6C11D247-982E-9256-33DB-98518C07B818}"/>
                    </a:ext>
                  </a:extLst>
                </p:cNvPr>
                <p:cNvSpPr>
                  <a:spLocks/>
                </p:cNvSpPr>
                <p:nvPr/>
              </p:nvSpPr>
              <p:spPr bwMode="auto">
                <a:xfrm>
                  <a:off x="6992446" y="3103004"/>
                  <a:ext cx="406458" cy="211904"/>
                </a:xfrm>
                <a:custGeom>
                  <a:avLst/>
                  <a:gdLst>
                    <a:gd name="T0" fmla="*/ 83 w 166"/>
                    <a:gd name="T1" fmla="*/ 18 h 87"/>
                    <a:gd name="T2" fmla="*/ 104 w 166"/>
                    <a:gd name="T3" fmla="*/ 25 h 87"/>
                    <a:gd name="T4" fmla="*/ 112 w 166"/>
                    <a:gd name="T5" fmla="*/ 29 h 87"/>
                    <a:gd name="T6" fmla="*/ 116 w 166"/>
                    <a:gd name="T7" fmla="*/ 32 h 87"/>
                    <a:gd name="T8" fmla="*/ 132 w 166"/>
                    <a:gd name="T9" fmla="*/ 46 h 87"/>
                    <a:gd name="T10" fmla="*/ 141 w 166"/>
                    <a:gd name="T11" fmla="*/ 51 h 87"/>
                    <a:gd name="T12" fmla="*/ 135 w 166"/>
                    <a:gd name="T13" fmla="*/ 56 h 87"/>
                    <a:gd name="T14" fmla="*/ 141 w 166"/>
                    <a:gd name="T15" fmla="*/ 62 h 87"/>
                    <a:gd name="T16" fmla="*/ 145 w 166"/>
                    <a:gd name="T17" fmla="*/ 71 h 87"/>
                    <a:gd name="T18" fmla="*/ 152 w 166"/>
                    <a:gd name="T19" fmla="*/ 74 h 87"/>
                    <a:gd name="T20" fmla="*/ 154 w 166"/>
                    <a:gd name="T21" fmla="*/ 77 h 87"/>
                    <a:gd name="T22" fmla="*/ 157 w 166"/>
                    <a:gd name="T23" fmla="*/ 77 h 87"/>
                    <a:gd name="T24" fmla="*/ 160 w 166"/>
                    <a:gd name="T25" fmla="*/ 81 h 87"/>
                    <a:gd name="T26" fmla="*/ 166 w 166"/>
                    <a:gd name="T27" fmla="*/ 82 h 87"/>
                    <a:gd name="T28" fmla="*/ 162 w 166"/>
                    <a:gd name="T29" fmla="*/ 87 h 87"/>
                    <a:gd name="T30" fmla="*/ 160 w 166"/>
                    <a:gd name="T31" fmla="*/ 87 h 87"/>
                    <a:gd name="T32" fmla="*/ 155 w 166"/>
                    <a:gd name="T33" fmla="*/ 83 h 87"/>
                    <a:gd name="T34" fmla="*/ 148 w 166"/>
                    <a:gd name="T35" fmla="*/ 83 h 87"/>
                    <a:gd name="T36" fmla="*/ 137 w 166"/>
                    <a:gd name="T37" fmla="*/ 76 h 87"/>
                    <a:gd name="T38" fmla="*/ 134 w 166"/>
                    <a:gd name="T39" fmla="*/ 74 h 87"/>
                    <a:gd name="T40" fmla="*/ 113 w 166"/>
                    <a:gd name="T41" fmla="*/ 60 h 87"/>
                    <a:gd name="T42" fmla="*/ 103 w 166"/>
                    <a:gd name="T43" fmla="*/ 67 h 87"/>
                    <a:gd name="T44" fmla="*/ 101 w 166"/>
                    <a:gd name="T45" fmla="*/ 74 h 87"/>
                    <a:gd name="T46" fmla="*/ 90 w 166"/>
                    <a:gd name="T47" fmla="*/ 74 h 87"/>
                    <a:gd name="T48" fmla="*/ 74 w 166"/>
                    <a:gd name="T49" fmla="*/ 65 h 87"/>
                    <a:gd name="T50" fmla="*/ 69 w 166"/>
                    <a:gd name="T51" fmla="*/ 67 h 87"/>
                    <a:gd name="T52" fmla="*/ 63 w 166"/>
                    <a:gd name="T53" fmla="*/ 67 h 87"/>
                    <a:gd name="T54" fmla="*/ 59 w 166"/>
                    <a:gd name="T55" fmla="*/ 64 h 87"/>
                    <a:gd name="T56" fmla="*/ 66 w 166"/>
                    <a:gd name="T57" fmla="*/ 59 h 87"/>
                    <a:gd name="T58" fmla="*/ 62 w 166"/>
                    <a:gd name="T59" fmla="*/ 46 h 87"/>
                    <a:gd name="T60" fmla="*/ 50 w 166"/>
                    <a:gd name="T61" fmla="*/ 38 h 87"/>
                    <a:gd name="T62" fmla="*/ 34 w 166"/>
                    <a:gd name="T63" fmla="*/ 35 h 87"/>
                    <a:gd name="T64" fmla="*/ 24 w 166"/>
                    <a:gd name="T65" fmla="*/ 29 h 87"/>
                    <a:gd name="T66" fmla="*/ 24 w 166"/>
                    <a:gd name="T67" fmla="*/ 27 h 87"/>
                    <a:gd name="T68" fmla="*/ 20 w 166"/>
                    <a:gd name="T69" fmla="*/ 32 h 87"/>
                    <a:gd name="T70" fmla="*/ 17 w 166"/>
                    <a:gd name="T71" fmla="*/ 31 h 87"/>
                    <a:gd name="T72" fmla="*/ 15 w 166"/>
                    <a:gd name="T73" fmla="*/ 25 h 87"/>
                    <a:gd name="T74" fmla="*/ 10 w 166"/>
                    <a:gd name="T75" fmla="*/ 21 h 87"/>
                    <a:gd name="T76" fmla="*/ 25 w 166"/>
                    <a:gd name="T77" fmla="*/ 17 h 87"/>
                    <a:gd name="T78" fmla="*/ 23 w 166"/>
                    <a:gd name="T79" fmla="*/ 17 h 87"/>
                    <a:gd name="T80" fmla="*/ 14 w 166"/>
                    <a:gd name="T81" fmla="*/ 18 h 87"/>
                    <a:gd name="T82" fmla="*/ 10 w 166"/>
                    <a:gd name="T83" fmla="*/ 17 h 87"/>
                    <a:gd name="T84" fmla="*/ 9 w 166"/>
                    <a:gd name="T85" fmla="*/ 14 h 87"/>
                    <a:gd name="T86" fmla="*/ 0 w 166"/>
                    <a:gd name="T87" fmla="*/ 8 h 87"/>
                    <a:gd name="T88" fmla="*/ 4 w 166"/>
                    <a:gd name="T89" fmla="*/ 5 h 87"/>
                    <a:gd name="T90" fmla="*/ 14 w 166"/>
                    <a:gd name="T91" fmla="*/ 0 h 87"/>
                    <a:gd name="T92" fmla="*/ 28 w 166"/>
                    <a:gd name="T93" fmla="*/ 6 h 87"/>
                    <a:gd name="T94" fmla="*/ 28 w 166"/>
                    <a:gd name="T95" fmla="*/ 17 h 87"/>
                    <a:gd name="T96" fmla="*/ 32 w 166"/>
                    <a:gd name="T97" fmla="*/ 19 h 87"/>
                    <a:gd name="T98" fmla="*/ 38 w 166"/>
                    <a:gd name="T99" fmla="*/ 25 h 87"/>
                    <a:gd name="T100" fmla="*/ 43 w 166"/>
                    <a:gd name="T101" fmla="*/ 20 h 87"/>
                    <a:gd name="T102" fmla="*/ 50 w 166"/>
                    <a:gd name="T103" fmla="*/ 16 h 87"/>
                    <a:gd name="T104" fmla="*/ 60 w 166"/>
                    <a:gd name="T105" fmla="*/ 10 h 87"/>
                    <a:gd name="T106" fmla="*/ 63 w 166"/>
                    <a:gd name="T107" fmla="*/ 11 h 87"/>
                    <a:gd name="T108" fmla="*/ 71 w 166"/>
                    <a:gd name="T109" fmla="*/ 17 h 87"/>
                    <a:gd name="T110" fmla="*/ 78 w 166"/>
                    <a:gd name="T111" fmla="*/ 17 h 87"/>
                    <a:gd name="T112" fmla="*/ 84 w 166"/>
                    <a:gd name="T113" fmla="*/ 19 h 87"/>
                    <a:gd name="T114" fmla="*/ 84 w 166"/>
                    <a:gd name="T115" fmla="*/ 20 h 87"/>
                    <a:gd name="T116" fmla="*/ 83 w 166"/>
                    <a:gd name="T117" fmla="*/ 1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87">
                      <a:moveTo>
                        <a:pt x="83" y="18"/>
                      </a:moveTo>
                      <a:cubicBezTo>
                        <a:pt x="86" y="22"/>
                        <a:pt x="96" y="25"/>
                        <a:pt x="104" y="25"/>
                      </a:cubicBezTo>
                      <a:cubicBezTo>
                        <a:pt x="107" y="25"/>
                        <a:pt x="109" y="29"/>
                        <a:pt x="112" y="29"/>
                      </a:cubicBezTo>
                      <a:cubicBezTo>
                        <a:pt x="112" y="32"/>
                        <a:pt x="115" y="32"/>
                        <a:pt x="116" y="32"/>
                      </a:cubicBezTo>
                      <a:cubicBezTo>
                        <a:pt x="125" y="35"/>
                        <a:pt x="125" y="43"/>
                        <a:pt x="132" y="46"/>
                      </a:cubicBezTo>
                      <a:cubicBezTo>
                        <a:pt x="135" y="48"/>
                        <a:pt x="141" y="45"/>
                        <a:pt x="141" y="51"/>
                      </a:cubicBezTo>
                      <a:cubicBezTo>
                        <a:pt x="141" y="54"/>
                        <a:pt x="135" y="53"/>
                        <a:pt x="135" y="56"/>
                      </a:cubicBezTo>
                      <a:cubicBezTo>
                        <a:pt x="135" y="57"/>
                        <a:pt x="140" y="62"/>
                        <a:pt x="141" y="62"/>
                      </a:cubicBezTo>
                      <a:cubicBezTo>
                        <a:pt x="144" y="65"/>
                        <a:pt x="143" y="67"/>
                        <a:pt x="145" y="71"/>
                      </a:cubicBezTo>
                      <a:cubicBezTo>
                        <a:pt x="146" y="72"/>
                        <a:pt x="150" y="74"/>
                        <a:pt x="152" y="74"/>
                      </a:cubicBezTo>
                      <a:cubicBezTo>
                        <a:pt x="152" y="74"/>
                        <a:pt x="153" y="76"/>
                        <a:pt x="154" y="77"/>
                      </a:cubicBezTo>
                      <a:cubicBezTo>
                        <a:pt x="154" y="78"/>
                        <a:pt x="156" y="77"/>
                        <a:pt x="157" y="77"/>
                      </a:cubicBezTo>
                      <a:cubicBezTo>
                        <a:pt x="159" y="78"/>
                        <a:pt x="160" y="80"/>
                        <a:pt x="160" y="81"/>
                      </a:cubicBezTo>
                      <a:cubicBezTo>
                        <a:pt x="161" y="82"/>
                        <a:pt x="165" y="82"/>
                        <a:pt x="166" y="82"/>
                      </a:cubicBezTo>
                      <a:cubicBezTo>
                        <a:pt x="164" y="83"/>
                        <a:pt x="162" y="85"/>
                        <a:pt x="162" y="87"/>
                      </a:cubicBezTo>
                      <a:cubicBezTo>
                        <a:pt x="162" y="87"/>
                        <a:pt x="161" y="87"/>
                        <a:pt x="160" y="87"/>
                      </a:cubicBezTo>
                      <a:cubicBezTo>
                        <a:pt x="160" y="87"/>
                        <a:pt x="156" y="84"/>
                        <a:pt x="155" y="83"/>
                      </a:cubicBezTo>
                      <a:cubicBezTo>
                        <a:pt x="148" y="83"/>
                        <a:pt x="148" y="83"/>
                        <a:pt x="148" y="83"/>
                      </a:cubicBezTo>
                      <a:cubicBezTo>
                        <a:pt x="143" y="82"/>
                        <a:pt x="137" y="79"/>
                        <a:pt x="137" y="76"/>
                      </a:cubicBezTo>
                      <a:cubicBezTo>
                        <a:pt x="137" y="75"/>
                        <a:pt x="134" y="74"/>
                        <a:pt x="134" y="74"/>
                      </a:cubicBezTo>
                      <a:cubicBezTo>
                        <a:pt x="128" y="68"/>
                        <a:pt x="123" y="60"/>
                        <a:pt x="113" y="60"/>
                      </a:cubicBezTo>
                      <a:cubicBezTo>
                        <a:pt x="106" y="60"/>
                        <a:pt x="107" y="65"/>
                        <a:pt x="103" y="67"/>
                      </a:cubicBezTo>
                      <a:cubicBezTo>
                        <a:pt x="104" y="71"/>
                        <a:pt x="101" y="72"/>
                        <a:pt x="101" y="74"/>
                      </a:cubicBezTo>
                      <a:cubicBezTo>
                        <a:pt x="95" y="74"/>
                        <a:pt x="94" y="74"/>
                        <a:pt x="90" y="74"/>
                      </a:cubicBezTo>
                      <a:cubicBezTo>
                        <a:pt x="83" y="74"/>
                        <a:pt x="81" y="65"/>
                        <a:pt x="74" y="65"/>
                      </a:cubicBezTo>
                      <a:cubicBezTo>
                        <a:pt x="72" y="65"/>
                        <a:pt x="69" y="65"/>
                        <a:pt x="69" y="67"/>
                      </a:cubicBezTo>
                      <a:cubicBezTo>
                        <a:pt x="63" y="67"/>
                        <a:pt x="63" y="67"/>
                        <a:pt x="63" y="67"/>
                      </a:cubicBezTo>
                      <a:cubicBezTo>
                        <a:pt x="61" y="67"/>
                        <a:pt x="59" y="67"/>
                        <a:pt x="59" y="64"/>
                      </a:cubicBezTo>
                      <a:cubicBezTo>
                        <a:pt x="59" y="61"/>
                        <a:pt x="64" y="60"/>
                        <a:pt x="66" y="59"/>
                      </a:cubicBezTo>
                      <a:cubicBezTo>
                        <a:pt x="62" y="55"/>
                        <a:pt x="63" y="51"/>
                        <a:pt x="62" y="46"/>
                      </a:cubicBezTo>
                      <a:cubicBezTo>
                        <a:pt x="61" y="43"/>
                        <a:pt x="53" y="40"/>
                        <a:pt x="50" y="38"/>
                      </a:cubicBezTo>
                      <a:cubicBezTo>
                        <a:pt x="47" y="37"/>
                        <a:pt x="39" y="35"/>
                        <a:pt x="34" y="35"/>
                      </a:cubicBezTo>
                      <a:cubicBezTo>
                        <a:pt x="30" y="35"/>
                        <a:pt x="28" y="28"/>
                        <a:pt x="24" y="29"/>
                      </a:cubicBezTo>
                      <a:cubicBezTo>
                        <a:pt x="24" y="27"/>
                        <a:pt x="24" y="27"/>
                        <a:pt x="24" y="27"/>
                      </a:cubicBezTo>
                      <a:cubicBezTo>
                        <a:pt x="23" y="29"/>
                        <a:pt x="22" y="32"/>
                        <a:pt x="20" y="32"/>
                      </a:cubicBezTo>
                      <a:cubicBezTo>
                        <a:pt x="19" y="32"/>
                        <a:pt x="17" y="32"/>
                        <a:pt x="17" y="31"/>
                      </a:cubicBezTo>
                      <a:cubicBezTo>
                        <a:pt x="15" y="28"/>
                        <a:pt x="17" y="27"/>
                        <a:pt x="15" y="25"/>
                      </a:cubicBezTo>
                      <a:cubicBezTo>
                        <a:pt x="14" y="23"/>
                        <a:pt x="11" y="24"/>
                        <a:pt x="10" y="21"/>
                      </a:cubicBezTo>
                      <a:cubicBezTo>
                        <a:pt x="14" y="19"/>
                        <a:pt x="23" y="20"/>
                        <a:pt x="25" y="17"/>
                      </a:cubicBezTo>
                      <a:cubicBezTo>
                        <a:pt x="23" y="17"/>
                        <a:pt x="23" y="17"/>
                        <a:pt x="23" y="17"/>
                      </a:cubicBezTo>
                      <a:cubicBezTo>
                        <a:pt x="20" y="17"/>
                        <a:pt x="18" y="18"/>
                        <a:pt x="14" y="18"/>
                      </a:cubicBezTo>
                      <a:cubicBezTo>
                        <a:pt x="13" y="18"/>
                        <a:pt x="12" y="17"/>
                        <a:pt x="10" y="17"/>
                      </a:cubicBezTo>
                      <a:cubicBezTo>
                        <a:pt x="10" y="17"/>
                        <a:pt x="9" y="15"/>
                        <a:pt x="9" y="14"/>
                      </a:cubicBezTo>
                      <a:cubicBezTo>
                        <a:pt x="7" y="10"/>
                        <a:pt x="0" y="12"/>
                        <a:pt x="0" y="8"/>
                      </a:cubicBezTo>
                      <a:cubicBezTo>
                        <a:pt x="0" y="6"/>
                        <a:pt x="2" y="5"/>
                        <a:pt x="4" y="5"/>
                      </a:cubicBezTo>
                      <a:cubicBezTo>
                        <a:pt x="7" y="5"/>
                        <a:pt x="9" y="0"/>
                        <a:pt x="14" y="0"/>
                      </a:cubicBezTo>
                      <a:cubicBezTo>
                        <a:pt x="19" y="0"/>
                        <a:pt x="23" y="5"/>
                        <a:pt x="28" y="6"/>
                      </a:cubicBezTo>
                      <a:cubicBezTo>
                        <a:pt x="28" y="10"/>
                        <a:pt x="28" y="14"/>
                        <a:pt x="28" y="17"/>
                      </a:cubicBezTo>
                      <a:cubicBezTo>
                        <a:pt x="28" y="18"/>
                        <a:pt x="30" y="19"/>
                        <a:pt x="32" y="19"/>
                      </a:cubicBezTo>
                      <a:cubicBezTo>
                        <a:pt x="32" y="20"/>
                        <a:pt x="36" y="25"/>
                        <a:pt x="38" y="25"/>
                      </a:cubicBezTo>
                      <a:cubicBezTo>
                        <a:pt x="40" y="25"/>
                        <a:pt x="43" y="21"/>
                        <a:pt x="43" y="20"/>
                      </a:cubicBezTo>
                      <a:cubicBezTo>
                        <a:pt x="46" y="18"/>
                        <a:pt x="46" y="17"/>
                        <a:pt x="50" y="16"/>
                      </a:cubicBezTo>
                      <a:cubicBezTo>
                        <a:pt x="53" y="15"/>
                        <a:pt x="56" y="10"/>
                        <a:pt x="60" y="10"/>
                      </a:cubicBezTo>
                      <a:cubicBezTo>
                        <a:pt x="60" y="11"/>
                        <a:pt x="62" y="11"/>
                        <a:pt x="63" y="11"/>
                      </a:cubicBezTo>
                      <a:cubicBezTo>
                        <a:pt x="67" y="12"/>
                        <a:pt x="69" y="16"/>
                        <a:pt x="71" y="17"/>
                      </a:cubicBezTo>
                      <a:cubicBezTo>
                        <a:pt x="78" y="17"/>
                        <a:pt x="78" y="17"/>
                        <a:pt x="78" y="17"/>
                      </a:cubicBezTo>
                      <a:cubicBezTo>
                        <a:pt x="80" y="18"/>
                        <a:pt x="83" y="19"/>
                        <a:pt x="84" y="19"/>
                      </a:cubicBezTo>
                      <a:cubicBezTo>
                        <a:pt x="84" y="20"/>
                        <a:pt x="84" y="20"/>
                        <a:pt x="84" y="20"/>
                      </a:cubicBezTo>
                      <a:lnTo>
                        <a:pt x="83" y="18"/>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60" name="Freeform 25">
                  <a:extLst>
                    <a:ext uri="{FF2B5EF4-FFF2-40B4-BE49-F238E27FC236}">
                      <a16:creationId xmlns:a16="http://schemas.microsoft.com/office/drawing/2014/main" id="{561F5444-3A84-EC8D-5916-DEB82951C2E2}"/>
                    </a:ext>
                  </a:extLst>
                </p:cNvPr>
                <p:cNvSpPr>
                  <a:spLocks/>
                </p:cNvSpPr>
                <p:nvPr/>
              </p:nvSpPr>
              <p:spPr bwMode="auto">
                <a:xfrm>
                  <a:off x="7405100" y="3148855"/>
                  <a:ext cx="39654" cy="42133"/>
                </a:xfrm>
                <a:custGeom>
                  <a:avLst/>
                  <a:gdLst>
                    <a:gd name="T0" fmla="*/ 14 w 16"/>
                    <a:gd name="T1" fmla="*/ 16 h 17"/>
                    <a:gd name="T2" fmla="*/ 12 w 16"/>
                    <a:gd name="T3" fmla="*/ 11 h 17"/>
                    <a:gd name="T4" fmla="*/ 5 w 16"/>
                    <a:gd name="T5" fmla="*/ 4 h 17"/>
                    <a:gd name="T6" fmla="*/ 0 w 16"/>
                    <a:gd name="T7" fmla="*/ 0 h 17"/>
                    <a:gd name="T8" fmla="*/ 11 w 16"/>
                    <a:gd name="T9" fmla="*/ 9 h 17"/>
                    <a:gd name="T10" fmla="*/ 16 w 16"/>
                    <a:gd name="T11" fmla="*/ 14 h 17"/>
                    <a:gd name="T12" fmla="*/ 16 w 16"/>
                    <a:gd name="T13" fmla="*/ 16 h 17"/>
                    <a:gd name="T14" fmla="*/ 14 w 16"/>
                    <a:gd name="T15" fmla="*/ 1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
                      <a:moveTo>
                        <a:pt x="14" y="16"/>
                      </a:moveTo>
                      <a:cubicBezTo>
                        <a:pt x="11" y="16"/>
                        <a:pt x="11" y="14"/>
                        <a:pt x="12" y="11"/>
                      </a:cubicBezTo>
                      <a:cubicBezTo>
                        <a:pt x="8" y="9"/>
                        <a:pt x="8" y="6"/>
                        <a:pt x="5" y="4"/>
                      </a:cubicBezTo>
                      <a:cubicBezTo>
                        <a:pt x="2" y="2"/>
                        <a:pt x="0" y="3"/>
                        <a:pt x="0" y="0"/>
                      </a:cubicBezTo>
                      <a:cubicBezTo>
                        <a:pt x="5" y="2"/>
                        <a:pt x="8" y="6"/>
                        <a:pt x="11" y="9"/>
                      </a:cubicBezTo>
                      <a:cubicBezTo>
                        <a:pt x="13" y="11"/>
                        <a:pt x="16" y="10"/>
                        <a:pt x="16" y="14"/>
                      </a:cubicBezTo>
                      <a:cubicBezTo>
                        <a:pt x="16" y="15"/>
                        <a:pt x="16" y="16"/>
                        <a:pt x="16" y="16"/>
                      </a:cubicBezTo>
                      <a:cubicBezTo>
                        <a:pt x="16" y="16"/>
                        <a:pt x="15" y="17"/>
                        <a:pt x="14" y="16"/>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61" name="Freeform 26">
                  <a:extLst>
                    <a:ext uri="{FF2B5EF4-FFF2-40B4-BE49-F238E27FC236}">
                      <a16:creationId xmlns:a16="http://schemas.microsoft.com/office/drawing/2014/main" id="{95798E89-EA13-8193-6D86-C9C53D102659}"/>
                    </a:ext>
                  </a:extLst>
                </p:cNvPr>
                <p:cNvSpPr>
                  <a:spLocks/>
                </p:cNvSpPr>
                <p:nvPr/>
              </p:nvSpPr>
              <p:spPr bwMode="auto">
                <a:xfrm>
                  <a:off x="7476973" y="3208336"/>
                  <a:ext cx="18588" cy="26024"/>
                </a:xfrm>
                <a:custGeom>
                  <a:avLst/>
                  <a:gdLst>
                    <a:gd name="T0" fmla="*/ 4 w 8"/>
                    <a:gd name="T1" fmla="*/ 6 h 11"/>
                    <a:gd name="T2" fmla="*/ 0 w 8"/>
                    <a:gd name="T3" fmla="*/ 0 h 11"/>
                    <a:gd name="T4" fmla="*/ 8 w 8"/>
                    <a:gd name="T5" fmla="*/ 8 h 11"/>
                    <a:gd name="T6" fmla="*/ 6 w 8"/>
                    <a:gd name="T7" fmla="*/ 11 h 11"/>
                    <a:gd name="T8" fmla="*/ 4 w 8"/>
                    <a:gd name="T9" fmla="*/ 9 h 11"/>
                    <a:gd name="T10" fmla="*/ 4 w 8"/>
                    <a:gd name="T11" fmla="*/ 6 h 11"/>
                  </a:gdLst>
                  <a:ahLst/>
                  <a:cxnLst>
                    <a:cxn ang="0">
                      <a:pos x="T0" y="T1"/>
                    </a:cxn>
                    <a:cxn ang="0">
                      <a:pos x="T2" y="T3"/>
                    </a:cxn>
                    <a:cxn ang="0">
                      <a:pos x="T4" y="T5"/>
                    </a:cxn>
                    <a:cxn ang="0">
                      <a:pos x="T6" y="T7"/>
                    </a:cxn>
                    <a:cxn ang="0">
                      <a:pos x="T8" y="T9"/>
                    </a:cxn>
                    <a:cxn ang="0">
                      <a:pos x="T10" y="T11"/>
                    </a:cxn>
                  </a:cxnLst>
                  <a:rect l="0" t="0" r="r" b="b"/>
                  <a:pathLst>
                    <a:path w="8" h="11">
                      <a:moveTo>
                        <a:pt x="4" y="6"/>
                      </a:moveTo>
                      <a:cubicBezTo>
                        <a:pt x="1" y="6"/>
                        <a:pt x="0" y="3"/>
                        <a:pt x="0" y="0"/>
                      </a:cubicBezTo>
                      <a:cubicBezTo>
                        <a:pt x="2" y="1"/>
                        <a:pt x="8" y="7"/>
                        <a:pt x="8" y="8"/>
                      </a:cubicBezTo>
                      <a:cubicBezTo>
                        <a:pt x="8" y="9"/>
                        <a:pt x="7" y="11"/>
                        <a:pt x="6" y="11"/>
                      </a:cubicBezTo>
                      <a:cubicBezTo>
                        <a:pt x="5" y="11"/>
                        <a:pt x="4" y="9"/>
                        <a:pt x="4" y="9"/>
                      </a:cubicBezTo>
                      <a:cubicBezTo>
                        <a:pt x="4" y="8"/>
                        <a:pt x="4" y="7"/>
                        <a:pt x="4" y="6"/>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62" name="Freeform 27">
                  <a:extLst>
                    <a:ext uri="{FF2B5EF4-FFF2-40B4-BE49-F238E27FC236}">
                      <a16:creationId xmlns:a16="http://schemas.microsoft.com/office/drawing/2014/main" id="{4433F7C0-E1FB-C78E-411F-8FF6FA6F76B3}"/>
                    </a:ext>
                  </a:extLst>
                </p:cNvPr>
                <p:cNvSpPr>
                  <a:spLocks/>
                </p:cNvSpPr>
                <p:nvPr/>
              </p:nvSpPr>
              <p:spPr bwMode="auto">
                <a:xfrm>
                  <a:off x="7542651" y="3246752"/>
                  <a:ext cx="27262" cy="14870"/>
                </a:xfrm>
                <a:custGeom>
                  <a:avLst/>
                  <a:gdLst>
                    <a:gd name="T0" fmla="*/ 1 w 11"/>
                    <a:gd name="T1" fmla="*/ 0 h 6"/>
                    <a:gd name="T2" fmla="*/ 11 w 11"/>
                    <a:gd name="T3" fmla="*/ 5 h 6"/>
                    <a:gd name="T4" fmla="*/ 9 w 11"/>
                    <a:gd name="T5" fmla="*/ 6 h 6"/>
                    <a:gd name="T6" fmla="*/ 0 w 11"/>
                    <a:gd name="T7" fmla="*/ 1 h 6"/>
                    <a:gd name="T8" fmla="*/ 1 w 11"/>
                    <a:gd name="T9" fmla="*/ 1 h 6"/>
                    <a:gd name="T10" fmla="*/ 1 w 11"/>
                    <a:gd name="T11" fmla="*/ 0 h 6"/>
                  </a:gdLst>
                  <a:ahLst/>
                  <a:cxnLst>
                    <a:cxn ang="0">
                      <a:pos x="T0" y="T1"/>
                    </a:cxn>
                    <a:cxn ang="0">
                      <a:pos x="T2" y="T3"/>
                    </a:cxn>
                    <a:cxn ang="0">
                      <a:pos x="T4" y="T5"/>
                    </a:cxn>
                    <a:cxn ang="0">
                      <a:pos x="T6" y="T7"/>
                    </a:cxn>
                    <a:cxn ang="0">
                      <a:pos x="T8" y="T9"/>
                    </a:cxn>
                    <a:cxn ang="0">
                      <a:pos x="T10" y="T11"/>
                    </a:cxn>
                  </a:cxnLst>
                  <a:rect l="0" t="0" r="r" b="b"/>
                  <a:pathLst>
                    <a:path w="11" h="6">
                      <a:moveTo>
                        <a:pt x="1" y="0"/>
                      </a:moveTo>
                      <a:cubicBezTo>
                        <a:pt x="4" y="1"/>
                        <a:pt x="10" y="3"/>
                        <a:pt x="11" y="5"/>
                      </a:cubicBezTo>
                      <a:cubicBezTo>
                        <a:pt x="11" y="6"/>
                        <a:pt x="10" y="6"/>
                        <a:pt x="9" y="6"/>
                      </a:cubicBezTo>
                      <a:cubicBezTo>
                        <a:pt x="7" y="6"/>
                        <a:pt x="0" y="4"/>
                        <a:pt x="0" y="1"/>
                      </a:cubicBezTo>
                      <a:cubicBezTo>
                        <a:pt x="1" y="1"/>
                        <a:pt x="1" y="1"/>
                        <a:pt x="1" y="1"/>
                      </a:cubicBezTo>
                      <a:lnTo>
                        <a:pt x="1" y="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63" name="Freeform 28">
                  <a:extLst>
                    <a:ext uri="{FF2B5EF4-FFF2-40B4-BE49-F238E27FC236}">
                      <a16:creationId xmlns:a16="http://schemas.microsoft.com/office/drawing/2014/main" id="{5C49B36C-3EFF-1ADC-D282-C613FDF19913}"/>
                    </a:ext>
                  </a:extLst>
                </p:cNvPr>
                <p:cNvSpPr>
                  <a:spLocks/>
                </p:cNvSpPr>
                <p:nvPr/>
              </p:nvSpPr>
              <p:spPr bwMode="auto">
                <a:xfrm>
                  <a:off x="7510432" y="3229403"/>
                  <a:ext cx="17349" cy="9914"/>
                </a:xfrm>
                <a:custGeom>
                  <a:avLst/>
                  <a:gdLst>
                    <a:gd name="T0" fmla="*/ 0 w 7"/>
                    <a:gd name="T1" fmla="*/ 0 h 4"/>
                    <a:gd name="T2" fmla="*/ 7 w 7"/>
                    <a:gd name="T3" fmla="*/ 4 h 4"/>
                    <a:gd name="T4" fmla="*/ 4 w 7"/>
                    <a:gd name="T5" fmla="*/ 4 h 4"/>
                    <a:gd name="T6" fmla="*/ 0 w 7"/>
                    <a:gd name="T7" fmla="*/ 1 h 4"/>
                    <a:gd name="T8" fmla="*/ 2 w 7"/>
                    <a:gd name="T9" fmla="*/ 0 h 4"/>
                    <a:gd name="T10" fmla="*/ 0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0" y="0"/>
                      </a:moveTo>
                      <a:cubicBezTo>
                        <a:pt x="3" y="2"/>
                        <a:pt x="5" y="1"/>
                        <a:pt x="7" y="4"/>
                      </a:cubicBezTo>
                      <a:cubicBezTo>
                        <a:pt x="4" y="4"/>
                        <a:pt x="4" y="4"/>
                        <a:pt x="4" y="4"/>
                      </a:cubicBezTo>
                      <a:cubicBezTo>
                        <a:pt x="0" y="1"/>
                        <a:pt x="0" y="1"/>
                        <a:pt x="0" y="1"/>
                      </a:cubicBezTo>
                      <a:cubicBezTo>
                        <a:pt x="0" y="1"/>
                        <a:pt x="2" y="1"/>
                        <a:pt x="2" y="0"/>
                      </a:cubicBezTo>
                      <a:lnTo>
                        <a:pt x="0" y="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64" name="Freeform 29">
                  <a:extLst>
                    <a:ext uri="{FF2B5EF4-FFF2-40B4-BE49-F238E27FC236}">
                      <a16:creationId xmlns:a16="http://schemas.microsoft.com/office/drawing/2014/main" id="{FA28C8C9-533D-7600-9F6E-5810B3AFA3AD}"/>
                    </a:ext>
                  </a:extLst>
                </p:cNvPr>
                <p:cNvSpPr>
                  <a:spLocks/>
                </p:cNvSpPr>
                <p:nvPr/>
              </p:nvSpPr>
              <p:spPr bwMode="auto">
                <a:xfrm>
                  <a:off x="7268787" y="3959292"/>
                  <a:ext cx="78070" cy="78070"/>
                </a:xfrm>
                <a:custGeom>
                  <a:avLst/>
                  <a:gdLst>
                    <a:gd name="T0" fmla="*/ 16 w 32"/>
                    <a:gd name="T1" fmla="*/ 4 h 32"/>
                    <a:gd name="T2" fmla="*/ 29 w 32"/>
                    <a:gd name="T3" fmla="*/ 1 h 32"/>
                    <a:gd name="T4" fmla="*/ 32 w 32"/>
                    <a:gd name="T5" fmla="*/ 10 h 32"/>
                    <a:gd name="T6" fmla="*/ 18 w 32"/>
                    <a:gd name="T7" fmla="*/ 32 h 32"/>
                    <a:gd name="T8" fmla="*/ 0 w 32"/>
                    <a:gd name="T9" fmla="*/ 4 h 32"/>
                    <a:gd name="T10" fmla="*/ 16 w 32"/>
                    <a:gd name="T11" fmla="*/ 4 h 32"/>
                  </a:gdLst>
                  <a:ahLst/>
                  <a:cxnLst>
                    <a:cxn ang="0">
                      <a:pos x="T0" y="T1"/>
                    </a:cxn>
                    <a:cxn ang="0">
                      <a:pos x="T2" y="T3"/>
                    </a:cxn>
                    <a:cxn ang="0">
                      <a:pos x="T4" y="T5"/>
                    </a:cxn>
                    <a:cxn ang="0">
                      <a:pos x="T6" y="T7"/>
                    </a:cxn>
                    <a:cxn ang="0">
                      <a:pos x="T8" y="T9"/>
                    </a:cxn>
                    <a:cxn ang="0">
                      <a:pos x="T10" y="T11"/>
                    </a:cxn>
                  </a:cxnLst>
                  <a:rect l="0" t="0" r="r" b="b"/>
                  <a:pathLst>
                    <a:path w="32" h="32">
                      <a:moveTo>
                        <a:pt x="16" y="4"/>
                      </a:moveTo>
                      <a:cubicBezTo>
                        <a:pt x="20" y="4"/>
                        <a:pt x="25" y="3"/>
                        <a:pt x="29" y="1"/>
                      </a:cubicBezTo>
                      <a:cubicBezTo>
                        <a:pt x="30" y="5"/>
                        <a:pt x="32" y="7"/>
                        <a:pt x="32" y="10"/>
                      </a:cubicBezTo>
                      <a:cubicBezTo>
                        <a:pt x="32" y="16"/>
                        <a:pt x="24" y="32"/>
                        <a:pt x="18" y="32"/>
                      </a:cubicBezTo>
                      <a:cubicBezTo>
                        <a:pt x="10" y="32"/>
                        <a:pt x="0" y="10"/>
                        <a:pt x="0" y="4"/>
                      </a:cubicBezTo>
                      <a:cubicBezTo>
                        <a:pt x="0" y="0"/>
                        <a:pt x="16" y="4"/>
                        <a:pt x="16" y="4"/>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65" name="Freeform 30">
                  <a:extLst>
                    <a:ext uri="{FF2B5EF4-FFF2-40B4-BE49-F238E27FC236}">
                      <a16:creationId xmlns:a16="http://schemas.microsoft.com/office/drawing/2014/main" id="{13DB7B9A-F4C9-A534-9685-D56EAF6412DA}"/>
                    </a:ext>
                  </a:extLst>
                </p:cNvPr>
                <p:cNvSpPr>
                  <a:spLocks/>
                </p:cNvSpPr>
                <p:nvPr/>
              </p:nvSpPr>
              <p:spPr bwMode="auto">
                <a:xfrm>
                  <a:off x="7336944" y="3944422"/>
                  <a:ext cx="7435" cy="12392"/>
                </a:xfrm>
                <a:custGeom>
                  <a:avLst/>
                  <a:gdLst>
                    <a:gd name="T0" fmla="*/ 3 w 3"/>
                    <a:gd name="T1" fmla="*/ 0 h 5"/>
                    <a:gd name="T2" fmla="*/ 3 w 3"/>
                    <a:gd name="T3" fmla="*/ 5 h 5"/>
                    <a:gd name="T4" fmla="*/ 0 w 3"/>
                    <a:gd name="T5" fmla="*/ 0 h 5"/>
                    <a:gd name="T6" fmla="*/ 3 w 3"/>
                    <a:gd name="T7" fmla="*/ 0 h 5"/>
                  </a:gdLst>
                  <a:ahLst/>
                  <a:cxnLst>
                    <a:cxn ang="0">
                      <a:pos x="T0" y="T1"/>
                    </a:cxn>
                    <a:cxn ang="0">
                      <a:pos x="T2" y="T3"/>
                    </a:cxn>
                    <a:cxn ang="0">
                      <a:pos x="T4" y="T5"/>
                    </a:cxn>
                    <a:cxn ang="0">
                      <a:pos x="T6" y="T7"/>
                    </a:cxn>
                  </a:cxnLst>
                  <a:rect l="0" t="0" r="r" b="b"/>
                  <a:pathLst>
                    <a:path w="3" h="5">
                      <a:moveTo>
                        <a:pt x="3" y="0"/>
                      </a:moveTo>
                      <a:cubicBezTo>
                        <a:pt x="3" y="3"/>
                        <a:pt x="3" y="3"/>
                        <a:pt x="3" y="5"/>
                      </a:cubicBezTo>
                      <a:cubicBezTo>
                        <a:pt x="0" y="4"/>
                        <a:pt x="0" y="2"/>
                        <a:pt x="0" y="0"/>
                      </a:cubicBezTo>
                      <a:cubicBezTo>
                        <a:pt x="1" y="0"/>
                        <a:pt x="3" y="0"/>
                        <a:pt x="3" y="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66" name="Freeform 31">
                  <a:extLst>
                    <a:ext uri="{FF2B5EF4-FFF2-40B4-BE49-F238E27FC236}">
                      <a16:creationId xmlns:a16="http://schemas.microsoft.com/office/drawing/2014/main" id="{2AE35E0D-792A-86AA-71BD-03F82F74E600}"/>
                    </a:ext>
                  </a:extLst>
                </p:cNvPr>
                <p:cNvSpPr>
                  <a:spLocks/>
                </p:cNvSpPr>
                <p:nvPr/>
              </p:nvSpPr>
              <p:spPr bwMode="auto">
                <a:xfrm>
                  <a:off x="7107691" y="3846525"/>
                  <a:ext cx="23545" cy="12392"/>
                </a:xfrm>
                <a:custGeom>
                  <a:avLst/>
                  <a:gdLst>
                    <a:gd name="T0" fmla="*/ 10 w 10"/>
                    <a:gd name="T1" fmla="*/ 2 h 5"/>
                    <a:gd name="T2" fmla="*/ 0 w 10"/>
                    <a:gd name="T3" fmla="*/ 2 h 5"/>
                    <a:gd name="T4" fmla="*/ 10 w 10"/>
                    <a:gd name="T5" fmla="*/ 2 h 5"/>
                  </a:gdLst>
                  <a:ahLst/>
                  <a:cxnLst>
                    <a:cxn ang="0">
                      <a:pos x="T0" y="T1"/>
                    </a:cxn>
                    <a:cxn ang="0">
                      <a:pos x="T2" y="T3"/>
                    </a:cxn>
                    <a:cxn ang="0">
                      <a:pos x="T4" y="T5"/>
                    </a:cxn>
                  </a:cxnLst>
                  <a:rect l="0" t="0" r="r" b="b"/>
                  <a:pathLst>
                    <a:path w="10" h="5">
                      <a:moveTo>
                        <a:pt x="10" y="2"/>
                      </a:moveTo>
                      <a:cubicBezTo>
                        <a:pt x="7" y="4"/>
                        <a:pt x="3" y="5"/>
                        <a:pt x="0" y="2"/>
                      </a:cubicBezTo>
                      <a:cubicBezTo>
                        <a:pt x="6" y="0"/>
                        <a:pt x="6" y="0"/>
                        <a:pt x="10" y="2"/>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67" name="Freeform 32">
                  <a:extLst>
                    <a:ext uri="{FF2B5EF4-FFF2-40B4-BE49-F238E27FC236}">
                      <a16:creationId xmlns:a16="http://schemas.microsoft.com/office/drawing/2014/main" id="{A3B4BB13-1FFC-A47F-CBDD-3ABB935A6AD0}"/>
                    </a:ext>
                  </a:extLst>
                </p:cNvPr>
                <p:cNvSpPr>
                  <a:spLocks/>
                </p:cNvSpPr>
                <p:nvPr/>
              </p:nvSpPr>
              <p:spPr bwMode="auto">
                <a:xfrm>
                  <a:off x="6977575" y="3324821"/>
                  <a:ext cx="27262" cy="12392"/>
                </a:xfrm>
                <a:custGeom>
                  <a:avLst/>
                  <a:gdLst>
                    <a:gd name="T0" fmla="*/ 11 w 11"/>
                    <a:gd name="T1" fmla="*/ 1 h 5"/>
                    <a:gd name="T2" fmla="*/ 11 w 11"/>
                    <a:gd name="T3" fmla="*/ 5 h 5"/>
                    <a:gd name="T4" fmla="*/ 8 w 11"/>
                    <a:gd name="T5" fmla="*/ 5 h 5"/>
                    <a:gd name="T6" fmla="*/ 0 w 11"/>
                    <a:gd name="T7" fmla="*/ 2 h 5"/>
                    <a:gd name="T8" fmla="*/ 11 w 11"/>
                    <a:gd name="T9" fmla="*/ 1 h 5"/>
                  </a:gdLst>
                  <a:ahLst/>
                  <a:cxnLst>
                    <a:cxn ang="0">
                      <a:pos x="T0" y="T1"/>
                    </a:cxn>
                    <a:cxn ang="0">
                      <a:pos x="T2" y="T3"/>
                    </a:cxn>
                    <a:cxn ang="0">
                      <a:pos x="T4" y="T5"/>
                    </a:cxn>
                    <a:cxn ang="0">
                      <a:pos x="T6" y="T7"/>
                    </a:cxn>
                    <a:cxn ang="0">
                      <a:pos x="T8" y="T9"/>
                    </a:cxn>
                  </a:cxnLst>
                  <a:rect l="0" t="0" r="r" b="b"/>
                  <a:pathLst>
                    <a:path w="11" h="5">
                      <a:moveTo>
                        <a:pt x="11" y="1"/>
                      </a:moveTo>
                      <a:cubicBezTo>
                        <a:pt x="11" y="5"/>
                        <a:pt x="11" y="5"/>
                        <a:pt x="11" y="5"/>
                      </a:cubicBezTo>
                      <a:cubicBezTo>
                        <a:pt x="10" y="5"/>
                        <a:pt x="9" y="5"/>
                        <a:pt x="8" y="5"/>
                      </a:cubicBezTo>
                      <a:cubicBezTo>
                        <a:pt x="5" y="5"/>
                        <a:pt x="1" y="3"/>
                        <a:pt x="0" y="2"/>
                      </a:cubicBezTo>
                      <a:cubicBezTo>
                        <a:pt x="5" y="1"/>
                        <a:pt x="7" y="0"/>
                        <a:pt x="11" y="1"/>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68" name="Freeform 33">
                  <a:extLst>
                    <a:ext uri="{FF2B5EF4-FFF2-40B4-BE49-F238E27FC236}">
                      <a16:creationId xmlns:a16="http://schemas.microsoft.com/office/drawing/2014/main" id="{5FDFECE4-3F80-5AC7-DFF1-6A11DC2F8157}"/>
                    </a:ext>
                  </a:extLst>
                </p:cNvPr>
                <p:cNvSpPr>
                  <a:spLocks/>
                </p:cNvSpPr>
                <p:nvPr/>
              </p:nvSpPr>
              <p:spPr bwMode="auto">
                <a:xfrm>
                  <a:off x="6642991" y="3314908"/>
                  <a:ext cx="806720" cy="612166"/>
                </a:xfrm>
                <a:custGeom>
                  <a:avLst/>
                  <a:gdLst>
                    <a:gd name="T0" fmla="*/ 330 w 330"/>
                    <a:gd name="T1" fmla="*/ 152 h 250"/>
                    <a:gd name="T2" fmla="*/ 326 w 330"/>
                    <a:gd name="T3" fmla="*/ 177 h 250"/>
                    <a:gd name="T4" fmla="*/ 310 w 330"/>
                    <a:gd name="T5" fmla="*/ 203 h 250"/>
                    <a:gd name="T6" fmla="*/ 302 w 330"/>
                    <a:gd name="T7" fmla="*/ 229 h 250"/>
                    <a:gd name="T8" fmla="*/ 259 w 330"/>
                    <a:gd name="T9" fmla="*/ 241 h 250"/>
                    <a:gd name="T10" fmla="*/ 218 w 330"/>
                    <a:gd name="T11" fmla="*/ 228 h 250"/>
                    <a:gd name="T12" fmla="*/ 213 w 330"/>
                    <a:gd name="T13" fmla="*/ 215 h 250"/>
                    <a:gd name="T14" fmla="*/ 204 w 330"/>
                    <a:gd name="T15" fmla="*/ 217 h 250"/>
                    <a:gd name="T16" fmla="*/ 203 w 330"/>
                    <a:gd name="T17" fmla="*/ 205 h 250"/>
                    <a:gd name="T18" fmla="*/ 196 w 330"/>
                    <a:gd name="T19" fmla="*/ 214 h 250"/>
                    <a:gd name="T20" fmla="*/ 201 w 330"/>
                    <a:gd name="T21" fmla="*/ 191 h 250"/>
                    <a:gd name="T22" fmla="*/ 180 w 330"/>
                    <a:gd name="T23" fmla="*/ 206 h 250"/>
                    <a:gd name="T24" fmla="*/ 139 w 330"/>
                    <a:gd name="T25" fmla="*/ 180 h 250"/>
                    <a:gd name="T26" fmla="*/ 85 w 330"/>
                    <a:gd name="T27" fmla="*/ 201 h 250"/>
                    <a:gd name="T28" fmla="*/ 60 w 330"/>
                    <a:gd name="T29" fmla="*/ 203 h 250"/>
                    <a:gd name="T30" fmla="*/ 14 w 330"/>
                    <a:gd name="T31" fmla="*/ 202 h 250"/>
                    <a:gd name="T32" fmla="*/ 15 w 330"/>
                    <a:gd name="T33" fmla="*/ 171 h 250"/>
                    <a:gd name="T34" fmla="*/ 1 w 330"/>
                    <a:gd name="T35" fmla="*/ 133 h 250"/>
                    <a:gd name="T36" fmla="*/ 5 w 330"/>
                    <a:gd name="T37" fmla="*/ 133 h 250"/>
                    <a:gd name="T38" fmla="*/ 2 w 330"/>
                    <a:gd name="T39" fmla="*/ 115 h 250"/>
                    <a:gd name="T40" fmla="*/ 5 w 330"/>
                    <a:gd name="T41" fmla="*/ 95 h 250"/>
                    <a:gd name="T42" fmla="*/ 21 w 330"/>
                    <a:gd name="T43" fmla="*/ 87 h 250"/>
                    <a:gd name="T44" fmla="*/ 74 w 330"/>
                    <a:gd name="T45" fmla="*/ 62 h 250"/>
                    <a:gd name="T46" fmla="*/ 77 w 330"/>
                    <a:gd name="T47" fmla="*/ 50 h 250"/>
                    <a:gd name="T48" fmla="*/ 85 w 330"/>
                    <a:gd name="T49" fmla="*/ 46 h 250"/>
                    <a:gd name="T50" fmla="*/ 97 w 330"/>
                    <a:gd name="T51" fmla="*/ 33 h 250"/>
                    <a:gd name="T52" fmla="*/ 121 w 330"/>
                    <a:gd name="T53" fmla="*/ 38 h 250"/>
                    <a:gd name="T54" fmla="*/ 132 w 330"/>
                    <a:gd name="T55" fmla="*/ 37 h 250"/>
                    <a:gd name="T56" fmla="*/ 137 w 330"/>
                    <a:gd name="T57" fmla="*/ 20 h 250"/>
                    <a:gd name="T58" fmla="*/ 158 w 330"/>
                    <a:gd name="T59" fmla="*/ 11 h 250"/>
                    <a:gd name="T60" fmla="*/ 179 w 330"/>
                    <a:gd name="T61" fmla="*/ 13 h 250"/>
                    <a:gd name="T62" fmla="*/ 193 w 330"/>
                    <a:gd name="T63" fmla="*/ 16 h 250"/>
                    <a:gd name="T64" fmla="*/ 183 w 330"/>
                    <a:gd name="T65" fmla="*/ 36 h 250"/>
                    <a:gd name="T66" fmla="*/ 191 w 330"/>
                    <a:gd name="T67" fmla="*/ 44 h 250"/>
                    <a:gd name="T68" fmla="*/ 221 w 330"/>
                    <a:gd name="T69" fmla="*/ 59 h 250"/>
                    <a:gd name="T70" fmla="*/ 233 w 330"/>
                    <a:gd name="T71" fmla="*/ 10 h 250"/>
                    <a:gd name="T72" fmla="*/ 248 w 330"/>
                    <a:gd name="T73" fmla="*/ 18 h 250"/>
                    <a:gd name="T74" fmla="*/ 260 w 330"/>
                    <a:gd name="T75" fmla="*/ 33 h 250"/>
                    <a:gd name="T76" fmla="*/ 272 w 330"/>
                    <a:gd name="T77" fmla="*/ 68 h 250"/>
                    <a:gd name="T78" fmla="*/ 297 w 330"/>
                    <a:gd name="T79" fmla="*/ 95 h 250"/>
                    <a:gd name="T80" fmla="*/ 323 w 330"/>
                    <a:gd name="T81" fmla="*/ 12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0" h="250">
                      <a:moveTo>
                        <a:pt x="322" y="122"/>
                      </a:moveTo>
                      <a:cubicBezTo>
                        <a:pt x="327" y="128"/>
                        <a:pt x="330" y="143"/>
                        <a:pt x="330" y="152"/>
                      </a:cubicBezTo>
                      <a:cubicBezTo>
                        <a:pt x="330" y="158"/>
                        <a:pt x="328" y="167"/>
                        <a:pt x="326" y="169"/>
                      </a:cubicBezTo>
                      <a:cubicBezTo>
                        <a:pt x="326" y="177"/>
                        <a:pt x="326" y="177"/>
                        <a:pt x="326" y="177"/>
                      </a:cubicBezTo>
                      <a:cubicBezTo>
                        <a:pt x="324" y="180"/>
                        <a:pt x="325" y="181"/>
                        <a:pt x="324" y="183"/>
                      </a:cubicBezTo>
                      <a:cubicBezTo>
                        <a:pt x="318" y="191"/>
                        <a:pt x="313" y="194"/>
                        <a:pt x="310" y="203"/>
                      </a:cubicBezTo>
                      <a:cubicBezTo>
                        <a:pt x="308" y="210"/>
                        <a:pt x="302" y="219"/>
                        <a:pt x="302" y="229"/>
                      </a:cubicBezTo>
                      <a:cubicBezTo>
                        <a:pt x="302" y="229"/>
                        <a:pt x="302" y="229"/>
                        <a:pt x="302" y="229"/>
                      </a:cubicBezTo>
                      <a:cubicBezTo>
                        <a:pt x="299" y="242"/>
                        <a:pt x="275" y="236"/>
                        <a:pt x="273" y="250"/>
                      </a:cubicBezTo>
                      <a:cubicBezTo>
                        <a:pt x="271" y="249"/>
                        <a:pt x="259" y="243"/>
                        <a:pt x="259" y="241"/>
                      </a:cubicBezTo>
                      <a:cubicBezTo>
                        <a:pt x="252" y="241"/>
                        <a:pt x="254" y="247"/>
                        <a:pt x="247" y="247"/>
                      </a:cubicBezTo>
                      <a:cubicBezTo>
                        <a:pt x="236" y="247"/>
                        <a:pt x="218" y="240"/>
                        <a:pt x="218" y="228"/>
                      </a:cubicBezTo>
                      <a:cubicBezTo>
                        <a:pt x="218" y="224"/>
                        <a:pt x="214" y="220"/>
                        <a:pt x="214" y="217"/>
                      </a:cubicBezTo>
                      <a:cubicBezTo>
                        <a:pt x="214" y="217"/>
                        <a:pt x="213" y="215"/>
                        <a:pt x="213" y="215"/>
                      </a:cubicBezTo>
                      <a:cubicBezTo>
                        <a:pt x="211" y="216"/>
                        <a:pt x="210" y="217"/>
                        <a:pt x="208" y="217"/>
                      </a:cubicBezTo>
                      <a:cubicBezTo>
                        <a:pt x="204" y="217"/>
                        <a:pt x="204" y="217"/>
                        <a:pt x="204" y="217"/>
                      </a:cubicBezTo>
                      <a:cubicBezTo>
                        <a:pt x="205" y="215"/>
                        <a:pt x="206" y="214"/>
                        <a:pt x="206" y="211"/>
                      </a:cubicBezTo>
                      <a:cubicBezTo>
                        <a:pt x="206" y="207"/>
                        <a:pt x="204" y="206"/>
                        <a:pt x="203" y="205"/>
                      </a:cubicBezTo>
                      <a:cubicBezTo>
                        <a:pt x="203" y="206"/>
                        <a:pt x="203" y="207"/>
                        <a:pt x="203" y="208"/>
                      </a:cubicBezTo>
                      <a:cubicBezTo>
                        <a:pt x="200" y="209"/>
                        <a:pt x="200" y="214"/>
                        <a:pt x="196" y="214"/>
                      </a:cubicBezTo>
                      <a:cubicBezTo>
                        <a:pt x="194" y="214"/>
                        <a:pt x="193" y="213"/>
                        <a:pt x="193" y="211"/>
                      </a:cubicBezTo>
                      <a:cubicBezTo>
                        <a:pt x="200" y="210"/>
                        <a:pt x="201" y="195"/>
                        <a:pt x="201" y="191"/>
                      </a:cubicBezTo>
                      <a:cubicBezTo>
                        <a:pt x="196" y="196"/>
                        <a:pt x="189" y="211"/>
                        <a:pt x="183" y="211"/>
                      </a:cubicBezTo>
                      <a:cubicBezTo>
                        <a:pt x="179" y="211"/>
                        <a:pt x="180" y="206"/>
                        <a:pt x="180" y="206"/>
                      </a:cubicBezTo>
                      <a:cubicBezTo>
                        <a:pt x="178" y="206"/>
                        <a:pt x="172" y="192"/>
                        <a:pt x="170" y="188"/>
                      </a:cubicBezTo>
                      <a:cubicBezTo>
                        <a:pt x="165" y="183"/>
                        <a:pt x="148" y="180"/>
                        <a:pt x="139" y="180"/>
                      </a:cubicBezTo>
                      <a:cubicBezTo>
                        <a:pt x="128" y="180"/>
                        <a:pt x="126" y="184"/>
                        <a:pt x="120" y="186"/>
                      </a:cubicBezTo>
                      <a:cubicBezTo>
                        <a:pt x="105" y="191"/>
                        <a:pt x="87" y="186"/>
                        <a:pt x="85" y="201"/>
                      </a:cubicBezTo>
                      <a:cubicBezTo>
                        <a:pt x="79" y="201"/>
                        <a:pt x="74" y="203"/>
                        <a:pt x="68" y="203"/>
                      </a:cubicBezTo>
                      <a:cubicBezTo>
                        <a:pt x="63" y="200"/>
                        <a:pt x="63" y="203"/>
                        <a:pt x="60" y="203"/>
                      </a:cubicBezTo>
                      <a:cubicBezTo>
                        <a:pt x="50" y="203"/>
                        <a:pt x="45" y="212"/>
                        <a:pt x="33" y="212"/>
                      </a:cubicBezTo>
                      <a:cubicBezTo>
                        <a:pt x="28" y="212"/>
                        <a:pt x="14" y="206"/>
                        <a:pt x="14" y="202"/>
                      </a:cubicBezTo>
                      <a:cubicBezTo>
                        <a:pt x="14" y="198"/>
                        <a:pt x="21" y="196"/>
                        <a:pt x="21" y="189"/>
                      </a:cubicBezTo>
                      <a:cubicBezTo>
                        <a:pt x="21" y="181"/>
                        <a:pt x="16" y="176"/>
                        <a:pt x="15" y="171"/>
                      </a:cubicBezTo>
                      <a:cubicBezTo>
                        <a:pt x="11" y="159"/>
                        <a:pt x="10" y="155"/>
                        <a:pt x="7" y="143"/>
                      </a:cubicBezTo>
                      <a:cubicBezTo>
                        <a:pt x="5" y="139"/>
                        <a:pt x="0" y="138"/>
                        <a:pt x="1" y="133"/>
                      </a:cubicBezTo>
                      <a:cubicBezTo>
                        <a:pt x="2" y="132"/>
                        <a:pt x="2" y="131"/>
                        <a:pt x="3" y="130"/>
                      </a:cubicBezTo>
                      <a:cubicBezTo>
                        <a:pt x="3" y="131"/>
                        <a:pt x="4" y="132"/>
                        <a:pt x="5" y="133"/>
                      </a:cubicBezTo>
                      <a:cubicBezTo>
                        <a:pt x="6" y="132"/>
                        <a:pt x="5" y="131"/>
                        <a:pt x="5" y="130"/>
                      </a:cubicBezTo>
                      <a:cubicBezTo>
                        <a:pt x="5" y="125"/>
                        <a:pt x="2" y="122"/>
                        <a:pt x="2" y="115"/>
                      </a:cubicBezTo>
                      <a:cubicBezTo>
                        <a:pt x="2" y="106"/>
                        <a:pt x="2" y="105"/>
                        <a:pt x="2" y="98"/>
                      </a:cubicBezTo>
                      <a:cubicBezTo>
                        <a:pt x="2" y="96"/>
                        <a:pt x="4" y="95"/>
                        <a:pt x="5" y="95"/>
                      </a:cubicBezTo>
                      <a:cubicBezTo>
                        <a:pt x="5" y="95"/>
                        <a:pt x="5" y="97"/>
                        <a:pt x="5" y="97"/>
                      </a:cubicBezTo>
                      <a:cubicBezTo>
                        <a:pt x="11" y="97"/>
                        <a:pt x="17" y="90"/>
                        <a:pt x="21" y="87"/>
                      </a:cubicBezTo>
                      <a:cubicBezTo>
                        <a:pt x="24" y="83"/>
                        <a:pt x="34" y="82"/>
                        <a:pt x="40" y="82"/>
                      </a:cubicBezTo>
                      <a:cubicBezTo>
                        <a:pt x="50" y="80"/>
                        <a:pt x="74" y="72"/>
                        <a:pt x="74" y="62"/>
                      </a:cubicBezTo>
                      <a:cubicBezTo>
                        <a:pt x="74" y="60"/>
                        <a:pt x="74" y="59"/>
                        <a:pt x="74" y="57"/>
                      </a:cubicBezTo>
                      <a:cubicBezTo>
                        <a:pt x="74" y="54"/>
                        <a:pt x="74" y="51"/>
                        <a:pt x="77" y="50"/>
                      </a:cubicBezTo>
                      <a:cubicBezTo>
                        <a:pt x="79" y="53"/>
                        <a:pt x="80" y="54"/>
                        <a:pt x="82" y="56"/>
                      </a:cubicBezTo>
                      <a:cubicBezTo>
                        <a:pt x="85" y="54"/>
                        <a:pt x="83" y="49"/>
                        <a:pt x="85" y="46"/>
                      </a:cubicBezTo>
                      <a:cubicBezTo>
                        <a:pt x="87" y="47"/>
                        <a:pt x="89" y="49"/>
                        <a:pt x="91" y="49"/>
                      </a:cubicBezTo>
                      <a:cubicBezTo>
                        <a:pt x="91" y="41"/>
                        <a:pt x="97" y="39"/>
                        <a:pt x="97" y="33"/>
                      </a:cubicBezTo>
                      <a:cubicBezTo>
                        <a:pt x="105" y="33"/>
                        <a:pt x="106" y="27"/>
                        <a:pt x="112" y="27"/>
                      </a:cubicBezTo>
                      <a:cubicBezTo>
                        <a:pt x="118" y="27"/>
                        <a:pt x="120" y="33"/>
                        <a:pt x="121" y="38"/>
                      </a:cubicBezTo>
                      <a:cubicBezTo>
                        <a:pt x="122" y="36"/>
                        <a:pt x="125" y="35"/>
                        <a:pt x="127" y="35"/>
                      </a:cubicBezTo>
                      <a:cubicBezTo>
                        <a:pt x="129" y="35"/>
                        <a:pt x="131" y="37"/>
                        <a:pt x="132" y="37"/>
                      </a:cubicBezTo>
                      <a:cubicBezTo>
                        <a:pt x="133" y="35"/>
                        <a:pt x="132" y="33"/>
                        <a:pt x="132" y="30"/>
                      </a:cubicBezTo>
                      <a:cubicBezTo>
                        <a:pt x="132" y="26"/>
                        <a:pt x="137" y="24"/>
                        <a:pt x="137" y="20"/>
                      </a:cubicBezTo>
                      <a:cubicBezTo>
                        <a:pt x="137" y="16"/>
                        <a:pt x="148" y="13"/>
                        <a:pt x="153" y="13"/>
                      </a:cubicBezTo>
                      <a:cubicBezTo>
                        <a:pt x="155" y="13"/>
                        <a:pt x="157" y="12"/>
                        <a:pt x="158" y="11"/>
                      </a:cubicBezTo>
                      <a:cubicBezTo>
                        <a:pt x="157" y="9"/>
                        <a:pt x="154" y="8"/>
                        <a:pt x="153" y="5"/>
                      </a:cubicBezTo>
                      <a:cubicBezTo>
                        <a:pt x="163" y="9"/>
                        <a:pt x="169" y="13"/>
                        <a:pt x="179" y="13"/>
                      </a:cubicBezTo>
                      <a:cubicBezTo>
                        <a:pt x="183" y="13"/>
                        <a:pt x="184" y="10"/>
                        <a:pt x="187" y="10"/>
                      </a:cubicBezTo>
                      <a:cubicBezTo>
                        <a:pt x="189" y="10"/>
                        <a:pt x="193" y="13"/>
                        <a:pt x="193" y="16"/>
                      </a:cubicBezTo>
                      <a:cubicBezTo>
                        <a:pt x="193" y="19"/>
                        <a:pt x="188" y="20"/>
                        <a:pt x="186" y="21"/>
                      </a:cubicBezTo>
                      <a:cubicBezTo>
                        <a:pt x="183" y="36"/>
                        <a:pt x="183" y="36"/>
                        <a:pt x="183" y="36"/>
                      </a:cubicBezTo>
                      <a:cubicBezTo>
                        <a:pt x="183" y="38"/>
                        <a:pt x="187" y="37"/>
                        <a:pt x="188" y="39"/>
                      </a:cubicBezTo>
                      <a:cubicBezTo>
                        <a:pt x="190" y="40"/>
                        <a:pt x="190" y="44"/>
                        <a:pt x="191" y="44"/>
                      </a:cubicBezTo>
                      <a:cubicBezTo>
                        <a:pt x="199" y="47"/>
                        <a:pt x="203" y="49"/>
                        <a:pt x="210" y="51"/>
                      </a:cubicBezTo>
                      <a:cubicBezTo>
                        <a:pt x="215" y="53"/>
                        <a:pt x="216" y="59"/>
                        <a:pt x="221" y="59"/>
                      </a:cubicBezTo>
                      <a:cubicBezTo>
                        <a:pt x="230" y="59"/>
                        <a:pt x="232" y="42"/>
                        <a:pt x="233" y="36"/>
                      </a:cubicBezTo>
                      <a:cubicBezTo>
                        <a:pt x="233" y="10"/>
                        <a:pt x="233" y="10"/>
                        <a:pt x="233" y="10"/>
                      </a:cubicBezTo>
                      <a:cubicBezTo>
                        <a:pt x="238" y="6"/>
                        <a:pt x="237" y="3"/>
                        <a:pt x="241" y="0"/>
                      </a:cubicBezTo>
                      <a:cubicBezTo>
                        <a:pt x="242" y="8"/>
                        <a:pt x="246" y="13"/>
                        <a:pt x="248" y="18"/>
                      </a:cubicBezTo>
                      <a:cubicBezTo>
                        <a:pt x="249" y="22"/>
                        <a:pt x="248" y="28"/>
                        <a:pt x="251" y="30"/>
                      </a:cubicBezTo>
                      <a:cubicBezTo>
                        <a:pt x="254" y="31"/>
                        <a:pt x="259" y="33"/>
                        <a:pt x="260" y="33"/>
                      </a:cubicBezTo>
                      <a:cubicBezTo>
                        <a:pt x="264" y="35"/>
                        <a:pt x="264" y="45"/>
                        <a:pt x="265" y="49"/>
                      </a:cubicBezTo>
                      <a:cubicBezTo>
                        <a:pt x="268" y="57"/>
                        <a:pt x="270" y="61"/>
                        <a:pt x="272" y="68"/>
                      </a:cubicBezTo>
                      <a:cubicBezTo>
                        <a:pt x="274" y="75"/>
                        <a:pt x="287" y="77"/>
                        <a:pt x="292" y="82"/>
                      </a:cubicBezTo>
                      <a:cubicBezTo>
                        <a:pt x="295" y="86"/>
                        <a:pt x="296" y="91"/>
                        <a:pt x="297" y="95"/>
                      </a:cubicBezTo>
                      <a:cubicBezTo>
                        <a:pt x="298" y="99"/>
                        <a:pt x="303" y="99"/>
                        <a:pt x="306" y="99"/>
                      </a:cubicBezTo>
                      <a:cubicBezTo>
                        <a:pt x="306" y="110"/>
                        <a:pt x="317" y="115"/>
                        <a:pt x="323" y="121"/>
                      </a:cubicBezTo>
                      <a:lnTo>
                        <a:pt x="322" y="122"/>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69" name="Freeform 48">
                  <a:extLst>
                    <a:ext uri="{FF2B5EF4-FFF2-40B4-BE49-F238E27FC236}">
                      <a16:creationId xmlns:a16="http://schemas.microsoft.com/office/drawing/2014/main" id="{76EC7409-0590-4AA5-E26E-A4643B1A776E}"/>
                    </a:ext>
                  </a:extLst>
                </p:cNvPr>
                <p:cNvSpPr>
                  <a:spLocks/>
                </p:cNvSpPr>
                <p:nvPr/>
              </p:nvSpPr>
              <p:spPr bwMode="auto">
                <a:xfrm>
                  <a:off x="6481895" y="3126549"/>
                  <a:ext cx="33459" cy="32219"/>
                </a:xfrm>
                <a:custGeom>
                  <a:avLst/>
                  <a:gdLst>
                    <a:gd name="T0" fmla="*/ 8 w 14"/>
                    <a:gd name="T1" fmla="*/ 11 h 13"/>
                    <a:gd name="T2" fmla="*/ 6 w 14"/>
                    <a:gd name="T3" fmla="*/ 7 h 13"/>
                    <a:gd name="T4" fmla="*/ 0 w 14"/>
                    <a:gd name="T5" fmla="*/ 4 h 13"/>
                    <a:gd name="T6" fmla="*/ 6 w 14"/>
                    <a:gd name="T7" fmla="*/ 0 h 13"/>
                    <a:gd name="T8" fmla="*/ 14 w 14"/>
                    <a:gd name="T9" fmla="*/ 10 h 13"/>
                    <a:gd name="T10" fmla="*/ 14 w 14"/>
                    <a:gd name="T11" fmla="*/ 13 h 13"/>
                    <a:gd name="T12" fmla="*/ 12 w 14"/>
                    <a:gd name="T13" fmla="*/ 13 h 13"/>
                    <a:gd name="T14" fmla="*/ 8 w 14"/>
                    <a:gd name="T15" fmla="*/ 1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3">
                      <a:moveTo>
                        <a:pt x="8" y="11"/>
                      </a:moveTo>
                      <a:cubicBezTo>
                        <a:pt x="8" y="11"/>
                        <a:pt x="6" y="8"/>
                        <a:pt x="6" y="7"/>
                      </a:cubicBezTo>
                      <a:cubicBezTo>
                        <a:pt x="5" y="5"/>
                        <a:pt x="0" y="6"/>
                        <a:pt x="0" y="4"/>
                      </a:cubicBezTo>
                      <a:cubicBezTo>
                        <a:pt x="0" y="2"/>
                        <a:pt x="4" y="0"/>
                        <a:pt x="6" y="0"/>
                      </a:cubicBezTo>
                      <a:cubicBezTo>
                        <a:pt x="8" y="4"/>
                        <a:pt x="10" y="10"/>
                        <a:pt x="14" y="10"/>
                      </a:cubicBezTo>
                      <a:cubicBezTo>
                        <a:pt x="14" y="11"/>
                        <a:pt x="14" y="12"/>
                        <a:pt x="14" y="13"/>
                      </a:cubicBezTo>
                      <a:cubicBezTo>
                        <a:pt x="13" y="13"/>
                        <a:pt x="12" y="13"/>
                        <a:pt x="12" y="13"/>
                      </a:cubicBezTo>
                      <a:cubicBezTo>
                        <a:pt x="10" y="13"/>
                        <a:pt x="9" y="11"/>
                        <a:pt x="8" y="11"/>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70" name="Freeform 49">
                  <a:extLst>
                    <a:ext uri="{FF2B5EF4-FFF2-40B4-BE49-F238E27FC236}">
                      <a16:creationId xmlns:a16="http://schemas.microsoft.com/office/drawing/2014/main" id="{292E0899-3A5D-B5E7-6611-BA4019DFD8C1}"/>
                    </a:ext>
                  </a:extLst>
                </p:cNvPr>
                <p:cNvSpPr>
                  <a:spLocks/>
                </p:cNvSpPr>
                <p:nvPr/>
              </p:nvSpPr>
              <p:spPr bwMode="auto">
                <a:xfrm>
                  <a:off x="6532702" y="3148855"/>
                  <a:ext cx="14870" cy="12392"/>
                </a:xfrm>
                <a:custGeom>
                  <a:avLst/>
                  <a:gdLst>
                    <a:gd name="T0" fmla="*/ 0 w 6"/>
                    <a:gd name="T1" fmla="*/ 0 h 5"/>
                    <a:gd name="T2" fmla="*/ 3 w 6"/>
                    <a:gd name="T3" fmla="*/ 0 h 5"/>
                    <a:gd name="T4" fmla="*/ 6 w 6"/>
                    <a:gd name="T5" fmla="*/ 2 h 5"/>
                    <a:gd name="T6" fmla="*/ 2 w 6"/>
                    <a:gd name="T7" fmla="*/ 5 h 5"/>
                    <a:gd name="T8" fmla="*/ 0 w 6"/>
                    <a:gd name="T9" fmla="*/ 2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cubicBezTo>
                        <a:pt x="1" y="0"/>
                        <a:pt x="2" y="0"/>
                        <a:pt x="3" y="0"/>
                      </a:cubicBezTo>
                      <a:cubicBezTo>
                        <a:pt x="4" y="0"/>
                        <a:pt x="5" y="2"/>
                        <a:pt x="6" y="2"/>
                      </a:cubicBezTo>
                      <a:cubicBezTo>
                        <a:pt x="5" y="4"/>
                        <a:pt x="4" y="5"/>
                        <a:pt x="2" y="5"/>
                      </a:cubicBezTo>
                      <a:cubicBezTo>
                        <a:pt x="1" y="5"/>
                        <a:pt x="0" y="3"/>
                        <a:pt x="0" y="2"/>
                      </a:cubicBezTo>
                      <a:cubicBezTo>
                        <a:pt x="0" y="2"/>
                        <a:pt x="0" y="0"/>
                        <a:pt x="0" y="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71" name="Freeform 50">
                  <a:extLst>
                    <a:ext uri="{FF2B5EF4-FFF2-40B4-BE49-F238E27FC236}">
                      <a16:creationId xmlns:a16="http://schemas.microsoft.com/office/drawing/2014/main" id="{D426E044-AB2E-B41E-06DD-9DDE0907870B}"/>
                    </a:ext>
                  </a:extLst>
                </p:cNvPr>
                <p:cNvSpPr>
                  <a:spLocks/>
                </p:cNvSpPr>
                <p:nvPr/>
              </p:nvSpPr>
              <p:spPr bwMode="auto">
                <a:xfrm>
                  <a:off x="6354257" y="3119114"/>
                  <a:ext cx="14870" cy="19827"/>
                </a:xfrm>
                <a:custGeom>
                  <a:avLst/>
                  <a:gdLst>
                    <a:gd name="T0" fmla="*/ 1 w 6"/>
                    <a:gd name="T1" fmla="*/ 0 h 8"/>
                    <a:gd name="T2" fmla="*/ 5 w 6"/>
                    <a:gd name="T3" fmla="*/ 8 h 8"/>
                    <a:gd name="T4" fmla="*/ 0 w 6"/>
                    <a:gd name="T5" fmla="*/ 1 h 8"/>
                    <a:gd name="T6" fmla="*/ 0 w 6"/>
                    <a:gd name="T7" fmla="*/ 0 h 8"/>
                    <a:gd name="T8" fmla="*/ 2 w 6"/>
                    <a:gd name="T9" fmla="*/ 0 h 8"/>
                    <a:gd name="T10" fmla="*/ 2 w 6"/>
                    <a:gd name="T11" fmla="*/ 1 h 8"/>
                    <a:gd name="T12" fmla="*/ 1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1" y="0"/>
                      </a:moveTo>
                      <a:cubicBezTo>
                        <a:pt x="4" y="3"/>
                        <a:pt x="6" y="4"/>
                        <a:pt x="5" y="8"/>
                      </a:cubicBezTo>
                      <a:cubicBezTo>
                        <a:pt x="4" y="8"/>
                        <a:pt x="0" y="3"/>
                        <a:pt x="0" y="1"/>
                      </a:cubicBezTo>
                      <a:cubicBezTo>
                        <a:pt x="0" y="1"/>
                        <a:pt x="0" y="0"/>
                        <a:pt x="0" y="0"/>
                      </a:cubicBezTo>
                      <a:cubicBezTo>
                        <a:pt x="2" y="0"/>
                        <a:pt x="2" y="0"/>
                        <a:pt x="2" y="0"/>
                      </a:cubicBezTo>
                      <a:cubicBezTo>
                        <a:pt x="2" y="0"/>
                        <a:pt x="2" y="1"/>
                        <a:pt x="2" y="1"/>
                      </a:cubicBezTo>
                      <a:lnTo>
                        <a:pt x="1" y="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72" name="Freeform 51">
                  <a:extLst>
                    <a:ext uri="{FF2B5EF4-FFF2-40B4-BE49-F238E27FC236}">
                      <a16:creationId xmlns:a16="http://schemas.microsoft.com/office/drawing/2014/main" id="{BEA574D0-7D01-8D3E-0317-914BA5A50595}"/>
                    </a:ext>
                  </a:extLst>
                </p:cNvPr>
                <p:cNvSpPr>
                  <a:spLocks/>
                </p:cNvSpPr>
                <p:nvPr/>
              </p:nvSpPr>
              <p:spPr bwMode="auto">
                <a:xfrm>
                  <a:off x="6329473" y="3075742"/>
                  <a:ext cx="19827" cy="17349"/>
                </a:xfrm>
                <a:custGeom>
                  <a:avLst/>
                  <a:gdLst>
                    <a:gd name="T0" fmla="*/ 1 w 8"/>
                    <a:gd name="T1" fmla="*/ 0 h 7"/>
                    <a:gd name="T2" fmla="*/ 5 w 8"/>
                    <a:gd name="T3" fmla="*/ 7 h 7"/>
                    <a:gd name="T4" fmla="*/ 0 w 8"/>
                    <a:gd name="T5" fmla="*/ 1 h 7"/>
                    <a:gd name="T6" fmla="*/ 0 w 8"/>
                    <a:gd name="T7" fmla="*/ 1 h 7"/>
                    <a:gd name="T8" fmla="*/ 1 w 8"/>
                    <a:gd name="T9" fmla="*/ 0 h 7"/>
                  </a:gdLst>
                  <a:ahLst/>
                  <a:cxnLst>
                    <a:cxn ang="0">
                      <a:pos x="T0" y="T1"/>
                    </a:cxn>
                    <a:cxn ang="0">
                      <a:pos x="T2" y="T3"/>
                    </a:cxn>
                    <a:cxn ang="0">
                      <a:pos x="T4" y="T5"/>
                    </a:cxn>
                    <a:cxn ang="0">
                      <a:pos x="T6" y="T7"/>
                    </a:cxn>
                    <a:cxn ang="0">
                      <a:pos x="T8" y="T9"/>
                    </a:cxn>
                  </a:cxnLst>
                  <a:rect l="0" t="0" r="r" b="b"/>
                  <a:pathLst>
                    <a:path w="8" h="7">
                      <a:moveTo>
                        <a:pt x="1" y="0"/>
                      </a:moveTo>
                      <a:cubicBezTo>
                        <a:pt x="3" y="1"/>
                        <a:pt x="8" y="7"/>
                        <a:pt x="5" y="7"/>
                      </a:cubicBezTo>
                      <a:cubicBezTo>
                        <a:pt x="4" y="7"/>
                        <a:pt x="0" y="3"/>
                        <a:pt x="0" y="1"/>
                      </a:cubicBezTo>
                      <a:cubicBezTo>
                        <a:pt x="0" y="1"/>
                        <a:pt x="0" y="1"/>
                        <a:pt x="0" y="1"/>
                      </a:cubicBezTo>
                      <a:lnTo>
                        <a:pt x="1" y="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grpSp>
          <p:grpSp>
            <p:nvGrpSpPr>
              <p:cNvPr id="12" name="Group 804">
                <a:extLst>
                  <a:ext uri="{FF2B5EF4-FFF2-40B4-BE49-F238E27FC236}">
                    <a16:creationId xmlns:a16="http://schemas.microsoft.com/office/drawing/2014/main" id="{02C4EFD8-C7E7-4F52-A109-3DBD5FFD957C}"/>
                  </a:ext>
                </a:extLst>
              </p:cNvPr>
              <p:cNvGrpSpPr/>
              <p:nvPr/>
            </p:nvGrpSpPr>
            <p:grpSpPr>
              <a:xfrm>
                <a:off x="3568518" y="4027590"/>
                <a:ext cx="1177832" cy="1877955"/>
                <a:chOff x="3211966" y="2860121"/>
                <a:chExt cx="931879" cy="1485803"/>
              </a:xfrm>
              <a:grpFill/>
            </p:grpSpPr>
            <p:sp>
              <p:nvSpPr>
                <p:cNvPr id="145" name="Freeform 94">
                  <a:extLst>
                    <a:ext uri="{FF2B5EF4-FFF2-40B4-BE49-F238E27FC236}">
                      <a16:creationId xmlns:a16="http://schemas.microsoft.com/office/drawing/2014/main" id="{756C6EA3-0970-3345-151D-8D6EA01066B9}"/>
                    </a:ext>
                  </a:extLst>
                </p:cNvPr>
                <p:cNvSpPr>
                  <a:spLocks/>
                </p:cNvSpPr>
                <p:nvPr/>
              </p:nvSpPr>
              <p:spPr bwMode="auto">
                <a:xfrm>
                  <a:off x="3822892" y="3105483"/>
                  <a:ext cx="47090" cy="35937"/>
                </a:xfrm>
                <a:custGeom>
                  <a:avLst/>
                  <a:gdLst>
                    <a:gd name="T0" fmla="*/ 7 w 19"/>
                    <a:gd name="T1" fmla="*/ 0 h 15"/>
                    <a:gd name="T2" fmla="*/ 13 w 19"/>
                    <a:gd name="T3" fmla="*/ 3 h 15"/>
                    <a:gd name="T4" fmla="*/ 17 w 19"/>
                    <a:gd name="T5" fmla="*/ 3 h 15"/>
                    <a:gd name="T6" fmla="*/ 19 w 19"/>
                    <a:gd name="T7" fmla="*/ 6 h 15"/>
                    <a:gd name="T8" fmla="*/ 11 w 19"/>
                    <a:gd name="T9" fmla="*/ 15 h 15"/>
                    <a:gd name="T10" fmla="*/ 0 w 19"/>
                    <a:gd name="T11" fmla="*/ 7 h 15"/>
                    <a:gd name="T12" fmla="*/ 5 w 19"/>
                    <a:gd name="T13" fmla="*/ 0 h 15"/>
                    <a:gd name="T14" fmla="*/ 7 w 1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5">
                      <a:moveTo>
                        <a:pt x="7" y="0"/>
                      </a:moveTo>
                      <a:cubicBezTo>
                        <a:pt x="8" y="1"/>
                        <a:pt x="10" y="3"/>
                        <a:pt x="13" y="3"/>
                      </a:cubicBezTo>
                      <a:cubicBezTo>
                        <a:pt x="13" y="7"/>
                        <a:pt x="16" y="3"/>
                        <a:pt x="17" y="3"/>
                      </a:cubicBezTo>
                      <a:cubicBezTo>
                        <a:pt x="18" y="3"/>
                        <a:pt x="19" y="5"/>
                        <a:pt x="19" y="6"/>
                      </a:cubicBezTo>
                      <a:cubicBezTo>
                        <a:pt x="19" y="9"/>
                        <a:pt x="15" y="15"/>
                        <a:pt x="11" y="15"/>
                      </a:cubicBezTo>
                      <a:cubicBezTo>
                        <a:pt x="7" y="15"/>
                        <a:pt x="0" y="10"/>
                        <a:pt x="0" y="7"/>
                      </a:cubicBezTo>
                      <a:cubicBezTo>
                        <a:pt x="0" y="3"/>
                        <a:pt x="2" y="0"/>
                        <a:pt x="5" y="0"/>
                      </a:cubicBezTo>
                      <a:cubicBezTo>
                        <a:pt x="6" y="0"/>
                        <a:pt x="7" y="1"/>
                        <a:pt x="7" y="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46" name="Freeform 96">
                  <a:extLst>
                    <a:ext uri="{FF2B5EF4-FFF2-40B4-BE49-F238E27FC236}">
                      <a16:creationId xmlns:a16="http://schemas.microsoft.com/office/drawing/2014/main" id="{895CAC10-8735-BCEB-71FB-0EAF1C9D1167}"/>
                    </a:ext>
                  </a:extLst>
                </p:cNvPr>
                <p:cNvSpPr>
                  <a:spLocks/>
                </p:cNvSpPr>
                <p:nvPr/>
              </p:nvSpPr>
              <p:spPr bwMode="auto">
                <a:xfrm>
                  <a:off x="3211966" y="2860121"/>
                  <a:ext cx="931879" cy="1485803"/>
                </a:xfrm>
                <a:custGeom>
                  <a:avLst/>
                  <a:gdLst>
                    <a:gd name="T0" fmla="*/ 57 w 381"/>
                    <a:gd name="T1" fmla="*/ 584 h 607"/>
                    <a:gd name="T2" fmla="*/ 63 w 381"/>
                    <a:gd name="T3" fmla="*/ 573 h 607"/>
                    <a:gd name="T4" fmla="*/ 51 w 381"/>
                    <a:gd name="T5" fmla="*/ 536 h 607"/>
                    <a:gd name="T6" fmla="*/ 53 w 381"/>
                    <a:gd name="T7" fmla="*/ 512 h 607"/>
                    <a:gd name="T8" fmla="*/ 63 w 381"/>
                    <a:gd name="T9" fmla="*/ 514 h 607"/>
                    <a:gd name="T10" fmla="*/ 70 w 381"/>
                    <a:gd name="T11" fmla="*/ 467 h 607"/>
                    <a:gd name="T12" fmla="*/ 65 w 381"/>
                    <a:gd name="T13" fmla="*/ 447 h 607"/>
                    <a:gd name="T14" fmla="*/ 65 w 381"/>
                    <a:gd name="T15" fmla="*/ 432 h 607"/>
                    <a:gd name="T16" fmla="*/ 77 w 381"/>
                    <a:gd name="T17" fmla="*/ 405 h 607"/>
                    <a:gd name="T18" fmla="*/ 82 w 381"/>
                    <a:gd name="T19" fmla="*/ 351 h 607"/>
                    <a:gd name="T20" fmla="*/ 90 w 381"/>
                    <a:gd name="T21" fmla="*/ 311 h 607"/>
                    <a:gd name="T22" fmla="*/ 91 w 381"/>
                    <a:gd name="T23" fmla="*/ 259 h 607"/>
                    <a:gd name="T24" fmla="*/ 59 w 381"/>
                    <a:gd name="T25" fmla="*/ 235 h 607"/>
                    <a:gd name="T26" fmla="*/ 35 w 381"/>
                    <a:gd name="T27" fmla="*/ 203 h 607"/>
                    <a:gd name="T28" fmla="*/ 15 w 381"/>
                    <a:gd name="T29" fmla="*/ 167 h 607"/>
                    <a:gd name="T30" fmla="*/ 0 w 381"/>
                    <a:gd name="T31" fmla="*/ 143 h 607"/>
                    <a:gd name="T32" fmla="*/ 7 w 381"/>
                    <a:gd name="T33" fmla="*/ 124 h 607"/>
                    <a:gd name="T34" fmla="*/ 21 w 381"/>
                    <a:gd name="T35" fmla="*/ 84 h 607"/>
                    <a:gd name="T36" fmla="*/ 32 w 381"/>
                    <a:gd name="T37" fmla="*/ 66 h 607"/>
                    <a:gd name="T38" fmla="*/ 30 w 381"/>
                    <a:gd name="T39" fmla="*/ 59 h 607"/>
                    <a:gd name="T40" fmla="*/ 33 w 381"/>
                    <a:gd name="T41" fmla="*/ 33 h 607"/>
                    <a:gd name="T42" fmla="*/ 38 w 381"/>
                    <a:gd name="T43" fmla="*/ 30 h 607"/>
                    <a:gd name="T44" fmla="*/ 53 w 381"/>
                    <a:gd name="T45" fmla="*/ 11 h 607"/>
                    <a:gd name="T46" fmla="*/ 83 w 381"/>
                    <a:gd name="T47" fmla="*/ 3 h 607"/>
                    <a:gd name="T48" fmla="*/ 82 w 381"/>
                    <a:gd name="T49" fmla="*/ 27 h 607"/>
                    <a:gd name="T50" fmla="*/ 89 w 381"/>
                    <a:gd name="T51" fmla="*/ 8 h 607"/>
                    <a:gd name="T52" fmla="*/ 95 w 381"/>
                    <a:gd name="T53" fmla="*/ 3 h 607"/>
                    <a:gd name="T54" fmla="*/ 126 w 381"/>
                    <a:gd name="T55" fmla="*/ 15 h 607"/>
                    <a:gd name="T56" fmla="*/ 148 w 381"/>
                    <a:gd name="T57" fmla="*/ 13 h 607"/>
                    <a:gd name="T58" fmla="*/ 152 w 381"/>
                    <a:gd name="T59" fmla="*/ 17 h 607"/>
                    <a:gd name="T60" fmla="*/ 176 w 381"/>
                    <a:gd name="T61" fmla="*/ 32 h 607"/>
                    <a:gd name="T62" fmla="*/ 214 w 381"/>
                    <a:gd name="T63" fmla="*/ 54 h 607"/>
                    <a:gd name="T64" fmla="*/ 230 w 381"/>
                    <a:gd name="T65" fmla="*/ 58 h 607"/>
                    <a:gd name="T66" fmla="*/ 253 w 381"/>
                    <a:gd name="T67" fmla="*/ 84 h 607"/>
                    <a:gd name="T68" fmla="*/ 249 w 381"/>
                    <a:gd name="T69" fmla="*/ 110 h 607"/>
                    <a:gd name="T70" fmla="*/ 262 w 381"/>
                    <a:gd name="T71" fmla="*/ 120 h 607"/>
                    <a:gd name="T72" fmla="*/ 296 w 381"/>
                    <a:gd name="T73" fmla="*/ 114 h 607"/>
                    <a:gd name="T74" fmla="*/ 304 w 381"/>
                    <a:gd name="T75" fmla="*/ 124 h 607"/>
                    <a:gd name="T76" fmla="*/ 334 w 381"/>
                    <a:gd name="T77" fmla="*/ 124 h 607"/>
                    <a:gd name="T78" fmla="*/ 374 w 381"/>
                    <a:gd name="T79" fmla="*/ 143 h 607"/>
                    <a:gd name="T80" fmla="*/ 357 w 381"/>
                    <a:gd name="T81" fmla="*/ 201 h 607"/>
                    <a:gd name="T82" fmla="*/ 346 w 381"/>
                    <a:gd name="T83" fmla="*/ 243 h 607"/>
                    <a:gd name="T84" fmla="*/ 339 w 381"/>
                    <a:gd name="T85" fmla="*/ 263 h 607"/>
                    <a:gd name="T86" fmla="*/ 315 w 381"/>
                    <a:gd name="T87" fmla="*/ 292 h 607"/>
                    <a:gd name="T88" fmla="*/ 279 w 381"/>
                    <a:gd name="T89" fmla="*/ 308 h 607"/>
                    <a:gd name="T90" fmla="*/ 268 w 381"/>
                    <a:gd name="T91" fmla="*/ 341 h 607"/>
                    <a:gd name="T92" fmla="*/ 252 w 381"/>
                    <a:gd name="T93" fmla="*/ 363 h 607"/>
                    <a:gd name="T94" fmla="*/ 202 w 381"/>
                    <a:gd name="T95" fmla="*/ 399 h 607"/>
                    <a:gd name="T96" fmla="*/ 193 w 381"/>
                    <a:gd name="T97" fmla="*/ 402 h 607"/>
                    <a:gd name="T98" fmla="*/ 201 w 381"/>
                    <a:gd name="T99" fmla="*/ 425 h 607"/>
                    <a:gd name="T100" fmla="*/ 159 w 381"/>
                    <a:gd name="T101" fmla="*/ 440 h 607"/>
                    <a:gd name="T102" fmla="*/ 156 w 381"/>
                    <a:gd name="T103" fmla="*/ 460 h 607"/>
                    <a:gd name="T104" fmla="*/ 133 w 381"/>
                    <a:gd name="T105" fmla="*/ 462 h 607"/>
                    <a:gd name="T106" fmla="*/ 146 w 381"/>
                    <a:gd name="T107" fmla="*/ 475 h 607"/>
                    <a:gd name="T108" fmla="*/ 139 w 381"/>
                    <a:gd name="T109" fmla="*/ 480 h 607"/>
                    <a:gd name="T110" fmla="*/ 116 w 381"/>
                    <a:gd name="T111" fmla="*/ 512 h 607"/>
                    <a:gd name="T112" fmla="*/ 114 w 381"/>
                    <a:gd name="T113" fmla="*/ 550 h 607"/>
                    <a:gd name="T114" fmla="*/ 104 w 381"/>
                    <a:gd name="T115" fmla="*/ 57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1" h="607">
                      <a:moveTo>
                        <a:pt x="74" y="595"/>
                      </a:moveTo>
                      <a:cubicBezTo>
                        <a:pt x="66" y="595"/>
                        <a:pt x="64" y="591"/>
                        <a:pt x="60" y="587"/>
                      </a:cubicBezTo>
                      <a:cubicBezTo>
                        <a:pt x="59" y="586"/>
                        <a:pt x="57" y="585"/>
                        <a:pt x="57" y="584"/>
                      </a:cubicBezTo>
                      <a:cubicBezTo>
                        <a:pt x="57" y="582"/>
                        <a:pt x="63" y="582"/>
                        <a:pt x="63" y="580"/>
                      </a:cubicBezTo>
                      <a:cubicBezTo>
                        <a:pt x="62" y="579"/>
                        <a:pt x="61" y="579"/>
                        <a:pt x="61" y="578"/>
                      </a:cubicBezTo>
                      <a:cubicBezTo>
                        <a:pt x="61" y="577"/>
                        <a:pt x="63" y="575"/>
                        <a:pt x="63" y="573"/>
                      </a:cubicBezTo>
                      <a:cubicBezTo>
                        <a:pt x="63" y="566"/>
                        <a:pt x="55" y="568"/>
                        <a:pt x="55" y="561"/>
                      </a:cubicBezTo>
                      <a:cubicBezTo>
                        <a:pt x="55" y="559"/>
                        <a:pt x="55" y="559"/>
                        <a:pt x="55" y="557"/>
                      </a:cubicBezTo>
                      <a:cubicBezTo>
                        <a:pt x="55" y="551"/>
                        <a:pt x="51" y="541"/>
                        <a:pt x="51" y="536"/>
                      </a:cubicBezTo>
                      <a:cubicBezTo>
                        <a:pt x="51" y="531"/>
                        <a:pt x="57" y="529"/>
                        <a:pt x="57" y="524"/>
                      </a:cubicBezTo>
                      <a:cubicBezTo>
                        <a:pt x="57" y="522"/>
                        <a:pt x="54" y="518"/>
                        <a:pt x="53" y="514"/>
                      </a:cubicBezTo>
                      <a:cubicBezTo>
                        <a:pt x="53" y="512"/>
                        <a:pt x="53" y="512"/>
                        <a:pt x="53" y="512"/>
                      </a:cubicBezTo>
                      <a:cubicBezTo>
                        <a:pt x="53" y="512"/>
                        <a:pt x="53" y="512"/>
                        <a:pt x="53" y="512"/>
                      </a:cubicBezTo>
                      <a:cubicBezTo>
                        <a:pt x="53" y="510"/>
                        <a:pt x="55" y="508"/>
                        <a:pt x="56" y="508"/>
                      </a:cubicBezTo>
                      <a:cubicBezTo>
                        <a:pt x="61" y="508"/>
                        <a:pt x="59" y="514"/>
                        <a:pt x="63" y="514"/>
                      </a:cubicBezTo>
                      <a:cubicBezTo>
                        <a:pt x="73" y="471"/>
                        <a:pt x="73" y="471"/>
                        <a:pt x="73" y="471"/>
                      </a:cubicBezTo>
                      <a:cubicBezTo>
                        <a:pt x="73" y="467"/>
                        <a:pt x="73" y="467"/>
                        <a:pt x="73" y="467"/>
                      </a:cubicBezTo>
                      <a:cubicBezTo>
                        <a:pt x="72" y="467"/>
                        <a:pt x="71" y="467"/>
                        <a:pt x="70" y="467"/>
                      </a:cubicBezTo>
                      <a:cubicBezTo>
                        <a:pt x="68" y="468"/>
                        <a:pt x="68" y="470"/>
                        <a:pt x="66" y="470"/>
                      </a:cubicBezTo>
                      <a:cubicBezTo>
                        <a:pt x="64" y="470"/>
                        <a:pt x="62" y="463"/>
                        <a:pt x="62" y="460"/>
                      </a:cubicBezTo>
                      <a:cubicBezTo>
                        <a:pt x="62" y="455"/>
                        <a:pt x="64" y="452"/>
                        <a:pt x="65" y="447"/>
                      </a:cubicBezTo>
                      <a:cubicBezTo>
                        <a:pt x="67" y="447"/>
                        <a:pt x="68" y="446"/>
                        <a:pt x="68" y="446"/>
                      </a:cubicBezTo>
                      <a:cubicBezTo>
                        <a:pt x="68" y="444"/>
                        <a:pt x="66" y="442"/>
                        <a:pt x="66" y="442"/>
                      </a:cubicBezTo>
                      <a:cubicBezTo>
                        <a:pt x="65" y="442"/>
                        <a:pt x="65" y="434"/>
                        <a:pt x="65" y="432"/>
                      </a:cubicBezTo>
                      <a:cubicBezTo>
                        <a:pt x="65" y="426"/>
                        <a:pt x="69" y="419"/>
                        <a:pt x="71" y="415"/>
                      </a:cubicBezTo>
                      <a:cubicBezTo>
                        <a:pt x="72" y="413"/>
                        <a:pt x="73" y="409"/>
                        <a:pt x="74" y="407"/>
                      </a:cubicBezTo>
                      <a:cubicBezTo>
                        <a:pt x="75" y="406"/>
                        <a:pt x="77" y="406"/>
                        <a:pt x="77" y="405"/>
                      </a:cubicBezTo>
                      <a:cubicBezTo>
                        <a:pt x="79" y="398"/>
                        <a:pt x="79" y="394"/>
                        <a:pt x="81" y="387"/>
                      </a:cubicBezTo>
                      <a:cubicBezTo>
                        <a:pt x="80" y="365"/>
                        <a:pt x="80" y="365"/>
                        <a:pt x="80" y="365"/>
                      </a:cubicBezTo>
                      <a:cubicBezTo>
                        <a:pt x="79" y="360"/>
                        <a:pt x="82" y="356"/>
                        <a:pt x="82" y="351"/>
                      </a:cubicBezTo>
                      <a:cubicBezTo>
                        <a:pt x="82" y="341"/>
                        <a:pt x="88" y="333"/>
                        <a:pt x="88" y="324"/>
                      </a:cubicBezTo>
                      <a:cubicBezTo>
                        <a:pt x="88" y="323"/>
                        <a:pt x="88" y="322"/>
                        <a:pt x="88" y="321"/>
                      </a:cubicBezTo>
                      <a:cubicBezTo>
                        <a:pt x="88" y="319"/>
                        <a:pt x="90" y="314"/>
                        <a:pt x="90" y="311"/>
                      </a:cubicBezTo>
                      <a:cubicBezTo>
                        <a:pt x="90" y="302"/>
                        <a:pt x="90" y="302"/>
                        <a:pt x="90" y="298"/>
                      </a:cubicBezTo>
                      <a:cubicBezTo>
                        <a:pt x="90" y="294"/>
                        <a:pt x="93" y="287"/>
                        <a:pt x="93" y="282"/>
                      </a:cubicBezTo>
                      <a:cubicBezTo>
                        <a:pt x="93" y="279"/>
                        <a:pt x="92" y="262"/>
                        <a:pt x="91" y="259"/>
                      </a:cubicBezTo>
                      <a:cubicBezTo>
                        <a:pt x="88" y="252"/>
                        <a:pt x="84" y="248"/>
                        <a:pt x="78" y="245"/>
                      </a:cubicBezTo>
                      <a:cubicBezTo>
                        <a:pt x="74" y="243"/>
                        <a:pt x="71" y="244"/>
                        <a:pt x="68" y="241"/>
                      </a:cubicBezTo>
                      <a:cubicBezTo>
                        <a:pt x="64" y="237"/>
                        <a:pt x="63" y="236"/>
                        <a:pt x="59" y="235"/>
                      </a:cubicBezTo>
                      <a:cubicBezTo>
                        <a:pt x="51" y="232"/>
                        <a:pt x="47" y="228"/>
                        <a:pt x="41" y="223"/>
                      </a:cubicBezTo>
                      <a:cubicBezTo>
                        <a:pt x="39" y="221"/>
                        <a:pt x="40" y="218"/>
                        <a:pt x="40" y="214"/>
                      </a:cubicBezTo>
                      <a:cubicBezTo>
                        <a:pt x="40" y="210"/>
                        <a:pt x="36" y="207"/>
                        <a:pt x="35" y="203"/>
                      </a:cubicBezTo>
                      <a:cubicBezTo>
                        <a:pt x="32" y="196"/>
                        <a:pt x="27" y="191"/>
                        <a:pt x="25" y="185"/>
                      </a:cubicBezTo>
                      <a:cubicBezTo>
                        <a:pt x="23" y="178"/>
                        <a:pt x="21" y="175"/>
                        <a:pt x="18" y="169"/>
                      </a:cubicBezTo>
                      <a:cubicBezTo>
                        <a:pt x="18" y="167"/>
                        <a:pt x="16" y="168"/>
                        <a:pt x="15" y="167"/>
                      </a:cubicBezTo>
                      <a:cubicBezTo>
                        <a:pt x="13" y="165"/>
                        <a:pt x="12" y="161"/>
                        <a:pt x="11" y="159"/>
                      </a:cubicBezTo>
                      <a:cubicBezTo>
                        <a:pt x="10" y="157"/>
                        <a:pt x="8" y="158"/>
                        <a:pt x="7" y="157"/>
                      </a:cubicBezTo>
                      <a:cubicBezTo>
                        <a:pt x="4" y="154"/>
                        <a:pt x="0" y="148"/>
                        <a:pt x="0" y="143"/>
                      </a:cubicBezTo>
                      <a:cubicBezTo>
                        <a:pt x="0" y="139"/>
                        <a:pt x="2" y="135"/>
                        <a:pt x="3" y="134"/>
                      </a:cubicBezTo>
                      <a:cubicBezTo>
                        <a:pt x="5" y="130"/>
                        <a:pt x="11" y="129"/>
                        <a:pt x="12" y="124"/>
                      </a:cubicBezTo>
                      <a:cubicBezTo>
                        <a:pt x="9" y="122"/>
                        <a:pt x="9" y="124"/>
                        <a:pt x="7" y="124"/>
                      </a:cubicBezTo>
                      <a:cubicBezTo>
                        <a:pt x="3" y="124"/>
                        <a:pt x="3" y="118"/>
                        <a:pt x="3" y="114"/>
                      </a:cubicBezTo>
                      <a:cubicBezTo>
                        <a:pt x="3" y="107"/>
                        <a:pt x="10" y="109"/>
                        <a:pt x="9" y="96"/>
                      </a:cubicBezTo>
                      <a:cubicBezTo>
                        <a:pt x="17" y="96"/>
                        <a:pt x="19" y="88"/>
                        <a:pt x="21" y="84"/>
                      </a:cubicBezTo>
                      <a:cubicBezTo>
                        <a:pt x="24" y="77"/>
                        <a:pt x="32" y="79"/>
                        <a:pt x="33" y="72"/>
                      </a:cubicBezTo>
                      <a:cubicBezTo>
                        <a:pt x="32" y="71"/>
                        <a:pt x="30" y="70"/>
                        <a:pt x="30" y="69"/>
                      </a:cubicBezTo>
                      <a:cubicBezTo>
                        <a:pt x="32" y="66"/>
                        <a:pt x="32" y="66"/>
                        <a:pt x="32" y="66"/>
                      </a:cubicBezTo>
                      <a:cubicBezTo>
                        <a:pt x="32" y="67"/>
                        <a:pt x="32" y="67"/>
                        <a:pt x="32" y="67"/>
                      </a:cubicBezTo>
                      <a:cubicBezTo>
                        <a:pt x="32" y="66"/>
                        <a:pt x="32" y="66"/>
                        <a:pt x="32" y="65"/>
                      </a:cubicBezTo>
                      <a:cubicBezTo>
                        <a:pt x="32" y="63"/>
                        <a:pt x="30" y="61"/>
                        <a:pt x="30" y="59"/>
                      </a:cubicBezTo>
                      <a:cubicBezTo>
                        <a:pt x="30" y="55"/>
                        <a:pt x="31" y="54"/>
                        <a:pt x="31" y="51"/>
                      </a:cubicBezTo>
                      <a:cubicBezTo>
                        <a:pt x="31" y="45"/>
                        <a:pt x="26" y="46"/>
                        <a:pt x="26" y="41"/>
                      </a:cubicBezTo>
                      <a:cubicBezTo>
                        <a:pt x="26" y="37"/>
                        <a:pt x="32" y="35"/>
                        <a:pt x="33" y="33"/>
                      </a:cubicBezTo>
                      <a:cubicBezTo>
                        <a:pt x="36" y="33"/>
                        <a:pt x="35" y="33"/>
                        <a:pt x="37" y="33"/>
                      </a:cubicBezTo>
                      <a:cubicBezTo>
                        <a:pt x="37" y="32"/>
                        <a:pt x="37" y="32"/>
                        <a:pt x="37" y="31"/>
                      </a:cubicBezTo>
                      <a:cubicBezTo>
                        <a:pt x="37" y="31"/>
                        <a:pt x="38" y="30"/>
                        <a:pt x="38" y="30"/>
                      </a:cubicBezTo>
                      <a:cubicBezTo>
                        <a:pt x="38" y="27"/>
                        <a:pt x="41" y="26"/>
                        <a:pt x="43" y="25"/>
                      </a:cubicBezTo>
                      <a:cubicBezTo>
                        <a:pt x="45" y="24"/>
                        <a:pt x="45" y="20"/>
                        <a:pt x="46" y="18"/>
                      </a:cubicBezTo>
                      <a:cubicBezTo>
                        <a:pt x="47" y="13"/>
                        <a:pt x="50" y="12"/>
                        <a:pt x="53" y="11"/>
                      </a:cubicBezTo>
                      <a:cubicBezTo>
                        <a:pt x="60" y="9"/>
                        <a:pt x="65" y="8"/>
                        <a:pt x="72" y="5"/>
                      </a:cubicBezTo>
                      <a:cubicBezTo>
                        <a:pt x="76" y="4"/>
                        <a:pt x="77" y="0"/>
                        <a:pt x="80" y="0"/>
                      </a:cubicBezTo>
                      <a:cubicBezTo>
                        <a:pt x="82" y="0"/>
                        <a:pt x="83" y="3"/>
                        <a:pt x="83" y="3"/>
                      </a:cubicBezTo>
                      <a:cubicBezTo>
                        <a:pt x="83" y="6"/>
                        <a:pt x="81" y="7"/>
                        <a:pt x="80" y="7"/>
                      </a:cubicBezTo>
                      <a:cubicBezTo>
                        <a:pt x="79" y="11"/>
                        <a:pt x="77" y="16"/>
                        <a:pt x="77" y="19"/>
                      </a:cubicBezTo>
                      <a:cubicBezTo>
                        <a:pt x="77" y="22"/>
                        <a:pt x="79" y="27"/>
                        <a:pt x="82" y="27"/>
                      </a:cubicBezTo>
                      <a:cubicBezTo>
                        <a:pt x="83" y="27"/>
                        <a:pt x="85" y="24"/>
                        <a:pt x="85" y="23"/>
                      </a:cubicBezTo>
                      <a:cubicBezTo>
                        <a:pt x="85" y="19"/>
                        <a:pt x="82" y="17"/>
                        <a:pt x="82" y="14"/>
                      </a:cubicBezTo>
                      <a:cubicBezTo>
                        <a:pt x="82" y="9"/>
                        <a:pt x="86" y="10"/>
                        <a:pt x="89" y="8"/>
                      </a:cubicBezTo>
                      <a:cubicBezTo>
                        <a:pt x="96" y="8"/>
                        <a:pt x="96" y="8"/>
                        <a:pt x="96" y="8"/>
                      </a:cubicBezTo>
                      <a:cubicBezTo>
                        <a:pt x="94" y="5"/>
                        <a:pt x="90" y="6"/>
                        <a:pt x="90" y="3"/>
                      </a:cubicBezTo>
                      <a:cubicBezTo>
                        <a:pt x="95" y="3"/>
                        <a:pt x="95" y="3"/>
                        <a:pt x="95" y="3"/>
                      </a:cubicBezTo>
                      <a:cubicBezTo>
                        <a:pt x="96" y="7"/>
                        <a:pt x="103" y="9"/>
                        <a:pt x="107" y="10"/>
                      </a:cubicBezTo>
                      <a:cubicBezTo>
                        <a:pt x="107" y="13"/>
                        <a:pt x="109" y="15"/>
                        <a:pt x="111" y="15"/>
                      </a:cubicBezTo>
                      <a:cubicBezTo>
                        <a:pt x="115" y="15"/>
                        <a:pt x="123" y="15"/>
                        <a:pt x="126" y="15"/>
                      </a:cubicBezTo>
                      <a:cubicBezTo>
                        <a:pt x="126" y="18"/>
                        <a:pt x="129" y="18"/>
                        <a:pt x="132" y="18"/>
                      </a:cubicBezTo>
                      <a:cubicBezTo>
                        <a:pt x="136" y="18"/>
                        <a:pt x="139" y="18"/>
                        <a:pt x="141" y="14"/>
                      </a:cubicBezTo>
                      <a:cubicBezTo>
                        <a:pt x="141" y="13"/>
                        <a:pt x="147" y="13"/>
                        <a:pt x="148" y="13"/>
                      </a:cubicBezTo>
                      <a:cubicBezTo>
                        <a:pt x="151" y="13"/>
                        <a:pt x="156" y="14"/>
                        <a:pt x="156" y="14"/>
                      </a:cubicBezTo>
                      <a:cubicBezTo>
                        <a:pt x="155" y="15"/>
                        <a:pt x="152" y="15"/>
                        <a:pt x="152" y="14"/>
                      </a:cubicBezTo>
                      <a:cubicBezTo>
                        <a:pt x="152" y="17"/>
                        <a:pt x="152" y="17"/>
                        <a:pt x="152" y="17"/>
                      </a:cubicBezTo>
                      <a:cubicBezTo>
                        <a:pt x="154" y="21"/>
                        <a:pt x="160" y="21"/>
                        <a:pt x="164" y="23"/>
                      </a:cubicBezTo>
                      <a:cubicBezTo>
                        <a:pt x="168" y="24"/>
                        <a:pt x="167" y="28"/>
                        <a:pt x="168" y="32"/>
                      </a:cubicBezTo>
                      <a:cubicBezTo>
                        <a:pt x="176" y="32"/>
                        <a:pt x="176" y="32"/>
                        <a:pt x="176" y="32"/>
                      </a:cubicBezTo>
                      <a:cubicBezTo>
                        <a:pt x="181" y="37"/>
                        <a:pt x="184" y="37"/>
                        <a:pt x="187" y="44"/>
                      </a:cubicBezTo>
                      <a:cubicBezTo>
                        <a:pt x="188" y="45"/>
                        <a:pt x="190" y="46"/>
                        <a:pt x="192" y="46"/>
                      </a:cubicBezTo>
                      <a:cubicBezTo>
                        <a:pt x="194" y="54"/>
                        <a:pt x="206" y="53"/>
                        <a:pt x="214" y="54"/>
                      </a:cubicBezTo>
                      <a:cubicBezTo>
                        <a:pt x="221" y="54"/>
                        <a:pt x="221" y="54"/>
                        <a:pt x="221" y="54"/>
                      </a:cubicBezTo>
                      <a:cubicBezTo>
                        <a:pt x="223" y="55"/>
                        <a:pt x="228" y="57"/>
                        <a:pt x="230" y="57"/>
                      </a:cubicBezTo>
                      <a:cubicBezTo>
                        <a:pt x="230" y="58"/>
                        <a:pt x="230" y="58"/>
                        <a:pt x="230" y="58"/>
                      </a:cubicBezTo>
                      <a:cubicBezTo>
                        <a:pt x="231" y="58"/>
                        <a:pt x="232" y="58"/>
                        <a:pt x="232" y="58"/>
                      </a:cubicBezTo>
                      <a:cubicBezTo>
                        <a:pt x="237" y="58"/>
                        <a:pt x="243" y="67"/>
                        <a:pt x="248" y="68"/>
                      </a:cubicBezTo>
                      <a:cubicBezTo>
                        <a:pt x="248" y="72"/>
                        <a:pt x="251" y="81"/>
                        <a:pt x="253" y="84"/>
                      </a:cubicBezTo>
                      <a:cubicBezTo>
                        <a:pt x="254" y="87"/>
                        <a:pt x="258" y="87"/>
                        <a:pt x="258" y="90"/>
                      </a:cubicBezTo>
                      <a:cubicBezTo>
                        <a:pt x="253" y="96"/>
                        <a:pt x="245" y="99"/>
                        <a:pt x="245" y="107"/>
                      </a:cubicBezTo>
                      <a:cubicBezTo>
                        <a:pt x="245" y="110"/>
                        <a:pt x="248" y="110"/>
                        <a:pt x="249" y="110"/>
                      </a:cubicBezTo>
                      <a:cubicBezTo>
                        <a:pt x="252" y="112"/>
                        <a:pt x="253" y="114"/>
                        <a:pt x="254" y="117"/>
                      </a:cubicBezTo>
                      <a:cubicBezTo>
                        <a:pt x="261" y="117"/>
                        <a:pt x="261" y="117"/>
                        <a:pt x="261" y="117"/>
                      </a:cubicBezTo>
                      <a:cubicBezTo>
                        <a:pt x="261" y="118"/>
                        <a:pt x="261" y="120"/>
                        <a:pt x="262" y="120"/>
                      </a:cubicBezTo>
                      <a:cubicBezTo>
                        <a:pt x="263" y="120"/>
                        <a:pt x="265" y="118"/>
                        <a:pt x="265" y="117"/>
                      </a:cubicBezTo>
                      <a:cubicBezTo>
                        <a:pt x="268" y="112"/>
                        <a:pt x="272" y="106"/>
                        <a:pt x="276" y="106"/>
                      </a:cubicBezTo>
                      <a:cubicBezTo>
                        <a:pt x="282" y="106"/>
                        <a:pt x="292" y="112"/>
                        <a:pt x="296" y="114"/>
                      </a:cubicBezTo>
                      <a:cubicBezTo>
                        <a:pt x="298" y="115"/>
                        <a:pt x="300" y="115"/>
                        <a:pt x="301" y="117"/>
                      </a:cubicBezTo>
                      <a:cubicBezTo>
                        <a:pt x="302" y="120"/>
                        <a:pt x="302" y="122"/>
                        <a:pt x="302" y="124"/>
                      </a:cubicBezTo>
                      <a:cubicBezTo>
                        <a:pt x="304" y="124"/>
                        <a:pt x="304" y="124"/>
                        <a:pt x="304" y="124"/>
                      </a:cubicBezTo>
                      <a:cubicBezTo>
                        <a:pt x="306" y="123"/>
                        <a:pt x="307" y="121"/>
                        <a:pt x="310" y="121"/>
                      </a:cubicBezTo>
                      <a:cubicBezTo>
                        <a:pt x="316" y="121"/>
                        <a:pt x="317" y="126"/>
                        <a:pt x="323" y="126"/>
                      </a:cubicBezTo>
                      <a:cubicBezTo>
                        <a:pt x="334" y="124"/>
                        <a:pt x="334" y="124"/>
                        <a:pt x="334" y="124"/>
                      </a:cubicBezTo>
                      <a:cubicBezTo>
                        <a:pt x="339" y="125"/>
                        <a:pt x="344" y="127"/>
                        <a:pt x="347" y="129"/>
                      </a:cubicBezTo>
                      <a:cubicBezTo>
                        <a:pt x="350" y="133"/>
                        <a:pt x="359" y="141"/>
                        <a:pt x="363" y="143"/>
                      </a:cubicBezTo>
                      <a:cubicBezTo>
                        <a:pt x="367" y="144"/>
                        <a:pt x="370" y="142"/>
                        <a:pt x="374" y="143"/>
                      </a:cubicBezTo>
                      <a:cubicBezTo>
                        <a:pt x="380" y="145"/>
                        <a:pt x="381" y="151"/>
                        <a:pt x="381" y="157"/>
                      </a:cubicBezTo>
                      <a:cubicBezTo>
                        <a:pt x="381" y="178"/>
                        <a:pt x="369" y="184"/>
                        <a:pt x="362" y="195"/>
                      </a:cubicBezTo>
                      <a:cubicBezTo>
                        <a:pt x="360" y="198"/>
                        <a:pt x="359" y="199"/>
                        <a:pt x="357" y="201"/>
                      </a:cubicBezTo>
                      <a:cubicBezTo>
                        <a:pt x="354" y="206"/>
                        <a:pt x="351" y="206"/>
                        <a:pt x="348" y="209"/>
                      </a:cubicBezTo>
                      <a:cubicBezTo>
                        <a:pt x="344" y="213"/>
                        <a:pt x="348" y="223"/>
                        <a:pt x="348" y="230"/>
                      </a:cubicBezTo>
                      <a:cubicBezTo>
                        <a:pt x="348" y="235"/>
                        <a:pt x="346" y="239"/>
                        <a:pt x="346" y="243"/>
                      </a:cubicBezTo>
                      <a:cubicBezTo>
                        <a:pt x="346" y="245"/>
                        <a:pt x="345" y="246"/>
                        <a:pt x="345" y="247"/>
                      </a:cubicBezTo>
                      <a:cubicBezTo>
                        <a:pt x="344" y="248"/>
                        <a:pt x="341" y="251"/>
                        <a:pt x="341" y="253"/>
                      </a:cubicBezTo>
                      <a:cubicBezTo>
                        <a:pt x="341" y="256"/>
                        <a:pt x="340" y="262"/>
                        <a:pt x="339" y="263"/>
                      </a:cubicBezTo>
                      <a:cubicBezTo>
                        <a:pt x="335" y="270"/>
                        <a:pt x="334" y="273"/>
                        <a:pt x="329" y="278"/>
                      </a:cubicBezTo>
                      <a:cubicBezTo>
                        <a:pt x="328" y="280"/>
                        <a:pt x="329" y="283"/>
                        <a:pt x="328" y="285"/>
                      </a:cubicBezTo>
                      <a:cubicBezTo>
                        <a:pt x="326" y="288"/>
                        <a:pt x="320" y="292"/>
                        <a:pt x="315" y="292"/>
                      </a:cubicBezTo>
                      <a:cubicBezTo>
                        <a:pt x="310" y="292"/>
                        <a:pt x="306" y="292"/>
                        <a:pt x="301" y="294"/>
                      </a:cubicBezTo>
                      <a:cubicBezTo>
                        <a:pt x="300" y="295"/>
                        <a:pt x="299" y="296"/>
                        <a:pt x="298" y="297"/>
                      </a:cubicBezTo>
                      <a:cubicBezTo>
                        <a:pt x="292" y="304"/>
                        <a:pt x="284" y="300"/>
                        <a:pt x="279" y="308"/>
                      </a:cubicBezTo>
                      <a:cubicBezTo>
                        <a:pt x="277" y="312"/>
                        <a:pt x="273" y="312"/>
                        <a:pt x="271" y="314"/>
                      </a:cubicBezTo>
                      <a:cubicBezTo>
                        <a:pt x="267" y="318"/>
                        <a:pt x="268" y="322"/>
                        <a:pt x="268" y="327"/>
                      </a:cubicBezTo>
                      <a:cubicBezTo>
                        <a:pt x="268" y="341"/>
                        <a:pt x="268" y="341"/>
                        <a:pt x="268" y="341"/>
                      </a:cubicBezTo>
                      <a:cubicBezTo>
                        <a:pt x="262" y="343"/>
                        <a:pt x="259" y="348"/>
                        <a:pt x="256" y="354"/>
                      </a:cubicBezTo>
                      <a:cubicBezTo>
                        <a:pt x="256" y="354"/>
                        <a:pt x="256" y="354"/>
                        <a:pt x="256" y="354"/>
                      </a:cubicBezTo>
                      <a:cubicBezTo>
                        <a:pt x="254" y="358"/>
                        <a:pt x="255" y="360"/>
                        <a:pt x="252" y="363"/>
                      </a:cubicBezTo>
                      <a:cubicBezTo>
                        <a:pt x="247" y="371"/>
                        <a:pt x="241" y="372"/>
                        <a:pt x="236" y="380"/>
                      </a:cubicBezTo>
                      <a:cubicBezTo>
                        <a:pt x="231" y="388"/>
                        <a:pt x="229" y="402"/>
                        <a:pt x="215" y="402"/>
                      </a:cubicBezTo>
                      <a:cubicBezTo>
                        <a:pt x="211" y="402"/>
                        <a:pt x="204" y="399"/>
                        <a:pt x="202" y="399"/>
                      </a:cubicBezTo>
                      <a:cubicBezTo>
                        <a:pt x="198" y="399"/>
                        <a:pt x="195" y="396"/>
                        <a:pt x="190" y="396"/>
                      </a:cubicBezTo>
                      <a:cubicBezTo>
                        <a:pt x="189" y="396"/>
                        <a:pt x="188" y="396"/>
                        <a:pt x="188" y="397"/>
                      </a:cubicBezTo>
                      <a:cubicBezTo>
                        <a:pt x="188" y="400"/>
                        <a:pt x="192" y="401"/>
                        <a:pt x="193" y="402"/>
                      </a:cubicBezTo>
                      <a:cubicBezTo>
                        <a:pt x="195" y="404"/>
                        <a:pt x="195" y="408"/>
                        <a:pt x="197" y="411"/>
                      </a:cubicBezTo>
                      <a:cubicBezTo>
                        <a:pt x="197" y="414"/>
                        <a:pt x="202" y="414"/>
                        <a:pt x="202" y="417"/>
                      </a:cubicBezTo>
                      <a:cubicBezTo>
                        <a:pt x="202" y="421"/>
                        <a:pt x="202" y="423"/>
                        <a:pt x="201" y="425"/>
                      </a:cubicBezTo>
                      <a:cubicBezTo>
                        <a:pt x="198" y="429"/>
                        <a:pt x="196" y="431"/>
                        <a:pt x="193" y="434"/>
                      </a:cubicBezTo>
                      <a:cubicBezTo>
                        <a:pt x="188" y="439"/>
                        <a:pt x="182" y="437"/>
                        <a:pt x="175" y="440"/>
                      </a:cubicBezTo>
                      <a:cubicBezTo>
                        <a:pt x="171" y="441"/>
                        <a:pt x="161" y="438"/>
                        <a:pt x="159" y="440"/>
                      </a:cubicBezTo>
                      <a:cubicBezTo>
                        <a:pt x="155" y="444"/>
                        <a:pt x="158" y="453"/>
                        <a:pt x="156" y="457"/>
                      </a:cubicBezTo>
                      <a:cubicBezTo>
                        <a:pt x="156" y="456"/>
                        <a:pt x="156" y="456"/>
                        <a:pt x="156" y="456"/>
                      </a:cubicBezTo>
                      <a:cubicBezTo>
                        <a:pt x="156" y="457"/>
                        <a:pt x="156" y="459"/>
                        <a:pt x="156" y="460"/>
                      </a:cubicBezTo>
                      <a:cubicBezTo>
                        <a:pt x="156" y="461"/>
                        <a:pt x="151" y="463"/>
                        <a:pt x="149" y="463"/>
                      </a:cubicBezTo>
                      <a:cubicBezTo>
                        <a:pt x="143" y="463"/>
                        <a:pt x="142" y="459"/>
                        <a:pt x="136" y="459"/>
                      </a:cubicBezTo>
                      <a:cubicBezTo>
                        <a:pt x="134" y="459"/>
                        <a:pt x="133" y="461"/>
                        <a:pt x="133" y="462"/>
                      </a:cubicBezTo>
                      <a:cubicBezTo>
                        <a:pt x="133" y="467"/>
                        <a:pt x="137" y="474"/>
                        <a:pt x="139" y="474"/>
                      </a:cubicBezTo>
                      <a:cubicBezTo>
                        <a:pt x="141" y="474"/>
                        <a:pt x="143" y="472"/>
                        <a:pt x="144" y="472"/>
                      </a:cubicBezTo>
                      <a:cubicBezTo>
                        <a:pt x="145" y="473"/>
                        <a:pt x="146" y="473"/>
                        <a:pt x="146" y="475"/>
                      </a:cubicBezTo>
                      <a:cubicBezTo>
                        <a:pt x="146" y="477"/>
                        <a:pt x="144" y="479"/>
                        <a:pt x="143" y="479"/>
                      </a:cubicBezTo>
                      <a:cubicBezTo>
                        <a:pt x="140" y="479"/>
                        <a:pt x="139" y="476"/>
                        <a:pt x="136" y="476"/>
                      </a:cubicBezTo>
                      <a:cubicBezTo>
                        <a:pt x="136" y="479"/>
                        <a:pt x="137" y="480"/>
                        <a:pt x="139" y="480"/>
                      </a:cubicBezTo>
                      <a:cubicBezTo>
                        <a:pt x="134" y="485"/>
                        <a:pt x="134" y="491"/>
                        <a:pt x="132" y="498"/>
                      </a:cubicBezTo>
                      <a:cubicBezTo>
                        <a:pt x="131" y="501"/>
                        <a:pt x="126" y="501"/>
                        <a:pt x="124" y="502"/>
                      </a:cubicBezTo>
                      <a:cubicBezTo>
                        <a:pt x="120" y="503"/>
                        <a:pt x="116" y="507"/>
                        <a:pt x="116" y="512"/>
                      </a:cubicBezTo>
                      <a:cubicBezTo>
                        <a:pt x="116" y="523"/>
                        <a:pt x="129" y="519"/>
                        <a:pt x="129" y="528"/>
                      </a:cubicBezTo>
                      <a:cubicBezTo>
                        <a:pt x="129" y="536"/>
                        <a:pt x="121" y="537"/>
                        <a:pt x="117" y="541"/>
                      </a:cubicBezTo>
                      <a:cubicBezTo>
                        <a:pt x="115" y="543"/>
                        <a:pt x="116" y="547"/>
                        <a:pt x="114" y="550"/>
                      </a:cubicBezTo>
                      <a:cubicBezTo>
                        <a:pt x="112" y="554"/>
                        <a:pt x="108" y="553"/>
                        <a:pt x="105" y="555"/>
                      </a:cubicBezTo>
                      <a:cubicBezTo>
                        <a:pt x="102" y="559"/>
                        <a:pt x="100" y="563"/>
                        <a:pt x="100" y="568"/>
                      </a:cubicBezTo>
                      <a:cubicBezTo>
                        <a:pt x="100" y="571"/>
                        <a:pt x="103" y="574"/>
                        <a:pt x="104" y="575"/>
                      </a:cubicBezTo>
                      <a:cubicBezTo>
                        <a:pt x="110" y="578"/>
                        <a:pt x="109" y="591"/>
                        <a:pt x="113" y="594"/>
                      </a:cubicBezTo>
                      <a:cubicBezTo>
                        <a:pt x="119" y="601"/>
                        <a:pt x="127" y="603"/>
                        <a:pt x="135" y="607"/>
                      </a:cubicBezTo>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ndara"/>
                    <a:ea typeface="+mn-ea"/>
                    <a:cs typeface="+mn-cs"/>
                  </a:endParaRPr>
                </a:p>
              </p:txBody>
            </p:sp>
          </p:grpSp>
          <p:grpSp>
            <p:nvGrpSpPr>
              <p:cNvPr id="13" name="Group 805">
                <a:extLst>
                  <a:ext uri="{FF2B5EF4-FFF2-40B4-BE49-F238E27FC236}">
                    <a16:creationId xmlns:a16="http://schemas.microsoft.com/office/drawing/2014/main" id="{FBB94001-39B9-10FE-4479-410844182608}"/>
                  </a:ext>
                </a:extLst>
              </p:cNvPr>
              <p:cNvGrpSpPr/>
              <p:nvPr/>
            </p:nvGrpSpPr>
            <p:grpSpPr>
              <a:xfrm>
                <a:off x="5365027" y="1629632"/>
                <a:ext cx="1038436" cy="1747955"/>
                <a:chOff x="4185654" y="962903"/>
                <a:chExt cx="821591" cy="1382949"/>
              </a:xfrm>
              <a:grpFill/>
            </p:grpSpPr>
            <p:sp>
              <p:nvSpPr>
                <p:cNvPr id="129" name="Freeform 61">
                  <a:extLst>
                    <a:ext uri="{FF2B5EF4-FFF2-40B4-BE49-F238E27FC236}">
                      <a16:creationId xmlns:a16="http://schemas.microsoft.com/office/drawing/2014/main" id="{1C614C3F-2CFA-A827-945B-F45180B7F248}"/>
                    </a:ext>
                  </a:extLst>
                </p:cNvPr>
                <p:cNvSpPr>
                  <a:spLocks/>
                </p:cNvSpPr>
                <p:nvPr/>
              </p:nvSpPr>
              <p:spPr bwMode="auto">
                <a:xfrm>
                  <a:off x="4199286" y="1793168"/>
                  <a:ext cx="773262" cy="552684"/>
                </a:xfrm>
                <a:custGeom>
                  <a:avLst/>
                  <a:gdLst>
                    <a:gd name="T0" fmla="*/ 308 w 316"/>
                    <a:gd name="T1" fmla="*/ 151 h 226"/>
                    <a:gd name="T2" fmla="*/ 306 w 316"/>
                    <a:gd name="T3" fmla="*/ 178 h 226"/>
                    <a:gd name="T4" fmla="*/ 278 w 316"/>
                    <a:gd name="T5" fmla="*/ 178 h 226"/>
                    <a:gd name="T6" fmla="*/ 261 w 316"/>
                    <a:gd name="T7" fmla="*/ 184 h 226"/>
                    <a:gd name="T8" fmla="*/ 262 w 316"/>
                    <a:gd name="T9" fmla="*/ 197 h 226"/>
                    <a:gd name="T10" fmla="*/ 268 w 316"/>
                    <a:gd name="T11" fmla="*/ 209 h 226"/>
                    <a:gd name="T12" fmla="*/ 260 w 316"/>
                    <a:gd name="T13" fmla="*/ 207 h 226"/>
                    <a:gd name="T14" fmla="*/ 258 w 316"/>
                    <a:gd name="T15" fmla="*/ 219 h 226"/>
                    <a:gd name="T16" fmla="*/ 248 w 316"/>
                    <a:gd name="T17" fmla="*/ 205 h 226"/>
                    <a:gd name="T18" fmla="*/ 233 w 316"/>
                    <a:gd name="T19" fmla="*/ 180 h 226"/>
                    <a:gd name="T20" fmla="*/ 214 w 316"/>
                    <a:gd name="T21" fmla="*/ 155 h 226"/>
                    <a:gd name="T22" fmla="*/ 188 w 316"/>
                    <a:gd name="T23" fmla="*/ 138 h 226"/>
                    <a:gd name="T24" fmla="*/ 176 w 316"/>
                    <a:gd name="T25" fmla="*/ 137 h 226"/>
                    <a:gd name="T26" fmla="*/ 188 w 316"/>
                    <a:gd name="T27" fmla="*/ 159 h 226"/>
                    <a:gd name="T28" fmla="*/ 205 w 316"/>
                    <a:gd name="T29" fmla="*/ 171 h 226"/>
                    <a:gd name="T30" fmla="*/ 215 w 316"/>
                    <a:gd name="T31" fmla="*/ 184 h 226"/>
                    <a:gd name="T32" fmla="*/ 210 w 316"/>
                    <a:gd name="T33" fmla="*/ 198 h 226"/>
                    <a:gd name="T34" fmla="*/ 205 w 316"/>
                    <a:gd name="T35" fmla="*/ 197 h 226"/>
                    <a:gd name="T36" fmla="*/ 189 w 316"/>
                    <a:gd name="T37" fmla="*/ 178 h 226"/>
                    <a:gd name="T38" fmla="*/ 149 w 316"/>
                    <a:gd name="T39" fmla="*/ 145 h 226"/>
                    <a:gd name="T40" fmla="*/ 109 w 316"/>
                    <a:gd name="T41" fmla="*/ 154 h 226"/>
                    <a:gd name="T42" fmla="*/ 88 w 316"/>
                    <a:gd name="T43" fmla="*/ 177 h 226"/>
                    <a:gd name="T44" fmla="*/ 66 w 316"/>
                    <a:gd name="T45" fmla="*/ 212 h 226"/>
                    <a:gd name="T46" fmla="*/ 47 w 316"/>
                    <a:gd name="T47" fmla="*/ 220 h 226"/>
                    <a:gd name="T48" fmla="*/ 6 w 316"/>
                    <a:gd name="T49" fmla="*/ 217 h 226"/>
                    <a:gd name="T50" fmla="*/ 0 w 316"/>
                    <a:gd name="T51" fmla="*/ 199 h 226"/>
                    <a:gd name="T52" fmla="*/ 2 w 316"/>
                    <a:gd name="T53" fmla="*/ 160 h 226"/>
                    <a:gd name="T54" fmla="*/ 31 w 316"/>
                    <a:gd name="T55" fmla="*/ 153 h 226"/>
                    <a:gd name="T56" fmla="*/ 58 w 316"/>
                    <a:gd name="T57" fmla="*/ 156 h 226"/>
                    <a:gd name="T58" fmla="*/ 68 w 316"/>
                    <a:gd name="T59" fmla="*/ 134 h 226"/>
                    <a:gd name="T60" fmla="*/ 67 w 316"/>
                    <a:gd name="T61" fmla="*/ 125 h 226"/>
                    <a:gd name="T62" fmla="*/ 39 w 316"/>
                    <a:gd name="T63" fmla="*/ 106 h 226"/>
                    <a:gd name="T64" fmla="*/ 57 w 316"/>
                    <a:gd name="T65" fmla="*/ 102 h 226"/>
                    <a:gd name="T66" fmla="*/ 62 w 316"/>
                    <a:gd name="T67" fmla="*/ 93 h 226"/>
                    <a:gd name="T68" fmla="*/ 74 w 316"/>
                    <a:gd name="T69" fmla="*/ 94 h 226"/>
                    <a:gd name="T70" fmla="*/ 95 w 316"/>
                    <a:gd name="T71" fmla="*/ 76 h 226"/>
                    <a:gd name="T72" fmla="*/ 114 w 316"/>
                    <a:gd name="T73" fmla="*/ 58 h 226"/>
                    <a:gd name="T74" fmla="*/ 135 w 316"/>
                    <a:gd name="T75" fmla="*/ 47 h 226"/>
                    <a:gd name="T76" fmla="*/ 147 w 316"/>
                    <a:gd name="T77" fmla="*/ 35 h 226"/>
                    <a:gd name="T78" fmla="*/ 159 w 316"/>
                    <a:gd name="T79" fmla="*/ 3 h 226"/>
                    <a:gd name="T80" fmla="*/ 163 w 316"/>
                    <a:gd name="T81" fmla="*/ 16 h 226"/>
                    <a:gd name="T82" fmla="*/ 156 w 316"/>
                    <a:gd name="T83" fmla="*/ 35 h 226"/>
                    <a:gd name="T84" fmla="*/ 165 w 316"/>
                    <a:gd name="T85" fmla="*/ 42 h 226"/>
                    <a:gd name="T86" fmla="*/ 188 w 316"/>
                    <a:gd name="T87" fmla="*/ 44 h 226"/>
                    <a:gd name="T88" fmla="*/ 217 w 316"/>
                    <a:gd name="T89" fmla="*/ 32 h 226"/>
                    <a:gd name="T90" fmla="*/ 246 w 316"/>
                    <a:gd name="T91" fmla="*/ 35 h 226"/>
                    <a:gd name="T92" fmla="*/ 265 w 316"/>
                    <a:gd name="T93" fmla="*/ 61 h 226"/>
                    <a:gd name="T94" fmla="*/ 260 w 316"/>
                    <a:gd name="T95" fmla="*/ 100 h 226"/>
                    <a:gd name="T96" fmla="*/ 306 w 316"/>
                    <a:gd name="T97" fmla="*/ 117 h 226"/>
                    <a:gd name="T98" fmla="*/ 308 w 316"/>
                    <a:gd name="T99" fmla="*/ 133 h 226"/>
                    <a:gd name="T100" fmla="*/ 310 w 316"/>
                    <a:gd name="T101" fmla="*/ 14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6" h="226">
                      <a:moveTo>
                        <a:pt x="310" y="140"/>
                      </a:moveTo>
                      <a:cubicBezTo>
                        <a:pt x="309" y="145"/>
                        <a:pt x="309" y="142"/>
                        <a:pt x="308" y="144"/>
                      </a:cubicBezTo>
                      <a:cubicBezTo>
                        <a:pt x="308" y="151"/>
                        <a:pt x="308" y="151"/>
                        <a:pt x="308" y="151"/>
                      </a:cubicBezTo>
                      <a:cubicBezTo>
                        <a:pt x="305" y="154"/>
                        <a:pt x="300" y="160"/>
                        <a:pt x="300" y="164"/>
                      </a:cubicBezTo>
                      <a:cubicBezTo>
                        <a:pt x="300" y="170"/>
                        <a:pt x="308" y="174"/>
                        <a:pt x="309" y="176"/>
                      </a:cubicBezTo>
                      <a:cubicBezTo>
                        <a:pt x="308" y="178"/>
                        <a:pt x="307" y="177"/>
                        <a:pt x="306" y="178"/>
                      </a:cubicBezTo>
                      <a:cubicBezTo>
                        <a:pt x="303" y="178"/>
                        <a:pt x="301" y="177"/>
                        <a:pt x="298" y="178"/>
                      </a:cubicBezTo>
                      <a:cubicBezTo>
                        <a:pt x="295" y="180"/>
                        <a:pt x="294" y="184"/>
                        <a:pt x="290" y="184"/>
                      </a:cubicBezTo>
                      <a:cubicBezTo>
                        <a:pt x="286" y="184"/>
                        <a:pt x="283" y="178"/>
                        <a:pt x="278" y="178"/>
                      </a:cubicBezTo>
                      <a:cubicBezTo>
                        <a:pt x="273" y="178"/>
                        <a:pt x="272" y="181"/>
                        <a:pt x="268" y="182"/>
                      </a:cubicBezTo>
                      <a:cubicBezTo>
                        <a:pt x="269" y="184"/>
                        <a:pt x="269" y="186"/>
                        <a:pt x="268" y="188"/>
                      </a:cubicBezTo>
                      <a:cubicBezTo>
                        <a:pt x="264" y="188"/>
                        <a:pt x="264" y="184"/>
                        <a:pt x="261" y="184"/>
                      </a:cubicBezTo>
                      <a:cubicBezTo>
                        <a:pt x="260" y="184"/>
                        <a:pt x="258" y="186"/>
                        <a:pt x="258" y="187"/>
                      </a:cubicBezTo>
                      <a:cubicBezTo>
                        <a:pt x="263" y="193"/>
                        <a:pt x="263" y="193"/>
                        <a:pt x="263" y="193"/>
                      </a:cubicBezTo>
                      <a:cubicBezTo>
                        <a:pt x="263" y="195"/>
                        <a:pt x="262" y="196"/>
                        <a:pt x="262" y="197"/>
                      </a:cubicBezTo>
                      <a:cubicBezTo>
                        <a:pt x="262" y="198"/>
                        <a:pt x="270" y="205"/>
                        <a:pt x="272" y="205"/>
                      </a:cubicBezTo>
                      <a:cubicBezTo>
                        <a:pt x="272" y="206"/>
                        <a:pt x="273" y="207"/>
                        <a:pt x="273" y="207"/>
                      </a:cubicBezTo>
                      <a:cubicBezTo>
                        <a:pt x="272" y="208"/>
                        <a:pt x="269" y="207"/>
                        <a:pt x="268" y="209"/>
                      </a:cubicBezTo>
                      <a:cubicBezTo>
                        <a:pt x="268" y="209"/>
                        <a:pt x="268" y="209"/>
                        <a:pt x="268" y="209"/>
                      </a:cubicBezTo>
                      <a:cubicBezTo>
                        <a:pt x="265" y="209"/>
                        <a:pt x="262" y="206"/>
                        <a:pt x="260" y="205"/>
                      </a:cubicBezTo>
                      <a:cubicBezTo>
                        <a:pt x="260" y="207"/>
                        <a:pt x="260" y="207"/>
                        <a:pt x="260" y="207"/>
                      </a:cubicBezTo>
                      <a:cubicBezTo>
                        <a:pt x="261" y="209"/>
                        <a:pt x="262" y="210"/>
                        <a:pt x="262" y="212"/>
                      </a:cubicBezTo>
                      <a:cubicBezTo>
                        <a:pt x="262" y="214"/>
                        <a:pt x="259" y="217"/>
                        <a:pt x="262" y="219"/>
                      </a:cubicBezTo>
                      <a:cubicBezTo>
                        <a:pt x="261" y="219"/>
                        <a:pt x="258" y="219"/>
                        <a:pt x="258" y="219"/>
                      </a:cubicBezTo>
                      <a:cubicBezTo>
                        <a:pt x="254" y="219"/>
                        <a:pt x="250" y="214"/>
                        <a:pt x="250" y="209"/>
                      </a:cubicBezTo>
                      <a:cubicBezTo>
                        <a:pt x="250" y="207"/>
                        <a:pt x="252" y="206"/>
                        <a:pt x="253" y="205"/>
                      </a:cubicBezTo>
                      <a:cubicBezTo>
                        <a:pt x="252" y="205"/>
                        <a:pt x="250" y="205"/>
                        <a:pt x="248" y="205"/>
                      </a:cubicBezTo>
                      <a:cubicBezTo>
                        <a:pt x="247" y="205"/>
                        <a:pt x="247" y="202"/>
                        <a:pt x="247" y="202"/>
                      </a:cubicBezTo>
                      <a:cubicBezTo>
                        <a:pt x="246" y="198"/>
                        <a:pt x="243" y="195"/>
                        <a:pt x="241" y="193"/>
                      </a:cubicBezTo>
                      <a:cubicBezTo>
                        <a:pt x="237" y="189"/>
                        <a:pt x="233" y="186"/>
                        <a:pt x="233" y="180"/>
                      </a:cubicBezTo>
                      <a:cubicBezTo>
                        <a:pt x="233" y="177"/>
                        <a:pt x="233" y="175"/>
                        <a:pt x="233" y="173"/>
                      </a:cubicBezTo>
                      <a:cubicBezTo>
                        <a:pt x="233" y="169"/>
                        <a:pt x="226" y="163"/>
                        <a:pt x="222" y="161"/>
                      </a:cubicBezTo>
                      <a:cubicBezTo>
                        <a:pt x="218" y="159"/>
                        <a:pt x="214" y="159"/>
                        <a:pt x="214" y="155"/>
                      </a:cubicBezTo>
                      <a:cubicBezTo>
                        <a:pt x="212" y="155"/>
                        <a:pt x="211" y="155"/>
                        <a:pt x="210" y="155"/>
                      </a:cubicBezTo>
                      <a:cubicBezTo>
                        <a:pt x="203" y="155"/>
                        <a:pt x="196" y="145"/>
                        <a:pt x="196" y="138"/>
                      </a:cubicBezTo>
                      <a:cubicBezTo>
                        <a:pt x="193" y="138"/>
                        <a:pt x="191" y="138"/>
                        <a:pt x="188" y="138"/>
                      </a:cubicBezTo>
                      <a:cubicBezTo>
                        <a:pt x="184" y="138"/>
                        <a:pt x="186" y="132"/>
                        <a:pt x="184" y="131"/>
                      </a:cubicBezTo>
                      <a:cubicBezTo>
                        <a:pt x="181" y="133"/>
                        <a:pt x="174" y="133"/>
                        <a:pt x="174" y="136"/>
                      </a:cubicBezTo>
                      <a:cubicBezTo>
                        <a:pt x="174" y="136"/>
                        <a:pt x="175" y="137"/>
                        <a:pt x="176" y="137"/>
                      </a:cubicBezTo>
                      <a:cubicBezTo>
                        <a:pt x="175" y="139"/>
                        <a:pt x="175" y="141"/>
                        <a:pt x="175" y="143"/>
                      </a:cubicBezTo>
                      <a:cubicBezTo>
                        <a:pt x="175" y="147"/>
                        <a:pt x="177" y="149"/>
                        <a:pt x="181" y="150"/>
                      </a:cubicBezTo>
                      <a:cubicBezTo>
                        <a:pt x="185" y="151"/>
                        <a:pt x="187" y="156"/>
                        <a:pt x="188" y="159"/>
                      </a:cubicBezTo>
                      <a:cubicBezTo>
                        <a:pt x="189" y="163"/>
                        <a:pt x="191" y="167"/>
                        <a:pt x="194" y="168"/>
                      </a:cubicBezTo>
                      <a:cubicBezTo>
                        <a:pt x="198" y="170"/>
                        <a:pt x="201" y="169"/>
                        <a:pt x="205" y="169"/>
                      </a:cubicBezTo>
                      <a:cubicBezTo>
                        <a:pt x="205" y="170"/>
                        <a:pt x="205" y="171"/>
                        <a:pt x="205" y="171"/>
                      </a:cubicBezTo>
                      <a:cubicBezTo>
                        <a:pt x="203" y="175"/>
                        <a:pt x="210" y="176"/>
                        <a:pt x="212" y="177"/>
                      </a:cubicBezTo>
                      <a:cubicBezTo>
                        <a:pt x="218" y="180"/>
                        <a:pt x="225" y="182"/>
                        <a:pt x="224" y="188"/>
                      </a:cubicBezTo>
                      <a:cubicBezTo>
                        <a:pt x="221" y="188"/>
                        <a:pt x="219" y="184"/>
                        <a:pt x="215" y="184"/>
                      </a:cubicBezTo>
                      <a:cubicBezTo>
                        <a:pt x="211" y="184"/>
                        <a:pt x="208" y="186"/>
                        <a:pt x="208" y="188"/>
                      </a:cubicBezTo>
                      <a:cubicBezTo>
                        <a:pt x="208" y="192"/>
                        <a:pt x="213" y="193"/>
                        <a:pt x="213" y="197"/>
                      </a:cubicBezTo>
                      <a:cubicBezTo>
                        <a:pt x="213" y="198"/>
                        <a:pt x="210" y="198"/>
                        <a:pt x="210" y="198"/>
                      </a:cubicBezTo>
                      <a:cubicBezTo>
                        <a:pt x="207" y="201"/>
                        <a:pt x="208" y="207"/>
                        <a:pt x="204" y="207"/>
                      </a:cubicBezTo>
                      <a:cubicBezTo>
                        <a:pt x="202" y="207"/>
                        <a:pt x="200" y="206"/>
                        <a:pt x="200" y="205"/>
                      </a:cubicBezTo>
                      <a:cubicBezTo>
                        <a:pt x="204" y="205"/>
                        <a:pt x="205" y="201"/>
                        <a:pt x="205" y="197"/>
                      </a:cubicBezTo>
                      <a:cubicBezTo>
                        <a:pt x="205" y="193"/>
                        <a:pt x="203" y="192"/>
                        <a:pt x="202" y="189"/>
                      </a:cubicBezTo>
                      <a:cubicBezTo>
                        <a:pt x="202" y="189"/>
                        <a:pt x="195" y="182"/>
                        <a:pt x="194" y="181"/>
                      </a:cubicBezTo>
                      <a:cubicBezTo>
                        <a:pt x="193" y="181"/>
                        <a:pt x="189" y="179"/>
                        <a:pt x="189" y="178"/>
                      </a:cubicBezTo>
                      <a:cubicBezTo>
                        <a:pt x="180" y="176"/>
                        <a:pt x="178" y="173"/>
                        <a:pt x="173" y="168"/>
                      </a:cubicBezTo>
                      <a:cubicBezTo>
                        <a:pt x="171" y="166"/>
                        <a:pt x="167" y="165"/>
                        <a:pt x="166" y="163"/>
                      </a:cubicBezTo>
                      <a:cubicBezTo>
                        <a:pt x="161" y="156"/>
                        <a:pt x="159" y="145"/>
                        <a:pt x="149" y="145"/>
                      </a:cubicBezTo>
                      <a:cubicBezTo>
                        <a:pt x="143" y="145"/>
                        <a:pt x="143" y="148"/>
                        <a:pt x="141" y="149"/>
                      </a:cubicBezTo>
                      <a:cubicBezTo>
                        <a:pt x="135" y="152"/>
                        <a:pt x="131" y="157"/>
                        <a:pt x="125" y="157"/>
                      </a:cubicBezTo>
                      <a:cubicBezTo>
                        <a:pt x="119" y="157"/>
                        <a:pt x="115" y="154"/>
                        <a:pt x="109" y="154"/>
                      </a:cubicBezTo>
                      <a:cubicBezTo>
                        <a:pt x="105" y="154"/>
                        <a:pt x="100" y="157"/>
                        <a:pt x="100" y="161"/>
                      </a:cubicBezTo>
                      <a:cubicBezTo>
                        <a:pt x="102" y="168"/>
                        <a:pt x="102" y="168"/>
                        <a:pt x="102" y="168"/>
                      </a:cubicBezTo>
                      <a:cubicBezTo>
                        <a:pt x="100" y="173"/>
                        <a:pt x="94" y="175"/>
                        <a:pt x="88" y="177"/>
                      </a:cubicBezTo>
                      <a:cubicBezTo>
                        <a:pt x="83" y="178"/>
                        <a:pt x="74" y="190"/>
                        <a:pt x="74" y="196"/>
                      </a:cubicBezTo>
                      <a:cubicBezTo>
                        <a:pt x="74" y="198"/>
                        <a:pt x="76" y="199"/>
                        <a:pt x="77" y="200"/>
                      </a:cubicBezTo>
                      <a:cubicBezTo>
                        <a:pt x="73" y="205"/>
                        <a:pt x="72" y="209"/>
                        <a:pt x="66" y="212"/>
                      </a:cubicBezTo>
                      <a:cubicBezTo>
                        <a:pt x="62" y="213"/>
                        <a:pt x="62" y="221"/>
                        <a:pt x="56" y="219"/>
                      </a:cubicBezTo>
                      <a:cubicBezTo>
                        <a:pt x="56" y="219"/>
                        <a:pt x="56" y="219"/>
                        <a:pt x="56" y="219"/>
                      </a:cubicBezTo>
                      <a:cubicBezTo>
                        <a:pt x="53" y="218"/>
                        <a:pt x="48" y="220"/>
                        <a:pt x="47" y="220"/>
                      </a:cubicBezTo>
                      <a:cubicBezTo>
                        <a:pt x="40" y="220"/>
                        <a:pt x="36" y="226"/>
                        <a:pt x="30" y="226"/>
                      </a:cubicBezTo>
                      <a:cubicBezTo>
                        <a:pt x="26" y="226"/>
                        <a:pt x="25" y="215"/>
                        <a:pt x="19" y="215"/>
                      </a:cubicBezTo>
                      <a:cubicBezTo>
                        <a:pt x="14" y="215"/>
                        <a:pt x="11" y="217"/>
                        <a:pt x="6" y="217"/>
                      </a:cubicBezTo>
                      <a:cubicBezTo>
                        <a:pt x="5" y="217"/>
                        <a:pt x="4" y="215"/>
                        <a:pt x="4" y="215"/>
                      </a:cubicBezTo>
                      <a:cubicBezTo>
                        <a:pt x="4" y="209"/>
                        <a:pt x="4" y="207"/>
                        <a:pt x="4" y="203"/>
                      </a:cubicBezTo>
                      <a:cubicBezTo>
                        <a:pt x="2" y="203"/>
                        <a:pt x="0" y="201"/>
                        <a:pt x="0" y="199"/>
                      </a:cubicBezTo>
                      <a:cubicBezTo>
                        <a:pt x="0" y="195"/>
                        <a:pt x="3" y="195"/>
                        <a:pt x="3" y="193"/>
                      </a:cubicBezTo>
                      <a:cubicBezTo>
                        <a:pt x="3" y="185"/>
                        <a:pt x="5" y="178"/>
                        <a:pt x="5" y="170"/>
                      </a:cubicBezTo>
                      <a:cubicBezTo>
                        <a:pt x="5" y="166"/>
                        <a:pt x="2" y="162"/>
                        <a:pt x="2" y="160"/>
                      </a:cubicBezTo>
                      <a:cubicBezTo>
                        <a:pt x="2" y="158"/>
                        <a:pt x="12" y="152"/>
                        <a:pt x="14" y="152"/>
                      </a:cubicBezTo>
                      <a:cubicBezTo>
                        <a:pt x="15" y="152"/>
                        <a:pt x="16" y="153"/>
                        <a:pt x="18" y="153"/>
                      </a:cubicBezTo>
                      <a:cubicBezTo>
                        <a:pt x="31" y="153"/>
                        <a:pt x="31" y="153"/>
                        <a:pt x="31" y="153"/>
                      </a:cubicBezTo>
                      <a:cubicBezTo>
                        <a:pt x="32" y="154"/>
                        <a:pt x="34" y="154"/>
                        <a:pt x="36" y="155"/>
                      </a:cubicBezTo>
                      <a:cubicBezTo>
                        <a:pt x="50" y="155"/>
                        <a:pt x="50" y="155"/>
                        <a:pt x="50" y="155"/>
                      </a:cubicBezTo>
                      <a:cubicBezTo>
                        <a:pt x="53" y="154"/>
                        <a:pt x="55" y="156"/>
                        <a:pt x="58" y="156"/>
                      </a:cubicBezTo>
                      <a:cubicBezTo>
                        <a:pt x="60" y="156"/>
                        <a:pt x="64" y="154"/>
                        <a:pt x="65" y="154"/>
                      </a:cubicBezTo>
                      <a:cubicBezTo>
                        <a:pt x="65" y="149"/>
                        <a:pt x="68" y="147"/>
                        <a:pt x="68" y="141"/>
                      </a:cubicBezTo>
                      <a:cubicBezTo>
                        <a:pt x="68" y="140"/>
                        <a:pt x="68" y="135"/>
                        <a:pt x="68" y="134"/>
                      </a:cubicBezTo>
                      <a:cubicBezTo>
                        <a:pt x="68" y="134"/>
                        <a:pt x="68" y="134"/>
                        <a:pt x="68" y="134"/>
                      </a:cubicBezTo>
                      <a:cubicBezTo>
                        <a:pt x="68" y="133"/>
                        <a:pt x="69" y="131"/>
                        <a:pt x="69" y="130"/>
                      </a:cubicBezTo>
                      <a:cubicBezTo>
                        <a:pt x="69" y="127"/>
                        <a:pt x="67" y="128"/>
                        <a:pt x="67" y="125"/>
                      </a:cubicBezTo>
                      <a:cubicBezTo>
                        <a:pt x="61" y="125"/>
                        <a:pt x="60" y="120"/>
                        <a:pt x="60" y="116"/>
                      </a:cubicBezTo>
                      <a:cubicBezTo>
                        <a:pt x="58" y="115"/>
                        <a:pt x="58" y="114"/>
                        <a:pt x="56" y="114"/>
                      </a:cubicBezTo>
                      <a:cubicBezTo>
                        <a:pt x="52" y="112"/>
                        <a:pt x="39" y="110"/>
                        <a:pt x="39" y="106"/>
                      </a:cubicBezTo>
                      <a:cubicBezTo>
                        <a:pt x="39" y="106"/>
                        <a:pt x="39" y="105"/>
                        <a:pt x="39" y="104"/>
                      </a:cubicBezTo>
                      <a:cubicBezTo>
                        <a:pt x="39" y="102"/>
                        <a:pt x="47" y="100"/>
                        <a:pt x="50" y="99"/>
                      </a:cubicBezTo>
                      <a:cubicBezTo>
                        <a:pt x="50" y="101"/>
                        <a:pt x="55" y="102"/>
                        <a:pt x="57" y="102"/>
                      </a:cubicBezTo>
                      <a:cubicBezTo>
                        <a:pt x="60" y="102"/>
                        <a:pt x="63" y="101"/>
                        <a:pt x="64" y="101"/>
                      </a:cubicBezTo>
                      <a:cubicBezTo>
                        <a:pt x="64" y="99"/>
                        <a:pt x="64" y="99"/>
                        <a:pt x="64" y="99"/>
                      </a:cubicBezTo>
                      <a:cubicBezTo>
                        <a:pt x="62" y="98"/>
                        <a:pt x="63" y="94"/>
                        <a:pt x="62" y="93"/>
                      </a:cubicBezTo>
                      <a:cubicBezTo>
                        <a:pt x="62" y="91"/>
                        <a:pt x="62" y="91"/>
                        <a:pt x="62" y="91"/>
                      </a:cubicBezTo>
                      <a:cubicBezTo>
                        <a:pt x="65" y="91"/>
                        <a:pt x="65" y="91"/>
                        <a:pt x="65" y="91"/>
                      </a:cubicBezTo>
                      <a:cubicBezTo>
                        <a:pt x="68" y="93"/>
                        <a:pt x="70" y="94"/>
                        <a:pt x="74" y="94"/>
                      </a:cubicBezTo>
                      <a:cubicBezTo>
                        <a:pt x="76" y="94"/>
                        <a:pt x="78" y="92"/>
                        <a:pt x="79" y="90"/>
                      </a:cubicBezTo>
                      <a:cubicBezTo>
                        <a:pt x="87" y="90"/>
                        <a:pt x="90" y="84"/>
                        <a:pt x="91" y="77"/>
                      </a:cubicBezTo>
                      <a:cubicBezTo>
                        <a:pt x="93" y="77"/>
                        <a:pt x="94" y="77"/>
                        <a:pt x="95" y="76"/>
                      </a:cubicBezTo>
                      <a:cubicBezTo>
                        <a:pt x="97" y="76"/>
                        <a:pt x="109" y="71"/>
                        <a:pt x="110" y="70"/>
                      </a:cubicBezTo>
                      <a:cubicBezTo>
                        <a:pt x="112" y="68"/>
                        <a:pt x="111" y="64"/>
                        <a:pt x="111" y="61"/>
                      </a:cubicBezTo>
                      <a:cubicBezTo>
                        <a:pt x="111" y="60"/>
                        <a:pt x="114" y="58"/>
                        <a:pt x="114" y="58"/>
                      </a:cubicBezTo>
                      <a:cubicBezTo>
                        <a:pt x="118" y="54"/>
                        <a:pt x="122" y="49"/>
                        <a:pt x="129" y="49"/>
                      </a:cubicBezTo>
                      <a:cubicBezTo>
                        <a:pt x="132" y="49"/>
                        <a:pt x="131" y="50"/>
                        <a:pt x="133" y="49"/>
                      </a:cubicBezTo>
                      <a:cubicBezTo>
                        <a:pt x="134" y="50"/>
                        <a:pt x="134" y="48"/>
                        <a:pt x="135" y="47"/>
                      </a:cubicBezTo>
                      <a:cubicBezTo>
                        <a:pt x="137" y="45"/>
                        <a:pt x="140" y="47"/>
                        <a:pt x="142" y="47"/>
                      </a:cubicBezTo>
                      <a:cubicBezTo>
                        <a:pt x="144" y="47"/>
                        <a:pt x="149" y="44"/>
                        <a:pt x="149" y="42"/>
                      </a:cubicBezTo>
                      <a:cubicBezTo>
                        <a:pt x="149" y="40"/>
                        <a:pt x="147" y="35"/>
                        <a:pt x="147" y="35"/>
                      </a:cubicBezTo>
                      <a:cubicBezTo>
                        <a:pt x="145" y="27"/>
                        <a:pt x="141" y="25"/>
                        <a:pt x="141" y="18"/>
                      </a:cubicBezTo>
                      <a:cubicBezTo>
                        <a:pt x="141" y="6"/>
                        <a:pt x="152" y="5"/>
                        <a:pt x="159" y="0"/>
                      </a:cubicBezTo>
                      <a:cubicBezTo>
                        <a:pt x="159" y="3"/>
                        <a:pt x="159" y="3"/>
                        <a:pt x="159" y="3"/>
                      </a:cubicBezTo>
                      <a:cubicBezTo>
                        <a:pt x="158" y="6"/>
                        <a:pt x="157" y="8"/>
                        <a:pt x="157" y="11"/>
                      </a:cubicBezTo>
                      <a:cubicBezTo>
                        <a:pt x="157" y="13"/>
                        <a:pt x="161" y="14"/>
                        <a:pt x="163" y="14"/>
                      </a:cubicBezTo>
                      <a:cubicBezTo>
                        <a:pt x="163" y="15"/>
                        <a:pt x="163" y="15"/>
                        <a:pt x="163" y="16"/>
                      </a:cubicBezTo>
                      <a:cubicBezTo>
                        <a:pt x="163" y="17"/>
                        <a:pt x="160" y="18"/>
                        <a:pt x="159" y="19"/>
                      </a:cubicBezTo>
                      <a:cubicBezTo>
                        <a:pt x="157" y="22"/>
                        <a:pt x="153" y="24"/>
                        <a:pt x="153" y="30"/>
                      </a:cubicBezTo>
                      <a:cubicBezTo>
                        <a:pt x="153" y="32"/>
                        <a:pt x="155" y="34"/>
                        <a:pt x="156" y="35"/>
                      </a:cubicBezTo>
                      <a:cubicBezTo>
                        <a:pt x="156" y="36"/>
                        <a:pt x="157" y="37"/>
                        <a:pt x="156" y="38"/>
                      </a:cubicBezTo>
                      <a:cubicBezTo>
                        <a:pt x="159" y="38"/>
                        <a:pt x="161" y="39"/>
                        <a:pt x="163" y="39"/>
                      </a:cubicBezTo>
                      <a:cubicBezTo>
                        <a:pt x="164" y="40"/>
                        <a:pt x="164" y="42"/>
                        <a:pt x="165" y="42"/>
                      </a:cubicBezTo>
                      <a:cubicBezTo>
                        <a:pt x="173" y="42"/>
                        <a:pt x="178" y="36"/>
                        <a:pt x="185" y="37"/>
                      </a:cubicBezTo>
                      <a:cubicBezTo>
                        <a:pt x="185" y="38"/>
                        <a:pt x="183" y="39"/>
                        <a:pt x="183" y="40"/>
                      </a:cubicBezTo>
                      <a:cubicBezTo>
                        <a:pt x="183" y="40"/>
                        <a:pt x="188" y="44"/>
                        <a:pt x="188" y="44"/>
                      </a:cubicBezTo>
                      <a:cubicBezTo>
                        <a:pt x="191" y="44"/>
                        <a:pt x="192" y="42"/>
                        <a:pt x="193" y="41"/>
                      </a:cubicBezTo>
                      <a:cubicBezTo>
                        <a:pt x="198" y="39"/>
                        <a:pt x="202" y="40"/>
                        <a:pt x="206" y="38"/>
                      </a:cubicBezTo>
                      <a:cubicBezTo>
                        <a:pt x="209" y="37"/>
                        <a:pt x="213" y="32"/>
                        <a:pt x="217" y="32"/>
                      </a:cubicBezTo>
                      <a:cubicBezTo>
                        <a:pt x="220" y="32"/>
                        <a:pt x="224" y="33"/>
                        <a:pt x="226" y="34"/>
                      </a:cubicBezTo>
                      <a:cubicBezTo>
                        <a:pt x="226" y="35"/>
                        <a:pt x="225" y="36"/>
                        <a:pt x="225" y="37"/>
                      </a:cubicBezTo>
                      <a:cubicBezTo>
                        <a:pt x="233" y="37"/>
                        <a:pt x="240" y="35"/>
                        <a:pt x="246" y="35"/>
                      </a:cubicBezTo>
                      <a:cubicBezTo>
                        <a:pt x="251" y="35"/>
                        <a:pt x="255" y="35"/>
                        <a:pt x="260" y="35"/>
                      </a:cubicBezTo>
                      <a:cubicBezTo>
                        <a:pt x="266" y="35"/>
                        <a:pt x="269" y="46"/>
                        <a:pt x="269" y="52"/>
                      </a:cubicBezTo>
                      <a:cubicBezTo>
                        <a:pt x="269" y="56"/>
                        <a:pt x="265" y="58"/>
                        <a:pt x="265" y="61"/>
                      </a:cubicBezTo>
                      <a:cubicBezTo>
                        <a:pt x="265" y="67"/>
                        <a:pt x="271" y="71"/>
                        <a:pt x="271" y="77"/>
                      </a:cubicBezTo>
                      <a:cubicBezTo>
                        <a:pt x="271" y="80"/>
                        <a:pt x="265" y="81"/>
                        <a:pt x="264" y="83"/>
                      </a:cubicBezTo>
                      <a:cubicBezTo>
                        <a:pt x="261" y="88"/>
                        <a:pt x="260" y="93"/>
                        <a:pt x="260" y="100"/>
                      </a:cubicBezTo>
                      <a:cubicBezTo>
                        <a:pt x="260" y="108"/>
                        <a:pt x="265" y="106"/>
                        <a:pt x="272" y="106"/>
                      </a:cubicBezTo>
                      <a:cubicBezTo>
                        <a:pt x="281" y="106"/>
                        <a:pt x="285" y="102"/>
                        <a:pt x="292" y="102"/>
                      </a:cubicBezTo>
                      <a:cubicBezTo>
                        <a:pt x="300" y="102"/>
                        <a:pt x="298" y="117"/>
                        <a:pt x="306" y="117"/>
                      </a:cubicBezTo>
                      <a:cubicBezTo>
                        <a:pt x="306" y="129"/>
                        <a:pt x="306" y="129"/>
                        <a:pt x="306" y="129"/>
                      </a:cubicBezTo>
                      <a:cubicBezTo>
                        <a:pt x="306" y="130"/>
                        <a:pt x="306" y="130"/>
                        <a:pt x="307" y="131"/>
                      </a:cubicBezTo>
                      <a:cubicBezTo>
                        <a:pt x="308" y="133"/>
                        <a:pt x="308" y="133"/>
                        <a:pt x="308" y="133"/>
                      </a:cubicBezTo>
                      <a:cubicBezTo>
                        <a:pt x="310" y="133"/>
                        <a:pt x="313" y="131"/>
                        <a:pt x="315" y="131"/>
                      </a:cubicBezTo>
                      <a:cubicBezTo>
                        <a:pt x="316" y="132"/>
                        <a:pt x="315" y="134"/>
                        <a:pt x="316" y="135"/>
                      </a:cubicBezTo>
                      <a:cubicBezTo>
                        <a:pt x="313" y="136"/>
                        <a:pt x="310" y="137"/>
                        <a:pt x="310" y="14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30" name="Freeform 62">
                  <a:extLst>
                    <a:ext uri="{FF2B5EF4-FFF2-40B4-BE49-F238E27FC236}">
                      <a16:creationId xmlns:a16="http://schemas.microsoft.com/office/drawing/2014/main" id="{11AA4AD6-5CA0-B9B1-0656-8A34E5D4D271}"/>
                    </a:ext>
                  </a:extLst>
                </p:cNvPr>
                <p:cNvSpPr>
                  <a:spLocks/>
                </p:cNvSpPr>
                <p:nvPr/>
              </p:nvSpPr>
              <p:spPr bwMode="auto">
                <a:xfrm>
                  <a:off x="4485541" y="1352012"/>
                  <a:ext cx="521704" cy="506834"/>
                </a:xfrm>
                <a:custGeom>
                  <a:avLst/>
                  <a:gdLst>
                    <a:gd name="T0" fmla="*/ 43 w 213"/>
                    <a:gd name="T1" fmla="*/ 154 h 207"/>
                    <a:gd name="T2" fmla="*/ 3 w 213"/>
                    <a:gd name="T3" fmla="*/ 165 h 207"/>
                    <a:gd name="T4" fmla="*/ 8 w 213"/>
                    <a:gd name="T5" fmla="*/ 157 h 207"/>
                    <a:gd name="T6" fmla="*/ 5 w 213"/>
                    <a:gd name="T7" fmla="*/ 151 h 207"/>
                    <a:gd name="T8" fmla="*/ 6 w 213"/>
                    <a:gd name="T9" fmla="*/ 124 h 207"/>
                    <a:gd name="T10" fmla="*/ 36 w 213"/>
                    <a:gd name="T11" fmla="*/ 106 h 207"/>
                    <a:gd name="T12" fmla="*/ 55 w 213"/>
                    <a:gd name="T13" fmla="*/ 84 h 207"/>
                    <a:gd name="T14" fmla="*/ 63 w 213"/>
                    <a:gd name="T15" fmla="*/ 66 h 207"/>
                    <a:gd name="T16" fmla="*/ 92 w 213"/>
                    <a:gd name="T17" fmla="*/ 36 h 207"/>
                    <a:gd name="T18" fmla="*/ 81 w 213"/>
                    <a:gd name="T19" fmla="*/ 37 h 207"/>
                    <a:gd name="T20" fmla="*/ 81 w 213"/>
                    <a:gd name="T21" fmla="*/ 32 h 207"/>
                    <a:gd name="T22" fmla="*/ 86 w 213"/>
                    <a:gd name="T23" fmla="*/ 29 h 207"/>
                    <a:gd name="T24" fmla="*/ 96 w 213"/>
                    <a:gd name="T25" fmla="*/ 37 h 207"/>
                    <a:gd name="T26" fmla="*/ 97 w 213"/>
                    <a:gd name="T27" fmla="*/ 29 h 207"/>
                    <a:gd name="T28" fmla="*/ 109 w 213"/>
                    <a:gd name="T29" fmla="*/ 24 h 207"/>
                    <a:gd name="T30" fmla="*/ 119 w 213"/>
                    <a:gd name="T31" fmla="*/ 18 h 207"/>
                    <a:gd name="T32" fmla="*/ 130 w 213"/>
                    <a:gd name="T33" fmla="*/ 14 h 207"/>
                    <a:gd name="T34" fmla="*/ 143 w 213"/>
                    <a:gd name="T35" fmla="*/ 11 h 207"/>
                    <a:gd name="T36" fmla="*/ 145 w 213"/>
                    <a:gd name="T37" fmla="*/ 3 h 207"/>
                    <a:gd name="T38" fmla="*/ 166 w 213"/>
                    <a:gd name="T39" fmla="*/ 4 h 207"/>
                    <a:gd name="T40" fmla="*/ 173 w 213"/>
                    <a:gd name="T41" fmla="*/ 5 h 207"/>
                    <a:gd name="T42" fmla="*/ 185 w 213"/>
                    <a:gd name="T43" fmla="*/ 2 h 207"/>
                    <a:gd name="T44" fmla="*/ 192 w 213"/>
                    <a:gd name="T45" fmla="*/ 4 h 207"/>
                    <a:gd name="T46" fmla="*/ 191 w 213"/>
                    <a:gd name="T47" fmla="*/ 16 h 207"/>
                    <a:gd name="T48" fmla="*/ 205 w 213"/>
                    <a:gd name="T49" fmla="*/ 21 h 207"/>
                    <a:gd name="T50" fmla="*/ 201 w 213"/>
                    <a:gd name="T51" fmla="*/ 47 h 207"/>
                    <a:gd name="T52" fmla="*/ 201 w 213"/>
                    <a:gd name="T53" fmla="*/ 73 h 207"/>
                    <a:gd name="T54" fmla="*/ 207 w 213"/>
                    <a:gd name="T55" fmla="*/ 96 h 207"/>
                    <a:gd name="T56" fmla="*/ 213 w 213"/>
                    <a:gd name="T57" fmla="*/ 112 h 207"/>
                    <a:gd name="T58" fmla="*/ 166 w 213"/>
                    <a:gd name="T59" fmla="*/ 146 h 207"/>
                    <a:gd name="T60" fmla="*/ 142 w 213"/>
                    <a:gd name="T61" fmla="*/ 147 h 207"/>
                    <a:gd name="T62" fmla="*/ 134 w 213"/>
                    <a:gd name="T63" fmla="*/ 130 h 207"/>
                    <a:gd name="T64" fmla="*/ 128 w 213"/>
                    <a:gd name="T65" fmla="*/ 114 h 207"/>
                    <a:gd name="T66" fmla="*/ 165 w 213"/>
                    <a:gd name="T67" fmla="*/ 85 h 207"/>
                    <a:gd name="T68" fmla="*/ 131 w 213"/>
                    <a:gd name="T69" fmla="*/ 88 h 207"/>
                    <a:gd name="T70" fmla="*/ 112 w 213"/>
                    <a:gd name="T71" fmla="*/ 110 h 207"/>
                    <a:gd name="T72" fmla="*/ 95 w 213"/>
                    <a:gd name="T73" fmla="*/ 131 h 207"/>
                    <a:gd name="T74" fmla="*/ 98 w 213"/>
                    <a:gd name="T75" fmla="*/ 142 h 207"/>
                    <a:gd name="T76" fmla="*/ 99 w 213"/>
                    <a:gd name="T77" fmla="*/ 165 h 207"/>
                    <a:gd name="T78" fmla="*/ 95 w 213"/>
                    <a:gd name="T79" fmla="*/ 184 h 207"/>
                    <a:gd name="T80" fmla="*/ 79 w 213"/>
                    <a:gd name="T81" fmla="*/ 198 h 207"/>
                    <a:gd name="T82" fmla="*/ 59 w 213"/>
                    <a:gd name="T83" fmla="*/ 193 h 207"/>
                    <a:gd name="T84" fmla="*/ 53 w 213"/>
                    <a:gd name="T85" fmla="*/ 175 h 207"/>
                    <a:gd name="T86" fmla="*/ 49 w 213"/>
                    <a:gd name="T87" fmla="*/ 16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7">
                      <a:moveTo>
                        <a:pt x="49" y="161"/>
                      </a:moveTo>
                      <a:cubicBezTo>
                        <a:pt x="46" y="159"/>
                        <a:pt x="45" y="157"/>
                        <a:pt x="43" y="154"/>
                      </a:cubicBezTo>
                      <a:cubicBezTo>
                        <a:pt x="37" y="162"/>
                        <a:pt x="28" y="173"/>
                        <a:pt x="16" y="173"/>
                      </a:cubicBezTo>
                      <a:cubicBezTo>
                        <a:pt x="14" y="173"/>
                        <a:pt x="3" y="166"/>
                        <a:pt x="3" y="165"/>
                      </a:cubicBezTo>
                      <a:cubicBezTo>
                        <a:pt x="3" y="163"/>
                        <a:pt x="7" y="162"/>
                        <a:pt x="8" y="161"/>
                      </a:cubicBezTo>
                      <a:cubicBezTo>
                        <a:pt x="8" y="157"/>
                        <a:pt x="8" y="157"/>
                        <a:pt x="8" y="157"/>
                      </a:cubicBezTo>
                      <a:cubicBezTo>
                        <a:pt x="4" y="157"/>
                        <a:pt x="4" y="157"/>
                        <a:pt x="0" y="158"/>
                      </a:cubicBezTo>
                      <a:cubicBezTo>
                        <a:pt x="0" y="156"/>
                        <a:pt x="3" y="153"/>
                        <a:pt x="5" y="151"/>
                      </a:cubicBezTo>
                      <a:cubicBezTo>
                        <a:pt x="1" y="146"/>
                        <a:pt x="0" y="138"/>
                        <a:pt x="0" y="130"/>
                      </a:cubicBezTo>
                      <a:cubicBezTo>
                        <a:pt x="0" y="126"/>
                        <a:pt x="5" y="126"/>
                        <a:pt x="6" y="124"/>
                      </a:cubicBezTo>
                      <a:cubicBezTo>
                        <a:pt x="10" y="119"/>
                        <a:pt x="13" y="115"/>
                        <a:pt x="19" y="114"/>
                      </a:cubicBezTo>
                      <a:cubicBezTo>
                        <a:pt x="24" y="112"/>
                        <a:pt x="26" y="105"/>
                        <a:pt x="36" y="106"/>
                      </a:cubicBezTo>
                      <a:cubicBezTo>
                        <a:pt x="33" y="106"/>
                        <a:pt x="32" y="105"/>
                        <a:pt x="29" y="104"/>
                      </a:cubicBezTo>
                      <a:cubicBezTo>
                        <a:pt x="42" y="101"/>
                        <a:pt x="46" y="91"/>
                        <a:pt x="55" y="84"/>
                      </a:cubicBezTo>
                      <a:cubicBezTo>
                        <a:pt x="59" y="82"/>
                        <a:pt x="58" y="73"/>
                        <a:pt x="60" y="73"/>
                      </a:cubicBezTo>
                      <a:cubicBezTo>
                        <a:pt x="60" y="73"/>
                        <a:pt x="63" y="67"/>
                        <a:pt x="63" y="66"/>
                      </a:cubicBezTo>
                      <a:cubicBezTo>
                        <a:pt x="67" y="61"/>
                        <a:pt x="71" y="57"/>
                        <a:pt x="77" y="54"/>
                      </a:cubicBezTo>
                      <a:cubicBezTo>
                        <a:pt x="83" y="52"/>
                        <a:pt x="91" y="42"/>
                        <a:pt x="92" y="36"/>
                      </a:cubicBezTo>
                      <a:cubicBezTo>
                        <a:pt x="85" y="38"/>
                        <a:pt x="82" y="41"/>
                        <a:pt x="75" y="41"/>
                      </a:cubicBezTo>
                      <a:cubicBezTo>
                        <a:pt x="77" y="39"/>
                        <a:pt x="80" y="38"/>
                        <a:pt x="81" y="37"/>
                      </a:cubicBezTo>
                      <a:cubicBezTo>
                        <a:pt x="79" y="37"/>
                        <a:pt x="77" y="36"/>
                        <a:pt x="77" y="36"/>
                      </a:cubicBezTo>
                      <a:cubicBezTo>
                        <a:pt x="77" y="34"/>
                        <a:pt x="79" y="32"/>
                        <a:pt x="81" y="32"/>
                      </a:cubicBezTo>
                      <a:cubicBezTo>
                        <a:pt x="82" y="32"/>
                        <a:pt x="82" y="33"/>
                        <a:pt x="83" y="33"/>
                      </a:cubicBezTo>
                      <a:cubicBezTo>
                        <a:pt x="84" y="31"/>
                        <a:pt x="85" y="30"/>
                        <a:pt x="86" y="29"/>
                      </a:cubicBezTo>
                      <a:cubicBezTo>
                        <a:pt x="87" y="31"/>
                        <a:pt x="88" y="32"/>
                        <a:pt x="87" y="34"/>
                      </a:cubicBezTo>
                      <a:cubicBezTo>
                        <a:pt x="91" y="34"/>
                        <a:pt x="92" y="37"/>
                        <a:pt x="96" y="37"/>
                      </a:cubicBezTo>
                      <a:cubicBezTo>
                        <a:pt x="98" y="37"/>
                        <a:pt x="101" y="30"/>
                        <a:pt x="101" y="30"/>
                      </a:cubicBezTo>
                      <a:cubicBezTo>
                        <a:pt x="99" y="29"/>
                        <a:pt x="99" y="29"/>
                        <a:pt x="97" y="29"/>
                      </a:cubicBezTo>
                      <a:cubicBezTo>
                        <a:pt x="98" y="27"/>
                        <a:pt x="100" y="25"/>
                        <a:pt x="103" y="25"/>
                      </a:cubicBezTo>
                      <a:cubicBezTo>
                        <a:pt x="105" y="25"/>
                        <a:pt x="107" y="25"/>
                        <a:pt x="109" y="24"/>
                      </a:cubicBezTo>
                      <a:cubicBezTo>
                        <a:pt x="108" y="23"/>
                        <a:pt x="108" y="23"/>
                        <a:pt x="107" y="22"/>
                      </a:cubicBezTo>
                      <a:cubicBezTo>
                        <a:pt x="110" y="19"/>
                        <a:pt x="115" y="19"/>
                        <a:pt x="119" y="18"/>
                      </a:cubicBezTo>
                      <a:cubicBezTo>
                        <a:pt x="119" y="22"/>
                        <a:pt x="119" y="22"/>
                        <a:pt x="119" y="22"/>
                      </a:cubicBezTo>
                      <a:cubicBezTo>
                        <a:pt x="123" y="21"/>
                        <a:pt x="124" y="14"/>
                        <a:pt x="130" y="14"/>
                      </a:cubicBezTo>
                      <a:cubicBezTo>
                        <a:pt x="130" y="19"/>
                        <a:pt x="130" y="19"/>
                        <a:pt x="130" y="19"/>
                      </a:cubicBezTo>
                      <a:cubicBezTo>
                        <a:pt x="133" y="12"/>
                        <a:pt x="138" y="14"/>
                        <a:pt x="143" y="11"/>
                      </a:cubicBezTo>
                      <a:cubicBezTo>
                        <a:pt x="141" y="10"/>
                        <a:pt x="139" y="9"/>
                        <a:pt x="139" y="7"/>
                      </a:cubicBezTo>
                      <a:cubicBezTo>
                        <a:pt x="139" y="6"/>
                        <a:pt x="144" y="5"/>
                        <a:pt x="145" y="3"/>
                      </a:cubicBezTo>
                      <a:cubicBezTo>
                        <a:pt x="147" y="5"/>
                        <a:pt x="149" y="7"/>
                        <a:pt x="151" y="7"/>
                      </a:cubicBezTo>
                      <a:cubicBezTo>
                        <a:pt x="156" y="7"/>
                        <a:pt x="166" y="0"/>
                        <a:pt x="166" y="4"/>
                      </a:cubicBezTo>
                      <a:cubicBezTo>
                        <a:pt x="166" y="8"/>
                        <a:pt x="162" y="9"/>
                        <a:pt x="160" y="13"/>
                      </a:cubicBezTo>
                      <a:cubicBezTo>
                        <a:pt x="166" y="14"/>
                        <a:pt x="168" y="7"/>
                        <a:pt x="173" y="5"/>
                      </a:cubicBezTo>
                      <a:cubicBezTo>
                        <a:pt x="174" y="7"/>
                        <a:pt x="174" y="8"/>
                        <a:pt x="174" y="10"/>
                      </a:cubicBezTo>
                      <a:cubicBezTo>
                        <a:pt x="178" y="6"/>
                        <a:pt x="180" y="5"/>
                        <a:pt x="185" y="2"/>
                      </a:cubicBezTo>
                      <a:cubicBezTo>
                        <a:pt x="185" y="5"/>
                        <a:pt x="185" y="8"/>
                        <a:pt x="188" y="8"/>
                      </a:cubicBezTo>
                      <a:cubicBezTo>
                        <a:pt x="189" y="6"/>
                        <a:pt x="190" y="4"/>
                        <a:pt x="192" y="4"/>
                      </a:cubicBezTo>
                      <a:cubicBezTo>
                        <a:pt x="194" y="4"/>
                        <a:pt x="200" y="7"/>
                        <a:pt x="202" y="9"/>
                      </a:cubicBezTo>
                      <a:cubicBezTo>
                        <a:pt x="200" y="16"/>
                        <a:pt x="197" y="13"/>
                        <a:pt x="191" y="16"/>
                      </a:cubicBezTo>
                      <a:cubicBezTo>
                        <a:pt x="194" y="18"/>
                        <a:pt x="196" y="18"/>
                        <a:pt x="196" y="20"/>
                      </a:cubicBezTo>
                      <a:cubicBezTo>
                        <a:pt x="198" y="20"/>
                        <a:pt x="204" y="21"/>
                        <a:pt x="205" y="21"/>
                      </a:cubicBezTo>
                      <a:cubicBezTo>
                        <a:pt x="201" y="24"/>
                        <a:pt x="191" y="29"/>
                        <a:pt x="191" y="36"/>
                      </a:cubicBezTo>
                      <a:cubicBezTo>
                        <a:pt x="191" y="41"/>
                        <a:pt x="201" y="41"/>
                        <a:pt x="201" y="47"/>
                      </a:cubicBezTo>
                      <a:cubicBezTo>
                        <a:pt x="201" y="52"/>
                        <a:pt x="196" y="54"/>
                        <a:pt x="196" y="59"/>
                      </a:cubicBezTo>
                      <a:cubicBezTo>
                        <a:pt x="196" y="65"/>
                        <a:pt x="201" y="68"/>
                        <a:pt x="201" y="73"/>
                      </a:cubicBezTo>
                      <a:cubicBezTo>
                        <a:pt x="201" y="77"/>
                        <a:pt x="199" y="79"/>
                        <a:pt x="199" y="82"/>
                      </a:cubicBezTo>
                      <a:cubicBezTo>
                        <a:pt x="199" y="88"/>
                        <a:pt x="207" y="90"/>
                        <a:pt x="207" y="96"/>
                      </a:cubicBezTo>
                      <a:cubicBezTo>
                        <a:pt x="207" y="98"/>
                        <a:pt x="205" y="100"/>
                        <a:pt x="204" y="100"/>
                      </a:cubicBezTo>
                      <a:cubicBezTo>
                        <a:pt x="206" y="105"/>
                        <a:pt x="213" y="106"/>
                        <a:pt x="213" y="112"/>
                      </a:cubicBezTo>
                      <a:cubicBezTo>
                        <a:pt x="213" y="122"/>
                        <a:pt x="193" y="132"/>
                        <a:pt x="187" y="140"/>
                      </a:cubicBezTo>
                      <a:cubicBezTo>
                        <a:pt x="184" y="146"/>
                        <a:pt x="171" y="147"/>
                        <a:pt x="166" y="146"/>
                      </a:cubicBezTo>
                      <a:cubicBezTo>
                        <a:pt x="160" y="148"/>
                        <a:pt x="153" y="150"/>
                        <a:pt x="148" y="150"/>
                      </a:cubicBezTo>
                      <a:cubicBezTo>
                        <a:pt x="145" y="150"/>
                        <a:pt x="142" y="150"/>
                        <a:pt x="142" y="147"/>
                      </a:cubicBezTo>
                      <a:cubicBezTo>
                        <a:pt x="136" y="147"/>
                        <a:pt x="130" y="143"/>
                        <a:pt x="130" y="137"/>
                      </a:cubicBezTo>
                      <a:cubicBezTo>
                        <a:pt x="130" y="134"/>
                        <a:pt x="133" y="132"/>
                        <a:pt x="134" y="130"/>
                      </a:cubicBezTo>
                      <a:cubicBezTo>
                        <a:pt x="131" y="129"/>
                        <a:pt x="128" y="123"/>
                        <a:pt x="128" y="119"/>
                      </a:cubicBezTo>
                      <a:cubicBezTo>
                        <a:pt x="128" y="117"/>
                        <a:pt x="129" y="116"/>
                        <a:pt x="128" y="114"/>
                      </a:cubicBezTo>
                      <a:cubicBezTo>
                        <a:pt x="140" y="114"/>
                        <a:pt x="147" y="98"/>
                        <a:pt x="154" y="94"/>
                      </a:cubicBezTo>
                      <a:cubicBezTo>
                        <a:pt x="158" y="91"/>
                        <a:pt x="165" y="90"/>
                        <a:pt x="165" y="85"/>
                      </a:cubicBezTo>
                      <a:cubicBezTo>
                        <a:pt x="165" y="78"/>
                        <a:pt x="156" y="76"/>
                        <a:pt x="148" y="76"/>
                      </a:cubicBezTo>
                      <a:cubicBezTo>
                        <a:pt x="139" y="76"/>
                        <a:pt x="131" y="80"/>
                        <a:pt x="131" y="88"/>
                      </a:cubicBezTo>
                      <a:cubicBezTo>
                        <a:pt x="131" y="91"/>
                        <a:pt x="132" y="93"/>
                        <a:pt x="131" y="94"/>
                      </a:cubicBezTo>
                      <a:cubicBezTo>
                        <a:pt x="131" y="101"/>
                        <a:pt x="118" y="107"/>
                        <a:pt x="112" y="110"/>
                      </a:cubicBezTo>
                      <a:cubicBezTo>
                        <a:pt x="107" y="113"/>
                        <a:pt x="102" y="114"/>
                        <a:pt x="99" y="119"/>
                      </a:cubicBezTo>
                      <a:cubicBezTo>
                        <a:pt x="97" y="123"/>
                        <a:pt x="100" y="129"/>
                        <a:pt x="95" y="131"/>
                      </a:cubicBezTo>
                      <a:cubicBezTo>
                        <a:pt x="95" y="137"/>
                        <a:pt x="95" y="137"/>
                        <a:pt x="95" y="137"/>
                      </a:cubicBezTo>
                      <a:cubicBezTo>
                        <a:pt x="97" y="138"/>
                        <a:pt x="98" y="140"/>
                        <a:pt x="98" y="142"/>
                      </a:cubicBezTo>
                      <a:cubicBezTo>
                        <a:pt x="103" y="143"/>
                        <a:pt x="110" y="148"/>
                        <a:pt x="110" y="153"/>
                      </a:cubicBezTo>
                      <a:cubicBezTo>
                        <a:pt x="110" y="158"/>
                        <a:pt x="102" y="165"/>
                        <a:pt x="99" y="165"/>
                      </a:cubicBezTo>
                      <a:cubicBezTo>
                        <a:pt x="93" y="165"/>
                        <a:pt x="91" y="173"/>
                        <a:pt x="91" y="179"/>
                      </a:cubicBezTo>
                      <a:cubicBezTo>
                        <a:pt x="91" y="183"/>
                        <a:pt x="94" y="184"/>
                        <a:pt x="95" y="184"/>
                      </a:cubicBezTo>
                      <a:cubicBezTo>
                        <a:pt x="94" y="192"/>
                        <a:pt x="88" y="192"/>
                        <a:pt x="87" y="198"/>
                      </a:cubicBezTo>
                      <a:cubicBezTo>
                        <a:pt x="83" y="198"/>
                        <a:pt x="81" y="198"/>
                        <a:pt x="79" y="198"/>
                      </a:cubicBezTo>
                      <a:cubicBezTo>
                        <a:pt x="74" y="198"/>
                        <a:pt x="72" y="207"/>
                        <a:pt x="65" y="207"/>
                      </a:cubicBezTo>
                      <a:cubicBezTo>
                        <a:pt x="63" y="207"/>
                        <a:pt x="59" y="195"/>
                        <a:pt x="59" y="193"/>
                      </a:cubicBezTo>
                      <a:cubicBezTo>
                        <a:pt x="59" y="193"/>
                        <a:pt x="59" y="191"/>
                        <a:pt x="59" y="191"/>
                      </a:cubicBezTo>
                      <a:cubicBezTo>
                        <a:pt x="55" y="186"/>
                        <a:pt x="55" y="182"/>
                        <a:pt x="53" y="175"/>
                      </a:cubicBezTo>
                      <a:cubicBezTo>
                        <a:pt x="52" y="171"/>
                        <a:pt x="47" y="170"/>
                        <a:pt x="47" y="165"/>
                      </a:cubicBezTo>
                      <a:cubicBezTo>
                        <a:pt x="47" y="163"/>
                        <a:pt x="49" y="160"/>
                        <a:pt x="49" y="160"/>
                      </a:cubicBezTo>
                      <a:lnTo>
                        <a:pt x="49" y="161"/>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31" name="Freeform 80">
                  <a:extLst>
                    <a:ext uri="{FF2B5EF4-FFF2-40B4-BE49-F238E27FC236}">
                      <a16:creationId xmlns:a16="http://schemas.microsoft.com/office/drawing/2014/main" id="{9A944264-F2D2-C9B0-0D7A-0D486C82A940}"/>
                    </a:ext>
                  </a:extLst>
                </p:cNvPr>
                <p:cNvSpPr>
                  <a:spLocks/>
                </p:cNvSpPr>
                <p:nvPr/>
              </p:nvSpPr>
              <p:spPr bwMode="auto">
                <a:xfrm>
                  <a:off x="4593352" y="987687"/>
                  <a:ext cx="278821" cy="154901"/>
                </a:xfrm>
                <a:custGeom>
                  <a:avLst/>
                  <a:gdLst>
                    <a:gd name="T0" fmla="*/ 96 w 114"/>
                    <a:gd name="T1" fmla="*/ 51 h 63"/>
                    <a:gd name="T2" fmla="*/ 96 w 114"/>
                    <a:gd name="T3" fmla="*/ 46 h 63"/>
                    <a:gd name="T4" fmla="*/ 83 w 114"/>
                    <a:gd name="T5" fmla="*/ 45 h 63"/>
                    <a:gd name="T6" fmla="*/ 87 w 114"/>
                    <a:gd name="T7" fmla="*/ 37 h 63"/>
                    <a:gd name="T8" fmla="*/ 81 w 114"/>
                    <a:gd name="T9" fmla="*/ 29 h 63"/>
                    <a:gd name="T10" fmla="*/ 85 w 114"/>
                    <a:gd name="T11" fmla="*/ 29 h 63"/>
                    <a:gd name="T12" fmla="*/ 78 w 114"/>
                    <a:gd name="T13" fmla="*/ 24 h 63"/>
                    <a:gd name="T14" fmla="*/ 63 w 114"/>
                    <a:gd name="T15" fmla="*/ 45 h 63"/>
                    <a:gd name="T16" fmla="*/ 58 w 114"/>
                    <a:gd name="T17" fmla="*/ 47 h 63"/>
                    <a:gd name="T18" fmla="*/ 50 w 114"/>
                    <a:gd name="T19" fmla="*/ 63 h 63"/>
                    <a:gd name="T20" fmla="*/ 28 w 114"/>
                    <a:gd name="T21" fmla="*/ 45 h 63"/>
                    <a:gd name="T22" fmla="*/ 38 w 114"/>
                    <a:gd name="T23" fmla="*/ 45 h 63"/>
                    <a:gd name="T24" fmla="*/ 48 w 114"/>
                    <a:gd name="T25" fmla="*/ 43 h 63"/>
                    <a:gd name="T26" fmla="*/ 35 w 114"/>
                    <a:gd name="T27" fmla="*/ 41 h 63"/>
                    <a:gd name="T28" fmla="*/ 24 w 114"/>
                    <a:gd name="T29" fmla="*/ 37 h 63"/>
                    <a:gd name="T30" fmla="*/ 32 w 114"/>
                    <a:gd name="T31" fmla="*/ 35 h 63"/>
                    <a:gd name="T32" fmla="*/ 47 w 114"/>
                    <a:gd name="T33" fmla="*/ 27 h 63"/>
                    <a:gd name="T34" fmla="*/ 39 w 114"/>
                    <a:gd name="T35" fmla="*/ 27 h 63"/>
                    <a:gd name="T36" fmla="*/ 35 w 114"/>
                    <a:gd name="T37" fmla="*/ 25 h 63"/>
                    <a:gd name="T38" fmla="*/ 33 w 114"/>
                    <a:gd name="T39" fmla="*/ 25 h 63"/>
                    <a:gd name="T40" fmla="*/ 24 w 114"/>
                    <a:gd name="T41" fmla="*/ 32 h 63"/>
                    <a:gd name="T42" fmla="*/ 15 w 114"/>
                    <a:gd name="T43" fmla="*/ 28 h 63"/>
                    <a:gd name="T44" fmla="*/ 17 w 114"/>
                    <a:gd name="T45" fmla="*/ 27 h 63"/>
                    <a:gd name="T46" fmla="*/ 9 w 114"/>
                    <a:gd name="T47" fmla="*/ 18 h 63"/>
                    <a:gd name="T48" fmla="*/ 7 w 114"/>
                    <a:gd name="T49" fmla="*/ 17 h 63"/>
                    <a:gd name="T50" fmla="*/ 0 w 114"/>
                    <a:gd name="T51" fmla="*/ 10 h 63"/>
                    <a:gd name="T52" fmla="*/ 10 w 114"/>
                    <a:gd name="T53" fmla="*/ 3 h 63"/>
                    <a:gd name="T54" fmla="*/ 24 w 114"/>
                    <a:gd name="T55" fmla="*/ 4 h 63"/>
                    <a:gd name="T56" fmla="*/ 21 w 114"/>
                    <a:gd name="T57" fmla="*/ 8 h 63"/>
                    <a:gd name="T58" fmla="*/ 28 w 114"/>
                    <a:gd name="T59" fmla="*/ 12 h 63"/>
                    <a:gd name="T60" fmla="*/ 26 w 114"/>
                    <a:gd name="T61" fmla="*/ 9 h 63"/>
                    <a:gd name="T62" fmla="*/ 31 w 114"/>
                    <a:gd name="T63" fmla="*/ 4 h 63"/>
                    <a:gd name="T64" fmla="*/ 44 w 114"/>
                    <a:gd name="T65" fmla="*/ 16 h 63"/>
                    <a:gd name="T66" fmla="*/ 41 w 114"/>
                    <a:gd name="T67" fmla="*/ 4 h 63"/>
                    <a:gd name="T68" fmla="*/ 46 w 114"/>
                    <a:gd name="T69" fmla="*/ 0 h 63"/>
                    <a:gd name="T70" fmla="*/ 58 w 114"/>
                    <a:gd name="T71" fmla="*/ 5 h 63"/>
                    <a:gd name="T72" fmla="*/ 57 w 114"/>
                    <a:gd name="T73" fmla="*/ 11 h 63"/>
                    <a:gd name="T74" fmla="*/ 62 w 114"/>
                    <a:gd name="T75" fmla="*/ 7 h 63"/>
                    <a:gd name="T76" fmla="*/ 66 w 114"/>
                    <a:gd name="T77" fmla="*/ 14 h 63"/>
                    <a:gd name="T78" fmla="*/ 68 w 114"/>
                    <a:gd name="T79" fmla="*/ 14 h 63"/>
                    <a:gd name="T80" fmla="*/ 91 w 114"/>
                    <a:gd name="T81" fmla="*/ 26 h 63"/>
                    <a:gd name="T82" fmla="*/ 89 w 114"/>
                    <a:gd name="T83" fmla="*/ 27 h 63"/>
                    <a:gd name="T84" fmla="*/ 94 w 114"/>
                    <a:gd name="T85" fmla="*/ 27 h 63"/>
                    <a:gd name="T86" fmla="*/ 94 w 114"/>
                    <a:gd name="T87" fmla="*/ 31 h 63"/>
                    <a:gd name="T88" fmla="*/ 103 w 114"/>
                    <a:gd name="T89" fmla="*/ 31 h 63"/>
                    <a:gd name="T90" fmla="*/ 114 w 114"/>
                    <a:gd name="T91" fmla="*/ 41 h 63"/>
                    <a:gd name="T92" fmla="*/ 96 w 114"/>
                    <a:gd name="T93"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63">
                      <a:moveTo>
                        <a:pt x="96" y="51"/>
                      </a:moveTo>
                      <a:cubicBezTo>
                        <a:pt x="95" y="49"/>
                        <a:pt x="95" y="47"/>
                        <a:pt x="96" y="46"/>
                      </a:cubicBezTo>
                      <a:cubicBezTo>
                        <a:pt x="93" y="45"/>
                        <a:pt x="87" y="46"/>
                        <a:pt x="83" y="45"/>
                      </a:cubicBezTo>
                      <a:cubicBezTo>
                        <a:pt x="83" y="40"/>
                        <a:pt x="87" y="42"/>
                        <a:pt x="87" y="37"/>
                      </a:cubicBezTo>
                      <a:cubicBezTo>
                        <a:pt x="85" y="37"/>
                        <a:pt x="83" y="32"/>
                        <a:pt x="81" y="29"/>
                      </a:cubicBezTo>
                      <a:cubicBezTo>
                        <a:pt x="83" y="29"/>
                        <a:pt x="84" y="29"/>
                        <a:pt x="85" y="29"/>
                      </a:cubicBezTo>
                      <a:cubicBezTo>
                        <a:pt x="81" y="28"/>
                        <a:pt x="78" y="24"/>
                        <a:pt x="78" y="24"/>
                      </a:cubicBezTo>
                      <a:cubicBezTo>
                        <a:pt x="69" y="24"/>
                        <a:pt x="66" y="37"/>
                        <a:pt x="63" y="45"/>
                      </a:cubicBezTo>
                      <a:cubicBezTo>
                        <a:pt x="62" y="46"/>
                        <a:pt x="60" y="46"/>
                        <a:pt x="58" y="47"/>
                      </a:cubicBezTo>
                      <a:cubicBezTo>
                        <a:pt x="54" y="51"/>
                        <a:pt x="54" y="59"/>
                        <a:pt x="50" y="63"/>
                      </a:cubicBezTo>
                      <a:cubicBezTo>
                        <a:pt x="43" y="58"/>
                        <a:pt x="28" y="54"/>
                        <a:pt x="28" y="45"/>
                      </a:cubicBezTo>
                      <a:cubicBezTo>
                        <a:pt x="32" y="44"/>
                        <a:pt x="38" y="45"/>
                        <a:pt x="38" y="45"/>
                      </a:cubicBezTo>
                      <a:cubicBezTo>
                        <a:pt x="41" y="43"/>
                        <a:pt x="44" y="43"/>
                        <a:pt x="48" y="43"/>
                      </a:cubicBezTo>
                      <a:cubicBezTo>
                        <a:pt x="46" y="41"/>
                        <a:pt x="37" y="41"/>
                        <a:pt x="35" y="41"/>
                      </a:cubicBezTo>
                      <a:cubicBezTo>
                        <a:pt x="31" y="41"/>
                        <a:pt x="24" y="44"/>
                        <a:pt x="24" y="37"/>
                      </a:cubicBezTo>
                      <a:cubicBezTo>
                        <a:pt x="24" y="35"/>
                        <a:pt x="31" y="35"/>
                        <a:pt x="32" y="35"/>
                      </a:cubicBezTo>
                      <a:cubicBezTo>
                        <a:pt x="36" y="33"/>
                        <a:pt x="44" y="30"/>
                        <a:pt x="47" y="27"/>
                      </a:cubicBezTo>
                      <a:cubicBezTo>
                        <a:pt x="43" y="27"/>
                        <a:pt x="40" y="27"/>
                        <a:pt x="39" y="27"/>
                      </a:cubicBezTo>
                      <a:cubicBezTo>
                        <a:pt x="39" y="27"/>
                        <a:pt x="36" y="26"/>
                        <a:pt x="35" y="25"/>
                      </a:cubicBezTo>
                      <a:cubicBezTo>
                        <a:pt x="34" y="25"/>
                        <a:pt x="33" y="25"/>
                        <a:pt x="33" y="25"/>
                      </a:cubicBezTo>
                      <a:cubicBezTo>
                        <a:pt x="30" y="26"/>
                        <a:pt x="30" y="32"/>
                        <a:pt x="24" y="32"/>
                      </a:cubicBezTo>
                      <a:cubicBezTo>
                        <a:pt x="19" y="32"/>
                        <a:pt x="16" y="31"/>
                        <a:pt x="15" y="28"/>
                      </a:cubicBezTo>
                      <a:cubicBezTo>
                        <a:pt x="16" y="28"/>
                        <a:pt x="16" y="27"/>
                        <a:pt x="17" y="27"/>
                      </a:cubicBezTo>
                      <a:cubicBezTo>
                        <a:pt x="12" y="25"/>
                        <a:pt x="8" y="22"/>
                        <a:pt x="9" y="18"/>
                      </a:cubicBezTo>
                      <a:cubicBezTo>
                        <a:pt x="8" y="18"/>
                        <a:pt x="8" y="17"/>
                        <a:pt x="7" y="17"/>
                      </a:cubicBezTo>
                      <a:cubicBezTo>
                        <a:pt x="5" y="17"/>
                        <a:pt x="2" y="12"/>
                        <a:pt x="0" y="10"/>
                      </a:cubicBezTo>
                      <a:cubicBezTo>
                        <a:pt x="1" y="8"/>
                        <a:pt x="7" y="3"/>
                        <a:pt x="10" y="3"/>
                      </a:cubicBezTo>
                      <a:cubicBezTo>
                        <a:pt x="14" y="3"/>
                        <a:pt x="17" y="3"/>
                        <a:pt x="24" y="4"/>
                      </a:cubicBezTo>
                      <a:cubicBezTo>
                        <a:pt x="23" y="6"/>
                        <a:pt x="21" y="7"/>
                        <a:pt x="21" y="8"/>
                      </a:cubicBezTo>
                      <a:cubicBezTo>
                        <a:pt x="23" y="10"/>
                        <a:pt x="26" y="10"/>
                        <a:pt x="28" y="12"/>
                      </a:cubicBezTo>
                      <a:cubicBezTo>
                        <a:pt x="27" y="12"/>
                        <a:pt x="26" y="10"/>
                        <a:pt x="26" y="9"/>
                      </a:cubicBezTo>
                      <a:cubicBezTo>
                        <a:pt x="26" y="6"/>
                        <a:pt x="29" y="4"/>
                        <a:pt x="31" y="4"/>
                      </a:cubicBezTo>
                      <a:cubicBezTo>
                        <a:pt x="39" y="4"/>
                        <a:pt x="37" y="14"/>
                        <a:pt x="44" y="16"/>
                      </a:cubicBezTo>
                      <a:cubicBezTo>
                        <a:pt x="42" y="12"/>
                        <a:pt x="41" y="9"/>
                        <a:pt x="41" y="4"/>
                      </a:cubicBezTo>
                      <a:cubicBezTo>
                        <a:pt x="41" y="0"/>
                        <a:pt x="43" y="0"/>
                        <a:pt x="46" y="0"/>
                      </a:cubicBezTo>
                      <a:cubicBezTo>
                        <a:pt x="50" y="0"/>
                        <a:pt x="58" y="2"/>
                        <a:pt x="58" y="5"/>
                      </a:cubicBezTo>
                      <a:cubicBezTo>
                        <a:pt x="58" y="7"/>
                        <a:pt x="57" y="9"/>
                        <a:pt x="57" y="11"/>
                      </a:cubicBezTo>
                      <a:cubicBezTo>
                        <a:pt x="59" y="10"/>
                        <a:pt x="60" y="7"/>
                        <a:pt x="62" y="7"/>
                      </a:cubicBezTo>
                      <a:cubicBezTo>
                        <a:pt x="67" y="7"/>
                        <a:pt x="66" y="12"/>
                        <a:pt x="66" y="14"/>
                      </a:cubicBezTo>
                      <a:cubicBezTo>
                        <a:pt x="66" y="14"/>
                        <a:pt x="68" y="14"/>
                        <a:pt x="68" y="14"/>
                      </a:cubicBezTo>
                      <a:cubicBezTo>
                        <a:pt x="73" y="14"/>
                        <a:pt x="89" y="23"/>
                        <a:pt x="91" y="26"/>
                      </a:cubicBezTo>
                      <a:cubicBezTo>
                        <a:pt x="91" y="27"/>
                        <a:pt x="89" y="27"/>
                        <a:pt x="89" y="27"/>
                      </a:cubicBezTo>
                      <a:cubicBezTo>
                        <a:pt x="91" y="27"/>
                        <a:pt x="92" y="27"/>
                        <a:pt x="94" y="27"/>
                      </a:cubicBezTo>
                      <a:cubicBezTo>
                        <a:pt x="94" y="28"/>
                        <a:pt x="95" y="30"/>
                        <a:pt x="94" y="31"/>
                      </a:cubicBezTo>
                      <a:cubicBezTo>
                        <a:pt x="98" y="31"/>
                        <a:pt x="99" y="31"/>
                        <a:pt x="103" y="31"/>
                      </a:cubicBezTo>
                      <a:cubicBezTo>
                        <a:pt x="103" y="40"/>
                        <a:pt x="111" y="38"/>
                        <a:pt x="114" y="41"/>
                      </a:cubicBezTo>
                      <a:cubicBezTo>
                        <a:pt x="106" y="44"/>
                        <a:pt x="103" y="49"/>
                        <a:pt x="96" y="51"/>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32" name="Freeform 81">
                  <a:extLst>
                    <a:ext uri="{FF2B5EF4-FFF2-40B4-BE49-F238E27FC236}">
                      <a16:creationId xmlns:a16="http://schemas.microsoft.com/office/drawing/2014/main" id="{9A224B61-F362-CD8D-5DC2-2F3F93C04EFF}"/>
                    </a:ext>
                  </a:extLst>
                </p:cNvPr>
                <p:cNvSpPr>
                  <a:spLocks/>
                </p:cNvSpPr>
                <p:nvPr/>
              </p:nvSpPr>
              <p:spPr bwMode="auto">
                <a:xfrm>
                  <a:off x="4738338" y="962903"/>
                  <a:ext cx="183402" cy="66917"/>
                </a:xfrm>
                <a:custGeom>
                  <a:avLst/>
                  <a:gdLst>
                    <a:gd name="T0" fmla="*/ 75 w 75"/>
                    <a:gd name="T1" fmla="*/ 12 h 27"/>
                    <a:gd name="T2" fmla="*/ 45 w 75"/>
                    <a:gd name="T3" fmla="*/ 27 h 27"/>
                    <a:gd name="T4" fmla="*/ 35 w 75"/>
                    <a:gd name="T5" fmla="*/ 22 h 27"/>
                    <a:gd name="T6" fmla="*/ 19 w 75"/>
                    <a:gd name="T7" fmla="*/ 22 h 27"/>
                    <a:gd name="T8" fmla="*/ 15 w 75"/>
                    <a:gd name="T9" fmla="*/ 17 h 27"/>
                    <a:gd name="T10" fmla="*/ 21 w 75"/>
                    <a:gd name="T11" fmla="*/ 17 h 27"/>
                    <a:gd name="T12" fmla="*/ 28 w 75"/>
                    <a:gd name="T13" fmla="*/ 15 h 27"/>
                    <a:gd name="T14" fmla="*/ 15 w 75"/>
                    <a:gd name="T15" fmla="*/ 14 h 27"/>
                    <a:gd name="T16" fmla="*/ 5 w 75"/>
                    <a:gd name="T17" fmla="*/ 11 h 27"/>
                    <a:gd name="T18" fmla="*/ 0 w 75"/>
                    <a:gd name="T19" fmla="*/ 4 h 27"/>
                    <a:gd name="T20" fmla="*/ 5 w 75"/>
                    <a:gd name="T21" fmla="*/ 4 h 27"/>
                    <a:gd name="T22" fmla="*/ 10 w 75"/>
                    <a:gd name="T23" fmla="*/ 5 h 27"/>
                    <a:gd name="T24" fmla="*/ 10 w 75"/>
                    <a:gd name="T25" fmla="*/ 4 h 27"/>
                    <a:gd name="T26" fmla="*/ 15 w 75"/>
                    <a:gd name="T27" fmla="*/ 4 h 27"/>
                    <a:gd name="T28" fmla="*/ 14 w 75"/>
                    <a:gd name="T29" fmla="*/ 1 h 27"/>
                    <a:gd name="T30" fmla="*/ 22 w 75"/>
                    <a:gd name="T31" fmla="*/ 1 h 27"/>
                    <a:gd name="T32" fmla="*/ 33 w 75"/>
                    <a:gd name="T33" fmla="*/ 7 h 27"/>
                    <a:gd name="T34" fmla="*/ 40 w 75"/>
                    <a:gd name="T35" fmla="*/ 0 h 27"/>
                    <a:gd name="T36" fmla="*/ 44 w 75"/>
                    <a:gd name="T37" fmla="*/ 0 h 27"/>
                    <a:gd name="T38" fmla="*/ 44 w 75"/>
                    <a:gd name="T39" fmla="*/ 7 h 27"/>
                    <a:gd name="T40" fmla="*/ 53 w 75"/>
                    <a:gd name="T41" fmla="*/ 4 h 27"/>
                    <a:gd name="T42" fmla="*/ 62 w 75"/>
                    <a:gd name="T43" fmla="*/ 4 h 27"/>
                    <a:gd name="T44" fmla="*/ 75 w 75"/>
                    <a:gd name="T4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27">
                      <a:moveTo>
                        <a:pt x="75" y="12"/>
                      </a:moveTo>
                      <a:cubicBezTo>
                        <a:pt x="68" y="17"/>
                        <a:pt x="54" y="27"/>
                        <a:pt x="45" y="27"/>
                      </a:cubicBezTo>
                      <a:cubicBezTo>
                        <a:pt x="40" y="27"/>
                        <a:pt x="37" y="25"/>
                        <a:pt x="35" y="22"/>
                      </a:cubicBezTo>
                      <a:cubicBezTo>
                        <a:pt x="19" y="22"/>
                        <a:pt x="19" y="22"/>
                        <a:pt x="19" y="22"/>
                      </a:cubicBezTo>
                      <a:cubicBezTo>
                        <a:pt x="16" y="21"/>
                        <a:pt x="16" y="19"/>
                        <a:pt x="15" y="17"/>
                      </a:cubicBezTo>
                      <a:cubicBezTo>
                        <a:pt x="17" y="17"/>
                        <a:pt x="20" y="17"/>
                        <a:pt x="21" y="17"/>
                      </a:cubicBezTo>
                      <a:cubicBezTo>
                        <a:pt x="24" y="16"/>
                        <a:pt x="27" y="16"/>
                        <a:pt x="28" y="15"/>
                      </a:cubicBezTo>
                      <a:cubicBezTo>
                        <a:pt x="27" y="15"/>
                        <a:pt x="15" y="14"/>
                        <a:pt x="15" y="14"/>
                      </a:cubicBezTo>
                      <a:cubicBezTo>
                        <a:pt x="10" y="14"/>
                        <a:pt x="4" y="18"/>
                        <a:pt x="5" y="11"/>
                      </a:cubicBezTo>
                      <a:cubicBezTo>
                        <a:pt x="2" y="10"/>
                        <a:pt x="1" y="7"/>
                        <a:pt x="0" y="4"/>
                      </a:cubicBezTo>
                      <a:cubicBezTo>
                        <a:pt x="5" y="4"/>
                        <a:pt x="5" y="4"/>
                        <a:pt x="5" y="4"/>
                      </a:cubicBezTo>
                      <a:cubicBezTo>
                        <a:pt x="6" y="5"/>
                        <a:pt x="9" y="6"/>
                        <a:pt x="10" y="5"/>
                      </a:cubicBezTo>
                      <a:cubicBezTo>
                        <a:pt x="10" y="4"/>
                        <a:pt x="10" y="4"/>
                        <a:pt x="10" y="4"/>
                      </a:cubicBezTo>
                      <a:cubicBezTo>
                        <a:pt x="15" y="4"/>
                        <a:pt x="15" y="4"/>
                        <a:pt x="15" y="4"/>
                      </a:cubicBezTo>
                      <a:cubicBezTo>
                        <a:pt x="14" y="1"/>
                        <a:pt x="14" y="1"/>
                        <a:pt x="14" y="1"/>
                      </a:cubicBezTo>
                      <a:cubicBezTo>
                        <a:pt x="22" y="1"/>
                        <a:pt x="22" y="1"/>
                        <a:pt x="22" y="1"/>
                      </a:cubicBezTo>
                      <a:cubicBezTo>
                        <a:pt x="24" y="3"/>
                        <a:pt x="32" y="7"/>
                        <a:pt x="33" y="7"/>
                      </a:cubicBezTo>
                      <a:cubicBezTo>
                        <a:pt x="37" y="7"/>
                        <a:pt x="39" y="1"/>
                        <a:pt x="40" y="0"/>
                      </a:cubicBezTo>
                      <a:cubicBezTo>
                        <a:pt x="44" y="0"/>
                        <a:pt x="44" y="0"/>
                        <a:pt x="44" y="0"/>
                      </a:cubicBezTo>
                      <a:cubicBezTo>
                        <a:pt x="44" y="4"/>
                        <a:pt x="43" y="5"/>
                        <a:pt x="44" y="7"/>
                      </a:cubicBezTo>
                      <a:cubicBezTo>
                        <a:pt x="46" y="7"/>
                        <a:pt x="48" y="4"/>
                        <a:pt x="53" y="4"/>
                      </a:cubicBezTo>
                      <a:cubicBezTo>
                        <a:pt x="59" y="4"/>
                        <a:pt x="58" y="4"/>
                        <a:pt x="62" y="4"/>
                      </a:cubicBezTo>
                      <a:cubicBezTo>
                        <a:pt x="68" y="4"/>
                        <a:pt x="73" y="9"/>
                        <a:pt x="75" y="12"/>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33" name="Freeform 82">
                  <a:extLst>
                    <a:ext uri="{FF2B5EF4-FFF2-40B4-BE49-F238E27FC236}">
                      <a16:creationId xmlns:a16="http://schemas.microsoft.com/office/drawing/2014/main" id="{3A114087-787B-6A74-9DB9-BA7A0994A49A}"/>
                    </a:ext>
                  </a:extLst>
                </p:cNvPr>
                <p:cNvSpPr>
                  <a:spLocks/>
                </p:cNvSpPr>
                <p:nvPr/>
              </p:nvSpPr>
              <p:spPr bwMode="auto">
                <a:xfrm>
                  <a:off x="4580960" y="1037255"/>
                  <a:ext cx="34698" cy="28502"/>
                </a:xfrm>
                <a:custGeom>
                  <a:avLst/>
                  <a:gdLst>
                    <a:gd name="T0" fmla="*/ 5 w 14"/>
                    <a:gd name="T1" fmla="*/ 0 h 12"/>
                    <a:gd name="T2" fmla="*/ 14 w 14"/>
                    <a:gd name="T3" fmla="*/ 12 h 12"/>
                    <a:gd name="T4" fmla="*/ 5 w 14"/>
                    <a:gd name="T5" fmla="*/ 0 h 12"/>
                    <a:gd name="T6" fmla="*/ 5 w 14"/>
                    <a:gd name="T7" fmla="*/ 1 h 12"/>
                    <a:gd name="T8" fmla="*/ 5 w 14"/>
                    <a:gd name="T9" fmla="*/ 0 h 12"/>
                  </a:gdLst>
                  <a:ahLst/>
                  <a:cxnLst>
                    <a:cxn ang="0">
                      <a:pos x="T0" y="T1"/>
                    </a:cxn>
                    <a:cxn ang="0">
                      <a:pos x="T2" y="T3"/>
                    </a:cxn>
                    <a:cxn ang="0">
                      <a:pos x="T4" y="T5"/>
                    </a:cxn>
                    <a:cxn ang="0">
                      <a:pos x="T6" y="T7"/>
                    </a:cxn>
                    <a:cxn ang="0">
                      <a:pos x="T8" y="T9"/>
                    </a:cxn>
                  </a:cxnLst>
                  <a:rect l="0" t="0" r="r" b="b"/>
                  <a:pathLst>
                    <a:path w="14" h="12">
                      <a:moveTo>
                        <a:pt x="5" y="0"/>
                      </a:moveTo>
                      <a:cubicBezTo>
                        <a:pt x="8" y="5"/>
                        <a:pt x="12" y="6"/>
                        <a:pt x="14" y="12"/>
                      </a:cubicBezTo>
                      <a:cubicBezTo>
                        <a:pt x="9" y="11"/>
                        <a:pt x="0" y="2"/>
                        <a:pt x="5" y="0"/>
                      </a:cubicBezTo>
                      <a:cubicBezTo>
                        <a:pt x="5" y="1"/>
                        <a:pt x="5" y="1"/>
                        <a:pt x="5" y="1"/>
                      </a:cubicBezTo>
                      <a:lnTo>
                        <a:pt x="5" y="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34" name="Freeform 83">
                  <a:extLst>
                    <a:ext uri="{FF2B5EF4-FFF2-40B4-BE49-F238E27FC236}">
                      <a16:creationId xmlns:a16="http://schemas.microsoft.com/office/drawing/2014/main" id="{0BA0299A-D57A-63DC-2660-BE1FDFC7B721}"/>
                    </a:ext>
                  </a:extLst>
                </p:cNvPr>
                <p:cNvSpPr>
                  <a:spLocks/>
                </p:cNvSpPr>
                <p:nvPr/>
              </p:nvSpPr>
              <p:spPr bwMode="auto">
                <a:xfrm>
                  <a:off x="4185654" y="1861325"/>
                  <a:ext cx="87984" cy="105333"/>
                </a:xfrm>
                <a:custGeom>
                  <a:avLst/>
                  <a:gdLst>
                    <a:gd name="T0" fmla="*/ 6 w 36"/>
                    <a:gd name="T1" fmla="*/ 12 h 43"/>
                    <a:gd name="T2" fmla="*/ 14 w 36"/>
                    <a:gd name="T3" fmla="*/ 9 h 43"/>
                    <a:gd name="T4" fmla="*/ 12 w 36"/>
                    <a:gd name="T5" fmla="*/ 6 h 43"/>
                    <a:gd name="T6" fmla="*/ 21 w 36"/>
                    <a:gd name="T7" fmla="*/ 0 h 43"/>
                    <a:gd name="T8" fmla="*/ 26 w 36"/>
                    <a:gd name="T9" fmla="*/ 0 h 43"/>
                    <a:gd name="T10" fmla="*/ 36 w 36"/>
                    <a:gd name="T11" fmla="*/ 12 h 43"/>
                    <a:gd name="T12" fmla="*/ 31 w 36"/>
                    <a:gd name="T13" fmla="*/ 16 h 43"/>
                    <a:gd name="T14" fmla="*/ 31 w 36"/>
                    <a:gd name="T15" fmla="*/ 26 h 43"/>
                    <a:gd name="T16" fmla="*/ 30 w 36"/>
                    <a:gd name="T17" fmla="*/ 34 h 43"/>
                    <a:gd name="T18" fmla="*/ 23 w 36"/>
                    <a:gd name="T19" fmla="*/ 35 h 43"/>
                    <a:gd name="T20" fmla="*/ 12 w 36"/>
                    <a:gd name="T21" fmla="*/ 42 h 43"/>
                    <a:gd name="T22" fmla="*/ 7 w 36"/>
                    <a:gd name="T23" fmla="*/ 43 h 43"/>
                    <a:gd name="T24" fmla="*/ 0 w 36"/>
                    <a:gd name="T25" fmla="*/ 36 h 43"/>
                    <a:gd name="T26" fmla="*/ 8 w 36"/>
                    <a:gd name="T27" fmla="*/ 22 h 43"/>
                    <a:gd name="T28" fmla="*/ 3 w 36"/>
                    <a:gd name="T29" fmla="*/ 16 h 43"/>
                    <a:gd name="T30" fmla="*/ 6 w 36"/>
                    <a:gd name="T31"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3">
                      <a:moveTo>
                        <a:pt x="6" y="12"/>
                      </a:moveTo>
                      <a:cubicBezTo>
                        <a:pt x="8" y="12"/>
                        <a:pt x="12" y="11"/>
                        <a:pt x="14" y="9"/>
                      </a:cubicBezTo>
                      <a:cubicBezTo>
                        <a:pt x="13" y="8"/>
                        <a:pt x="12" y="7"/>
                        <a:pt x="12" y="6"/>
                      </a:cubicBezTo>
                      <a:cubicBezTo>
                        <a:pt x="12" y="4"/>
                        <a:pt x="18" y="0"/>
                        <a:pt x="21" y="0"/>
                      </a:cubicBezTo>
                      <a:cubicBezTo>
                        <a:pt x="23" y="0"/>
                        <a:pt x="24" y="0"/>
                        <a:pt x="26" y="0"/>
                      </a:cubicBezTo>
                      <a:cubicBezTo>
                        <a:pt x="33" y="0"/>
                        <a:pt x="36" y="7"/>
                        <a:pt x="36" y="12"/>
                      </a:cubicBezTo>
                      <a:cubicBezTo>
                        <a:pt x="36" y="14"/>
                        <a:pt x="31" y="14"/>
                        <a:pt x="31" y="16"/>
                      </a:cubicBezTo>
                      <a:cubicBezTo>
                        <a:pt x="31" y="18"/>
                        <a:pt x="31" y="26"/>
                        <a:pt x="31" y="26"/>
                      </a:cubicBezTo>
                      <a:cubicBezTo>
                        <a:pt x="31" y="28"/>
                        <a:pt x="33" y="32"/>
                        <a:pt x="30" y="34"/>
                      </a:cubicBezTo>
                      <a:cubicBezTo>
                        <a:pt x="29" y="36"/>
                        <a:pt x="26" y="35"/>
                        <a:pt x="23" y="35"/>
                      </a:cubicBezTo>
                      <a:cubicBezTo>
                        <a:pt x="18" y="35"/>
                        <a:pt x="15" y="40"/>
                        <a:pt x="12" y="42"/>
                      </a:cubicBezTo>
                      <a:cubicBezTo>
                        <a:pt x="11" y="43"/>
                        <a:pt x="9" y="43"/>
                        <a:pt x="7" y="43"/>
                      </a:cubicBezTo>
                      <a:cubicBezTo>
                        <a:pt x="4" y="43"/>
                        <a:pt x="0" y="40"/>
                        <a:pt x="0" y="36"/>
                      </a:cubicBezTo>
                      <a:cubicBezTo>
                        <a:pt x="0" y="29"/>
                        <a:pt x="7" y="28"/>
                        <a:pt x="8" y="22"/>
                      </a:cubicBezTo>
                      <a:cubicBezTo>
                        <a:pt x="5" y="20"/>
                        <a:pt x="3" y="18"/>
                        <a:pt x="3" y="16"/>
                      </a:cubicBezTo>
                      <a:cubicBezTo>
                        <a:pt x="3" y="12"/>
                        <a:pt x="5" y="12"/>
                        <a:pt x="6" y="12"/>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35" name="Freeform 84">
                  <a:extLst>
                    <a:ext uri="{FF2B5EF4-FFF2-40B4-BE49-F238E27FC236}">
                      <a16:creationId xmlns:a16="http://schemas.microsoft.com/office/drawing/2014/main" id="{ADA3449B-073D-EE82-17FF-2D57427957EF}"/>
                    </a:ext>
                  </a:extLst>
                </p:cNvPr>
                <p:cNvSpPr>
                  <a:spLocks/>
                </p:cNvSpPr>
                <p:nvPr/>
              </p:nvSpPr>
              <p:spPr bwMode="auto">
                <a:xfrm>
                  <a:off x="4243897" y="1773341"/>
                  <a:ext cx="17349" cy="14870"/>
                </a:xfrm>
                <a:custGeom>
                  <a:avLst/>
                  <a:gdLst>
                    <a:gd name="T0" fmla="*/ 2 w 7"/>
                    <a:gd name="T1" fmla="*/ 6 h 6"/>
                    <a:gd name="T2" fmla="*/ 0 w 7"/>
                    <a:gd name="T3" fmla="*/ 3 h 6"/>
                    <a:gd name="T4" fmla="*/ 7 w 7"/>
                    <a:gd name="T5" fmla="*/ 0 h 6"/>
                    <a:gd name="T6" fmla="*/ 2 w 7"/>
                    <a:gd name="T7" fmla="*/ 6 h 6"/>
                  </a:gdLst>
                  <a:ahLst/>
                  <a:cxnLst>
                    <a:cxn ang="0">
                      <a:pos x="T0" y="T1"/>
                    </a:cxn>
                    <a:cxn ang="0">
                      <a:pos x="T2" y="T3"/>
                    </a:cxn>
                    <a:cxn ang="0">
                      <a:pos x="T4" y="T5"/>
                    </a:cxn>
                    <a:cxn ang="0">
                      <a:pos x="T6" y="T7"/>
                    </a:cxn>
                  </a:cxnLst>
                  <a:rect l="0" t="0" r="r" b="b"/>
                  <a:pathLst>
                    <a:path w="7" h="6">
                      <a:moveTo>
                        <a:pt x="2" y="6"/>
                      </a:moveTo>
                      <a:cubicBezTo>
                        <a:pt x="1" y="6"/>
                        <a:pt x="0" y="4"/>
                        <a:pt x="0" y="3"/>
                      </a:cubicBezTo>
                      <a:cubicBezTo>
                        <a:pt x="0" y="1"/>
                        <a:pt x="5" y="0"/>
                        <a:pt x="7" y="0"/>
                      </a:cubicBezTo>
                      <a:cubicBezTo>
                        <a:pt x="7" y="3"/>
                        <a:pt x="5" y="6"/>
                        <a:pt x="2" y="6"/>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36" name="Freeform 85">
                  <a:extLst>
                    <a:ext uri="{FF2B5EF4-FFF2-40B4-BE49-F238E27FC236}">
                      <a16:creationId xmlns:a16="http://schemas.microsoft.com/office/drawing/2014/main" id="{CF92D4D7-8626-946C-B283-CB055718936F}"/>
                    </a:ext>
                  </a:extLst>
                </p:cNvPr>
                <p:cNvSpPr>
                  <a:spLocks/>
                </p:cNvSpPr>
                <p:nvPr/>
              </p:nvSpPr>
              <p:spPr bwMode="auto">
                <a:xfrm>
                  <a:off x="4253811" y="1763427"/>
                  <a:ext cx="166053" cy="242884"/>
                </a:xfrm>
                <a:custGeom>
                  <a:avLst/>
                  <a:gdLst>
                    <a:gd name="T0" fmla="*/ 62 w 68"/>
                    <a:gd name="T1" fmla="*/ 66 h 99"/>
                    <a:gd name="T2" fmla="*/ 59 w 68"/>
                    <a:gd name="T3" fmla="*/ 83 h 99"/>
                    <a:gd name="T4" fmla="*/ 65 w 68"/>
                    <a:gd name="T5" fmla="*/ 86 h 99"/>
                    <a:gd name="T6" fmla="*/ 45 w 68"/>
                    <a:gd name="T7" fmla="*/ 91 h 99"/>
                    <a:gd name="T8" fmla="*/ 25 w 68"/>
                    <a:gd name="T9" fmla="*/ 91 h 99"/>
                    <a:gd name="T10" fmla="*/ 17 w 68"/>
                    <a:gd name="T11" fmla="*/ 96 h 99"/>
                    <a:gd name="T12" fmla="*/ 11 w 68"/>
                    <a:gd name="T13" fmla="*/ 99 h 99"/>
                    <a:gd name="T14" fmla="*/ 21 w 68"/>
                    <a:gd name="T15" fmla="*/ 86 h 99"/>
                    <a:gd name="T16" fmla="*/ 30 w 68"/>
                    <a:gd name="T17" fmla="*/ 81 h 99"/>
                    <a:gd name="T18" fmla="*/ 17 w 68"/>
                    <a:gd name="T19" fmla="*/ 80 h 99"/>
                    <a:gd name="T20" fmla="*/ 12 w 68"/>
                    <a:gd name="T21" fmla="*/ 80 h 99"/>
                    <a:gd name="T22" fmla="*/ 18 w 68"/>
                    <a:gd name="T23" fmla="*/ 63 h 99"/>
                    <a:gd name="T24" fmla="*/ 31 w 68"/>
                    <a:gd name="T25" fmla="*/ 53 h 99"/>
                    <a:gd name="T26" fmla="*/ 26 w 68"/>
                    <a:gd name="T27" fmla="*/ 46 h 99"/>
                    <a:gd name="T28" fmla="*/ 17 w 68"/>
                    <a:gd name="T29" fmla="*/ 47 h 99"/>
                    <a:gd name="T30" fmla="*/ 15 w 68"/>
                    <a:gd name="T31" fmla="*/ 39 h 99"/>
                    <a:gd name="T32" fmla="*/ 10 w 68"/>
                    <a:gd name="T33" fmla="*/ 32 h 99"/>
                    <a:gd name="T34" fmla="*/ 8 w 68"/>
                    <a:gd name="T35" fmla="*/ 36 h 99"/>
                    <a:gd name="T36" fmla="*/ 9 w 68"/>
                    <a:gd name="T37" fmla="*/ 29 h 99"/>
                    <a:gd name="T38" fmla="*/ 5 w 68"/>
                    <a:gd name="T39" fmla="*/ 25 h 99"/>
                    <a:gd name="T40" fmla="*/ 7 w 68"/>
                    <a:gd name="T41" fmla="*/ 19 h 99"/>
                    <a:gd name="T42" fmla="*/ 5 w 68"/>
                    <a:gd name="T43" fmla="*/ 13 h 99"/>
                    <a:gd name="T44" fmla="*/ 8 w 68"/>
                    <a:gd name="T45" fmla="*/ 14 h 99"/>
                    <a:gd name="T46" fmla="*/ 11 w 68"/>
                    <a:gd name="T47" fmla="*/ 9 h 99"/>
                    <a:gd name="T48" fmla="*/ 16 w 68"/>
                    <a:gd name="T49" fmla="*/ 0 h 99"/>
                    <a:gd name="T50" fmla="*/ 28 w 68"/>
                    <a:gd name="T51" fmla="*/ 3 h 99"/>
                    <a:gd name="T52" fmla="*/ 21 w 68"/>
                    <a:gd name="T53" fmla="*/ 13 h 99"/>
                    <a:gd name="T54" fmla="*/ 30 w 68"/>
                    <a:gd name="T55" fmla="*/ 30 h 99"/>
                    <a:gd name="T56" fmla="*/ 35 w 68"/>
                    <a:gd name="T57" fmla="*/ 33 h 99"/>
                    <a:gd name="T58" fmla="*/ 55 w 68"/>
                    <a:gd name="T59" fmla="*/ 58 h 99"/>
                    <a:gd name="T60" fmla="*/ 57 w 68"/>
                    <a:gd name="T61" fmla="*/ 66 h 99"/>
                    <a:gd name="T62" fmla="*/ 60 w 68"/>
                    <a:gd name="T63" fmla="*/ 6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99">
                      <a:moveTo>
                        <a:pt x="59" y="67"/>
                      </a:moveTo>
                      <a:cubicBezTo>
                        <a:pt x="61" y="66"/>
                        <a:pt x="60" y="66"/>
                        <a:pt x="62" y="66"/>
                      </a:cubicBezTo>
                      <a:cubicBezTo>
                        <a:pt x="66" y="66"/>
                        <a:pt x="68" y="69"/>
                        <a:pt x="68" y="72"/>
                      </a:cubicBezTo>
                      <a:cubicBezTo>
                        <a:pt x="68" y="77"/>
                        <a:pt x="61" y="79"/>
                        <a:pt x="59" y="83"/>
                      </a:cubicBezTo>
                      <a:cubicBezTo>
                        <a:pt x="62" y="84"/>
                        <a:pt x="63" y="84"/>
                        <a:pt x="65" y="84"/>
                      </a:cubicBezTo>
                      <a:cubicBezTo>
                        <a:pt x="65" y="86"/>
                        <a:pt x="65" y="86"/>
                        <a:pt x="65" y="86"/>
                      </a:cubicBezTo>
                      <a:cubicBezTo>
                        <a:pt x="62" y="89"/>
                        <a:pt x="60" y="91"/>
                        <a:pt x="57" y="91"/>
                      </a:cubicBezTo>
                      <a:cubicBezTo>
                        <a:pt x="53" y="91"/>
                        <a:pt x="47" y="91"/>
                        <a:pt x="45" y="91"/>
                      </a:cubicBezTo>
                      <a:cubicBezTo>
                        <a:pt x="42" y="91"/>
                        <a:pt x="35" y="93"/>
                        <a:pt x="30" y="93"/>
                      </a:cubicBezTo>
                      <a:cubicBezTo>
                        <a:pt x="28" y="93"/>
                        <a:pt x="27" y="91"/>
                        <a:pt x="25" y="91"/>
                      </a:cubicBezTo>
                      <a:cubicBezTo>
                        <a:pt x="22" y="91"/>
                        <a:pt x="21" y="94"/>
                        <a:pt x="21" y="96"/>
                      </a:cubicBezTo>
                      <a:cubicBezTo>
                        <a:pt x="17" y="96"/>
                        <a:pt x="17" y="96"/>
                        <a:pt x="17" y="96"/>
                      </a:cubicBezTo>
                      <a:cubicBezTo>
                        <a:pt x="15" y="96"/>
                        <a:pt x="14" y="97"/>
                        <a:pt x="13" y="99"/>
                      </a:cubicBezTo>
                      <a:cubicBezTo>
                        <a:pt x="11" y="99"/>
                        <a:pt x="11" y="99"/>
                        <a:pt x="11" y="99"/>
                      </a:cubicBezTo>
                      <a:cubicBezTo>
                        <a:pt x="11" y="97"/>
                        <a:pt x="11" y="97"/>
                        <a:pt x="11" y="97"/>
                      </a:cubicBezTo>
                      <a:cubicBezTo>
                        <a:pt x="11" y="96"/>
                        <a:pt x="20" y="87"/>
                        <a:pt x="21" y="86"/>
                      </a:cubicBezTo>
                      <a:cubicBezTo>
                        <a:pt x="25" y="85"/>
                        <a:pt x="30" y="87"/>
                        <a:pt x="30" y="83"/>
                      </a:cubicBezTo>
                      <a:cubicBezTo>
                        <a:pt x="30" y="82"/>
                        <a:pt x="30" y="81"/>
                        <a:pt x="30" y="81"/>
                      </a:cubicBezTo>
                      <a:cubicBezTo>
                        <a:pt x="29" y="82"/>
                        <a:pt x="27" y="83"/>
                        <a:pt x="25" y="83"/>
                      </a:cubicBezTo>
                      <a:cubicBezTo>
                        <a:pt x="21" y="83"/>
                        <a:pt x="20" y="80"/>
                        <a:pt x="17" y="80"/>
                      </a:cubicBezTo>
                      <a:cubicBezTo>
                        <a:pt x="15" y="80"/>
                        <a:pt x="15" y="81"/>
                        <a:pt x="14" y="81"/>
                      </a:cubicBezTo>
                      <a:cubicBezTo>
                        <a:pt x="13" y="81"/>
                        <a:pt x="12" y="81"/>
                        <a:pt x="12" y="80"/>
                      </a:cubicBezTo>
                      <a:cubicBezTo>
                        <a:pt x="12" y="76"/>
                        <a:pt x="20" y="75"/>
                        <a:pt x="20" y="71"/>
                      </a:cubicBezTo>
                      <a:cubicBezTo>
                        <a:pt x="20" y="67"/>
                        <a:pt x="18" y="66"/>
                        <a:pt x="18" y="63"/>
                      </a:cubicBezTo>
                      <a:cubicBezTo>
                        <a:pt x="23" y="63"/>
                        <a:pt x="30" y="60"/>
                        <a:pt x="31" y="57"/>
                      </a:cubicBezTo>
                      <a:cubicBezTo>
                        <a:pt x="31" y="53"/>
                        <a:pt x="31" y="53"/>
                        <a:pt x="31" y="53"/>
                      </a:cubicBezTo>
                      <a:cubicBezTo>
                        <a:pt x="28" y="53"/>
                        <a:pt x="24" y="53"/>
                        <a:pt x="24" y="50"/>
                      </a:cubicBezTo>
                      <a:cubicBezTo>
                        <a:pt x="24" y="48"/>
                        <a:pt x="26" y="47"/>
                        <a:pt x="26" y="46"/>
                      </a:cubicBezTo>
                      <a:cubicBezTo>
                        <a:pt x="25" y="46"/>
                        <a:pt x="24" y="46"/>
                        <a:pt x="24" y="46"/>
                      </a:cubicBezTo>
                      <a:cubicBezTo>
                        <a:pt x="21" y="46"/>
                        <a:pt x="19" y="47"/>
                        <a:pt x="17" y="47"/>
                      </a:cubicBezTo>
                      <a:cubicBezTo>
                        <a:pt x="14" y="47"/>
                        <a:pt x="12" y="47"/>
                        <a:pt x="12" y="45"/>
                      </a:cubicBezTo>
                      <a:cubicBezTo>
                        <a:pt x="12" y="42"/>
                        <a:pt x="15" y="41"/>
                        <a:pt x="15" y="39"/>
                      </a:cubicBezTo>
                      <a:cubicBezTo>
                        <a:pt x="15" y="36"/>
                        <a:pt x="14" y="35"/>
                        <a:pt x="15" y="33"/>
                      </a:cubicBezTo>
                      <a:cubicBezTo>
                        <a:pt x="13" y="33"/>
                        <a:pt x="11" y="32"/>
                        <a:pt x="10" y="32"/>
                      </a:cubicBezTo>
                      <a:cubicBezTo>
                        <a:pt x="9" y="34"/>
                        <a:pt x="10" y="35"/>
                        <a:pt x="10" y="36"/>
                      </a:cubicBezTo>
                      <a:cubicBezTo>
                        <a:pt x="8" y="36"/>
                        <a:pt x="8" y="36"/>
                        <a:pt x="8" y="36"/>
                      </a:cubicBezTo>
                      <a:cubicBezTo>
                        <a:pt x="8" y="34"/>
                        <a:pt x="8" y="33"/>
                        <a:pt x="8" y="31"/>
                      </a:cubicBezTo>
                      <a:cubicBezTo>
                        <a:pt x="8" y="31"/>
                        <a:pt x="8" y="30"/>
                        <a:pt x="9" y="29"/>
                      </a:cubicBezTo>
                      <a:cubicBezTo>
                        <a:pt x="9" y="27"/>
                        <a:pt x="9" y="27"/>
                        <a:pt x="9" y="27"/>
                      </a:cubicBezTo>
                      <a:cubicBezTo>
                        <a:pt x="7" y="27"/>
                        <a:pt x="5" y="26"/>
                        <a:pt x="5" y="25"/>
                      </a:cubicBezTo>
                      <a:cubicBezTo>
                        <a:pt x="5" y="23"/>
                        <a:pt x="7" y="21"/>
                        <a:pt x="7" y="21"/>
                      </a:cubicBezTo>
                      <a:cubicBezTo>
                        <a:pt x="7" y="19"/>
                        <a:pt x="7" y="19"/>
                        <a:pt x="7" y="19"/>
                      </a:cubicBezTo>
                      <a:cubicBezTo>
                        <a:pt x="3" y="18"/>
                        <a:pt x="0" y="17"/>
                        <a:pt x="0" y="13"/>
                      </a:cubicBezTo>
                      <a:cubicBezTo>
                        <a:pt x="5" y="13"/>
                        <a:pt x="5" y="13"/>
                        <a:pt x="5" y="13"/>
                      </a:cubicBezTo>
                      <a:cubicBezTo>
                        <a:pt x="5" y="15"/>
                        <a:pt x="6" y="16"/>
                        <a:pt x="7" y="16"/>
                      </a:cubicBezTo>
                      <a:cubicBezTo>
                        <a:pt x="7" y="16"/>
                        <a:pt x="8" y="15"/>
                        <a:pt x="8" y="14"/>
                      </a:cubicBezTo>
                      <a:cubicBezTo>
                        <a:pt x="7" y="14"/>
                        <a:pt x="7" y="13"/>
                        <a:pt x="7" y="12"/>
                      </a:cubicBezTo>
                      <a:cubicBezTo>
                        <a:pt x="7" y="10"/>
                        <a:pt x="9" y="9"/>
                        <a:pt x="11" y="9"/>
                      </a:cubicBezTo>
                      <a:cubicBezTo>
                        <a:pt x="11" y="6"/>
                        <a:pt x="12" y="5"/>
                        <a:pt x="12" y="4"/>
                      </a:cubicBezTo>
                      <a:cubicBezTo>
                        <a:pt x="12" y="2"/>
                        <a:pt x="15" y="0"/>
                        <a:pt x="16" y="0"/>
                      </a:cubicBezTo>
                      <a:cubicBezTo>
                        <a:pt x="19" y="0"/>
                        <a:pt x="23" y="0"/>
                        <a:pt x="25" y="0"/>
                      </a:cubicBezTo>
                      <a:cubicBezTo>
                        <a:pt x="26" y="0"/>
                        <a:pt x="28" y="2"/>
                        <a:pt x="28" y="3"/>
                      </a:cubicBezTo>
                      <a:cubicBezTo>
                        <a:pt x="28" y="7"/>
                        <a:pt x="21" y="6"/>
                        <a:pt x="20" y="10"/>
                      </a:cubicBezTo>
                      <a:cubicBezTo>
                        <a:pt x="20" y="11"/>
                        <a:pt x="21" y="12"/>
                        <a:pt x="21" y="13"/>
                      </a:cubicBezTo>
                      <a:cubicBezTo>
                        <a:pt x="38" y="13"/>
                        <a:pt x="38" y="13"/>
                        <a:pt x="38" y="13"/>
                      </a:cubicBezTo>
                      <a:cubicBezTo>
                        <a:pt x="39" y="21"/>
                        <a:pt x="30" y="24"/>
                        <a:pt x="30" y="30"/>
                      </a:cubicBezTo>
                      <a:cubicBezTo>
                        <a:pt x="29" y="30"/>
                        <a:pt x="28" y="31"/>
                        <a:pt x="28" y="32"/>
                      </a:cubicBezTo>
                      <a:cubicBezTo>
                        <a:pt x="31" y="33"/>
                        <a:pt x="32" y="32"/>
                        <a:pt x="35" y="33"/>
                      </a:cubicBezTo>
                      <a:cubicBezTo>
                        <a:pt x="40" y="34"/>
                        <a:pt x="39" y="41"/>
                        <a:pt x="43" y="45"/>
                      </a:cubicBezTo>
                      <a:cubicBezTo>
                        <a:pt x="47" y="49"/>
                        <a:pt x="55" y="51"/>
                        <a:pt x="55" y="58"/>
                      </a:cubicBezTo>
                      <a:cubicBezTo>
                        <a:pt x="55" y="60"/>
                        <a:pt x="58" y="62"/>
                        <a:pt x="58" y="64"/>
                      </a:cubicBezTo>
                      <a:cubicBezTo>
                        <a:pt x="58" y="65"/>
                        <a:pt x="57" y="66"/>
                        <a:pt x="57" y="66"/>
                      </a:cubicBezTo>
                      <a:cubicBezTo>
                        <a:pt x="57" y="68"/>
                        <a:pt x="57" y="68"/>
                        <a:pt x="57" y="68"/>
                      </a:cubicBezTo>
                      <a:cubicBezTo>
                        <a:pt x="59" y="68"/>
                        <a:pt x="59" y="67"/>
                        <a:pt x="60" y="66"/>
                      </a:cubicBezTo>
                      <a:lnTo>
                        <a:pt x="59" y="67"/>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37" name="Freeform 86">
                  <a:extLst>
                    <a:ext uri="{FF2B5EF4-FFF2-40B4-BE49-F238E27FC236}">
                      <a16:creationId xmlns:a16="http://schemas.microsoft.com/office/drawing/2014/main" id="{F33AB620-8FA7-84F8-AABA-0B40CBC583CA}"/>
                    </a:ext>
                  </a:extLst>
                </p:cNvPr>
                <p:cNvSpPr>
                  <a:spLocks/>
                </p:cNvSpPr>
                <p:nvPr/>
              </p:nvSpPr>
              <p:spPr bwMode="auto">
                <a:xfrm>
                  <a:off x="4289747" y="1888587"/>
                  <a:ext cx="7435" cy="7435"/>
                </a:xfrm>
                <a:custGeom>
                  <a:avLst/>
                  <a:gdLst>
                    <a:gd name="T0" fmla="*/ 2 w 3"/>
                    <a:gd name="T1" fmla="*/ 0 h 3"/>
                    <a:gd name="T2" fmla="*/ 0 w 3"/>
                    <a:gd name="T3" fmla="*/ 3 h 3"/>
                    <a:gd name="T4" fmla="*/ 3 w 3"/>
                    <a:gd name="T5" fmla="*/ 3 h 3"/>
                    <a:gd name="T6" fmla="*/ 3 w 3"/>
                    <a:gd name="T7" fmla="*/ 0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0" y="1"/>
                        <a:pt x="0" y="2"/>
                        <a:pt x="0" y="3"/>
                      </a:cubicBezTo>
                      <a:cubicBezTo>
                        <a:pt x="1" y="3"/>
                        <a:pt x="2" y="3"/>
                        <a:pt x="3" y="3"/>
                      </a:cubicBezTo>
                      <a:cubicBezTo>
                        <a:pt x="3" y="2"/>
                        <a:pt x="3" y="1"/>
                        <a:pt x="3" y="0"/>
                      </a:cubicBezTo>
                      <a:cubicBezTo>
                        <a:pt x="3" y="0"/>
                        <a:pt x="2" y="0"/>
                        <a:pt x="2" y="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38" name="Freeform 150">
                  <a:extLst>
                    <a:ext uri="{FF2B5EF4-FFF2-40B4-BE49-F238E27FC236}">
                      <a16:creationId xmlns:a16="http://schemas.microsoft.com/office/drawing/2014/main" id="{0AEEBFEA-BD2F-94B7-589A-F7FFE7A1E10A}"/>
                    </a:ext>
                  </a:extLst>
                </p:cNvPr>
                <p:cNvSpPr>
                  <a:spLocks/>
                </p:cNvSpPr>
                <p:nvPr/>
              </p:nvSpPr>
              <p:spPr bwMode="auto">
                <a:xfrm>
                  <a:off x="4630528" y="2295045"/>
                  <a:ext cx="55764" cy="35937"/>
                </a:xfrm>
                <a:custGeom>
                  <a:avLst/>
                  <a:gdLst>
                    <a:gd name="T0" fmla="*/ 0 w 23"/>
                    <a:gd name="T1" fmla="*/ 3 h 15"/>
                    <a:gd name="T2" fmla="*/ 0 w 23"/>
                    <a:gd name="T3" fmla="*/ 5 h 15"/>
                    <a:gd name="T4" fmla="*/ 4 w 23"/>
                    <a:gd name="T5" fmla="*/ 6 h 15"/>
                    <a:gd name="T6" fmla="*/ 18 w 23"/>
                    <a:gd name="T7" fmla="*/ 14 h 15"/>
                    <a:gd name="T8" fmla="*/ 20 w 23"/>
                    <a:gd name="T9" fmla="*/ 15 h 15"/>
                    <a:gd name="T10" fmla="*/ 22 w 23"/>
                    <a:gd name="T11" fmla="*/ 13 h 15"/>
                    <a:gd name="T12" fmla="*/ 20 w 23"/>
                    <a:gd name="T13" fmla="*/ 8 h 15"/>
                    <a:gd name="T14" fmla="*/ 22 w 23"/>
                    <a:gd name="T15" fmla="*/ 5 h 15"/>
                    <a:gd name="T16" fmla="*/ 23 w 23"/>
                    <a:gd name="T17" fmla="*/ 2 h 15"/>
                    <a:gd name="T18" fmla="*/ 13 w 23"/>
                    <a:gd name="T19" fmla="*/ 4 h 15"/>
                    <a:gd name="T20" fmla="*/ 0 w 23"/>
                    <a:gd name="T21"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5">
                      <a:moveTo>
                        <a:pt x="0" y="3"/>
                      </a:moveTo>
                      <a:cubicBezTo>
                        <a:pt x="0" y="5"/>
                        <a:pt x="0" y="5"/>
                        <a:pt x="0" y="5"/>
                      </a:cubicBezTo>
                      <a:cubicBezTo>
                        <a:pt x="1" y="6"/>
                        <a:pt x="4" y="6"/>
                        <a:pt x="4" y="6"/>
                      </a:cubicBezTo>
                      <a:cubicBezTo>
                        <a:pt x="9" y="8"/>
                        <a:pt x="13" y="12"/>
                        <a:pt x="18" y="14"/>
                      </a:cubicBezTo>
                      <a:cubicBezTo>
                        <a:pt x="18" y="14"/>
                        <a:pt x="19" y="15"/>
                        <a:pt x="20" y="15"/>
                      </a:cubicBezTo>
                      <a:cubicBezTo>
                        <a:pt x="21" y="15"/>
                        <a:pt x="22" y="14"/>
                        <a:pt x="22" y="13"/>
                      </a:cubicBezTo>
                      <a:cubicBezTo>
                        <a:pt x="22" y="10"/>
                        <a:pt x="20" y="10"/>
                        <a:pt x="20" y="8"/>
                      </a:cubicBezTo>
                      <a:cubicBezTo>
                        <a:pt x="20" y="7"/>
                        <a:pt x="22" y="5"/>
                        <a:pt x="22" y="5"/>
                      </a:cubicBezTo>
                      <a:cubicBezTo>
                        <a:pt x="23" y="2"/>
                        <a:pt x="23" y="2"/>
                        <a:pt x="23" y="2"/>
                      </a:cubicBezTo>
                      <a:cubicBezTo>
                        <a:pt x="18" y="1"/>
                        <a:pt x="17" y="4"/>
                        <a:pt x="13" y="4"/>
                      </a:cubicBezTo>
                      <a:cubicBezTo>
                        <a:pt x="9" y="4"/>
                        <a:pt x="6" y="0"/>
                        <a:pt x="0" y="3"/>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39" name="Freeform 151">
                  <a:extLst>
                    <a:ext uri="{FF2B5EF4-FFF2-40B4-BE49-F238E27FC236}">
                      <a16:creationId xmlns:a16="http://schemas.microsoft.com/office/drawing/2014/main" id="{C13753B0-1D45-B8D8-90AF-7EE10EA8A347}"/>
                    </a:ext>
                  </a:extLst>
                </p:cNvPr>
                <p:cNvSpPr>
                  <a:spLocks/>
                </p:cNvSpPr>
                <p:nvPr/>
              </p:nvSpPr>
              <p:spPr bwMode="auto">
                <a:xfrm>
                  <a:off x="4554936" y="2184756"/>
                  <a:ext cx="18588" cy="37176"/>
                </a:xfrm>
                <a:custGeom>
                  <a:avLst/>
                  <a:gdLst>
                    <a:gd name="T0" fmla="*/ 2 w 8"/>
                    <a:gd name="T1" fmla="*/ 3 h 15"/>
                    <a:gd name="T2" fmla="*/ 7 w 8"/>
                    <a:gd name="T3" fmla="*/ 0 h 15"/>
                    <a:gd name="T4" fmla="*/ 8 w 8"/>
                    <a:gd name="T5" fmla="*/ 3 h 15"/>
                    <a:gd name="T6" fmla="*/ 5 w 8"/>
                    <a:gd name="T7" fmla="*/ 15 h 15"/>
                    <a:gd name="T8" fmla="*/ 0 w 8"/>
                    <a:gd name="T9" fmla="*/ 4 h 15"/>
                    <a:gd name="T10" fmla="*/ 2 w 8"/>
                    <a:gd name="T11" fmla="*/ 3 h 15"/>
                  </a:gdLst>
                  <a:ahLst/>
                  <a:cxnLst>
                    <a:cxn ang="0">
                      <a:pos x="T0" y="T1"/>
                    </a:cxn>
                    <a:cxn ang="0">
                      <a:pos x="T2" y="T3"/>
                    </a:cxn>
                    <a:cxn ang="0">
                      <a:pos x="T4" y="T5"/>
                    </a:cxn>
                    <a:cxn ang="0">
                      <a:pos x="T6" y="T7"/>
                    </a:cxn>
                    <a:cxn ang="0">
                      <a:pos x="T8" y="T9"/>
                    </a:cxn>
                    <a:cxn ang="0">
                      <a:pos x="T10" y="T11"/>
                    </a:cxn>
                  </a:cxnLst>
                  <a:rect l="0" t="0" r="r" b="b"/>
                  <a:pathLst>
                    <a:path w="8" h="15">
                      <a:moveTo>
                        <a:pt x="2" y="3"/>
                      </a:moveTo>
                      <a:cubicBezTo>
                        <a:pt x="4" y="3"/>
                        <a:pt x="5" y="0"/>
                        <a:pt x="7" y="0"/>
                      </a:cubicBezTo>
                      <a:cubicBezTo>
                        <a:pt x="7" y="2"/>
                        <a:pt x="7" y="3"/>
                        <a:pt x="8" y="3"/>
                      </a:cubicBezTo>
                      <a:cubicBezTo>
                        <a:pt x="7" y="7"/>
                        <a:pt x="6" y="13"/>
                        <a:pt x="5" y="15"/>
                      </a:cubicBezTo>
                      <a:cubicBezTo>
                        <a:pt x="2" y="14"/>
                        <a:pt x="2" y="6"/>
                        <a:pt x="0" y="4"/>
                      </a:cubicBezTo>
                      <a:cubicBezTo>
                        <a:pt x="1" y="4"/>
                        <a:pt x="2" y="3"/>
                        <a:pt x="2" y="3"/>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40" name="Freeform 152">
                  <a:extLst>
                    <a:ext uri="{FF2B5EF4-FFF2-40B4-BE49-F238E27FC236}">
                      <a16:creationId xmlns:a16="http://schemas.microsoft.com/office/drawing/2014/main" id="{7BE97AB2-A369-AC4B-FA43-03DB475A5E3F}"/>
                    </a:ext>
                  </a:extLst>
                </p:cNvPr>
                <p:cNvSpPr>
                  <a:spLocks/>
                </p:cNvSpPr>
                <p:nvPr/>
              </p:nvSpPr>
              <p:spPr bwMode="auto">
                <a:xfrm>
                  <a:off x="4549980" y="2226889"/>
                  <a:ext cx="28502" cy="50808"/>
                </a:xfrm>
                <a:custGeom>
                  <a:avLst/>
                  <a:gdLst>
                    <a:gd name="T0" fmla="*/ 3 w 12"/>
                    <a:gd name="T1" fmla="*/ 9 h 21"/>
                    <a:gd name="T2" fmla="*/ 0 w 12"/>
                    <a:gd name="T3" fmla="*/ 3 h 21"/>
                    <a:gd name="T4" fmla="*/ 6 w 12"/>
                    <a:gd name="T5" fmla="*/ 0 h 21"/>
                    <a:gd name="T6" fmla="*/ 10 w 12"/>
                    <a:gd name="T7" fmla="*/ 1 h 21"/>
                    <a:gd name="T8" fmla="*/ 12 w 12"/>
                    <a:gd name="T9" fmla="*/ 13 h 21"/>
                    <a:gd name="T10" fmla="*/ 4 w 12"/>
                    <a:gd name="T11" fmla="*/ 21 h 21"/>
                    <a:gd name="T12" fmla="*/ 1 w 12"/>
                    <a:gd name="T13" fmla="*/ 15 h 21"/>
                    <a:gd name="T14" fmla="*/ 3 w 12"/>
                    <a:gd name="T15" fmla="*/ 9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3" y="9"/>
                      </a:moveTo>
                      <a:cubicBezTo>
                        <a:pt x="3" y="7"/>
                        <a:pt x="0" y="6"/>
                        <a:pt x="0" y="3"/>
                      </a:cubicBezTo>
                      <a:cubicBezTo>
                        <a:pt x="3" y="3"/>
                        <a:pt x="4" y="0"/>
                        <a:pt x="6" y="0"/>
                      </a:cubicBezTo>
                      <a:cubicBezTo>
                        <a:pt x="8" y="0"/>
                        <a:pt x="9" y="1"/>
                        <a:pt x="10" y="1"/>
                      </a:cubicBezTo>
                      <a:cubicBezTo>
                        <a:pt x="12" y="6"/>
                        <a:pt x="12" y="9"/>
                        <a:pt x="12" y="13"/>
                      </a:cubicBezTo>
                      <a:cubicBezTo>
                        <a:pt x="12" y="17"/>
                        <a:pt x="6" y="21"/>
                        <a:pt x="4" y="21"/>
                      </a:cubicBezTo>
                      <a:cubicBezTo>
                        <a:pt x="1" y="21"/>
                        <a:pt x="1" y="18"/>
                        <a:pt x="1" y="15"/>
                      </a:cubicBezTo>
                      <a:cubicBezTo>
                        <a:pt x="2" y="13"/>
                        <a:pt x="3" y="11"/>
                        <a:pt x="3" y="9"/>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41" name="Freeform 153">
                  <a:extLst>
                    <a:ext uri="{FF2B5EF4-FFF2-40B4-BE49-F238E27FC236}">
                      <a16:creationId xmlns:a16="http://schemas.microsoft.com/office/drawing/2014/main" id="{B2EEEF5D-AC1E-EE6C-1209-5A2B929FAE29}"/>
                    </a:ext>
                  </a:extLst>
                </p:cNvPr>
                <p:cNvSpPr>
                  <a:spLocks/>
                </p:cNvSpPr>
                <p:nvPr/>
              </p:nvSpPr>
              <p:spPr bwMode="auto">
                <a:xfrm>
                  <a:off x="4437213" y="2257869"/>
                  <a:ext cx="14870" cy="9914"/>
                </a:xfrm>
                <a:custGeom>
                  <a:avLst/>
                  <a:gdLst>
                    <a:gd name="T0" fmla="*/ 6 w 6"/>
                    <a:gd name="T1" fmla="*/ 3 h 4"/>
                    <a:gd name="T2" fmla="*/ 4 w 6"/>
                    <a:gd name="T3" fmla="*/ 4 h 4"/>
                    <a:gd name="T4" fmla="*/ 0 w 6"/>
                    <a:gd name="T5" fmla="*/ 2 h 4"/>
                    <a:gd name="T6" fmla="*/ 4 w 6"/>
                    <a:gd name="T7" fmla="*/ 0 h 4"/>
                    <a:gd name="T8" fmla="*/ 6 w 6"/>
                    <a:gd name="T9" fmla="*/ 3 h 4"/>
                  </a:gdLst>
                  <a:ahLst/>
                  <a:cxnLst>
                    <a:cxn ang="0">
                      <a:pos x="T0" y="T1"/>
                    </a:cxn>
                    <a:cxn ang="0">
                      <a:pos x="T2" y="T3"/>
                    </a:cxn>
                    <a:cxn ang="0">
                      <a:pos x="T4" y="T5"/>
                    </a:cxn>
                    <a:cxn ang="0">
                      <a:pos x="T6" y="T7"/>
                    </a:cxn>
                    <a:cxn ang="0">
                      <a:pos x="T8" y="T9"/>
                    </a:cxn>
                  </a:cxnLst>
                  <a:rect l="0" t="0" r="r" b="b"/>
                  <a:pathLst>
                    <a:path w="6" h="4">
                      <a:moveTo>
                        <a:pt x="6" y="3"/>
                      </a:moveTo>
                      <a:cubicBezTo>
                        <a:pt x="6" y="4"/>
                        <a:pt x="4" y="4"/>
                        <a:pt x="4" y="4"/>
                      </a:cubicBezTo>
                      <a:cubicBezTo>
                        <a:pt x="2" y="4"/>
                        <a:pt x="0" y="2"/>
                        <a:pt x="0" y="2"/>
                      </a:cubicBezTo>
                      <a:cubicBezTo>
                        <a:pt x="2" y="1"/>
                        <a:pt x="3" y="0"/>
                        <a:pt x="4" y="0"/>
                      </a:cubicBezTo>
                      <a:cubicBezTo>
                        <a:pt x="4" y="0"/>
                        <a:pt x="6" y="2"/>
                        <a:pt x="6" y="3"/>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42" name="Freeform 154">
                  <a:extLst>
                    <a:ext uri="{FF2B5EF4-FFF2-40B4-BE49-F238E27FC236}">
                      <a16:creationId xmlns:a16="http://schemas.microsoft.com/office/drawing/2014/main" id="{7C361945-5EDC-37F1-5E73-6284A08A3FE0}"/>
                    </a:ext>
                  </a:extLst>
                </p:cNvPr>
                <p:cNvSpPr>
                  <a:spLocks/>
                </p:cNvSpPr>
                <p:nvPr/>
              </p:nvSpPr>
              <p:spPr bwMode="auto">
                <a:xfrm>
                  <a:off x="4580960" y="1853889"/>
                  <a:ext cx="19827" cy="22306"/>
                </a:xfrm>
                <a:custGeom>
                  <a:avLst/>
                  <a:gdLst>
                    <a:gd name="T0" fmla="*/ 7 w 8"/>
                    <a:gd name="T1" fmla="*/ 6 h 9"/>
                    <a:gd name="T2" fmla="*/ 0 w 8"/>
                    <a:gd name="T3" fmla="*/ 3 h 9"/>
                    <a:gd name="T4" fmla="*/ 0 w 8"/>
                    <a:gd name="T5" fmla="*/ 0 h 9"/>
                    <a:gd name="T6" fmla="*/ 6 w 8"/>
                    <a:gd name="T7" fmla="*/ 0 h 9"/>
                    <a:gd name="T8" fmla="*/ 8 w 8"/>
                    <a:gd name="T9" fmla="*/ 5 h 9"/>
                    <a:gd name="T10" fmla="*/ 7 w 8"/>
                    <a:gd name="T11" fmla="*/ 9 h 9"/>
                    <a:gd name="T12" fmla="*/ 7 w 8"/>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7" y="6"/>
                      </a:moveTo>
                      <a:cubicBezTo>
                        <a:pt x="3" y="6"/>
                        <a:pt x="0" y="5"/>
                        <a:pt x="0" y="3"/>
                      </a:cubicBezTo>
                      <a:cubicBezTo>
                        <a:pt x="0" y="2"/>
                        <a:pt x="0" y="0"/>
                        <a:pt x="0" y="0"/>
                      </a:cubicBezTo>
                      <a:cubicBezTo>
                        <a:pt x="6" y="0"/>
                        <a:pt x="6" y="0"/>
                        <a:pt x="6" y="0"/>
                      </a:cubicBezTo>
                      <a:cubicBezTo>
                        <a:pt x="6" y="3"/>
                        <a:pt x="8" y="3"/>
                        <a:pt x="8" y="5"/>
                      </a:cubicBezTo>
                      <a:cubicBezTo>
                        <a:pt x="8" y="8"/>
                        <a:pt x="7" y="7"/>
                        <a:pt x="7" y="9"/>
                      </a:cubicBezTo>
                      <a:cubicBezTo>
                        <a:pt x="7" y="8"/>
                        <a:pt x="7" y="7"/>
                        <a:pt x="7" y="6"/>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43" name="Freeform 155">
                  <a:extLst>
                    <a:ext uri="{FF2B5EF4-FFF2-40B4-BE49-F238E27FC236}">
                      <a16:creationId xmlns:a16="http://schemas.microsoft.com/office/drawing/2014/main" id="{DF91E6A7-ECF6-7025-728B-D25CC873E8D7}"/>
                    </a:ext>
                  </a:extLst>
                </p:cNvPr>
                <p:cNvSpPr>
                  <a:spLocks/>
                </p:cNvSpPr>
                <p:nvPr/>
              </p:nvSpPr>
              <p:spPr bwMode="auto">
                <a:xfrm>
                  <a:off x="4603266" y="1832822"/>
                  <a:ext cx="32219" cy="45851"/>
                </a:xfrm>
                <a:custGeom>
                  <a:avLst/>
                  <a:gdLst>
                    <a:gd name="T0" fmla="*/ 2 w 13"/>
                    <a:gd name="T1" fmla="*/ 17 h 19"/>
                    <a:gd name="T2" fmla="*/ 6 w 13"/>
                    <a:gd name="T3" fmla="*/ 14 h 19"/>
                    <a:gd name="T4" fmla="*/ 0 w 13"/>
                    <a:gd name="T5" fmla="*/ 9 h 19"/>
                    <a:gd name="T6" fmla="*/ 6 w 13"/>
                    <a:gd name="T7" fmla="*/ 0 h 19"/>
                    <a:gd name="T8" fmla="*/ 13 w 13"/>
                    <a:gd name="T9" fmla="*/ 8 h 19"/>
                    <a:gd name="T10" fmla="*/ 4 w 13"/>
                    <a:gd name="T11" fmla="*/ 19 h 19"/>
                    <a:gd name="T12" fmla="*/ 0 w 13"/>
                    <a:gd name="T13" fmla="*/ 18 h 19"/>
                    <a:gd name="T14" fmla="*/ 2 w 13"/>
                    <a:gd name="T15" fmla="*/ 16 h 19"/>
                    <a:gd name="T16" fmla="*/ 2 w 13"/>
                    <a:gd name="T17"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9">
                      <a:moveTo>
                        <a:pt x="2" y="17"/>
                      </a:moveTo>
                      <a:cubicBezTo>
                        <a:pt x="4" y="17"/>
                        <a:pt x="6" y="15"/>
                        <a:pt x="6" y="14"/>
                      </a:cubicBezTo>
                      <a:cubicBezTo>
                        <a:pt x="3" y="13"/>
                        <a:pt x="0" y="11"/>
                        <a:pt x="0" y="9"/>
                      </a:cubicBezTo>
                      <a:cubicBezTo>
                        <a:pt x="0" y="8"/>
                        <a:pt x="4" y="0"/>
                        <a:pt x="6" y="0"/>
                      </a:cubicBezTo>
                      <a:cubicBezTo>
                        <a:pt x="11" y="0"/>
                        <a:pt x="12" y="3"/>
                        <a:pt x="13" y="8"/>
                      </a:cubicBezTo>
                      <a:cubicBezTo>
                        <a:pt x="8" y="9"/>
                        <a:pt x="11" y="19"/>
                        <a:pt x="4" y="19"/>
                      </a:cubicBezTo>
                      <a:cubicBezTo>
                        <a:pt x="2" y="19"/>
                        <a:pt x="0" y="18"/>
                        <a:pt x="0" y="18"/>
                      </a:cubicBezTo>
                      <a:cubicBezTo>
                        <a:pt x="0" y="17"/>
                        <a:pt x="1" y="16"/>
                        <a:pt x="2" y="16"/>
                      </a:cubicBezTo>
                      <a:lnTo>
                        <a:pt x="2" y="17"/>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44" name="Freeform 156">
                  <a:extLst>
                    <a:ext uri="{FF2B5EF4-FFF2-40B4-BE49-F238E27FC236}">
                      <a16:creationId xmlns:a16="http://schemas.microsoft.com/office/drawing/2014/main" id="{88DEC000-1A6A-D13A-9C07-22702102A3E8}"/>
                    </a:ext>
                  </a:extLst>
                </p:cNvPr>
                <p:cNvSpPr>
                  <a:spLocks/>
                </p:cNvSpPr>
                <p:nvPr/>
              </p:nvSpPr>
              <p:spPr bwMode="auto">
                <a:xfrm>
                  <a:off x="4740817" y="1780776"/>
                  <a:ext cx="18588" cy="27262"/>
                </a:xfrm>
                <a:custGeom>
                  <a:avLst/>
                  <a:gdLst>
                    <a:gd name="T0" fmla="*/ 6 w 8"/>
                    <a:gd name="T1" fmla="*/ 4 h 11"/>
                    <a:gd name="T2" fmla="*/ 1 w 8"/>
                    <a:gd name="T3" fmla="*/ 11 h 11"/>
                    <a:gd name="T4" fmla="*/ 1 w 8"/>
                    <a:gd name="T5" fmla="*/ 8 h 11"/>
                    <a:gd name="T6" fmla="*/ 8 w 8"/>
                    <a:gd name="T7" fmla="*/ 0 h 11"/>
                    <a:gd name="T8" fmla="*/ 6 w 8"/>
                    <a:gd name="T9" fmla="*/ 4 h 11"/>
                  </a:gdLst>
                  <a:ahLst/>
                  <a:cxnLst>
                    <a:cxn ang="0">
                      <a:pos x="T0" y="T1"/>
                    </a:cxn>
                    <a:cxn ang="0">
                      <a:pos x="T2" y="T3"/>
                    </a:cxn>
                    <a:cxn ang="0">
                      <a:pos x="T4" y="T5"/>
                    </a:cxn>
                    <a:cxn ang="0">
                      <a:pos x="T6" y="T7"/>
                    </a:cxn>
                    <a:cxn ang="0">
                      <a:pos x="T8" y="T9"/>
                    </a:cxn>
                  </a:cxnLst>
                  <a:rect l="0" t="0" r="r" b="b"/>
                  <a:pathLst>
                    <a:path w="8" h="11">
                      <a:moveTo>
                        <a:pt x="6" y="4"/>
                      </a:moveTo>
                      <a:cubicBezTo>
                        <a:pt x="6" y="7"/>
                        <a:pt x="3" y="9"/>
                        <a:pt x="1" y="11"/>
                      </a:cubicBezTo>
                      <a:cubicBezTo>
                        <a:pt x="0" y="10"/>
                        <a:pt x="1" y="9"/>
                        <a:pt x="1" y="8"/>
                      </a:cubicBezTo>
                      <a:cubicBezTo>
                        <a:pt x="1" y="6"/>
                        <a:pt x="3" y="1"/>
                        <a:pt x="8" y="0"/>
                      </a:cubicBezTo>
                      <a:cubicBezTo>
                        <a:pt x="7" y="2"/>
                        <a:pt x="6" y="3"/>
                        <a:pt x="6" y="4"/>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grpSp>
          <p:grpSp>
            <p:nvGrpSpPr>
              <p:cNvPr id="14" name="Group 806">
                <a:extLst>
                  <a:ext uri="{FF2B5EF4-FFF2-40B4-BE49-F238E27FC236}">
                    <a16:creationId xmlns:a16="http://schemas.microsoft.com/office/drawing/2014/main" id="{ABDE1669-E9C4-70E0-C1C9-684408A8B89B}"/>
                  </a:ext>
                </a:extLst>
              </p:cNvPr>
              <p:cNvGrpSpPr/>
              <p:nvPr/>
            </p:nvGrpSpPr>
            <p:grpSpPr>
              <a:xfrm>
                <a:off x="6109003" y="1552886"/>
                <a:ext cx="4302537" cy="2922654"/>
                <a:chOff x="4774275" y="902183"/>
                <a:chExt cx="3404087" cy="2312349"/>
              </a:xfrm>
              <a:grpFill/>
            </p:grpSpPr>
            <p:sp>
              <p:nvSpPr>
                <p:cNvPr id="74" name="Freeform 7">
                  <a:extLst>
                    <a:ext uri="{FF2B5EF4-FFF2-40B4-BE49-F238E27FC236}">
                      <a16:creationId xmlns:a16="http://schemas.microsoft.com/office/drawing/2014/main" id="{2E328097-B7E4-0187-D647-BE8D29B98179}"/>
                    </a:ext>
                  </a:extLst>
                </p:cNvPr>
                <p:cNvSpPr>
                  <a:spLocks/>
                </p:cNvSpPr>
                <p:nvPr/>
              </p:nvSpPr>
              <p:spPr bwMode="auto">
                <a:xfrm>
                  <a:off x="4901913" y="2184756"/>
                  <a:ext cx="766442" cy="662973"/>
                </a:xfrm>
                <a:custGeom>
                  <a:avLst/>
                  <a:gdLst>
                    <a:gd name="T0" fmla="*/ 66 w 304"/>
                    <a:gd name="T1" fmla="*/ 100 h 263"/>
                    <a:gd name="T2" fmla="*/ 73 w 304"/>
                    <a:gd name="T3" fmla="*/ 81 h 263"/>
                    <a:gd name="T4" fmla="*/ 79 w 304"/>
                    <a:gd name="T5" fmla="*/ 55 h 263"/>
                    <a:gd name="T6" fmla="*/ 81 w 304"/>
                    <a:gd name="T7" fmla="*/ 49 h 263"/>
                    <a:gd name="T8" fmla="*/ 70 w 304"/>
                    <a:gd name="T9" fmla="*/ 50 h 263"/>
                    <a:gd name="T10" fmla="*/ 41 w 304"/>
                    <a:gd name="T11" fmla="*/ 50 h 263"/>
                    <a:gd name="T12" fmla="*/ 17 w 304"/>
                    <a:gd name="T13" fmla="*/ 51 h 263"/>
                    <a:gd name="T14" fmla="*/ 17 w 304"/>
                    <a:gd name="T15" fmla="*/ 49 h 263"/>
                    <a:gd name="T16" fmla="*/ 0 w 304"/>
                    <a:gd name="T17" fmla="*/ 35 h 263"/>
                    <a:gd name="T18" fmla="*/ 6 w 304"/>
                    <a:gd name="T19" fmla="*/ 24 h 263"/>
                    <a:gd name="T20" fmla="*/ 27 w 304"/>
                    <a:gd name="T21" fmla="*/ 13 h 263"/>
                    <a:gd name="T22" fmla="*/ 31 w 304"/>
                    <a:gd name="T23" fmla="*/ 8 h 263"/>
                    <a:gd name="T24" fmla="*/ 52 w 304"/>
                    <a:gd name="T25" fmla="*/ 2 h 263"/>
                    <a:gd name="T26" fmla="*/ 83 w 304"/>
                    <a:gd name="T27" fmla="*/ 4 h 263"/>
                    <a:gd name="T28" fmla="*/ 113 w 304"/>
                    <a:gd name="T29" fmla="*/ 10 h 263"/>
                    <a:gd name="T30" fmla="*/ 145 w 304"/>
                    <a:gd name="T31" fmla="*/ 13 h 263"/>
                    <a:gd name="T32" fmla="*/ 166 w 304"/>
                    <a:gd name="T33" fmla="*/ 28 h 263"/>
                    <a:gd name="T34" fmla="*/ 180 w 304"/>
                    <a:gd name="T35" fmla="*/ 21 h 263"/>
                    <a:gd name="T36" fmla="*/ 182 w 304"/>
                    <a:gd name="T37" fmla="*/ 28 h 263"/>
                    <a:gd name="T38" fmla="*/ 188 w 304"/>
                    <a:gd name="T39" fmla="*/ 42 h 263"/>
                    <a:gd name="T40" fmla="*/ 201 w 304"/>
                    <a:gd name="T41" fmla="*/ 49 h 263"/>
                    <a:gd name="T42" fmla="*/ 227 w 304"/>
                    <a:gd name="T43" fmla="*/ 49 h 263"/>
                    <a:gd name="T44" fmla="*/ 233 w 304"/>
                    <a:gd name="T45" fmla="*/ 40 h 263"/>
                    <a:gd name="T46" fmla="*/ 252 w 304"/>
                    <a:gd name="T47" fmla="*/ 33 h 263"/>
                    <a:gd name="T48" fmla="*/ 285 w 304"/>
                    <a:gd name="T49" fmla="*/ 47 h 263"/>
                    <a:gd name="T50" fmla="*/ 289 w 304"/>
                    <a:gd name="T51" fmla="*/ 62 h 263"/>
                    <a:gd name="T52" fmla="*/ 283 w 304"/>
                    <a:gd name="T53" fmla="*/ 77 h 263"/>
                    <a:gd name="T54" fmla="*/ 284 w 304"/>
                    <a:gd name="T55" fmla="*/ 89 h 263"/>
                    <a:gd name="T56" fmla="*/ 292 w 304"/>
                    <a:gd name="T57" fmla="*/ 101 h 263"/>
                    <a:gd name="T58" fmla="*/ 289 w 304"/>
                    <a:gd name="T59" fmla="*/ 116 h 263"/>
                    <a:gd name="T60" fmla="*/ 291 w 304"/>
                    <a:gd name="T61" fmla="*/ 151 h 263"/>
                    <a:gd name="T62" fmla="*/ 291 w 304"/>
                    <a:gd name="T63" fmla="*/ 156 h 263"/>
                    <a:gd name="T64" fmla="*/ 255 w 304"/>
                    <a:gd name="T65" fmla="*/ 150 h 263"/>
                    <a:gd name="T66" fmla="*/ 240 w 304"/>
                    <a:gd name="T67" fmla="*/ 142 h 263"/>
                    <a:gd name="T68" fmla="*/ 216 w 304"/>
                    <a:gd name="T69" fmla="*/ 134 h 263"/>
                    <a:gd name="T70" fmla="*/ 204 w 304"/>
                    <a:gd name="T71" fmla="*/ 124 h 263"/>
                    <a:gd name="T72" fmla="*/ 180 w 304"/>
                    <a:gd name="T73" fmla="*/ 118 h 263"/>
                    <a:gd name="T74" fmla="*/ 197 w 304"/>
                    <a:gd name="T75" fmla="*/ 146 h 263"/>
                    <a:gd name="T76" fmla="*/ 205 w 304"/>
                    <a:gd name="T77" fmla="*/ 147 h 263"/>
                    <a:gd name="T78" fmla="*/ 203 w 304"/>
                    <a:gd name="T79" fmla="*/ 159 h 263"/>
                    <a:gd name="T80" fmla="*/ 246 w 304"/>
                    <a:gd name="T81" fmla="*/ 146 h 263"/>
                    <a:gd name="T82" fmla="*/ 264 w 304"/>
                    <a:gd name="T83" fmla="*/ 169 h 263"/>
                    <a:gd name="T84" fmla="*/ 269 w 304"/>
                    <a:gd name="T85" fmla="*/ 175 h 263"/>
                    <a:gd name="T86" fmla="*/ 266 w 304"/>
                    <a:gd name="T87" fmla="*/ 196 h 263"/>
                    <a:gd name="T88" fmla="*/ 254 w 304"/>
                    <a:gd name="T89" fmla="*/ 209 h 263"/>
                    <a:gd name="T90" fmla="*/ 237 w 304"/>
                    <a:gd name="T91" fmla="*/ 225 h 263"/>
                    <a:gd name="T92" fmla="*/ 213 w 304"/>
                    <a:gd name="T93" fmla="*/ 239 h 263"/>
                    <a:gd name="T94" fmla="*/ 172 w 304"/>
                    <a:gd name="T95" fmla="*/ 256 h 263"/>
                    <a:gd name="T96" fmla="*/ 152 w 304"/>
                    <a:gd name="T97" fmla="*/ 262 h 263"/>
                    <a:gd name="T98" fmla="*/ 141 w 304"/>
                    <a:gd name="T99" fmla="*/ 259 h 263"/>
                    <a:gd name="T100" fmla="*/ 136 w 304"/>
                    <a:gd name="T101" fmla="*/ 241 h 263"/>
                    <a:gd name="T102" fmla="*/ 129 w 304"/>
                    <a:gd name="T103" fmla="*/ 221 h 263"/>
                    <a:gd name="T104" fmla="*/ 105 w 304"/>
                    <a:gd name="T105" fmla="*/ 182 h 263"/>
                    <a:gd name="T106" fmla="*/ 100 w 304"/>
                    <a:gd name="T107" fmla="*/ 168 h 263"/>
                    <a:gd name="T108" fmla="*/ 91 w 304"/>
                    <a:gd name="T109" fmla="*/ 163 h 263"/>
                    <a:gd name="T110" fmla="*/ 85 w 304"/>
                    <a:gd name="T111" fmla="*/ 148 h 263"/>
                    <a:gd name="T112" fmla="*/ 70 w 304"/>
                    <a:gd name="T113" fmla="*/ 127 h 263"/>
                    <a:gd name="T114" fmla="*/ 72 w 304"/>
                    <a:gd name="T115" fmla="*/ 11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 h="263">
                      <a:moveTo>
                        <a:pt x="72" y="115"/>
                      </a:moveTo>
                      <a:cubicBezTo>
                        <a:pt x="66" y="100"/>
                        <a:pt x="66" y="100"/>
                        <a:pt x="66" y="100"/>
                      </a:cubicBezTo>
                      <a:cubicBezTo>
                        <a:pt x="66" y="98"/>
                        <a:pt x="68" y="98"/>
                        <a:pt x="68" y="97"/>
                      </a:cubicBezTo>
                      <a:cubicBezTo>
                        <a:pt x="70" y="90"/>
                        <a:pt x="71" y="87"/>
                        <a:pt x="73" y="81"/>
                      </a:cubicBezTo>
                      <a:cubicBezTo>
                        <a:pt x="75" y="76"/>
                        <a:pt x="81" y="74"/>
                        <a:pt x="81" y="68"/>
                      </a:cubicBezTo>
                      <a:cubicBezTo>
                        <a:pt x="81" y="63"/>
                        <a:pt x="79" y="59"/>
                        <a:pt x="79" y="55"/>
                      </a:cubicBezTo>
                      <a:cubicBezTo>
                        <a:pt x="79" y="53"/>
                        <a:pt x="81" y="53"/>
                        <a:pt x="81" y="52"/>
                      </a:cubicBezTo>
                      <a:cubicBezTo>
                        <a:pt x="81" y="49"/>
                        <a:pt x="81" y="49"/>
                        <a:pt x="81" y="49"/>
                      </a:cubicBezTo>
                      <a:cubicBezTo>
                        <a:pt x="79" y="50"/>
                        <a:pt x="78" y="52"/>
                        <a:pt x="76" y="52"/>
                      </a:cubicBezTo>
                      <a:cubicBezTo>
                        <a:pt x="73" y="52"/>
                        <a:pt x="71" y="51"/>
                        <a:pt x="70" y="50"/>
                      </a:cubicBezTo>
                      <a:cubicBezTo>
                        <a:pt x="65" y="53"/>
                        <a:pt x="64" y="57"/>
                        <a:pt x="56" y="57"/>
                      </a:cubicBezTo>
                      <a:cubicBezTo>
                        <a:pt x="50" y="57"/>
                        <a:pt x="47" y="50"/>
                        <a:pt x="41" y="50"/>
                      </a:cubicBezTo>
                      <a:cubicBezTo>
                        <a:pt x="35" y="50"/>
                        <a:pt x="36" y="56"/>
                        <a:pt x="31" y="56"/>
                      </a:cubicBezTo>
                      <a:cubicBezTo>
                        <a:pt x="26" y="56"/>
                        <a:pt x="23" y="49"/>
                        <a:pt x="17" y="51"/>
                      </a:cubicBezTo>
                      <a:cubicBezTo>
                        <a:pt x="14" y="51"/>
                        <a:pt x="14" y="51"/>
                        <a:pt x="14" y="51"/>
                      </a:cubicBezTo>
                      <a:cubicBezTo>
                        <a:pt x="15" y="51"/>
                        <a:pt x="16" y="50"/>
                        <a:pt x="17" y="49"/>
                      </a:cubicBezTo>
                      <a:cubicBezTo>
                        <a:pt x="15" y="48"/>
                        <a:pt x="6" y="43"/>
                        <a:pt x="9" y="41"/>
                      </a:cubicBezTo>
                      <a:cubicBezTo>
                        <a:pt x="7" y="37"/>
                        <a:pt x="4" y="37"/>
                        <a:pt x="0" y="35"/>
                      </a:cubicBezTo>
                      <a:cubicBezTo>
                        <a:pt x="2" y="32"/>
                        <a:pt x="6" y="33"/>
                        <a:pt x="6" y="27"/>
                      </a:cubicBezTo>
                      <a:cubicBezTo>
                        <a:pt x="6" y="25"/>
                        <a:pt x="5" y="25"/>
                        <a:pt x="6" y="24"/>
                      </a:cubicBezTo>
                      <a:cubicBezTo>
                        <a:pt x="4" y="24"/>
                        <a:pt x="1" y="24"/>
                        <a:pt x="1" y="22"/>
                      </a:cubicBezTo>
                      <a:cubicBezTo>
                        <a:pt x="1" y="14"/>
                        <a:pt x="21" y="15"/>
                        <a:pt x="27" y="13"/>
                      </a:cubicBezTo>
                      <a:cubicBezTo>
                        <a:pt x="26" y="10"/>
                        <a:pt x="24" y="11"/>
                        <a:pt x="24" y="9"/>
                      </a:cubicBezTo>
                      <a:cubicBezTo>
                        <a:pt x="24" y="7"/>
                        <a:pt x="30" y="8"/>
                        <a:pt x="31" y="8"/>
                      </a:cubicBezTo>
                      <a:cubicBezTo>
                        <a:pt x="35" y="8"/>
                        <a:pt x="40" y="8"/>
                        <a:pt x="40" y="8"/>
                      </a:cubicBezTo>
                      <a:cubicBezTo>
                        <a:pt x="43" y="8"/>
                        <a:pt x="49" y="4"/>
                        <a:pt x="52" y="2"/>
                      </a:cubicBezTo>
                      <a:cubicBezTo>
                        <a:pt x="56" y="0"/>
                        <a:pt x="64" y="0"/>
                        <a:pt x="68" y="0"/>
                      </a:cubicBezTo>
                      <a:cubicBezTo>
                        <a:pt x="76" y="0"/>
                        <a:pt x="76" y="4"/>
                        <a:pt x="83" y="4"/>
                      </a:cubicBezTo>
                      <a:cubicBezTo>
                        <a:pt x="83" y="7"/>
                        <a:pt x="94" y="9"/>
                        <a:pt x="97" y="10"/>
                      </a:cubicBezTo>
                      <a:cubicBezTo>
                        <a:pt x="105" y="10"/>
                        <a:pt x="110" y="10"/>
                        <a:pt x="113" y="10"/>
                      </a:cubicBezTo>
                      <a:cubicBezTo>
                        <a:pt x="121" y="10"/>
                        <a:pt x="124" y="2"/>
                        <a:pt x="133" y="2"/>
                      </a:cubicBezTo>
                      <a:cubicBezTo>
                        <a:pt x="142" y="2"/>
                        <a:pt x="142" y="7"/>
                        <a:pt x="145" y="13"/>
                      </a:cubicBezTo>
                      <a:cubicBezTo>
                        <a:pt x="145" y="14"/>
                        <a:pt x="151" y="18"/>
                        <a:pt x="152" y="18"/>
                      </a:cubicBezTo>
                      <a:cubicBezTo>
                        <a:pt x="157" y="20"/>
                        <a:pt x="158" y="28"/>
                        <a:pt x="166" y="28"/>
                      </a:cubicBezTo>
                      <a:cubicBezTo>
                        <a:pt x="172" y="28"/>
                        <a:pt x="172" y="23"/>
                        <a:pt x="176" y="22"/>
                      </a:cubicBezTo>
                      <a:cubicBezTo>
                        <a:pt x="179" y="21"/>
                        <a:pt x="178" y="21"/>
                        <a:pt x="180" y="21"/>
                      </a:cubicBezTo>
                      <a:cubicBezTo>
                        <a:pt x="181" y="22"/>
                        <a:pt x="181" y="25"/>
                        <a:pt x="182" y="26"/>
                      </a:cubicBezTo>
                      <a:cubicBezTo>
                        <a:pt x="182" y="27"/>
                        <a:pt x="182" y="27"/>
                        <a:pt x="182" y="28"/>
                      </a:cubicBezTo>
                      <a:cubicBezTo>
                        <a:pt x="182" y="31"/>
                        <a:pt x="185" y="30"/>
                        <a:pt x="186" y="33"/>
                      </a:cubicBezTo>
                      <a:cubicBezTo>
                        <a:pt x="188" y="36"/>
                        <a:pt x="186" y="38"/>
                        <a:pt x="188" y="42"/>
                      </a:cubicBezTo>
                      <a:cubicBezTo>
                        <a:pt x="189" y="45"/>
                        <a:pt x="193" y="43"/>
                        <a:pt x="196" y="44"/>
                      </a:cubicBezTo>
                      <a:cubicBezTo>
                        <a:pt x="198" y="44"/>
                        <a:pt x="199" y="47"/>
                        <a:pt x="201" y="49"/>
                      </a:cubicBezTo>
                      <a:cubicBezTo>
                        <a:pt x="203" y="51"/>
                        <a:pt x="210" y="51"/>
                        <a:pt x="214" y="51"/>
                      </a:cubicBezTo>
                      <a:cubicBezTo>
                        <a:pt x="219" y="51"/>
                        <a:pt x="224" y="50"/>
                        <a:pt x="227" y="49"/>
                      </a:cubicBezTo>
                      <a:cubicBezTo>
                        <a:pt x="227" y="46"/>
                        <a:pt x="227" y="46"/>
                        <a:pt x="227" y="44"/>
                      </a:cubicBezTo>
                      <a:cubicBezTo>
                        <a:pt x="227" y="41"/>
                        <a:pt x="231" y="41"/>
                        <a:pt x="233" y="40"/>
                      </a:cubicBezTo>
                      <a:cubicBezTo>
                        <a:pt x="237" y="39"/>
                        <a:pt x="236" y="38"/>
                        <a:pt x="239" y="37"/>
                      </a:cubicBezTo>
                      <a:cubicBezTo>
                        <a:pt x="244" y="35"/>
                        <a:pt x="248" y="36"/>
                        <a:pt x="252" y="33"/>
                      </a:cubicBezTo>
                      <a:cubicBezTo>
                        <a:pt x="258" y="37"/>
                        <a:pt x="262" y="37"/>
                        <a:pt x="268" y="39"/>
                      </a:cubicBezTo>
                      <a:cubicBezTo>
                        <a:pt x="275" y="41"/>
                        <a:pt x="277" y="47"/>
                        <a:pt x="285" y="47"/>
                      </a:cubicBezTo>
                      <a:cubicBezTo>
                        <a:pt x="286" y="49"/>
                        <a:pt x="287" y="50"/>
                        <a:pt x="288" y="51"/>
                      </a:cubicBezTo>
                      <a:cubicBezTo>
                        <a:pt x="289" y="55"/>
                        <a:pt x="287" y="60"/>
                        <a:pt x="289" y="62"/>
                      </a:cubicBezTo>
                      <a:cubicBezTo>
                        <a:pt x="287" y="63"/>
                        <a:pt x="283" y="74"/>
                        <a:pt x="283" y="74"/>
                      </a:cubicBezTo>
                      <a:cubicBezTo>
                        <a:pt x="283" y="75"/>
                        <a:pt x="283" y="76"/>
                        <a:pt x="283" y="77"/>
                      </a:cubicBezTo>
                      <a:cubicBezTo>
                        <a:pt x="283" y="78"/>
                        <a:pt x="283" y="79"/>
                        <a:pt x="284" y="80"/>
                      </a:cubicBezTo>
                      <a:cubicBezTo>
                        <a:pt x="284" y="89"/>
                        <a:pt x="284" y="89"/>
                        <a:pt x="284" y="89"/>
                      </a:cubicBezTo>
                      <a:cubicBezTo>
                        <a:pt x="285" y="92"/>
                        <a:pt x="284" y="94"/>
                        <a:pt x="285" y="96"/>
                      </a:cubicBezTo>
                      <a:cubicBezTo>
                        <a:pt x="286" y="99"/>
                        <a:pt x="292" y="96"/>
                        <a:pt x="292" y="101"/>
                      </a:cubicBezTo>
                      <a:cubicBezTo>
                        <a:pt x="292" y="107"/>
                        <a:pt x="286" y="106"/>
                        <a:pt x="286" y="111"/>
                      </a:cubicBezTo>
                      <a:cubicBezTo>
                        <a:pt x="286" y="115"/>
                        <a:pt x="288" y="115"/>
                        <a:pt x="289" y="116"/>
                      </a:cubicBezTo>
                      <a:cubicBezTo>
                        <a:pt x="294" y="126"/>
                        <a:pt x="304" y="127"/>
                        <a:pt x="304" y="140"/>
                      </a:cubicBezTo>
                      <a:cubicBezTo>
                        <a:pt x="296" y="141"/>
                        <a:pt x="291" y="143"/>
                        <a:pt x="291" y="151"/>
                      </a:cubicBezTo>
                      <a:cubicBezTo>
                        <a:pt x="291" y="153"/>
                        <a:pt x="293" y="154"/>
                        <a:pt x="293" y="156"/>
                      </a:cubicBezTo>
                      <a:cubicBezTo>
                        <a:pt x="293" y="156"/>
                        <a:pt x="291" y="156"/>
                        <a:pt x="291" y="156"/>
                      </a:cubicBezTo>
                      <a:cubicBezTo>
                        <a:pt x="286" y="156"/>
                        <a:pt x="273" y="152"/>
                        <a:pt x="265" y="152"/>
                      </a:cubicBezTo>
                      <a:cubicBezTo>
                        <a:pt x="264" y="152"/>
                        <a:pt x="256" y="150"/>
                        <a:pt x="255" y="150"/>
                      </a:cubicBezTo>
                      <a:cubicBezTo>
                        <a:pt x="252" y="147"/>
                        <a:pt x="252" y="138"/>
                        <a:pt x="246" y="138"/>
                      </a:cubicBezTo>
                      <a:cubicBezTo>
                        <a:pt x="243" y="138"/>
                        <a:pt x="242" y="141"/>
                        <a:pt x="240" y="142"/>
                      </a:cubicBezTo>
                      <a:cubicBezTo>
                        <a:pt x="226" y="142"/>
                        <a:pt x="226" y="142"/>
                        <a:pt x="226" y="142"/>
                      </a:cubicBezTo>
                      <a:cubicBezTo>
                        <a:pt x="221" y="141"/>
                        <a:pt x="219" y="137"/>
                        <a:pt x="216" y="134"/>
                      </a:cubicBezTo>
                      <a:cubicBezTo>
                        <a:pt x="213" y="131"/>
                        <a:pt x="208" y="133"/>
                        <a:pt x="205" y="130"/>
                      </a:cubicBezTo>
                      <a:cubicBezTo>
                        <a:pt x="203" y="128"/>
                        <a:pt x="204" y="126"/>
                        <a:pt x="204" y="124"/>
                      </a:cubicBezTo>
                      <a:cubicBezTo>
                        <a:pt x="200" y="118"/>
                        <a:pt x="194" y="109"/>
                        <a:pt x="186" y="109"/>
                      </a:cubicBezTo>
                      <a:cubicBezTo>
                        <a:pt x="182" y="109"/>
                        <a:pt x="180" y="114"/>
                        <a:pt x="180" y="118"/>
                      </a:cubicBezTo>
                      <a:cubicBezTo>
                        <a:pt x="180" y="121"/>
                        <a:pt x="180" y="123"/>
                        <a:pt x="181" y="125"/>
                      </a:cubicBezTo>
                      <a:cubicBezTo>
                        <a:pt x="183" y="132"/>
                        <a:pt x="191" y="144"/>
                        <a:pt x="197" y="146"/>
                      </a:cubicBezTo>
                      <a:cubicBezTo>
                        <a:pt x="197" y="149"/>
                        <a:pt x="199" y="150"/>
                        <a:pt x="199" y="152"/>
                      </a:cubicBezTo>
                      <a:cubicBezTo>
                        <a:pt x="203" y="151"/>
                        <a:pt x="202" y="148"/>
                        <a:pt x="205" y="147"/>
                      </a:cubicBezTo>
                      <a:cubicBezTo>
                        <a:pt x="205" y="148"/>
                        <a:pt x="205" y="149"/>
                        <a:pt x="205" y="150"/>
                      </a:cubicBezTo>
                      <a:cubicBezTo>
                        <a:pt x="205" y="154"/>
                        <a:pt x="203" y="156"/>
                        <a:pt x="203" y="159"/>
                      </a:cubicBezTo>
                      <a:cubicBezTo>
                        <a:pt x="203" y="163"/>
                        <a:pt x="211" y="165"/>
                        <a:pt x="215" y="165"/>
                      </a:cubicBezTo>
                      <a:cubicBezTo>
                        <a:pt x="234" y="165"/>
                        <a:pt x="236" y="154"/>
                        <a:pt x="246" y="146"/>
                      </a:cubicBezTo>
                      <a:cubicBezTo>
                        <a:pt x="246" y="157"/>
                        <a:pt x="246" y="157"/>
                        <a:pt x="246" y="157"/>
                      </a:cubicBezTo>
                      <a:cubicBezTo>
                        <a:pt x="250" y="165"/>
                        <a:pt x="256" y="166"/>
                        <a:pt x="264" y="169"/>
                      </a:cubicBezTo>
                      <a:cubicBezTo>
                        <a:pt x="267" y="170"/>
                        <a:pt x="267" y="175"/>
                        <a:pt x="269" y="176"/>
                      </a:cubicBezTo>
                      <a:cubicBezTo>
                        <a:pt x="269" y="175"/>
                        <a:pt x="269" y="175"/>
                        <a:pt x="269" y="175"/>
                      </a:cubicBezTo>
                      <a:cubicBezTo>
                        <a:pt x="271" y="178"/>
                        <a:pt x="275" y="177"/>
                        <a:pt x="275" y="180"/>
                      </a:cubicBezTo>
                      <a:cubicBezTo>
                        <a:pt x="275" y="187"/>
                        <a:pt x="266" y="189"/>
                        <a:pt x="266" y="196"/>
                      </a:cubicBezTo>
                      <a:cubicBezTo>
                        <a:pt x="262" y="196"/>
                        <a:pt x="259" y="197"/>
                        <a:pt x="258" y="200"/>
                      </a:cubicBezTo>
                      <a:cubicBezTo>
                        <a:pt x="257" y="204"/>
                        <a:pt x="257" y="209"/>
                        <a:pt x="254" y="209"/>
                      </a:cubicBezTo>
                      <a:cubicBezTo>
                        <a:pt x="250" y="209"/>
                        <a:pt x="250" y="217"/>
                        <a:pt x="246" y="217"/>
                      </a:cubicBezTo>
                      <a:cubicBezTo>
                        <a:pt x="243" y="217"/>
                        <a:pt x="237" y="222"/>
                        <a:pt x="237" y="225"/>
                      </a:cubicBezTo>
                      <a:cubicBezTo>
                        <a:pt x="230" y="227"/>
                        <a:pt x="212" y="230"/>
                        <a:pt x="212" y="236"/>
                      </a:cubicBezTo>
                      <a:cubicBezTo>
                        <a:pt x="212" y="237"/>
                        <a:pt x="213" y="238"/>
                        <a:pt x="213" y="239"/>
                      </a:cubicBezTo>
                      <a:cubicBezTo>
                        <a:pt x="207" y="242"/>
                        <a:pt x="198" y="244"/>
                        <a:pt x="191" y="246"/>
                      </a:cubicBezTo>
                      <a:cubicBezTo>
                        <a:pt x="188" y="247"/>
                        <a:pt x="176" y="255"/>
                        <a:pt x="172" y="256"/>
                      </a:cubicBezTo>
                      <a:cubicBezTo>
                        <a:pt x="163" y="256"/>
                        <a:pt x="163" y="256"/>
                        <a:pt x="163" y="256"/>
                      </a:cubicBezTo>
                      <a:cubicBezTo>
                        <a:pt x="159" y="260"/>
                        <a:pt x="158" y="262"/>
                        <a:pt x="152" y="262"/>
                      </a:cubicBezTo>
                      <a:cubicBezTo>
                        <a:pt x="150" y="263"/>
                        <a:pt x="150" y="263"/>
                        <a:pt x="150" y="263"/>
                      </a:cubicBezTo>
                      <a:cubicBezTo>
                        <a:pt x="149" y="263"/>
                        <a:pt x="142" y="260"/>
                        <a:pt x="141" y="259"/>
                      </a:cubicBezTo>
                      <a:cubicBezTo>
                        <a:pt x="140" y="259"/>
                        <a:pt x="143" y="259"/>
                        <a:pt x="141" y="256"/>
                      </a:cubicBezTo>
                      <a:cubicBezTo>
                        <a:pt x="138" y="252"/>
                        <a:pt x="136" y="247"/>
                        <a:pt x="136" y="241"/>
                      </a:cubicBezTo>
                      <a:cubicBezTo>
                        <a:pt x="132" y="241"/>
                        <a:pt x="135" y="236"/>
                        <a:pt x="135" y="233"/>
                      </a:cubicBezTo>
                      <a:cubicBezTo>
                        <a:pt x="137" y="227"/>
                        <a:pt x="132" y="224"/>
                        <a:pt x="129" y="221"/>
                      </a:cubicBezTo>
                      <a:cubicBezTo>
                        <a:pt x="125" y="218"/>
                        <a:pt x="117" y="208"/>
                        <a:pt x="117" y="201"/>
                      </a:cubicBezTo>
                      <a:cubicBezTo>
                        <a:pt x="107" y="199"/>
                        <a:pt x="105" y="193"/>
                        <a:pt x="105" y="182"/>
                      </a:cubicBezTo>
                      <a:cubicBezTo>
                        <a:pt x="105" y="175"/>
                        <a:pt x="101" y="174"/>
                        <a:pt x="100" y="168"/>
                      </a:cubicBezTo>
                      <a:cubicBezTo>
                        <a:pt x="100" y="168"/>
                        <a:pt x="100" y="168"/>
                        <a:pt x="100" y="168"/>
                      </a:cubicBezTo>
                      <a:cubicBezTo>
                        <a:pt x="99" y="167"/>
                        <a:pt x="97" y="165"/>
                        <a:pt x="96" y="165"/>
                      </a:cubicBezTo>
                      <a:cubicBezTo>
                        <a:pt x="95" y="163"/>
                        <a:pt x="91" y="164"/>
                        <a:pt x="91" y="163"/>
                      </a:cubicBezTo>
                      <a:cubicBezTo>
                        <a:pt x="89" y="161"/>
                        <a:pt x="89" y="157"/>
                        <a:pt x="89" y="155"/>
                      </a:cubicBezTo>
                      <a:cubicBezTo>
                        <a:pt x="88" y="153"/>
                        <a:pt x="86" y="150"/>
                        <a:pt x="85" y="148"/>
                      </a:cubicBezTo>
                      <a:cubicBezTo>
                        <a:pt x="81" y="143"/>
                        <a:pt x="78" y="139"/>
                        <a:pt x="75" y="134"/>
                      </a:cubicBezTo>
                      <a:cubicBezTo>
                        <a:pt x="74" y="133"/>
                        <a:pt x="70" y="128"/>
                        <a:pt x="70" y="127"/>
                      </a:cubicBezTo>
                      <a:cubicBezTo>
                        <a:pt x="70" y="124"/>
                        <a:pt x="72" y="118"/>
                        <a:pt x="72" y="113"/>
                      </a:cubicBezTo>
                      <a:lnTo>
                        <a:pt x="72" y="115"/>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75" name="Freeform 8">
                  <a:extLst>
                    <a:ext uri="{FF2B5EF4-FFF2-40B4-BE49-F238E27FC236}">
                      <a16:creationId xmlns:a16="http://schemas.microsoft.com/office/drawing/2014/main" id="{9D1D83B8-FC11-1944-F234-5AF5DCCD434C}"/>
                    </a:ext>
                  </a:extLst>
                </p:cNvPr>
                <p:cNvSpPr>
                  <a:spLocks/>
                </p:cNvSpPr>
                <p:nvPr/>
              </p:nvSpPr>
              <p:spPr bwMode="auto">
                <a:xfrm>
                  <a:off x="5970104" y="2904732"/>
                  <a:ext cx="42133" cy="78070"/>
                </a:xfrm>
                <a:custGeom>
                  <a:avLst/>
                  <a:gdLst>
                    <a:gd name="T0" fmla="*/ 17 w 17"/>
                    <a:gd name="T1" fmla="*/ 20 h 32"/>
                    <a:gd name="T2" fmla="*/ 7 w 17"/>
                    <a:gd name="T3" fmla="*/ 32 h 32"/>
                    <a:gd name="T4" fmla="*/ 0 w 17"/>
                    <a:gd name="T5" fmla="*/ 23 h 32"/>
                    <a:gd name="T6" fmla="*/ 4 w 17"/>
                    <a:gd name="T7" fmla="*/ 0 h 32"/>
                    <a:gd name="T8" fmla="*/ 17 w 17"/>
                    <a:gd name="T9" fmla="*/ 20 h 32"/>
                  </a:gdLst>
                  <a:ahLst/>
                  <a:cxnLst>
                    <a:cxn ang="0">
                      <a:pos x="T0" y="T1"/>
                    </a:cxn>
                    <a:cxn ang="0">
                      <a:pos x="T2" y="T3"/>
                    </a:cxn>
                    <a:cxn ang="0">
                      <a:pos x="T4" y="T5"/>
                    </a:cxn>
                    <a:cxn ang="0">
                      <a:pos x="T6" y="T7"/>
                    </a:cxn>
                    <a:cxn ang="0">
                      <a:pos x="T8" y="T9"/>
                    </a:cxn>
                  </a:cxnLst>
                  <a:rect l="0" t="0" r="r" b="b"/>
                  <a:pathLst>
                    <a:path w="17" h="32">
                      <a:moveTo>
                        <a:pt x="17" y="20"/>
                      </a:moveTo>
                      <a:cubicBezTo>
                        <a:pt x="17" y="25"/>
                        <a:pt x="13" y="32"/>
                        <a:pt x="7" y="32"/>
                      </a:cubicBezTo>
                      <a:cubicBezTo>
                        <a:pt x="3" y="32"/>
                        <a:pt x="0" y="28"/>
                        <a:pt x="0" y="23"/>
                      </a:cubicBezTo>
                      <a:cubicBezTo>
                        <a:pt x="0" y="15"/>
                        <a:pt x="4" y="9"/>
                        <a:pt x="4" y="0"/>
                      </a:cubicBezTo>
                      <a:cubicBezTo>
                        <a:pt x="8" y="7"/>
                        <a:pt x="17" y="11"/>
                        <a:pt x="17" y="2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76" name="Freeform 9">
                  <a:extLst>
                    <a:ext uri="{FF2B5EF4-FFF2-40B4-BE49-F238E27FC236}">
                      <a16:creationId xmlns:a16="http://schemas.microsoft.com/office/drawing/2014/main" id="{2409E007-6634-C3B2-31F4-9FE4C227CE8B}"/>
                    </a:ext>
                  </a:extLst>
                </p:cNvPr>
                <p:cNvSpPr>
                  <a:spLocks/>
                </p:cNvSpPr>
                <p:nvPr/>
              </p:nvSpPr>
              <p:spPr bwMode="auto">
                <a:xfrm>
                  <a:off x="5613894" y="2268121"/>
                  <a:ext cx="842979" cy="680322"/>
                </a:xfrm>
                <a:custGeom>
                  <a:avLst/>
                  <a:gdLst>
                    <a:gd name="T0" fmla="*/ 96 w 331"/>
                    <a:gd name="T1" fmla="*/ 175 h 267"/>
                    <a:gd name="T2" fmla="*/ 113 w 331"/>
                    <a:gd name="T3" fmla="*/ 221 h 267"/>
                    <a:gd name="T4" fmla="*/ 130 w 331"/>
                    <a:gd name="T5" fmla="*/ 261 h 267"/>
                    <a:gd name="T6" fmla="*/ 140 w 331"/>
                    <a:gd name="T7" fmla="*/ 261 h 267"/>
                    <a:gd name="T8" fmla="*/ 154 w 331"/>
                    <a:gd name="T9" fmla="*/ 246 h 267"/>
                    <a:gd name="T10" fmla="*/ 158 w 331"/>
                    <a:gd name="T11" fmla="*/ 221 h 267"/>
                    <a:gd name="T12" fmla="*/ 174 w 331"/>
                    <a:gd name="T13" fmla="*/ 194 h 267"/>
                    <a:gd name="T14" fmla="*/ 212 w 331"/>
                    <a:gd name="T15" fmla="*/ 156 h 267"/>
                    <a:gd name="T16" fmla="*/ 243 w 331"/>
                    <a:gd name="T17" fmla="*/ 141 h 267"/>
                    <a:gd name="T18" fmla="*/ 266 w 331"/>
                    <a:gd name="T19" fmla="*/ 169 h 267"/>
                    <a:gd name="T20" fmla="*/ 275 w 331"/>
                    <a:gd name="T21" fmla="*/ 196 h 267"/>
                    <a:gd name="T22" fmla="*/ 297 w 331"/>
                    <a:gd name="T23" fmla="*/ 195 h 267"/>
                    <a:gd name="T24" fmla="*/ 310 w 331"/>
                    <a:gd name="T25" fmla="*/ 238 h 267"/>
                    <a:gd name="T26" fmla="*/ 318 w 331"/>
                    <a:gd name="T27" fmla="*/ 233 h 267"/>
                    <a:gd name="T28" fmla="*/ 307 w 331"/>
                    <a:gd name="T29" fmla="*/ 206 h 267"/>
                    <a:gd name="T30" fmla="*/ 307 w 331"/>
                    <a:gd name="T31" fmla="*/ 187 h 267"/>
                    <a:gd name="T32" fmla="*/ 314 w 331"/>
                    <a:gd name="T33" fmla="*/ 165 h 267"/>
                    <a:gd name="T34" fmla="*/ 317 w 331"/>
                    <a:gd name="T35" fmla="*/ 138 h 267"/>
                    <a:gd name="T36" fmla="*/ 304 w 331"/>
                    <a:gd name="T37" fmla="*/ 128 h 267"/>
                    <a:gd name="T38" fmla="*/ 289 w 331"/>
                    <a:gd name="T39" fmla="*/ 81 h 267"/>
                    <a:gd name="T40" fmla="*/ 275 w 331"/>
                    <a:gd name="T41" fmla="*/ 84 h 267"/>
                    <a:gd name="T42" fmla="*/ 242 w 331"/>
                    <a:gd name="T43" fmla="*/ 93 h 267"/>
                    <a:gd name="T44" fmla="*/ 222 w 331"/>
                    <a:gd name="T45" fmla="*/ 96 h 267"/>
                    <a:gd name="T46" fmla="*/ 192 w 331"/>
                    <a:gd name="T47" fmla="*/ 88 h 267"/>
                    <a:gd name="T48" fmla="*/ 165 w 331"/>
                    <a:gd name="T49" fmla="*/ 75 h 267"/>
                    <a:gd name="T50" fmla="*/ 147 w 331"/>
                    <a:gd name="T51" fmla="*/ 58 h 267"/>
                    <a:gd name="T52" fmla="*/ 149 w 331"/>
                    <a:gd name="T53" fmla="*/ 45 h 267"/>
                    <a:gd name="T54" fmla="*/ 139 w 331"/>
                    <a:gd name="T55" fmla="*/ 28 h 267"/>
                    <a:gd name="T56" fmla="*/ 115 w 331"/>
                    <a:gd name="T57" fmla="*/ 10 h 267"/>
                    <a:gd name="T58" fmla="*/ 85 w 331"/>
                    <a:gd name="T59" fmla="*/ 0 h 267"/>
                    <a:gd name="T60" fmla="*/ 61 w 331"/>
                    <a:gd name="T61" fmla="*/ 14 h 267"/>
                    <a:gd name="T62" fmla="*/ 42 w 331"/>
                    <a:gd name="T63" fmla="*/ 8 h 267"/>
                    <a:gd name="T64" fmla="*/ 15 w 331"/>
                    <a:gd name="T65" fmla="*/ 30 h 267"/>
                    <a:gd name="T66" fmla="*/ 0 w 331"/>
                    <a:gd name="T67" fmla="*/ 41 h 267"/>
                    <a:gd name="T68" fmla="*/ 1 w 331"/>
                    <a:gd name="T69" fmla="*/ 56 h 267"/>
                    <a:gd name="T70" fmla="*/ 3 w 331"/>
                    <a:gd name="T71" fmla="*/ 78 h 267"/>
                    <a:gd name="T72" fmla="*/ 8 w 331"/>
                    <a:gd name="T73" fmla="*/ 118 h 267"/>
                    <a:gd name="T74" fmla="*/ 22 w 331"/>
                    <a:gd name="T75" fmla="*/ 120 h 267"/>
                    <a:gd name="T76" fmla="*/ 45 w 331"/>
                    <a:gd name="T77" fmla="*/ 120 h 267"/>
                    <a:gd name="T78" fmla="*/ 76 w 331"/>
                    <a:gd name="T79" fmla="*/ 142 h 267"/>
                    <a:gd name="T80" fmla="*/ 82 w 331"/>
                    <a:gd name="T81" fmla="*/ 161 h 267"/>
                    <a:gd name="T82" fmla="*/ 94 w 331"/>
                    <a:gd name="T83" fmla="*/ 151 h 267"/>
                    <a:gd name="T84" fmla="*/ 97 w 331"/>
                    <a:gd name="T85" fmla="*/ 17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 h="267">
                      <a:moveTo>
                        <a:pt x="97" y="172"/>
                      </a:moveTo>
                      <a:cubicBezTo>
                        <a:pt x="95" y="171"/>
                        <a:pt x="95" y="171"/>
                        <a:pt x="95" y="171"/>
                      </a:cubicBezTo>
                      <a:cubicBezTo>
                        <a:pt x="95" y="172"/>
                        <a:pt x="96" y="174"/>
                        <a:pt x="96" y="175"/>
                      </a:cubicBezTo>
                      <a:cubicBezTo>
                        <a:pt x="96" y="181"/>
                        <a:pt x="99" y="186"/>
                        <a:pt x="101" y="192"/>
                      </a:cubicBezTo>
                      <a:cubicBezTo>
                        <a:pt x="103" y="198"/>
                        <a:pt x="108" y="208"/>
                        <a:pt x="109" y="212"/>
                      </a:cubicBezTo>
                      <a:cubicBezTo>
                        <a:pt x="111" y="216"/>
                        <a:pt x="111" y="217"/>
                        <a:pt x="113" y="221"/>
                      </a:cubicBezTo>
                      <a:cubicBezTo>
                        <a:pt x="115" y="225"/>
                        <a:pt x="114" y="228"/>
                        <a:pt x="116" y="233"/>
                      </a:cubicBezTo>
                      <a:cubicBezTo>
                        <a:pt x="117" y="235"/>
                        <a:pt x="121" y="238"/>
                        <a:pt x="122" y="242"/>
                      </a:cubicBezTo>
                      <a:cubicBezTo>
                        <a:pt x="124" y="248"/>
                        <a:pt x="128" y="254"/>
                        <a:pt x="130" y="261"/>
                      </a:cubicBezTo>
                      <a:cubicBezTo>
                        <a:pt x="130" y="262"/>
                        <a:pt x="131" y="264"/>
                        <a:pt x="132" y="264"/>
                      </a:cubicBezTo>
                      <a:cubicBezTo>
                        <a:pt x="133" y="266"/>
                        <a:pt x="134" y="267"/>
                        <a:pt x="137" y="266"/>
                      </a:cubicBezTo>
                      <a:cubicBezTo>
                        <a:pt x="139" y="266"/>
                        <a:pt x="139" y="263"/>
                        <a:pt x="140" y="261"/>
                      </a:cubicBezTo>
                      <a:cubicBezTo>
                        <a:pt x="142" y="258"/>
                        <a:pt x="142" y="259"/>
                        <a:pt x="146" y="257"/>
                      </a:cubicBezTo>
                      <a:cubicBezTo>
                        <a:pt x="148" y="256"/>
                        <a:pt x="147" y="249"/>
                        <a:pt x="151" y="248"/>
                      </a:cubicBezTo>
                      <a:cubicBezTo>
                        <a:pt x="152" y="247"/>
                        <a:pt x="154" y="247"/>
                        <a:pt x="154" y="246"/>
                      </a:cubicBezTo>
                      <a:cubicBezTo>
                        <a:pt x="156" y="246"/>
                        <a:pt x="156" y="246"/>
                        <a:pt x="156" y="246"/>
                      </a:cubicBezTo>
                      <a:cubicBezTo>
                        <a:pt x="154" y="239"/>
                        <a:pt x="154" y="239"/>
                        <a:pt x="154" y="239"/>
                      </a:cubicBezTo>
                      <a:cubicBezTo>
                        <a:pt x="154" y="233"/>
                        <a:pt x="158" y="229"/>
                        <a:pt x="158" y="221"/>
                      </a:cubicBezTo>
                      <a:cubicBezTo>
                        <a:pt x="158" y="217"/>
                        <a:pt x="156" y="214"/>
                        <a:pt x="156" y="209"/>
                      </a:cubicBezTo>
                      <a:cubicBezTo>
                        <a:pt x="156" y="203"/>
                        <a:pt x="162" y="202"/>
                        <a:pt x="167" y="200"/>
                      </a:cubicBezTo>
                      <a:cubicBezTo>
                        <a:pt x="169" y="200"/>
                        <a:pt x="172" y="196"/>
                        <a:pt x="174" y="194"/>
                      </a:cubicBezTo>
                      <a:cubicBezTo>
                        <a:pt x="180" y="188"/>
                        <a:pt x="185" y="183"/>
                        <a:pt x="191" y="177"/>
                      </a:cubicBezTo>
                      <a:cubicBezTo>
                        <a:pt x="195" y="172"/>
                        <a:pt x="204" y="171"/>
                        <a:pt x="209" y="166"/>
                      </a:cubicBezTo>
                      <a:cubicBezTo>
                        <a:pt x="211" y="163"/>
                        <a:pt x="211" y="160"/>
                        <a:pt x="212" y="156"/>
                      </a:cubicBezTo>
                      <a:cubicBezTo>
                        <a:pt x="213" y="153"/>
                        <a:pt x="219" y="153"/>
                        <a:pt x="221" y="149"/>
                      </a:cubicBezTo>
                      <a:cubicBezTo>
                        <a:pt x="223" y="150"/>
                        <a:pt x="223" y="152"/>
                        <a:pt x="228" y="152"/>
                      </a:cubicBezTo>
                      <a:cubicBezTo>
                        <a:pt x="235" y="152"/>
                        <a:pt x="243" y="150"/>
                        <a:pt x="243" y="141"/>
                      </a:cubicBezTo>
                      <a:cubicBezTo>
                        <a:pt x="248" y="142"/>
                        <a:pt x="253" y="144"/>
                        <a:pt x="254" y="148"/>
                      </a:cubicBezTo>
                      <a:cubicBezTo>
                        <a:pt x="255" y="151"/>
                        <a:pt x="254" y="156"/>
                        <a:pt x="257" y="159"/>
                      </a:cubicBezTo>
                      <a:cubicBezTo>
                        <a:pt x="259" y="163"/>
                        <a:pt x="262" y="165"/>
                        <a:pt x="266" y="169"/>
                      </a:cubicBezTo>
                      <a:cubicBezTo>
                        <a:pt x="269" y="173"/>
                        <a:pt x="272" y="178"/>
                        <a:pt x="274" y="184"/>
                      </a:cubicBezTo>
                      <a:cubicBezTo>
                        <a:pt x="275" y="185"/>
                        <a:pt x="276" y="186"/>
                        <a:pt x="276" y="188"/>
                      </a:cubicBezTo>
                      <a:cubicBezTo>
                        <a:pt x="276" y="191"/>
                        <a:pt x="275" y="192"/>
                        <a:pt x="275" y="196"/>
                      </a:cubicBezTo>
                      <a:cubicBezTo>
                        <a:pt x="275" y="200"/>
                        <a:pt x="275" y="203"/>
                        <a:pt x="279" y="203"/>
                      </a:cubicBezTo>
                      <a:cubicBezTo>
                        <a:pt x="287" y="203"/>
                        <a:pt x="289" y="195"/>
                        <a:pt x="294" y="190"/>
                      </a:cubicBezTo>
                      <a:cubicBezTo>
                        <a:pt x="296" y="192"/>
                        <a:pt x="295" y="193"/>
                        <a:pt x="297" y="195"/>
                      </a:cubicBezTo>
                      <a:cubicBezTo>
                        <a:pt x="297" y="195"/>
                        <a:pt x="300" y="195"/>
                        <a:pt x="301" y="196"/>
                      </a:cubicBezTo>
                      <a:cubicBezTo>
                        <a:pt x="303" y="200"/>
                        <a:pt x="299" y="209"/>
                        <a:pt x="302" y="209"/>
                      </a:cubicBezTo>
                      <a:cubicBezTo>
                        <a:pt x="302" y="218"/>
                        <a:pt x="310" y="226"/>
                        <a:pt x="310" y="238"/>
                      </a:cubicBezTo>
                      <a:cubicBezTo>
                        <a:pt x="310" y="241"/>
                        <a:pt x="307" y="248"/>
                        <a:pt x="310" y="249"/>
                      </a:cubicBezTo>
                      <a:cubicBezTo>
                        <a:pt x="312" y="244"/>
                        <a:pt x="313" y="241"/>
                        <a:pt x="315" y="236"/>
                      </a:cubicBezTo>
                      <a:cubicBezTo>
                        <a:pt x="316" y="235"/>
                        <a:pt x="318" y="234"/>
                        <a:pt x="318" y="233"/>
                      </a:cubicBezTo>
                      <a:cubicBezTo>
                        <a:pt x="318" y="230"/>
                        <a:pt x="314" y="217"/>
                        <a:pt x="312" y="215"/>
                      </a:cubicBezTo>
                      <a:cubicBezTo>
                        <a:pt x="310" y="213"/>
                        <a:pt x="307" y="211"/>
                        <a:pt x="307" y="208"/>
                      </a:cubicBezTo>
                      <a:cubicBezTo>
                        <a:pt x="307" y="207"/>
                        <a:pt x="307" y="206"/>
                        <a:pt x="307" y="206"/>
                      </a:cubicBezTo>
                      <a:cubicBezTo>
                        <a:pt x="307" y="206"/>
                        <a:pt x="307" y="206"/>
                        <a:pt x="307" y="206"/>
                      </a:cubicBezTo>
                      <a:cubicBezTo>
                        <a:pt x="307" y="205"/>
                        <a:pt x="310" y="202"/>
                        <a:pt x="310" y="200"/>
                      </a:cubicBezTo>
                      <a:cubicBezTo>
                        <a:pt x="310" y="196"/>
                        <a:pt x="309" y="190"/>
                        <a:pt x="307" y="187"/>
                      </a:cubicBezTo>
                      <a:cubicBezTo>
                        <a:pt x="306" y="185"/>
                        <a:pt x="302" y="185"/>
                        <a:pt x="302" y="179"/>
                      </a:cubicBezTo>
                      <a:cubicBezTo>
                        <a:pt x="302" y="174"/>
                        <a:pt x="304" y="170"/>
                        <a:pt x="307" y="167"/>
                      </a:cubicBezTo>
                      <a:cubicBezTo>
                        <a:pt x="308" y="166"/>
                        <a:pt x="311" y="167"/>
                        <a:pt x="314" y="165"/>
                      </a:cubicBezTo>
                      <a:cubicBezTo>
                        <a:pt x="321" y="161"/>
                        <a:pt x="325" y="158"/>
                        <a:pt x="331" y="150"/>
                      </a:cubicBezTo>
                      <a:cubicBezTo>
                        <a:pt x="329" y="150"/>
                        <a:pt x="328" y="150"/>
                        <a:pt x="326" y="150"/>
                      </a:cubicBezTo>
                      <a:cubicBezTo>
                        <a:pt x="320" y="150"/>
                        <a:pt x="317" y="144"/>
                        <a:pt x="317" y="138"/>
                      </a:cubicBezTo>
                      <a:cubicBezTo>
                        <a:pt x="314" y="138"/>
                        <a:pt x="313" y="130"/>
                        <a:pt x="311" y="130"/>
                      </a:cubicBezTo>
                      <a:cubicBezTo>
                        <a:pt x="309" y="130"/>
                        <a:pt x="307" y="131"/>
                        <a:pt x="305" y="131"/>
                      </a:cubicBezTo>
                      <a:cubicBezTo>
                        <a:pt x="304" y="131"/>
                        <a:pt x="304" y="129"/>
                        <a:pt x="304" y="128"/>
                      </a:cubicBezTo>
                      <a:cubicBezTo>
                        <a:pt x="304" y="117"/>
                        <a:pt x="311" y="117"/>
                        <a:pt x="311" y="106"/>
                      </a:cubicBezTo>
                      <a:cubicBezTo>
                        <a:pt x="311" y="100"/>
                        <a:pt x="307" y="98"/>
                        <a:pt x="305" y="93"/>
                      </a:cubicBezTo>
                      <a:cubicBezTo>
                        <a:pt x="297" y="90"/>
                        <a:pt x="291" y="91"/>
                        <a:pt x="289" y="81"/>
                      </a:cubicBezTo>
                      <a:cubicBezTo>
                        <a:pt x="287" y="81"/>
                        <a:pt x="287" y="81"/>
                        <a:pt x="287" y="81"/>
                      </a:cubicBezTo>
                      <a:cubicBezTo>
                        <a:pt x="285" y="84"/>
                        <a:pt x="285" y="84"/>
                        <a:pt x="285" y="84"/>
                      </a:cubicBezTo>
                      <a:cubicBezTo>
                        <a:pt x="281" y="85"/>
                        <a:pt x="278" y="82"/>
                        <a:pt x="275" y="84"/>
                      </a:cubicBezTo>
                      <a:cubicBezTo>
                        <a:pt x="274" y="85"/>
                        <a:pt x="274" y="86"/>
                        <a:pt x="272" y="88"/>
                      </a:cubicBezTo>
                      <a:cubicBezTo>
                        <a:pt x="270" y="89"/>
                        <a:pt x="260" y="97"/>
                        <a:pt x="256" y="97"/>
                      </a:cubicBezTo>
                      <a:cubicBezTo>
                        <a:pt x="251" y="97"/>
                        <a:pt x="249" y="93"/>
                        <a:pt x="242" y="93"/>
                      </a:cubicBezTo>
                      <a:cubicBezTo>
                        <a:pt x="235" y="93"/>
                        <a:pt x="234" y="99"/>
                        <a:pt x="230" y="101"/>
                      </a:cubicBezTo>
                      <a:cubicBezTo>
                        <a:pt x="230" y="99"/>
                        <a:pt x="229" y="94"/>
                        <a:pt x="227" y="94"/>
                      </a:cubicBezTo>
                      <a:cubicBezTo>
                        <a:pt x="225" y="94"/>
                        <a:pt x="225" y="96"/>
                        <a:pt x="222" y="96"/>
                      </a:cubicBezTo>
                      <a:cubicBezTo>
                        <a:pt x="218" y="96"/>
                        <a:pt x="214" y="96"/>
                        <a:pt x="210" y="96"/>
                      </a:cubicBezTo>
                      <a:cubicBezTo>
                        <a:pt x="203" y="96"/>
                        <a:pt x="201" y="91"/>
                        <a:pt x="196" y="89"/>
                      </a:cubicBezTo>
                      <a:cubicBezTo>
                        <a:pt x="195" y="88"/>
                        <a:pt x="193" y="90"/>
                        <a:pt x="192" y="88"/>
                      </a:cubicBezTo>
                      <a:cubicBezTo>
                        <a:pt x="191" y="86"/>
                        <a:pt x="191" y="84"/>
                        <a:pt x="188" y="82"/>
                      </a:cubicBezTo>
                      <a:cubicBezTo>
                        <a:pt x="184" y="80"/>
                        <a:pt x="181" y="82"/>
                        <a:pt x="178" y="78"/>
                      </a:cubicBezTo>
                      <a:cubicBezTo>
                        <a:pt x="174" y="75"/>
                        <a:pt x="171" y="76"/>
                        <a:pt x="165" y="75"/>
                      </a:cubicBezTo>
                      <a:cubicBezTo>
                        <a:pt x="160" y="74"/>
                        <a:pt x="158" y="70"/>
                        <a:pt x="153" y="68"/>
                      </a:cubicBezTo>
                      <a:cubicBezTo>
                        <a:pt x="152" y="68"/>
                        <a:pt x="149" y="68"/>
                        <a:pt x="148" y="67"/>
                      </a:cubicBezTo>
                      <a:cubicBezTo>
                        <a:pt x="147" y="63"/>
                        <a:pt x="148" y="61"/>
                        <a:pt x="147" y="58"/>
                      </a:cubicBezTo>
                      <a:cubicBezTo>
                        <a:pt x="147" y="55"/>
                        <a:pt x="147" y="55"/>
                        <a:pt x="147" y="55"/>
                      </a:cubicBezTo>
                      <a:cubicBezTo>
                        <a:pt x="150" y="55"/>
                        <a:pt x="153" y="56"/>
                        <a:pt x="153" y="52"/>
                      </a:cubicBezTo>
                      <a:cubicBezTo>
                        <a:pt x="153" y="49"/>
                        <a:pt x="149" y="48"/>
                        <a:pt x="149" y="45"/>
                      </a:cubicBezTo>
                      <a:cubicBezTo>
                        <a:pt x="149" y="37"/>
                        <a:pt x="160" y="38"/>
                        <a:pt x="160" y="31"/>
                      </a:cubicBezTo>
                      <a:cubicBezTo>
                        <a:pt x="160" y="28"/>
                        <a:pt x="153" y="23"/>
                        <a:pt x="151" y="23"/>
                      </a:cubicBezTo>
                      <a:cubicBezTo>
                        <a:pt x="146" y="23"/>
                        <a:pt x="144" y="27"/>
                        <a:pt x="139" y="28"/>
                      </a:cubicBezTo>
                      <a:cubicBezTo>
                        <a:pt x="133" y="26"/>
                        <a:pt x="130" y="26"/>
                        <a:pt x="126" y="22"/>
                      </a:cubicBezTo>
                      <a:cubicBezTo>
                        <a:pt x="124" y="20"/>
                        <a:pt x="126" y="16"/>
                        <a:pt x="122" y="15"/>
                      </a:cubicBezTo>
                      <a:cubicBezTo>
                        <a:pt x="118" y="14"/>
                        <a:pt x="115" y="15"/>
                        <a:pt x="115" y="10"/>
                      </a:cubicBezTo>
                      <a:cubicBezTo>
                        <a:pt x="112" y="10"/>
                        <a:pt x="109" y="10"/>
                        <a:pt x="106" y="10"/>
                      </a:cubicBezTo>
                      <a:cubicBezTo>
                        <a:pt x="100" y="10"/>
                        <a:pt x="98" y="14"/>
                        <a:pt x="91" y="14"/>
                      </a:cubicBezTo>
                      <a:cubicBezTo>
                        <a:pt x="84" y="14"/>
                        <a:pt x="91" y="0"/>
                        <a:pt x="85" y="0"/>
                      </a:cubicBezTo>
                      <a:cubicBezTo>
                        <a:pt x="79" y="0"/>
                        <a:pt x="78" y="6"/>
                        <a:pt x="75" y="6"/>
                      </a:cubicBezTo>
                      <a:cubicBezTo>
                        <a:pt x="75" y="6"/>
                        <a:pt x="74" y="7"/>
                        <a:pt x="74" y="6"/>
                      </a:cubicBezTo>
                      <a:cubicBezTo>
                        <a:pt x="71" y="10"/>
                        <a:pt x="67" y="14"/>
                        <a:pt x="61" y="14"/>
                      </a:cubicBezTo>
                      <a:cubicBezTo>
                        <a:pt x="59" y="14"/>
                        <a:pt x="58" y="10"/>
                        <a:pt x="56" y="10"/>
                      </a:cubicBezTo>
                      <a:cubicBezTo>
                        <a:pt x="54" y="10"/>
                        <a:pt x="47" y="13"/>
                        <a:pt x="47" y="9"/>
                      </a:cubicBezTo>
                      <a:cubicBezTo>
                        <a:pt x="44" y="9"/>
                        <a:pt x="45" y="8"/>
                        <a:pt x="42" y="8"/>
                      </a:cubicBezTo>
                      <a:cubicBezTo>
                        <a:pt x="35" y="8"/>
                        <a:pt x="34" y="16"/>
                        <a:pt x="29" y="20"/>
                      </a:cubicBezTo>
                      <a:cubicBezTo>
                        <a:pt x="27" y="23"/>
                        <a:pt x="24" y="23"/>
                        <a:pt x="21" y="25"/>
                      </a:cubicBezTo>
                      <a:cubicBezTo>
                        <a:pt x="20" y="27"/>
                        <a:pt x="18" y="30"/>
                        <a:pt x="15" y="30"/>
                      </a:cubicBezTo>
                      <a:cubicBezTo>
                        <a:pt x="12" y="30"/>
                        <a:pt x="10" y="27"/>
                        <a:pt x="8" y="27"/>
                      </a:cubicBezTo>
                      <a:cubicBezTo>
                        <a:pt x="7" y="27"/>
                        <a:pt x="7" y="29"/>
                        <a:pt x="6" y="29"/>
                      </a:cubicBezTo>
                      <a:cubicBezTo>
                        <a:pt x="4" y="30"/>
                        <a:pt x="0" y="41"/>
                        <a:pt x="0" y="41"/>
                      </a:cubicBezTo>
                      <a:cubicBezTo>
                        <a:pt x="0" y="42"/>
                        <a:pt x="0" y="43"/>
                        <a:pt x="0" y="44"/>
                      </a:cubicBezTo>
                      <a:cubicBezTo>
                        <a:pt x="0" y="45"/>
                        <a:pt x="0" y="46"/>
                        <a:pt x="1" y="47"/>
                      </a:cubicBezTo>
                      <a:cubicBezTo>
                        <a:pt x="1" y="56"/>
                        <a:pt x="1" y="56"/>
                        <a:pt x="1" y="56"/>
                      </a:cubicBezTo>
                      <a:cubicBezTo>
                        <a:pt x="2" y="59"/>
                        <a:pt x="1" y="61"/>
                        <a:pt x="2" y="63"/>
                      </a:cubicBezTo>
                      <a:cubicBezTo>
                        <a:pt x="3" y="66"/>
                        <a:pt x="9" y="63"/>
                        <a:pt x="9" y="68"/>
                      </a:cubicBezTo>
                      <a:cubicBezTo>
                        <a:pt x="9" y="74"/>
                        <a:pt x="3" y="73"/>
                        <a:pt x="3" y="78"/>
                      </a:cubicBezTo>
                      <a:cubicBezTo>
                        <a:pt x="3" y="82"/>
                        <a:pt x="5" y="82"/>
                        <a:pt x="6" y="83"/>
                      </a:cubicBezTo>
                      <a:cubicBezTo>
                        <a:pt x="11" y="93"/>
                        <a:pt x="21" y="94"/>
                        <a:pt x="21" y="107"/>
                      </a:cubicBezTo>
                      <a:cubicBezTo>
                        <a:pt x="13" y="108"/>
                        <a:pt x="8" y="110"/>
                        <a:pt x="8" y="118"/>
                      </a:cubicBezTo>
                      <a:cubicBezTo>
                        <a:pt x="8" y="120"/>
                        <a:pt x="10" y="121"/>
                        <a:pt x="10" y="123"/>
                      </a:cubicBezTo>
                      <a:cubicBezTo>
                        <a:pt x="20" y="122"/>
                        <a:pt x="20" y="122"/>
                        <a:pt x="20" y="122"/>
                      </a:cubicBezTo>
                      <a:cubicBezTo>
                        <a:pt x="20" y="122"/>
                        <a:pt x="21" y="121"/>
                        <a:pt x="22" y="120"/>
                      </a:cubicBezTo>
                      <a:cubicBezTo>
                        <a:pt x="30" y="122"/>
                        <a:pt x="30" y="122"/>
                        <a:pt x="30" y="122"/>
                      </a:cubicBezTo>
                      <a:cubicBezTo>
                        <a:pt x="33" y="122"/>
                        <a:pt x="33" y="120"/>
                        <a:pt x="37" y="120"/>
                      </a:cubicBezTo>
                      <a:cubicBezTo>
                        <a:pt x="40" y="120"/>
                        <a:pt x="42" y="119"/>
                        <a:pt x="45" y="120"/>
                      </a:cubicBezTo>
                      <a:cubicBezTo>
                        <a:pt x="49" y="121"/>
                        <a:pt x="51" y="128"/>
                        <a:pt x="53" y="132"/>
                      </a:cubicBezTo>
                      <a:cubicBezTo>
                        <a:pt x="56" y="136"/>
                        <a:pt x="64" y="142"/>
                        <a:pt x="70" y="142"/>
                      </a:cubicBezTo>
                      <a:cubicBezTo>
                        <a:pt x="72" y="142"/>
                        <a:pt x="74" y="142"/>
                        <a:pt x="76" y="142"/>
                      </a:cubicBezTo>
                      <a:cubicBezTo>
                        <a:pt x="75" y="143"/>
                        <a:pt x="75" y="146"/>
                        <a:pt x="73" y="146"/>
                      </a:cubicBezTo>
                      <a:cubicBezTo>
                        <a:pt x="70" y="147"/>
                        <a:pt x="68" y="146"/>
                        <a:pt x="66" y="148"/>
                      </a:cubicBezTo>
                      <a:cubicBezTo>
                        <a:pt x="70" y="152"/>
                        <a:pt x="73" y="161"/>
                        <a:pt x="82" y="161"/>
                      </a:cubicBezTo>
                      <a:cubicBezTo>
                        <a:pt x="90" y="161"/>
                        <a:pt x="90" y="151"/>
                        <a:pt x="94" y="147"/>
                      </a:cubicBezTo>
                      <a:cubicBezTo>
                        <a:pt x="96" y="147"/>
                        <a:pt x="96" y="147"/>
                        <a:pt x="96" y="147"/>
                      </a:cubicBezTo>
                      <a:cubicBezTo>
                        <a:pt x="96" y="148"/>
                        <a:pt x="94" y="151"/>
                        <a:pt x="94" y="151"/>
                      </a:cubicBezTo>
                      <a:cubicBezTo>
                        <a:pt x="94" y="155"/>
                        <a:pt x="97" y="159"/>
                        <a:pt x="97" y="163"/>
                      </a:cubicBezTo>
                      <a:cubicBezTo>
                        <a:pt x="97" y="167"/>
                        <a:pt x="96" y="167"/>
                        <a:pt x="96" y="172"/>
                      </a:cubicBezTo>
                      <a:lnTo>
                        <a:pt x="97" y="172"/>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77" name="Freeform 11">
                  <a:extLst>
                    <a:ext uri="{FF2B5EF4-FFF2-40B4-BE49-F238E27FC236}">
                      <a16:creationId xmlns:a16="http://schemas.microsoft.com/office/drawing/2014/main" id="{96B19138-C39E-920C-5F73-8D06AA9E81A8}"/>
                    </a:ext>
                  </a:extLst>
                </p:cNvPr>
                <p:cNvSpPr>
                  <a:spLocks/>
                </p:cNvSpPr>
                <p:nvPr/>
              </p:nvSpPr>
              <p:spPr bwMode="auto">
                <a:xfrm>
                  <a:off x="6557486" y="2958017"/>
                  <a:ext cx="203229" cy="225535"/>
                </a:xfrm>
                <a:custGeom>
                  <a:avLst/>
                  <a:gdLst>
                    <a:gd name="T0" fmla="*/ 24 w 83"/>
                    <a:gd name="T1" fmla="*/ 85 h 92"/>
                    <a:gd name="T2" fmla="*/ 23 w 83"/>
                    <a:gd name="T3" fmla="*/ 80 h 92"/>
                    <a:gd name="T4" fmla="*/ 17 w 83"/>
                    <a:gd name="T5" fmla="*/ 82 h 92"/>
                    <a:gd name="T6" fmla="*/ 8 w 83"/>
                    <a:gd name="T7" fmla="*/ 66 h 92"/>
                    <a:gd name="T8" fmla="*/ 8 w 83"/>
                    <a:gd name="T9" fmla="*/ 65 h 92"/>
                    <a:gd name="T10" fmla="*/ 4 w 83"/>
                    <a:gd name="T11" fmla="*/ 63 h 92"/>
                    <a:gd name="T12" fmla="*/ 0 w 83"/>
                    <a:gd name="T13" fmla="*/ 51 h 92"/>
                    <a:gd name="T14" fmla="*/ 10 w 83"/>
                    <a:gd name="T15" fmla="*/ 48 h 92"/>
                    <a:gd name="T16" fmla="*/ 22 w 83"/>
                    <a:gd name="T17" fmla="*/ 35 h 92"/>
                    <a:gd name="T18" fmla="*/ 30 w 83"/>
                    <a:gd name="T19" fmla="*/ 32 h 92"/>
                    <a:gd name="T20" fmla="*/ 36 w 83"/>
                    <a:gd name="T21" fmla="*/ 26 h 92"/>
                    <a:gd name="T22" fmla="*/ 38 w 83"/>
                    <a:gd name="T23" fmla="*/ 23 h 92"/>
                    <a:gd name="T24" fmla="*/ 41 w 83"/>
                    <a:gd name="T25" fmla="*/ 21 h 92"/>
                    <a:gd name="T26" fmla="*/ 43 w 83"/>
                    <a:gd name="T27" fmla="*/ 19 h 92"/>
                    <a:gd name="T28" fmla="*/ 53 w 83"/>
                    <a:gd name="T29" fmla="*/ 15 h 92"/>
                    <a:gd name="T30" fmla="*/ 66 w 83"/>
                    <a:gd name="T31" fmla="*/ 0 h 92"/>
                    <a:gd name="T32" fmla="*/ 71 w 83"/>
                    <a:gd name="T33" fmla="*/ 7 h 92"/>
                    <a:gd name="T34" fmla="*/ 83 w 83"/>
                    <a:gd name="T35" fmla="*/ 15 h 92"/>
                    <a:gd name="T36" fmla="*/ 76 w 83"/>
                    <a:gd name="T37" fmla="*/ 19 h 92"/>
                    <a:gd name="T38" fmla="*/ 78 w 83"/>
                    <a:gd name="T39" fmla="*/ 20 h 92"/>
                    <a:gd name="T40" fmla="*/ 69 w 83"/>
                    <a:gd name="T41" fmla="*/ 24 h 92"/>
                    <a:gd name="T42" fmla="*/ 70 w 83"/>
                    <a:gd name="T43" fmla="*/ 27 h 92"/>
                    <a:gd name="T44" fmla="*/ 68 w 83"/>
                    <a:gd name="T45" fmla="*/ 29 h 92"/>
                    <a:gd name="T46" fmla="*/ 81 w 83"/>
                    <a:gd name="T47" fmla="*/ 47 h 92"/>
                    <a:gd name="T48" fmla="*/ 75 w 83"/>
                    <a:gd name="T49" fmla="*/ 50 h 92"/>
                    <a:gd name="T50" fmla="*/ 72 w 83"/>
                    <a:gd name="T51" fmla="*/ 51 h 92"/>
                    <a:gd name="T52" fmla="*/ 71 w 83"/>
                    <a:gd name="T53" fmla="*/ 54 h 92"/>
                    <a:gd name="T54" fmla="*/ 67 w 83"/>
                    <a:gd name="T55" fmla="*/ 67 h 92"/>
                    <a:gd name="T56" fmla="*/ 61 w 83"/>
                    <a:gd name="T57" fmla="*/ 73 h 92"/>
                    <a:gd name="T58" fmla="*/ 62 w 83"/>
                    <a:gd name="T59" fmla="*/ 77 h 92"/>
                    <a:gd name="T60" fmla="*/ 59 w 83"/>
                    <a:gd name="T61" fmla="*/ 87 h 92"/>
                    <a:gd name="T62" fmla="*/ 50 w 83"/>
                    <a:gd name="T63" fmla="*/ 92 h 92"/>
                    <a:gd name="T64" fmla="*/ 46 w 83"/>
                    <a:gd name="T65" fmla="*/ 88 h 92"/>
                    <a:gd name="T66" fmla="*/ 33 w 83"/>
                    <a:gd name="T67" fmla="*/ 83 h 92"/>
                    <a:gd name="T68" fmla="*/ 26 w 83"/>
                    <a:gd name="T69" fmla="*/ 86 h 92"/>
                    <a:gd name="T70" fmla="*/ 24 w 83"/>
                    <a:gd name="T71" fmla="*/ 8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 h="92">
                      <a:moveTo>
                        <a:pt x="24" y="85"/>
                      </a:moveTo>
                      <a:cubicBezTo>
                        <a:pt x="23" y="85"/>
                        <a:pt x="24" y="82"/>
                        <a:pt x="23" y="80"/>
                      </a:cubicBezTo>
                      <a:cubicBezTo>
                        <a:pt x="21" y="80"/>
                        <a:pt x="20" y="82"/>
                        <a:pt x="17" y="82"/>
                      </a:cubicBezTo>
                      <a:cubicBezTo>
                        <a:pt x="7" y="82"/>
                        <a:pt x="11" y="72"/>
                        <a:pt x="8" y="66"/>
                      </a:cubicBezTo>
                      <a:cubicBezTo>
                        <a:pt x="8" y="66"/>
                        <a:pt x="8" y="65"/>
                        <a:pt x="8" y="65"/>
                      </a:cubicBezTo>
                      <a:cubicBezTo>
                        <a:pt x="7" y="63"/>
                        <a:pt x="6" y="63"/>
                        <a:pt x="4" y="63"/>
                      </a:cubicBezTo>
                      <a:cubicBezTo>
                        <a:pt x="3" y="63"/>
                        <a:pt x="0" y="52"/>
                        <a:pt x="0" y="51"/>
                      </a:cubicBezTo>
                      <a:cubicBezTo>
                        <a:pt x="0" y="46"/>
                        <a:pt x="6" y="48"/>
                        <a:pt x="10" y="48"/>
                      </a:cubicBezTo>
                      <a:cubicBezTo>
                        <a:pt x="19" y="48"/>
                        <a:pt x="18" y="39"/>
                        <a:pt x="22" y="35"/>
                      </a:cubicBezTo>
                      <a:cubicBezTo>
                        <a:pt x="24" y="33"/>
                        <a:pt x="27" y="33"/>
                        <a:pt x="30" y="32"/>
                      </a:cubicBezTo>
                      <a:cubicBezTo>
                        <a:pt x="34" y="32"/>
                        <a:pt x="34" y="29"/>
                        <a:pt x="36" y="26"/>
                      </a:cubicBezTo>
                      <a:cubicBezTo>
                        <a:pt x="35" y="25"/>
                        <a:pt x="38" y="23"/>
                        <a:pt x="38" y="23"/>
                      </a:cubicBezTo>
                      <a:cubicBezTo>
                        <a:pt x="40" y="22"/>
                        <a:pt x="40" y="22"/>
                        <a:pt x="41" y="21"/>
                      </a:cubicBezTo>
                      <a:cubicBezTo>
                        <a:pt x="42" y="21"/>
                        <a:pt x="42" y="19"/>
                        <a:pt x="43" y="19"/>
                      </a:cubicBezTo>
                      <a:cubicBezTo>
                        <a:pt x="45" y="16"/>
                        <a:pt x="52" y="18"/>
                        <a:pt x="53" y="15"/>
                      </a:cubicBezTo>
                      <a:cubicBezTo>
                        <a:pt x="56" y="11"/>
                        <a:pt x="62" y="0"/>
                        <a:pt x="66" y="0"/>
                      </a:cubicBezTo>
                      <a:cubicBezTo>
                        <a:pt x="71" y="0"/>
                        <a:pt x="71" y="3"/>
                        <a:pt x="71" y="7"/>
                      </a:cubicBezTo>
                      <a:cubicBezTo>
                        <a:pt x="71" y="13"/>
                        <a:pt x="83" y="10"/>
                        <a:pt x="83" y="15"/>
                      </a:cubicBezTo>
                      <a:cubicBezTo>
                        <a:pt x="83" y="18"/>
                        <a:pt x="76" y="16"/>
                        <a:pt x="76" y="19"/>
                      </a:cubicBezTo>
                      <a:cubicBezTo>
                        <a:pt x="76" y="19"/>
                        <a:pt x="77" y="20"/>
                        <a:pt x="78" y="20"/>
                      </a:cubicBezTo>
                      <a:cubicBezTo>
                        <a:pt x="77" y="21"/>
                        <a:pt x="69" y="24"/>
                        <a:pt x="69" y="24"/>
                      </a:cubicBezTo>
                      <a:cubicBezTo>
                        <a:pt x="70" y="25"/>
                        <a:pt x="70" y="26"/>
                        <a:pt x="70" y="27"/>
                      </a:cubicBezTo>
                      <a:cubicBezTo>
                        <a:pt x="70" y="27"/>
                        <a:pt x="68" y="28"/>
                        <a:pt x="68" y="29"/>
                      </a:cubicBezTo>
                      <a:cubicBezTo>
                        <a:pt x="68" y="33"/>
                        <a:pt x="76" y="47"/>
                        <a:pt x="81" y="47"/>
                      </a:cubicBezTo>
                      <a:cubicBezTo>
                        <a:pt x="80" y="52"/>
                        <a:pt x="78" y="50"/>
                        <a:pt x="75" y="50"/>
                      </a:cubicBezTo>
                      <a:cubicBezTo>
                        <a:pt x="74" y="50"/>
                        <a:pt x="73" y="51"/>
                        <a:pt x="72" y="51"/>
                      </a:cubicBezTo>
                      <a:cubicBezTo>
                        <a:pt x="71" y="54"/>
                        <a:pt x="71" y="54"/>
                        <a:pt x="71" y="54"/>
                      </a:cubicBezTo>
                      <a:cubicBezTo>
                        <a:pt x="69" y="60"/>
                        <a:pt x="67" y="62"/>
                        <a:pt x="67" y="67"/>
                      </a:cubicBezTo>
                      <a:cubicBezTo>
                        <a:pt x="64" y="67"/>
                        <a:pt x="61" y="72"/>
                        <a:pt x="61" y="73"/>
                      </a:cubicBezTo>
                      <a:cubicBezTo>
                        <a:pt x="61" y="75"/>
                        <a:pt x="62" y="76"/>
                        <a:pt x="62" y="77"/>
                      </a:cubicBezTo>
                      <a:cubicBezTo>
                        <a:pt x="62" y="80"/>
                        <a:pt x="59" y="84"/>
                        <a:pt x="59" y="87"/>
                      </a:cubicBezTo>
                      <a:cubicBezTo>
                        <a:pt x="54" y="88"/>
                        <a:pt x="54" y="92"/>
                        <a:pt x="50" y="92"/>
                      </a:cubicBezTo>
                      <a:cubicBezTo>
                        <a:pt x="47" y="92"/>
                        <a:pt x="46" y="89"/>
                        <a:pt x="46" y="88"/>
                      </a:cubicBezTo>
                      <a:cubicBezTo>
                        <a:pt x="41" y="86"/>
                        <a:pt x="38" y="83"/>
                        <a:pt x="33" y="83"/>
                      </a:cubicBezTo>
                      <a:cubicBezTo>
                        <a:pt x="31" y="83"/>
                        <a:pt x="30" y="86"/>
                        <a:pt x="26" y="86"/>
                      </a:cubicBezTo>
                      <a:cubicBezTo>
                        <a:pt x="25" y="86"/>
                        <a:pt x="25" y="85"/>
                        <a:pt x="24" y="85"/>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78" name="Freeform 34">
                  <a:extLst>
                    <a:ext uri="{FF2B5EF4-FFF2-40B4-BE49-F238E27FC236}">
                      <a16:creationId xmlns:a16="http://schemas.microsoft.com/office/drawing/2014/main" id="{C7B1315C-D843-23A2-24EE-660163CC86AF}"/>
                    </a:ext>
                  </a:extLst>
                </p:cNvPr>
                <p:cNvSpPr>
                  <a:spLocks/>
                </p:cNvSpPr>
                <p:nvPr/>
              </p:nvSpPr>
              <p:spPr bwMode="auto">
                <a:xfrm>
                  <a:off x="6821436" y="2902254"/>
                  <a:ext cx="90462" cy="83027"/>
                </a:xfrm>
                <a:custGeom>
                  <a:avLst/>
                  <a:gdLst>
                    <a:gd name="T0" fmla="*/ 31 w 37"/>
                    <a:gd name="T1" fmla="*/ 24 h 34"/>
                    <a:gd name="T2" fmla="*/ 29 w 37"/>
                    <a:gd name="T3" fmla="*/ 22 h 34"/>
                    <a:gd name="T4" fmla="*/ 27 w 37"/>
                    <a:gd name="T5" fmla="*/ 26 h 34"/>
                    <a:gd name="T6" fmla="*/ 30 w 37"/>
                    <a:gd name="T7" fmla="*/ 31 h 34"/>
                    <a:gd name="T8" fmla="*/ 27 w 37"/>
                    <a:gd name="T9" fmla="*/ 34 h 34"/>
                    <a:gd name="T10" fmla="*/ 26 w 37"/>
                    <a:gd name="T11" fmla="*/ 32 h 34"/>
                    <a:gd name="T12" fmla="*/ 23 w 37"/>
                    <a:gd name="T13" fmla="*/ 33 h 34"/>
                    <a:gd name="T14" fmla="*/ 16 w 37"/>
                    <a:gd name="T15" fmla="*/ 24 h 34"/>
                    <a:gd name="T16" fmla="*/ 18 w 37"/>
                    <a:gd name="T17" fmla="*/ 21 h 34"/>
                    <a:gd name="T18" fmla="*/ 17 w 37"/>
                    <a:gd name="T19" fmla="*/ 18 h 34"/>
                    <a:gd name="T20" fmla="*/ 13 w 37"/>
                    <a:gd name="T21" fmla="*/ 18 h 34"/>
                    <a:gd name="T22" fmla="*/ 13 w 37"/>
                    <a:gd name="T23" fmla="*/ 20 h 34"/>
                    <a:gd name="T24" fmla="*/ 10 w 37"/>
                    <a:gd name="T25" fmla="*/ 19 h 34"/>
                    <a:gd name="T26" fmla="*/ 10 w 37"/>
                    <a:gd name="T27" fmla="*/ 20 h 34"/>
                    <a:gd name="T28" fmla="*/ 7 w 37"/>
                    <a:gd name="T29" fmla="*/ 18 h 34"/>
                    <a:gd name="T30" fmla="*/ 2 w 37"/>
                    <a:gd name="T31" fmla="*/ 29 h 34"/>
                    <a:gd name="T32" fmla="*/ 2 w 37"/>
                    <a:gd name="T33" fmla="*/ 23 h 34"/>
                    <a:gd name="T34" fmla="*/ 1 w 37"/>
                    <a:gd name="T35" fmla="*/ 20 h 34"/>
                    <a:gd name="T36" fmla="*/ 3 w 37"/>
                    <a:gd name="T37" fmla="*/ 14 h 34"/>
                    <a:gd name="T38" fmla="*/ 12 w 37"/>
                    <a:gd name="T39" fmla="*/ 9 h 34"/>
                    <a:gd name="T40" fmla="*/ 16 w 37"/>
                    <a:gd name="T41" fmla="*/ 13 h 34"/>
                    <a:gd name="T42" fmla="*/ 18 w 37"/>
                    <a:gd name="T43" fmla="*/ 13 h 34"/>
                    <a:gd name="T44" fmla="*/ 20 w 37"/>
                    <a:gd name="T45" fmla="*/ 10 h 34"/>
                    <a:gd name="T46" fmla="*/ 26 w 37"/>
                    <a:gd name="T47" fmla="*/ 6 h 34"/>
                    <a:gd name="T48" fmla="*/ 27 w 37"/>
                    <a:gd name="T49" fmla="*/ 0 h 34"/>
                    <a:gd name="T50" fmla="*/ 31 w 37"/>
                    <a:gd name="T51" fmla="*/ 2 h 34"/>
                    <a:gd name="T52" fmla="*/ 37 w 37"/>
                    <a:gd name="T53" fmla="*/ 21 h 34"/>
                    <a:gd name="T54" fmla="*/ 34 w 37"/>
                    <a:gd name="T55" fmla="*/ 29 h 34"/>
                    <a:gd name="T56" fmla="*/ 31 w 37"/>
                    <a:gd name="T57" fmla="*/ 23 h 34"/>
                    <a:gd name="T58" fmla="*/ 31 w 37"/>
                    <a:gd name="T59"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4">
                      <a:moveTo>
                        <a:pt x="31" y="24"/>
                      </a:moveTo>
                      <a:cubicBezTo>
                        <a:pt x="31" y="23"/>
                        <a:pt x="30" y="23"/>
                        <a:pt x="29" y="22"/>
                      </a:cubicBezTo>
                      <a:cubicBezTo>
                        <a:pt x="28" y="24"/>
                        <a:pt x="27" y="24"/>
                        <a:pt x="27" y="26"/>
                      </a:cubicBezTo>
                      <a:cubicBezTo>
                        <a:pt x="27" y="27"/>
                        <a:pt x="30" y="28"/>
                        <a:pt x="30" y="31"/>
                      </a:cubicBezTo>
                      <a:cubicBezTo>
                        <a:pt x="30" y="33"/>
                        <a:pt x="29" y="34"/>
                        <a:pt x="27" y="34"/>
                      </a:cubicBezTo>
                      <a:cubicBezTo>
                        <a:pt x="26" y="34"/>
                        <a:pt x="26" y="33"/>
                        <a:pt x="26" y="32"/>
                      </a:cubicBezTo>
                      <a:cubicBezTo>
                        <a:pt x="25" y="33"/>
                        <a:pt x="24" y="33"/>
                        <a:pt x="23" y="33"/>
                      </a:cubicBezTo>
                      <a:cubicBezTo>
                        <a:pt x="19" y="32"/>
                        <a:pt x="16" y="28"/>
                        <a:pt x="16" y="24"/>
                      </a:cubicBezTo>
                      <a:cubicBezTo>
                        <a:pt x="16" y="22"/>
                        <a:pt x="17" y="21"/>
                        <a:pt x="18" y="21"/>
                      </a:cubicBezTo>
                      <a:cubicBezTo>
                        <a:pt x="17" y="20"/>
                        <a:pt x="17" y="19"/>
                        <a:pt x="17" y="18"/>
                      </a:cubicBezTo>
                      <a:cubicBezTo>
                        <a:pt x="13" y="18"/>
                        <a:pt x="13" y="18"/>
                        <a:pt x="13" y="18"/>
                      </a:cubicBezTo>
                      <a:cubicBezTo>
                        <a:pt x="13" y="19"/>
                        <a:pt x="13" y="20"/>
                        <a:pt x="13" y="20"/>
                      </a:cubicBezTo>
                      <a:cubicBezTo>
                        <a:pt x="11" y="20"/>
                        <a:pt x="11" y="20"/>
                        <a:pt x="10" y="19"/>
                      </a:cubicBezTo>
                      <a:cubicBezTo>
                        <a:pt x="10" y="19"/>
                        <a:pt x="10" y="20"/>
                        <a:pt x="10" y="20"/>
                      </a:cubicBezTo>
                      <a:cubicBezTo>
                        <a:pt x="9" y="20"/>
                        <a:pt x="7" y="18"/>
                        <a:pt x="7" y="18"/>
                      </a:cubicBezTo>
                      <a:cubicBezTo>
                        <a:pt x="4" y="20"/>
                        <a:pt x="5" y="29"/>
                        <a:pt x="2" y="29"/>
                      </a:cubicBezTo>
                      <a:cubicBezTo>
                        <a:pt x="0" y="29"/>
                        <a:pt x="2" y="24"/>
                        <a:pt x="2" y="23"/>
                      </a:cubicBezTo>
                      <a:cubicBezTo>
                        <a:pt x="2" y="22"/>
                        <a:pt x="1" y="21"/>
                        <a:pt x="1" y="20"/>
                      </a:cubicBezTo>
                      <a:cubicBezTo>
                        <a:pt x="1" y="18"/>
                        <a:pt x="2" y="16"/>
                        <a:pt x="3" y="14"/>
                      </a:cubicBezTo>
                      <a:cubicBezTo>
                        <a:pt x="8" y="14"/>
                        <a:pt x="7" y="9"/>
                        <a:pt x="12" y="9"/>
                      </a:cubicBezTo>
                      <a:cubicBezTo>
                        <a:pt x="15" y="9"/>
                        <a:pt x="14" y="13"/>
                        <a:pt x="16" y="13"/>
                      </a:cubicBezTo>
                      <a:cubicBezTo>
                        <a:pt x="17" y="13"/>
                        <a:pt x="17" y="13"/>
                        <a:pt x="18" y="13"/>
                      </a:cubicBezTo>
                      <a:cubicBezTo>
                        <a:pt x="18" y="11"/>
                        <a:pt x="19" y="10"/>
                        <a:pt x="20" y="10"/>
                      </a:cubicBezTo>
                      <a:cubicBezTo>
                        <a:pt x="20" y="6"/>
                        <a:pt x="25" y="7"/>
                        <a:pt x="26" y="6"/>
                      </a:cubicBezTo>
                      <a:cubicBezTo>
                        <a:pt x="27" y="4"/>
                        <a:pt x="26" y="0"/>
                        <a:pt x="27" y="0"/>
                      </a:cubicBezTo>
                      <a:cubicBezTo>
                        <a:pt x="29" y="0"/>
                        <a:pt x="30" y="1"/>
                        <a:pt x="31" y="2"/>
                      </a:cubicBezTo>
                      <a:cubicBezTo>
                        <a:pt x="33" y="4"/>
                        <a:pt x="37" y="19"/>
                        <a:pt x="37" y="21"/>
                      </a:cubicBezTo>
                      <a:cubicBezTo>
                        <a:pt x="37" y="24"/>
                        <a:pt x="34" y="25"/>
                        <a:pt x="34" y="29"/>
                      </a:cubicBezTo>
                      <a:cubicBezTo>
                        <a:pt x="33" y="29"/>
                        <a:pt x="31" y="24"/>
                        <a:pt x="31" y="23"/>
                      </a:cubicBezTo>
                      <a:lnTo>
                        <a:pt x="31" y="24"/>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79" name="Freeform 35">
                  <a:extLst>
                    <a:ext uri="{FF2B5EF4-FFF2-40B4-BE49-F238E27FC236}">
                      <a16:creationId xmlns:a16="http://schemas.microsoft.com/office/drawing/2014/main" id="{1AC4D981-EAEA-89AD-BCDC-ED0EAD31A9EA}"/>
                    </a:ext>
                  </a:extLst>
                </p:cNvPr>
                <p:cNvSpPr>
                  <a:spLocks/>
                </p:cNvSpPr>
                <p:nvPr/>
              </p:nvSpPr>
              <p:spPr bwMode="auto">
                <a:xfrm>
                  <a:off x="6738409" y="2879948"/>
                  <a:ext cx="43372" cy="45851"/>
                </a:xfrm>
                <a:custGeom>
                  <a:avLst/>
                  <a:gdLst>
                    <a:gd name="T0" fmla="*/ 1 w 18"/>
                    <a:gd name="T1" fmla="*/ 19 h 19"/>
                    <a:gd name="T2" fmla="*/ 0 w 18"/>
                    <a:gd name="T3" fmla="*/ 19 h 19"/>
                    <a:gd name="T4" fmla="*/ 14 w 18"/>
                    <a:gd name="T5" fmla="*/ 3 h 19"/>
                    <a:gd name="T6" fmla="*/ 16 w 18"/>
                    <a:gd name="T7" fmla="*/ 0 h 19"/>
                    <a:gd name="T8" fmla="*/ 18 w 18"/>
                    <a:gd name="T9" fmla="*/ 4 h 19"/>
                    <a:gd name="T10" fmla="*/ 15 w 18"/>
                    <a:gd name="T11" fmla="*/ 5 h 19"/>
                    <a:gd name="T12" fmla="*/ 11 w 18"/>
                    <a:gd name="T13" fmla="*/ 8 h 19"/>
                    <a:gd name="T14" fmla="*/ 1 w 18"/>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9">
                      <a:moveTo>
                        <a:pt x="1" y="19"/>
                      </a:moveTo>
                      <a:cubicBezTo>
                        <a:pt x="0" y="19"/>
                        <a:pt x="0" y="19"/>
                        <a:pt x="0" y="19"/>
                      </a:cubicBezTo>
                      <a:cubicBezTo>
                        <a:pt x="2" y="11"/>
                        <a:pt x="11" y="8"/>
                        <a:pt x="14" y="3"/>
                      </a:cubicBezTo>
                      <a:cubicBezTo>
                        <a:pt x="15" y="2"/>
                        <a:pt x="15" y="0"/>
                        <a:pt x="16" y="0"/>
                      </a:cubicBezTo>
                      <a:cubicBezTo>
                        <a:pt x="16" y="2"/>
                        <a:pt x="17" y="3"/>
                        <a:pt x="18" y="4"/>
                      </a:cubicBezTo>
                      <a:cubicBezTo>
                        <a:pt x="17" y="4"/>
                        <a:pt x="17" y="5"/>
                        <a:pt x="15" y="5"/>
                      </a:cubicBezTo>
                      <a:cubicBezTo>
                        <a:pt x="15" y="7"/>
                        <a:pt x="13" y="8"/>
                        <a:pt x="11" y="8"/>
                      </a:cubicBezTo>
                      <a:cubicBezTo>
                        <a:pt x="10" y="13"/>
                        <a:pt x="5" y="17"/>
                        <a:pt x="1" y="19"/>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80" name="Freeform 36">
                  <a:extLst>
                    <a:ext uri="{FF2B5EF4-FFF2-40B4-BE49-F238E27FC236}">
                      <a16:creationId xmlns:a16="http://schemas.microsoft.com/office/drawing/2014/main" id="{6F8086AF-7557-D49C-1B7D-A173C12B1CCF}"/>
                    </a:ext>
                  </a:extLst>
                </p:cNvPr>
                <p:cNvSpPr>
                  <a:spLocks/>
                </p:cNvSpPr>
                <p:nvPr/>
              </p:nvSpPr>
              <p:spPr bwMode="auto">
                <a:xfrm>
                  <a:off x="6769390" y="2725048"/>
                  <a:ext cx="87984" cy="122681"/>
                </a:xfrm>
                <a:custGeom>
                  <a:avLst/>
                  <a:gdLst>
                    <a:gd name="T0" fmla="*/ 3 w 36"/>
                    <a:gd name="T1" fmla="*/ 20 h 50"/>
                    <a:gd name="T2" fmla="*/ 5 w 36"/>
                    <a:gd name="T3" fmla="*/ 13 h 50"/>
                    <a:gd name="T4" fmla="*/ 3 w 36"/>
                    <a:gd name="T5" fmla="*/ 5 h 50"/>
                    <a:gd name="T6" fmla="*/ 6 w 36"/>
                    <a:gd name="T7" fmla="*/ 0 h 50"/>
                    <a:gd name="T8" fmla="*/ 11 w 36"/>
                    <a:gd name="T9" fmla="*/ 4 h 50"/>
                    <a:gd name="T10" fmla="*/ 14 w 36"/>
                    <a:gd name="T11" fmla="*/ 2 h 50"/>
                    <a:gd name="T12" fmla="*/ 15 w 36"/>
                    <a:gd name="T13" fmla="*/ 3 h 50"/>
                    <a:gd name="T14" fmla="*/ 15 w 36"/>
                    <a:gd name="T15" fmla="*/ 5 h 50"/>
                    <a:gd name="T16" fmla="*/ 18 w 36"/>
                    <a:gd name="T17" fmla="*/ 16 h 50"/>
                    <a:gd name="T18" fmla="*/ 13 w 36"/>
                    <a:gd name="T19" fmla="*/ 27 h 50"/>
                    <a:gd name="T20" fmla="*/ 20 w 36"/>
                    <a:gd name="T21" fmla="*/ 39 h 50"/>
                    <a:gd name="T22" fmla="*/ 20 w 36"/>
                    <a:gd name="T23" fmla="*/ 37 h 50"/>
                    <a:gd name="T24" fmla="*/ 23 w 36"/>
                    <a:gd name="T25" fmla="*/ 35 h 50"/>
                    <a:gd name="T26" fmla="*/ 28 w 36"/>
                    <a:gd name="T27" fmla="*/ 41 h 50"/>
                    <a:gd name="T28" fmla="*/ 31 w 36"/>
                    <a:gd name="T29" fmla="*/ 40 h 50"/>
                    <a:gd name="T30" fmla="*/ 32 w 36"/>
                    <a:gd name="T31" fmla="*/ 40 h 50"/>
                    <a:gd name="T32" fmla="*/ 30 w 36"/>
                    <a:gd name="T33" fmla="*/ 43 h 50"/>
                    <a:gd name="T34" fmla="*/ 32 w 36"/>
                    <a:gd name="T35" fmla="*/ 43 h 50"/>
                    <a:gd name="T36" fmla="*/ 36 w 36"/>
                    <a:gd name="T37" fmla="*/ 46 h 50"/>
                    <a:gd name="T38" fmla="*/ 36 w 36"/>
                    <a:gd name="T39" fmla="*/ 48 h 50"/>
                    <a:gd name="T40" fmla="*/ 35 w 36"/>
                    <a:gd name="T41" fmla="*/ 50 h 50"/>
                    <a:gd name="T42" fmla="*/ 33 w 36"/>
                    <a:gd name="T43" fmla="*/ 48 h 50"/>
                    <a:gd name="T44" fmla="*/ 24 w 36"/>
                    <a:gd name="T45" fmla="*/ 40 h 50"/>
                    <a:gd name="T46" fmla="*/ 24 w 36"/>
                    <a:gd name="T47" fmla="*/ 45 h 50"/>
                    <a:gd name="T48" fmla="*/ 17 w 36"/>
                    <a:gd name="T49" fmla="*/ 39 h 50"/>
                    <a:gd name="T50" fmla="*/ 12 w 36"/>
                    <a:gd name="T51" fmla="*/ 41 h 50"/>
                    <a:gd name="T52" fmla="*/ 9 w 36"/>
                    <a:gd name="T53" fmla="*/ 37 h 50"/>
                    <a:gd name="T54" fmla="*/ 10 w 36"/>
                    <a:gd name="T55" fmla="*/ 34 h 50"/>
                    <a:gd name="T56" fmla="*/ 10 w 36"/>
                    <a:gd name="T57" fmla="*/ 32 h 50"/>
                    <a:gd name="T58" fmla="*/ 9 w 36"/>
                    <a:gd name="T59" fmla="*/ 32 h 50"/>
                    <a:gd name="T60" fmla="*/ 7 w 36"/>
                    <a:gd name="T61" fmla="*/ 33 h 50"/>
                    <a:gd name="T62" fmla="*/ 1 w 36"/>
                    <a:gd name="T63" fmla="*/ 29 h 50"/>
                    <a:gd name="T64" fmla="*/ 3 w 36"/>
                    <a:gd name="T65"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50">
                      <a:moveTo>
                        <a:pt x="3" y="20"/>
                      </a:moveTo>
                      <a:cubicBezTo>
                        <a:pt x="4" y="18"/>
                        <a:pt x="4" y="15"/>
                        <a:pt x="5" y="13"/>
                      </a:cubicBezTo>
                      <a:cubicBezTo>
                        <a:pt x="5" y="10"/>
                        <a:pt x="3" y="8"/>
                        <a:pt x="3" y="5"/>
                      </a:cubicBezTo>
                      <a:cubicBezTo>
                        <a:pt x="3" y="2"/>
                        <a:pt x="4" y="0"/>
                        <a:pt x="6" y="0"/>
                      </a:cubicBezTo>
                      <a:cubicBezTo>
                        <a:pt x="9" y="0"/>
                        <a:pt x="8" y="4"/>
                        <a:pt x="11" y="4"/>
                      </a:cubicBezTo>
                      <a:cubicBezTo>
                        <a:pt x="12" y="4"/>
                        <a:pt x="13" y="2"/>
                        <a:pt x="14" y="2"/>
                      </a:cubicBezTo>
                      <a:cubicBezTo>
                        <a:pt x="14" y="2"/>
                        <a:pt x="15" y="3"/>
                        <a:pt x="15" y="3"/>
                      </a:cubicBezTo>
                      <a:cubicBezTo>
                        <a:pt x="15" y="4"/>
                        <a:pt x="15" y="4"/>
                        <a:pt x="15" y="5"/>
                      </a:cubicBezTo>
                      <a:cubicBezTo>
                        <a:pt x="15" y="8"/>
                        <a:pt x="18" y="12"/>
                        <a:pt x="18" y="16"/>
                      </a:cubicBezTo>
                      <a:cubicBezTo>
                        <a:pt x="18" y="22"/>
                        <a:pt x="14" y="22"/>
                        <a:pt x="13" y="27"/>
                      </a:cubicBezTo>
                      <a:cubicBezTo>
                        <a:pt x="13" y="31"/>
                        <a:pt x="17" y="37"/>
                        <a:pt x="20" y="39"/>
                      </a:cubicBezTo>
                      <a:cubicBezTo>
                        <a:pt x="20" y="38"/>
                        <a:pt x="20" y="38"/>
                        <a:pt x="20" y="37"/>
                      </a:cubicBezTo>
                      <a:cubicBezTo>
                        <a:pt x="20" y="36"/>
                        <a:pt x="21" y="35"/>
                        <a:pt x="23" y="35"/>
                      </a:cubicBezTo>
                      <a:cubicBezTo>
                        <a:pt x="26" y="36"/>
                        <a:pt x="27" y="41"/>
                        <a:pt x="28" y="41"/>
                      </a:cubicBezTo>
                      <a:cubicBezTo>
                        <a:pt x="29" y="41"/>
                        <a:pt x="29" y="40"/>
                        <a:pt x="31" y="40"/>
                      </a:cubicBezTo>
                      <a:cubicBezTo>
                        <a:pt x="31" y="40"/>
                        <a:pt x="32" y="40"/>
                        <a:pt x="32" y="40"/>
                      </a:cubicBezTo>
                      <a:cubicBezTo>
                        <a:pt x="32" y="42"/>
                        <a:pt x="30" y="42"/>
                        <a:pt x="30" y="43"/>
                      </a:cubicBezTo>
                      <a:cubicBezTo>
                        <a:pt x="30" y="44"/>
                        <a:pt x="32" y="43"/>
                        <a:pt x="32" y="43"/>
                      </a:cubicBezTo>
                      <a:cubicBezTo>
                        <a:pt x="32" y="45"/>
                        <a:pt x="34" y="46"/>
                        <a:pt x="36" y="46"/>
                      </a:cubicBezTo>
                      <a:cubicBezTo>
                        <a:pt x="36" y="47"/>
                        <a:pt x="36" y="47"/>
                        <a:pt x="36" y="48"/>
                      </a:cubicBezTo>
                      <a:cubicBezTo>
                        <a:pt x="36" y="49"/>
                        <a:pt x="35" y="50"/>
                        <a:pt x="35" y="50"/>
                      </a:cubicBezTo>
                      <a:cubicBezTo>
                        <a:pt x="34" y="50"/>
                        <a:pt x="33" y="48"/>
                        <a:pt x="33" y="48"/>
                      </a:cubicBezTo>
                      <a:cubicBezTo>
                        <a:pt x="32" y="45"/>
                        <a:pt x="25" y="42"/>
                        <a:pt x="24" y="40"/>
                      </a:cubicBezTo>
                      <a:cubicBezTo>
                        <a:pt x="23" y="42"/>
                        <a:pt x="23" y="43"/>
                        <a:pt x="24" y="45"/>
                      </a:cubicBezTo>
                      <a:cubicBezTo>
                        <a:pt x="20" y="45"/>
                        <a:pt x="20" y="39"/>
                        <a:pt x="17" y="39"/>
                      </a:cubicBezTo>
                      <a:cubicBezTo>
                        <a:pt x="15" y="39"/>
                        <a:pt x="14" y="41"/>
                        <a:pt x="12" y="41"/>
                      </a:cubicBezTo>
                      <a:cubicBezTo>
                        <a:pt x="11" y="41"/>
                        <a:pt x="9" y="38"/>
                        <a:pt x="9" y="37"/>
                      </a:cubicBezTo>
                      <a:cubicBezTo>
                        <a:pt x="9" y="35"/>
                        <a:pt x="10" y="35"/>
                        <a:pt x="10" y="34"/>
                      </a:cubicBezTo>
                      <a:cubicBezTo>
                        <a:pt x="10" y="32"/>
                        <a:pt x="10" y="32"/>
                        <a:pt x="10" y="32"/>
                      </a:cubicBezTo>
                      <a:cubicBezTo>
                        <a:pt x="9" y="32"/>
                        <a:pt x="9" y="32"/>
                        <a:pt x="9" y="32"/>
                      </a:cubicBezTo>
                      <a:cubicBezTo>
                        <a:pt x="8" y="32"/>
                        <a:pt x="8" y="33"/>
                        <a:pt x="7" y="33"/>
                      </a:cubicBezTo>
                      <a:cubicBezTo>
                        <a:pt x="6" y="33"/>
                        <a:pt x="1" y="30"/>
                        <a:pt x="1" y="29"/>
                      </a:cubicBezTo>
                      <a:cubicBezTo>
                        <a:pt x="1" y="25"/>
                        <a:pt x="0" y="20"/>
                        <a:pt x="3" y="2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81" name="Freeform 37">
                  <a:extLst>
                    <a:ext uri="{FF2B5EF4-FFF2-40B4-BE49-F238E27FC236}">
                      <a16:creationId xmlns:a16="http://schemas.microsoft.com/office/drawing/2014/main" id="{02152864-D219-D631-EEBA-AB62DFAADAFF}"/>
                    </a:ext>
                  </a:extLst>
                </p:cNvPr>
                <p:cNvSpPr>
                  <a:spLocks/>
                </p:cNvSpPr>
                <p:nvPr/>
              </p:nvSpPr>
              <p:spPr bwMode="auto">
                <a:xfrm>
                  <a:off x="6859851" y="2847729"/>
                  <a:ext cx="27262" cy="49568"/>
                </a:xfrm>
                <a:custGeom>
                  <a:avLst/>
                  <a:gdLst>
                    <a:gd name="T0" fmla="*/ 10 w 11"/>
                    <a:gd name="T1" fmla="*/ 13 h 20"/>
                    <a:gd name="T2" fmla="*/ 6 w 11"/>
                    <a:gd name="T3" fmla="*/ 13 h 20"/>
                    <a:gd name="T4" fmla="*/ 9 w 11"/>
                    <a:gd name="T5" fmla="*/ 18 h 20"/>
                    <a:gd name="T6" fmla="*/ 9 w 11"/>
                    <a:gd name="T7" fmla="*/ 20 h 20"/>
                    <a:gd name="T8" fmla="*/ 6 w 11"/>
                    <a:gd name="T9" fmla="*/ 20 h 20"/>
                    <a:gd name="T10" fmla="*/ 5 w 11"/>
                    <a:gd name="T11" fmla="*/ 16 h 20"/>
                    <a:gd name="T12" fmla="*/ 5 w 11"/>
                    <a:gd name="T13" fmla="*/ 15 h 20"/>
                    <a:gd name="T14" fmla="*/ 1 w 11"/>
                    <a:gd name="T15" fmla="*/ 11 h 20"/>
                    <a:gd name="T16" fmla="*/ 1 w 11"/>
                    <a:gd name="T17" fmla="*/ 10 h 20"/>
                    <a:gd name="T18" fmla="*/ 5 w 11"/>
                    <a:gd name="T19" fmla="*/ 10 h 20"/>
                    <a:gd name="T20" fmla="*/ 6 w 11"/>
                    <a:gd name="T21" fmla="*/ 9 h 20"/>
                    <a:gd name="T22" fmla="*/ 0 w 11"/>
                    <a:gd name="T23" fmla="*/ 1 h 20"/>
                    <a:gd name="T24" fmla="*/ 2 w 11"/>
                    <a:gd name="T25" fmla="*/ 0 h 20"/>
                    <a:gd name="T26" fmla="*/ 8 w 11"/>
                    <a:gd name="T27" fmla="*/ 1 h 20"/>
                    <a:gd name="T28" fmla="*/ 8 w 11"/>
                    <a:gd name="T29" fmla="*/ 4 h 20"/>
                    <a:gd name="T30" fmla="*/ 9 w 11"/>
                    <a:gd name="T31" fmla="*/ 4 h 20"/>
                    <a:gd name="T32" fmla="*/ 9 w 11"/>
                    <a:gd name="T33" fmla="*/ 8 h 20"/>
                    <a:gd name="T34" fmla="*/ 11 w 11"/>
                    <a:gd name="T35" fmla="*/ 10 h 20"/>
                    <a:gd name="T36" fmla="*/ 10 w 11"/>
                    <a:gd name="T37"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20">
                      <a:moveTo>
                        <a:pt x="10" y="13"/>
                      </a:moveTo>
                      <a:cubicBezTo>
                        <a:pt x="6" y="13"/>
                        <a:pt x="6" y="13"/>
                        <a:pt x="6" y="13"/>
                      </a:cubicBezTo>
                      <a:cubicBezTo>
                        <a:pt x="7" y="15"/>
                        <a:pt x="8" y="18"/>
                        <a:pt x="9" y="18"/>
                      </a:cubicBezTo>
                      <a:cubicBezTo>
                        <a:pt x="9" y="20"/>
                        <a:pt x="9" y="20"/>
                        <a:pt x="9" y="20"/>
                      </a:cubicBezTo>
                      <a:cubicBezTo>
                        <a:pt x="8" y="20"/>
                        <a:pt x="7" y="20"/>
                        <a:pt x="6" y="20"/>
                      </a:cubicBezTo>
                      <a:cubicBezTo>
                        <a:pt x="4" y="20"/>
                        <a:pt x="4" y="18"/>
                        <a:pt x="5" y="16"/>
                      </a:cubicBezTo>
                      <a:cubicBezTo>
                        <a:pt x="5" y="15"/>
                        <a:pt x="5" y="15"/>
                        <a:pt x="5" y="15"/>
                      </a:cubicBezTo>
                      <a:cubicBezTo>
                        <a:pt x="3" y="15"/>
                        <a:pt x="1" y="12"/>
                        <a:pt x="1" y="11"/>
                      </a:cubicBezTo>
                      <a:cubicBezTo>
                        <a:pt x="1" y="10"/>
                        <a:pt x="1" y="10"/>
                        <a:pt x="1" y="10"/>
                      </a:cubicBezTo>
                      <a:cubicBezTo>
                        <a:pt x="3" y="10"/>
                        <a:pt x="4" y="10"/>
                        <a:pt x="5" y="10"/>
                      </a:cubicBezTo>
                      <a:cubicBezTo>
                        <a:pt x="5" y="10"/>
                        <a:pt x="6" y="9"/>
                        <a:pt x="6" y="9"/>
                      </a:cubicBezTo>
                      <a:cubicBezTo>
                        <a:pt x="6" y="5"/>
                        <a:pt x="0" y="3"/>
                        <a:pt x="0" y="1"/>
                      </a:cubicBezTo>
                      <a:cubicBezTo>
                        <a:pt x="1" y="1"/>
                        <a:pt x="1" y="0"/>
                        <a:pt x="2" y="0"/>
                      </a:cubicBezTo>
                      <a:cubicBezTo>
                        <a:pt x="4" y="0"/>
                        <a:pt x="6" y="1"/>
                        <a:pt x="8" y="1"/>
                      </a:cubicBezTo>
                      <a:cubicBezTo>
                        <a:pt x="8" y="2"/>
                        <a:pt x="8" y="3"/>
                        <a:pt x="8" y="4"/>
                      </a:cubicBezTo>
                      <a:cubicBezTo>
                        <a:pt x="8" y="4"/>
                        <a:pt x="9" y="4"/>
                        <a:pt x="9" y="4"/>
                      </a:cubicBezTo>
                      <a:cubicBezTo>
                        <a:pt x="10" y="5"/>
                        <a:pt x="9" y="8"/>
                        <a:pt x="9" y="8"/>
                      </a:cubicBezTo>
                      <a:cubicBezTo>
                        <a:pt x="9" y="8"/>
                        <a:pt x="11" y="10"/>
                        <a:pt x="11" y="10"/>
                      </a:cubicBezTo>
                      <a:cubicBezTo>
                        <a:pt x="11" y="12"/>
                        <a:pt x="11" y="12"/>
                        <a:pt x="10" y="13"/>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82" name="Freeform 38">
                  <a:extLst>
                    <a:ext uri="{FF2B5EF4-FFF2-40B4-BE49-F238E27FC236}">
                      <a16:creationId xmlns:a16="http://schemas.microsoft.com/office/drawing/2014/main" id="{52BC7439-2F2D-AA2F-0B5E-749FF9325732}"/>
                    </a:ext>
                  </a:extLst>
                </p:cNvPr>
                <p:cNvSpPr>
                  <a:spLocks/>
                </p:cNvSpPr>
                <p:nvPr/>
              </p:nvSpPr>
              <p:spPr bwMode="auto">
                <a:xfrm>
                  <a:off x="6818958" y="2860121"/>
                  <a:ext cx="22306" cy="32219"/>
                </a:xfrm>
                <a:custGeom>
                  <a:avLst/>
                  <a:gdLst>
                    <a:gd name="T0" fmla="*/ 2 w 9"/>
                    <a:gd name="T1" fmla="*/ 1 h 13"/>
                    <a:gd name="T2" fmla="*/ 9 w 9"/>
                    <a:gd name="T3" fmla="*/ 5 h 13"/>
                    <a:gd name="T4" fmla="*/ 1 w 9"/>
                    <a:gd name="T5" fmla="*/ 13 h 13"/>
                    <a:gd name="T6" fmla="*/ 0 w 9"/>
                    <a:gd name="T7" fmla="*/ 2 h 13"/>
                    <a:gd name="T8" fmla="*/ 1 w 9"/>
                    <a:gd name="T9" fmla="*/ 0 h 13"/>
                    <a:gd name="T10" fmla="*/ 3 w 9"/>
                    <a:gd name="T11" fmla="*/ 2 h 13"/>
                    <a:gd name="T12" fmla="*/ 2 w 9"/>
                    <a:gd name="T13" fmla="*/ 1 h 13"/>
                  </a:gdLst>
                  <a:ahLst/>
                  <a:cxnLst>
                    <a:cxn ang="0">
                      <a:pos x="T0" y="T1"/>
                    </a:cxn>
                    <a:cxn ang="0">
                      <a:pos x="T2" y="T3"/>
                    </a:cxn>
                    <a:cxn ang="0">
                      <a:pos x="T4" y="T5"/>
                    </a:cxn>
                    <a:cxn ang="0">
                      <a:pos x="T6" y="T7"/>
                    </a:cxn>
                    <a:cxn ang="0">
                      <a:pos x="T8" y="T9"/>
                    </a:cxn>
                    <a:cxn ang="0">
                      <a:pos x="T10" y="T11"/>
                    </a:cxn>
                    <a:cxn ang="0">
                      <a:pos x="T12" y="T13"/>
                    </a:cxn>
                  </a:cxnLst>
                  <a:rect l="0" t="0" r="r" b="b"/>
                  <a:pathLst>
                    <a:path w="9" h="13">
                      <a:moveTo>
                        <a:pt x="2" y="1"/>
                      </a:moveTo>
                      <a:cubicBezTo>
                        <a:pt x="3" y="2"/>
                        <a:pt x="9" y="3"/>
                        <a:pt x="9" y="5"/>
                      </a:cubicBezTo>
                      <a:cubicBezTo>
                        <a:pt x="9" y="9"/>
                        <a:pt x="3" y="11"/>
                        <a:pt x="1" y="13"/>
                      </a:cubicBezTo>
                      <a:cubicBezTo>
                        <a:pt x="1" y="9"/>
                        <a:pt x="0" y="4"/>
                        <a:pt x="0" y="2"/>
                      </a:cubicBezTo>
                      <a:cubicBezTo>
                        <a:pt x="0" y="1"/>
                        <a:pt x="1" y="0"/>
                        <a:pt x="1" y="0"/>
                      </a:cubicBezTo>
                      <a:cubicBezTo>
                        <a:pt x="2" y="0"/>
                        <a:pt x="3" y="1"/>
                        <a:pt x="3" y="2"/>
                      </a:cubicBezTo>
                      <a:lnTo>
                        <a:pt x="2" y="1"/>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83" name="Freeform 39">
                  <a:extLst>
                    <a:ext uri="{FF2B5EF4-FFF2-40B4-BE49-F238E27FC236}">
                      <a16:creationId xmlns:a16="http://schemas.microsoft.com/office/drawing/2014/main" id="{1F83F29E-0014-F30C-AB72-F6E6E5FDDC6D}"/>
                    </a:ext>
                  </a:extLst>
                </p:cNvPr>
                <p:cNvSpPr>
                  <a:spLocks/>
                </p:cNvSpPr>
                <p:nvPr/>
              </p:nvSpPr>
              <p:spPr bwMode="auto">
                <a:xfrm>
                  <a:off x="6831350" y="2879948"/>
                  <a:ext cx="21067" cy="38416"/>
                </a:xfrm>
                <a:custGeom>
                  <a:avLst/>
                  <a:gdLst>
                    <a:gd name="T0" fmla="*/ 9 w 9"/>
                    <a:gd name="T1" fmla="*/ 3 h 16"/>
                    <a:gd name="T2" fmla="*/ 6 w 9"/>
                    <a:gd name="T3" fmla="*/ 11 h 16"/>
                    <a:gd name="T4" fmla="*/ 7 w 9"/>
                    <a:gd name="T5" fmla="*/ 15 h 16"/>
                    <a:gd name="T6" fmla="*/ 6 w 9"/>
                    <a:gd name="T7" fmla="*/ 16 h 16"/>
                    <a:gd name="T8" fmla="*/ 0 w 9"/>
                    <a:gd name="T9" fmla="*/ 9 h 16"/>
                    <a:gd name="T10" fmla="*/ 3 w 9"/>
                    <a:gd name="T11" fmla="*/ 8 h 16"/>
                    <a:gd name="T12" fmla="*/ 5 w 9"/>
                    <a:gd name="T13" fmla="*/ 1 h 16"/>
                    <a:gd name="T14" fmla="*/ 9 w 9"/>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6">
                      <a:moveTo>
                        <a:pt x="9" y="3"/>
                      </a:moveTo>
                      <a:cubicBezTo>
                        <a:pt x="9" y="6"/>
                        <a:pt x="6" y="8"/>
                        <a:pt x="6" y="11"/>
                      </a:cubicBezTo>
                      <a:cubicBezTo>
                        <a:pt x="6" y="14"/>
                        <a:pt x="7" y="13"/>
                        <a:pt x="7" y="15"/>
                      </a:cubicBezTo>
                      <a:cubicBezTo>
                        <a:pt x="7" y="15"/>
                        <a:pt x="6" y="16"/>
                        <a:pt x="6" y="16"/>
                      </a:cubicBezTo>
                      <a:cubicBezTo>
                        <a:pt x="5" y="16"/>
                        <a:pt x="0" y="11"/>
                        <a:pt x="0" y="9"/>
                      </a:cubicBezTo>
                      <a:cubicBezTo>
                        <a:pt x="0" y="8"/>
                        <a:pt x="2" y="8"/>
                        <a:pt x="3" y="8"/>
                      </a:cubicBezTo>
                      <a:cubicBezTo>
                        <a:pt x="3" y="7"/>
                        <a:pt x="4" y="1"/>
                        <a:pt x="5" y="1"/>
                      </a:cubicBezTo>
                      <a:cubicBezTo>
                        <a:pt x="8" y="0"/>
                        <a:pt x="9" y="2"/>
                        <a:pt x="9" y="3"/>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84" name="Freeform 40">
                  <a:extLst>
                    <a:ext uri="{FF2B5EF4-FFF2-40B4-BE49-F238E27FC236}">
                      <a16:creationId xmlns:a16="http://schemas.microsoft.com/office/drawing/2014/main" id="{5CA435B2-3386-3E79-9C02-F321395E2E3F}"/>
                    </a:ext>
                  </a:extLst>
                </p:cNvPr>
                <p:cNvSpPr>
                  <a:spLocks/>
                </p:cNvSpPr>
                <p:nvPr/>
              </p:nvSpPr>
              <p:spPr bwMode="auto">
                <a:xfrm>
                  <a:off x="6851177" y="2882427"/>
                  <a:ext cx="11153" cy="22306"/>
                </a:xfrm>
                <a:custGeom>
                  <a:avLst/>
                  <a:gdLst>
                    <a:gd name="T0" fmla="*/ 5 w 5"/>
                    <a:gd name="T1" fmla="*/ 0 h 9"/>
                    <a:gd name="T2" fmla="*/ 1 w 5"/>
                    <a:gd name="T3" fmla="*/ 9 h 9"/>
                    <a:gd name="T4" fmla="*/ 0 w 5"/>
                    <a:gd name="T5" fmla="*/ 9 h 9"/>
                    <a:gd name="T6" fmla="*/ 2 w 5"/>
                    <a:gd name="T7" fmla="*/ 0 h 9"/>
                    <a:gd name="T8" fmla="*/ 5 w 5"/>
                    <a:gd name="T9" fmla="*/ 0 h 9"/>
                  </a:gdLst>
                  <a:ahLst/>
                  <a:cxnLst>
                    <a:cxn ang="0">
                      <a:pos x="T0" y="T1"/>
                    </a:cxn>
                    <a:cxn ang="0">
                      <a:pos x="T2" y="T3"/>
                    </a:cxn>
                    <a:cxn ang="0">
                      <a:pos x="T4" y="T5"/>
                    </a:cxn>
                    <a:cxn ang="0">
                      <a:pos x="T6" y="T7"/>
                    </a:cxn>
                    <a:cxn ang="0">
                      <a:pos x="T8" y="T9"/>
                    </a:cxn>
                  </a:cxnLst>
                  <a:rect l="0" t="0" r="r" b="b"/>
                  <a:pathLst>
                    <a:path w="5" h="9">
                      <a:moveTo>
                        <a:pt x="5" y="0"/>
                      </a:moveTo>
                      <a:cubicBezTo>
                        <a:pt x="5" y="4"/>
                        <a:pt x="1" y="6"/>
                        <a:pt x="1" y="9"/>
                      </a:cubicBezTo>
                      <a:cubicBezTo>
                        <a:pt x="1" y="9"/>
                        <a:pt x="0" y="9"/>
                        <a:pt x="0" y="9"/>
                      </a:cubicBezTo>
                      <a:cubicBezTo>
                        <a:pt x="1" y="6"/>
                        <a:pt x="2" y="4"/>
                        <a:pt x="2" y="0"/>
                      </a:cubicBezTo>
                      <a:cubicBezTo>
                        <a:pt x="3" y="0"/>
                        <a:pt x="4" y="0"/>
                        <a:pt x="5" y="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85" name="Freeform 41">
                  <a:extLst>
                    <a:ext uri="{FF2B5EF4-FFF2-40B4-BE49-F238E27FC236}">
                      <a16:creationId xmlns:a16="http://schemas.microsoft.com/office/drawing/2014/main" id="{97798B99-09A9-2BA0-C1AD-31A3FD146ABE}"/>
                    </a:ext>
                  </a:extLst>
                </p:cNvPr>
                <p:cNvSpPr>
                  <a:spLocks/>
                </p:cNvSpPr>
                <p:nvPr/>
              </p:nvSpPr>
              <p:spPr bwMode="auto">
                <a:xfrm>
                  <a:off x="6854894" y="2897297"/>
                  <a:ext cx="14870" cy="12392"/>
                </a:xfrm>
                <a:custGeom>
                  <a:avLst/>
                  <a:gdLst>
                    <a:gd name="T0" fmla="*/ 6 w 6"/>
                    <a:gd name="T1" fmla="*/ 0 h 5"/>
                    <a:gd name="T2" fmla="*/ 2 w 6"/>
                    <a:gd name="T3" fmla="*/ 5 h 5"/>
                    <a:gd name="T4" fmla="*/ 0 w 6"/>
                    <a:gd name="T5" fmla="*/ 4 h 5"/>
                    <a:gd name="T6" fmla="*/ 3 w 6"/>
                    <a:gd name="T7" fmla="*/ 0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cubicBezTo>
                        <a:pt x="6" y="3"/>
                        <a:pt x="4" y="5"/>
                        <a:pt x="2" y="5"/>
                      </a:cubicBezTo>
                      <a:cubicBezTo>
                        <a:pt x="1" y="5"/>
                        <a:pt x="0" y="4"/>
                        <a:pt x="0" y="4"/>
                      </a:cubicBezTo>
                      <a:cubicBezTo>
                        <a:pt x="0" y="2"/>
                        <a:pt x="2" y="2"/>
                        <a:pt x="3" y="0"/>
                      </a:cubicBezTo>
                      <a:cubicBezTo>
                        <a:pt x="4" y="1"/>
                        <a:pt x="5" y="1"/>
                        <a:pt x="6" y="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86" name="Freeform 42">
                  <a:extLst>
                    <a:ext uri="{FF2B5EF4-FFF2-40B4-BE49-F238E27FC236}">
                      <a16:creationId xmlns:a16="http://schemas.microsoft.com/office/drawing/2014/main" id="{DE516800-CFC3-9DF4-EA91-61BD5B9F86E1}"/>
                    </a:ext>
                  </a:extLst>
                </p:cNvPr>
                <p:cNvSpPr>
                  <a:spLocks/>
                </p:cNvSpPr>
                <p:nvPr/>
              </p:nvSpPr>
              <p:spPr bwMode="auto">
                <a:xfrm>
                  <a:off x="6841263" y="2847729"/>
                  <a:ext cx="16110" cy="19827"/>
                </a:xfrm>
                <a:custGeom>
                  <a:avLst/>
                  <a:gdLst>
                    <a:gd name="T0" fmla="*/ 0 w 7"/>
                    <a:gd name="T1" fmla="*/ 4 h 8"/>
                    <a:gd name="T2" fmla="*/ 0 w 7"/>
                    <a:gd name="T3" fmla="*/ 0 h 8"/>
                    <a:gd name="T4" fmla="*/ 2 w 7"/>
                    <a:gd name="T5" fmla="*/ 0 h 8"/>
                    <a:gd name="T6" fmla="*/ 6 w 7"/>
                    <a:gd name="T7" fmla="*/ 6 h 8"/>
                    <a:gd name="T8" fmla="*/ 4 w 7"/>
                    <a:gd name="T9" fmla="*/ 4 h 8"/>
                    <a:gd name="T10" fmla="*/ 0 w 7"/>
                    <a:gd name="T11" fmla="*/ 4 h 8"/>
                  </a:gdLst>
                  <a:ahLst/>
                  <a:cxnLst>
                    <a:cxn ang="0">
                      <a:pos x="T0" y="T1"/>
                    </a:cxn>
                    <a:cxn ang="0">
                      <a:pos x="T2" y="T3"/>
                    </a:cxn>
                    <a:cxn ang="0">
                      <a:pos x="T4" y="T5"/>
                    </a:cxn>
                    <a:cxn ang="0">
                      <a:pos x="T6" y="T7"/>
                    </a:cxn>
                    <a:cxn ang="0">
                      <a:pos x="T8" y="T9"/>
                    </a:cxn>
                    <a:cxn ang="0">
                      <a:pos x="T10" y="T11"/>
                    </a:cxn>
                  </a:cxnLst>
                  <a:rect l="0" t="0" r="r" b="b"/>
                  <a:pathLst>
                    <a:path w="7" h="8">
                      <a:moveTo>
                        <a:pt x="0" y="4"/>
                      </a:moveTo>
                      <a:cubicBezTo>
                        <a:pt x="0" y="2"/>
                        <a:pt x="0" y="1"/>
                        <a:pt x="0" y="0"/>
                      </a:cubicBezTo>
                      <a:cubicBezTo>
                        <a:pt x="2" y="0"/>
                        <a:pt x="2" y="0"/>
                        <a:pt x="2" y="0"/>
                      </a:cubicBezTo>
                      <a:cubicBezTo>
                        <a:pt x="3" y="2"/>
                        <a:pt x="7" y="3"/>
                        <a:pt x="6" y="6"/>
                      </a:cubicBezTo>
                      <a:cubicBezTo>
                        <a:pt x="6" y="8"/>
                        <a:pt x="4" y="5"/>
                        <a:pt x="4" y="4"/>
                      </a:cubicBezTo>
                      <a:cubicBezTo>
                        <a:pt x="2" y="4"/>
                        <a:pt x="1" y="4"/>
                        <a:pt x="0" y="4"/>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87" name="Freeform 43">
                  <a:extLst>
                    <a:ext uri="{FF2B5EF4-FFF2-40B4-BE49-F238E27FC236}">
                      <a16:creationId xmlns:a16="http://schemas.microsoft.com/office/drawing/2014/main" id="{5F6B5078-6806-3763-651C-42CC5FE30C1D}"/>
                    </a:ext>
                  </a:extLst>
                </p:cNvPr>
                <p:cNvSpPr>
                  <a:spLocks/>
                </p:cNvSpPr>
                <p:nvPr/>
              </p:nvSpPr>
              <p:spPr bwMode="auto">
                <a:xfrm>
                  <a:off x="6786738" y="2827902"/>
                  <a:ext cx="24784" cy="24784"/>
                </a:xfrm>
                <a:custGeom>
                  <a:avLst/>
                  <a:gdLst>
                    <a:gd name="T0" fmla="*/ 8 w 10"/>
                    <a:gd name="T1" fmla="*/ 10 h 10"/>
                    <a:gd name="T2" fmla="*/ 0 w 10"/>
                    <a:gd name="T3" fmla="*/ 0 h 10"/>
                    <a:gd name="T4" fmla="*/ 3 w 10"/>
                    <a:gd name="T5" fmla="*/ 0 h 10"/>
                    <a:gd name="T6" fmla="*/ 9 w 10"/>
                    <a:gd name="T7" fmla="*/ 5 h 10"/>
                    <a:gd name="T8" fmla="*/ 8 w 10"/>
                    <a:gd name="T9" fmla="*/ 10 h 10"/>
                  </a:gdLst>
                  <a:ahLst/>
                  <a:cxnLst>
                    <a:cxn ang="0">
                      <a:pos x="T0" y="T1"/>
                    </a:cxn>
                    <a:cxn ang="0">
                      <a:pos x="T2" y="T3"/>
                    </a:cxn>
                    <a:cxn ang="0">
                      <a:pos x="T4" y="T5"/>
                    </a:cxn>
                    <a:cxn ang="0">
                      <a:pos x="T6" y="T7"/>
                    </a:cxn>
                    <a:cxn ang="0">
                      <a:pos x="T8" y="T9"/>
                    </a:cxn>
                  </a:cxnLst>
                  <a:rect l="0" t="0" r="r" b="b"/>
                  <a:pathLst>
                    <a:path w="10" h="10">
                      <a:moveTo>
                        <a:pt x="8" y="10"/>
                      </a:moveTo>
                      <a:cubicBezTo>
                        <a:pt x="6" y="10"/>
                        <a:pt x="0" y="0"/>
                        <a:pt x="0" y="0"/>
                      </a:cubicBezTo>
                      <a:cubicBezTo>
                        <a:pt x="3" y="0"/>
                        <a:pt x="3" y="0"/>
                        <a:pt x="3" y="0"/>
                      </a:cubicBezTo>
                      <a:cubicBezTo>
                        <a:pt x="6" y="2"/>
                        <a:pt x="9" y="2"/>
                        <a:pt x="9" y="5"/>
                      </a:cubicBezTo>
                      <a:cubicBezTo>
                        <a:pt x="10" y="7"/>
                        <a:pt x="9" y="10"/>
                        <a:pt x="8" y="1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88" name="Freeform 44">
                  <a:extLst>
                    <a:ext uri="{FF2B5EF4-FFF2-40B4-BE49-F238E27FC236}">
                      <a16:creationId xmlns:a16="http://schemas.microsoft.com/office/drawing/2014/main" id="{77BD4D22-459B-3E8D-B199-9F1F81909E88}"/>
                    </a:ext>
                  </a:extLst>
                </p:cNvPr>
                <p:cNvSpPr>
                  <a:spLocks/>
                </p:cNvSpPr>
                <p:nvPr/>
              </p:nvSpPr>
              <p:spPr bwMode="auto">
                <a:xfrm>
                  <a:off x="6811523" y="2830380"/>
                  <a:ext cx="7435" cy="2478"/>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1" y="1"/>
                        <a:pt x="2" y="1"/>
                        <a:pt x="3" y="1"/>
                      </a:cubicBezTo>
                      <a:cubicBezTo>
                        <a:pt x="2" y="0"/>
                        <a:pt x="1" y="1"/>
                        <a:pt x="0" y="1"/>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89" name="Freeform 45">
                  <a:extLst>
                    <a:ext uri="{FF2B5EF4-FFF2-40B4-BE49-F238E27FC236}">
                      <a16:creationId xmlns:a16="http://schemas.microsoft.com/office/drawing/2014/main" id="{F226BAAD-DB85-6D63-CC07-34F372B14223}"/>
                    </a:ext>
                  </a:extLst>
                </p:cNvPr>
                <p:cNvSpPr>
                  <a:spLocks/>
                </p:cNvSpPr>
                <p:nvPr/>
              </p:nvSpPr>
              <p:spPr bwMode="auto">
                <a:xfrm>
                  <a:off x="6776825" y="2578822"/>
                  <a:ext cx="44611" cy="60721"/>
                </a:xfrm>
                <a:custGeom>
                  <a:avLst/>
                  <a:gdLst>
                    <a:gd name="T0" fmla="*/ 5 w 18"/>
                    <a:gd name="T1" fmla="*/ 25 h 25"/>
                    <a:gd name="T2" fmla="*/ 1 w 18"/>
                    <a:gd name="T3" fmla="*/ 17 h 25"/>
                    <a:gd name="T4" fmla="*/ 11 w 18"/>
                    <a:gd name="T5" fmla="*/ 0 h 25"/>
                    <a:gd name="T6" fmla="*/ 5 w 18"/>
                    <a:gd name="T7" fmla="*/ 25 h 25"/>
                  </a:gdLst>
                  <a:ahLst/>
                  <a:cxnLst>
                    <a:cxn ang="0">
                      <a:pos x="T0" y="T1"/>
                    </a:cxn>
                    <a:cxn ang="0">
                      <a:pos x="T2" y="T3"/>
                    </a:cxn>
                    <a:cxn ang="0">
                      <a:pos x="T4" y="T5"/>
                    </a:cxn>
                    <a:cxn ang="0">
                      <a:pos x="T6" y="T7"/>
                    </a:cxn>
                  </a:cxnLst>
                  <a:rect l="0" t="0" r="r" b="b"/>
                  <a:pathLst>
                    <a:path w="18" h="25">
                      <a:moveTo>
                        <a:pt x="5" y="25"/>
                      </a:moveTo>
                      <a:cubicBezTo>
                        <a:pt x="0" y="25"/>
                        <a:pt x="1" y="22"/>
                        <a:pt x="1" y="17"/>
                      </a:cubicBezTo>
                      <a:cubicBezTo>
                        <a:pt x="1" y="11"/>
                        <a:pt x="7" y="0"/>
                        <a:pt x="11" y="0"/>
                      </a:cubicBezTo>
                      <a:cubicBezTo>
                        <a:pt x="18" y="0"/>
                        <a:pt x="11" y="25"/>
                        <a:pt x="5" y="25"/>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90" name="Freeform 46">
                  <a:extLst>
                    <a:ext uri="{FF2B5EF4-FFF2-40B4-BE49-F238E27FC236}">
                      <a16:creationId xmlns:a16="http://schemas.microsoft.com/office/drawing/2014/main" id="{9BD590CF-D558-17EF-4845-4D988B21CFF5}"/>
                    </a:ext>
                  </a:extLst>
                </p:cNvPr>
                <p:cNvSpPr>
                  <a:spLocks/>
                </p:cNvSpPr>
                <p:nvPr/>
              </p:nvSpPr>
              <p:spPr bwMode="auto">
                <a:xfrm>
                  <a:off x="6545094" y="2689111"/>
                  <a:ext cx="50808" cy="40894"/>
                </a:xfrm>
                <a:custGeom>
                  <a:avLst/>
                  <a:gdLst>
                    <a:gd name="T0" fmla="*/ 2 w 21"/>
                    <a:gd name="T1" fmla="*/ 7 h 17"/>
                    <a:gd name="T2" fmla="*/ 17 w 21"/>
                    <a:gd name="T3" fmla="*/ 0 h 17"/>
                    <a:gd name="T4" fmla="*/ 21 w 21"/>
                    <a:gd name="T5" fmla="*/ 4 h 17"/>
                    <a:gd name="T6" fmla="*/ 8 w 21"/>
                    <a:gd name="T7" fmla="*/ 17 h 17"/>
                    <a:gd name="T8" fmla="*/ 2 w 21"/>
                    <a:gd name="T9" fmla="*/ 11 h 17"/>
                    <a:gd name="T10" fmla="*/ 2 w 21"/>
                    <a:gd name="T11" fmla="*/ 7 h 17"/>
                  </a:gdLst>
                  <a:ahLst/>
                  <a:cxnLst>
                    <a:cxn ang="0">
                      <a:pos x="T0" y="T1"/>
                    </a:cxn>
                    <a:cxn ang="0">
                      <a:pos x="T2" y="T3"/>
                    </a:cxn>
                    <a:cxn ang="0">
                      <a:pos x="T4" y="T5"/>
                    </a:cxn>
                    <a:cxn ang="0">
                      <a:pos x="T6" y="T7"/>
                    </a:cxn>
                    <a:cxn ang="0">
                      <a:pos x="T8" y="T9"/>
                    </a:cxn>
                    <a:cxn ang="0">
                      <a:pos x="T10" y="T11"/>
                    </a:cxn>
                  </a:cxnLst>
                  <a:rect l="0" t="0" r="r" b="b"/>
                  <a:pathLst>
                    <a:path w="21" h="17">
                      <a:moveTo>
                        <a:pt x="2" y="7"/>
                      </a:moveTo>
                      <a:cubicBezTo>
                        <a:pt x="4" y="7"/>
                        <a:pt x="14" y="0"/>
                        <a:pt x="17" y="0"/>
                      </a:cubicBezTo>
                      <a:cubicBezTo>
                        <a:pt x="19" y="0"/>
                        <a:pt x="21" y="2"/>
                        <a:pt x="21" y="4"/>
                      </a:cubicBezTo>
                      <a:cubicBezTo>
                        <a:pt x="21" y="8"/>
                        <a:pt x="12" y="17"/>
                        <a:pt x="8" y="17"/>
                      </a:cubicBezTo>
                      <a:cubicBezTo>
                        <a:pt x="4" y="17"/>
                        <a:pt x="2" y="15"/>
                        <a:pt x="2" y="11"/>
                      </a:cubicBezTo>
                      <a:cubicBezTo>
                        <a:pt x="2" y="9"/>
                        <a:pt x="0" y="7"/>
                        <a:pt x="2" y="7"/>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91" name="Freeform 47">
                  <a:extLst>
                    <a:ext uri="{FF2B5EF4-FFF2-40B4-BE49-F238E27FC236}">
                      <a16:creationId xmlns:a16="http://schemas.microsoft.com/office/drawing/2014/main" id="{EA201FBA-2C65-C987-2923-FB9E0D83DD4F}"/>
                    </a:ext>
                  </a:extLst>
                </p:cNvPr>
                <p:cNvSpPr>
                  <a:spLocks/>
                </p:cNvSpPr>
                <p:nvPr/>
              </p:nvSpPr>
              <p:spPr bwMode="auto">
                <a:xfrm>
                  <a:off x="6322039" y="2601817"/>
                  <a:ext cx="242882" cy="468970"/>
                </a:xfrm>
                <a:custGeom>
                  <a:avLst/>
                  <a:gdLst>
                    <a:gd name="T0" fmla="*/ 8 w 95"/>
                    <a:gd name="T1" fmla="*/ 112 h 184"/>
                    <a:gd name="T2" fmla="*/ 13 w 95"/>
                    <a:gd name="T3" fmla="*/ 99 h 184"/>
                    <a:gd name="T4" fmla="*/ 16 w 95"/>
                    <a:gd name="T5" fmla="*/ 96 h 184"/>
                    <a:gd name="T6" fmla="*/ 10 w 95"/>
                    <a:gd name="T7" fmla="*/ 78 h 184"/>
                    <a:gd name="T8" fmla="*/ 5 w 95"/>
                    <a:gd name="T9" fmla="*/ 71 h 184"/>
                    <a:gd name="T10" fmla="*/ 5 w 95"/>
                    <a:gd name="T11" fmla="*/ 69 h 184"/>
                    <a:gd name="T12" fmla="*/ 5 w 95"/>
                    <a:gd name="T13" fmla="*/ 69 h 184"/>
                    <a:gd name="T14" fmla="*/ 8 w 95"/>
                    <a:gd name="T15" fmla="*/ 63 h 184"/>
                    <a:gd name="T16" fmla="*/ 5 w 95"/>
                    <a:gd name="T17" fmla="*/ 50 h 184"/>
                    <a:gd name="T18" fmla="*/ 0 w 95"/>
                    <a:gd name="T19" fmla="*/ 42 h 184"/>
                    <a:gd name="T20" fmla="*/ 5 w 95"/>
                    <a:gd name="T21" fmla="*/ 30 h 184"/>
                    <a:gd name="T22" fmla="*/ 12 w 95"/>
                    <a:gd name="T23" fmla="*/ 28 h 184"/>
                    <a:gd name="T24" fmla="*/ 29 w 95"/>
                    <a:gd name="T25" fmla="*/ 13 h 184"/>
                    <a:gd name="T26" fmla="*/ 30 w 95"/>
                    <a:gd name="T27" fmla="*/ 13 h 184"/>
                    <a:gd name="T28" fmla="*/ 32 w 95"/>
                    <a:gd name="T29" fmla="*/ 16 h 184"/>
                    <a:gd name="T30" fmla="*/ 34 w 95"/>
                    <a:gd name="T31" fmla="*/ 13 h 184"/>
                    <a:gd name="T32" fmla="*/ 34 w 95"/>
                    <a:gd name="T33" fmla="*/ 6 h 184"/>
                    <a:gd name="T34" fmla="*/ 41 w 95"/>
                    <a:gd name="T35" fmla="*/ 4 h 184"/>
                    <a:gd name="T36" fmla="*/ 51 w 95"/>
                    <a:gd name="T37" fmla="*/ 4 h 184"/>
                    <a:gd name="T38" fmla="*/ 62 w 95"/>
                    <a:gd name="T39" fmla="*/ 0 h 184"/>
                    <a:gd name="T40" fmla="*/ 74 w 95"/>
                    <a:gd name="T41" fmla="*/ 3 h 184"/>
                    <a:gd name="T42" fmla="*/ 84 w 95"/>
                    <a:gd name="T43" fmla="*/ 14 h 184"/>
                    <a:gd name="T44" fmla="*/ 65 w 95"/>
                    <a:gd name="T45" fmla="*/ 38 h 184"/>
                    <a:gd name="T46" fmla="*/ 67 w 95"/>
                    <a:gd name="T47" fmla="*/ 42 h 184"/>
                    <a:gd name="T48" fmla="*/ 84 w 95"/>
                    <a:gd name="T49" fmla="*/ 61 h 184"/>
                    <a:gd name="T50" fmla="*/ 95 w 95"/>
                    <a:gd name="T51" fmla="*/ 87 h 184"/>
                    <a:gd name="T52" fmla="*/ 92 w 95"/>
                    <a:gd name="T53" fmla="*/ 102 h 184"/>
                    <a:gd name="T54" fmla="*/ 74 w 95"/>
                    <a:gd name="T55" fmla="*/ 111 h 184"/>
                    <a:gd name="T56" fmla="*/ 68 w 95"/>
                    <a:gd name="T57" fmla="*/ 117 h 184"/>
                    <a:gd name="T58" fmla="*/ 67 w 95"/>
                    <a:gd name="T59" fmla="*/ 115 h 184"/>
                    <a:gd name="T60" fmla="*/ 67 w 95"/>
                    <a:gd name="T61" fmla="*/ 118 h 184"/>
                    <a:gd name="T62" fmla="*/ 60 w 95"/>
                    <a:gd name="T63" fmla="*/ 125 h 184"/>
                    <a:gd name="T64" fmla="*/ 58 w 95"/>
                    <a:gd name="T65" fmla="*/ 119 h 184"/>
                    <a:gd name="T66" fmla="*/ 59 w 95"/>
                    <a:gd name="T67" fmla="*/ 115 h 184"/>
                    <a:gd name="T68" fmla="*/ 57 w 95"/>
                    <a:gd name="T69" fmla="*/ 111 h 184"/>
                    <a:gd name="T70" fmla="*/ 47 w 95"/>
                    <a:gd name="T71" fmla="*/ 105 h 184"/>
                    <a:gd name="T72" fmla="*/ 40 w 95"/>
                    <a:gd name="T73" fmla="*/ 97 h 184"/>
                    <a:gd name="T74" fmla="*/ 28 w 95"/>
                    <a:gd name="T75" fmla="*/ 92 h 184"/>
                    <a:gd name="T76" fmla="*/ 26 w 95"/>
                    <a:gd name="T77" fmla="*/ 88 h 184"/>
                    <a:gd name="T78" fmla="*/ 19 w 95"/>
                    <a:gd name="T79" fmla="*/ 84 h 184"/>
                    <a:gd name="T80" fmla="*/ 17 w 95"/>
                    <a:gd name="T81" fmla="*/ 87 h 184"/>
                    <a:gd name="T82" fmla="*/ 18 w 95"/>
                    <a:gd name="T83" fmla="*/ 93 h 184"/>
                    <a:gd name="T84" fmla="*/ 10 w 95"/>
                    <a:gd name="T85" fmla="*/ 111 h 184"/>
                    <a:gd name="T86" fmla="*/ 20 w 95"/>
                    <a:gd name="T87" fmla="*/ 125 h 184"/>
                    <a:gd name="T88" fmla="*/ 19 w 95"/>
                    <a:gd name="T89" fmla="*/ 125 h 184"/>
                    <a:gd name="T90" fmla="*/ 23 w 95"/>
                    <a:gd name="T91" fmla="*/ 134 h 184"/>
                    <a:gd name="T92" fmla="*/ 47 w 95"/>
                    <a:gd name="T93" fmla="*/ 158 h 184"/>
                    <a:gd name="T94" fmla="*/ 46 w 95"/>
                    <a:gd name="T95" fmla="*/ 164 h 184"/>
                    <a:gd name="T96" fmla="*/ 52 w 95"/>
                    <a:gd name="T97" fmla="*/ 174 h 184"/>
                    <a:gd name="T98" fmla="*/ 54 w 95"/>
                    <a:gd name="T99" fmla="*/ 182 h 184"/>
                    <a:gd name="T100" fmla="*/ 51 w 95"/>
                    <a:gd name="T101" fmla="*/ 183 h 184"/>
                    <a:gd name="T102" fmla="*/ 48 w 95"/>
                    <a:gd name="T103" fmla="*/ 184 h 184"/>
                    <a:gd name="T104" fmla="*/ 44 w 95"/>
                    <a:gd name="T105" fmla="*/ 181 h 184"/>
                    <a:gd name="T106" fmla="*/ 24 w 95"/>
                    <a:gd name="T107" fmla="*/ 160 h 184"/>
                    <a:gd name="T108" fmla="*/ 17 w 95"/>
                    <a:gd name="T109" fmla="*/ 139 h 184"/>
                    <a:gd name="T110" fmla="*/ 9 w 95"/>
                    <a:gd name="T111" fmla="*/ 125 h 184"/>
                    <a:gd name="T112" fmla="*/ 5 w 95"/>
                    <a:gd name="T113" fmla="*/ 125 h 184"/>
                    <a:gd name="T114" fmla="*/ 5 w 95"/>
                    <a:gd name="T115" fmla="*/ 123 h 184"/>
                    <a:gd name="T116" fmla="*/ 6 w 95"/>
                    <a:gd name="T117" fmla="*/ 112 h 184"/>
                    <a:gd name="T118" fmla="*/ 7 w 95"/>
                    <a:gd name="T119" fmla="*/ 112 h 184"/>
                    <a:gd name="T120" fmla="*/ 8 w 95"/>
                    <a:gd name="T121" fmla="*/ 11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 h="184">
                      <a:moveTo>
                        <a:pt x="8" y="112"/>
                      </a:moveTo>
                      <a:cubicBezTo>
                        <a:pt x="10" y="107"/>
                        <a:pt x="11" y="104"/>
                        <a:pt x="13" y="99"/>
                      </a:cubicBezTo>
                      <a:cubicBezTo>
                        <a:pt x="14" y="98"/>
                        <a:pt x="16" y="97"/>
                        <a:pt x="16" y="96"/>
                      </a:cubicBezTo>
                      <a:cubicBezTo>
                        <a:pt x="16" y="93"/>
                        <a:pt x="12" y="80"/>
                        <a:pt x="10" y="78"/>
                      </a:cubicBezTo>
                      <a:cubicBezTo>
                        <a:pt x="8" y="76"/>
                        <a:pt x="5" y="74"/>
                        <a:pt x="5" y="71"/>
                      </a:cubicBezTo>
                      <a:cubicBezTo>
                        <a:pt x="5" y="70"/>
                        <a:pt x="5" y="69"/>
                        <a:pt x="5" y="69"/>
                      </a:cubicBezTo>
                      <a:cubicBezTo>
                        <a:pt x="5" y="69"/>
                        <a:pt x="5" y="69"/>
                        <a:pt x="5" y="69"/>
                      </a:cubicBezTo>
                      <a:cubicBezTo>
                        <a:pt x="5" y="68"/>
                        <a:pt x="8" y="65"/>
                        <a:pt x="8" y="63"/>
                      </a:cubicBezTo>
                      <a:cubicBezTo>
                        <a:pt x="8" y="59"/>
                        <a:pt x="7" y="53"/>
                        <a:pt x="5" y="50"/>
                      </a:cubicBezTo>
                      <a:cubicBezTo>
                        <a:pt x="4" y="48"/>
                        <a:pt x="0" y="48"/>
                        <a:pt x="0" y="42"/>
                      </a:cubicBezTo>
                      <a:cubicBezTo>
                        <a:pt x="0" y="37"/>
                        <a:pt x="2" y="33"/>
                        <a:pt x="5" y="30"/>
                      </a:cubicBezTo>
                      <a:cubicBezTo>
                        <a:pt x="6" y="29"/>
                        <a:pt x="9" y="30"/>
                        <a:pt x="12" y="28"/>
                      </a:cubicBezTo>
                      <a:cubicBezTo>
                        <a:pt x="19" y="24"/>
                        <a:pt x="23" y="21"/>
                        <a:pt x="29" y="13"/>
                      </a:cubicBezTo>
                      <a:cubicBezTo>
                        <a:pt x="30" y="13"/>
                        <a:pt x="30" y="13"/>
                        <a:pt x="30" y="13"/>
                      </a:cubicBezTo>
                      <a:cubicBezTo>
                        <a:pt x="30" y="15"/>
                        <a:pt x="32" y="16"/>
                        <a:pt x="32" y="16"/>
                      </a:cubicBezTo>
                      <a:cubicBezTo>
                        <a:pt x="33" y="16"/>
                        <a:pt x="34" y="14"/>
                        <a:pt x="34" y="13"/>
                      </a:cubicBezTo>
                      <a:cubicBezTo>
                        <a:pt x="34" y="10"/>
                        <a:pt x="34" y="9"/>
                        <a:pt x="34" y="6"/>
                      </a:cubicBezTo>
                      <a:cubicBezTo>
                        <a:pt x="34" y="6"/>
                        <a:pt x="40" y="4"/>
                        <a:pt x="41" y="4"/>
                      </a:cubicBezTo>
                      <a:cubicBezTo>
                        <a:pt x="51" y="4"/>
                        <a:pt x="51" y="4"/>
                        <a:pt x="51" y="4"/>
                      </a:cubicBezTo>
                      <a:cubicBezTo>
                        <a:pt x="55" y="6"/>
                        <a:pt x="58" y="0"/>
                        <a:pt x="62" y="0"/>
                      </a:cubicBezTo>
                      <a:cubicBezTo>
                        <a:pt x="67" y="0"/>
                        <a:pt x="69" y="3"/>
                        <a:pt x="74" y="3"/>
                      </a:cubicBezTo>
                      <a:cubicBezTo>
                        <a:pt x="74" y="11"/>
                        <a:pt x="80" y="13"/>
                        <a:pt x="84" y="14"/>
                      </a:cubicBezTo>
                      <a:cubicBezTo>
                        <a:pt x="79" y="23"/>
                        <a:pt x="65" y="25"/>
                        <a:pt x="65" y="38"/>
                      </a:cubicBezTo>
                      <a:cubicBezTo>
                        <a:pt x="65" y="40"/>
                        <a:pt x="66" y="41"/>
                        <a:pt x="67" y="42"/>
                      </a:cubicBezTo>
                      <a:cubicBezTo>
                        <a:pt x="74" y="48"/>
                        <a:pt x="77" y="56"/>
                        <a:pt x="84" y="61"/>
                      </a:cubicBezTo>
                      <a:cubicBezTo>
                        <a:pt x="91" y="65"/>
                        <a:pt x="95" y="78"/>
                        <a:pt x="95" y="87"/>
                      </a:cubicBezTo>
                      <a:cubicBezTo>
                        <a:pt x="95" y="94"/>
                        <a:pt x="92" y="96"/>
                        <a:pt x="92" y="102"/>
                      </a:cubicBezTo>
                      <a:cubicBezTo>
                        <a:pt x="83" y="104"/>
                        <a:pt x="82" y="107"/>
                        <a:pt x="74" y="111"/>
                      </a:cubicBezTo>
                      <a:cubicBezTo>
                        <a:pt x="71" y="113"/>
                        <a:pt x="71" y="117"/>
                        <a:pt x="68" y="117"/>
                      </a:cubicBezTo>
                      <a:cubicBezTo>
                        <a:pt x="67" y="117"/>
                        <a:pt x="67" y="115"/>
                        <a:pt x="67" y="115"/>
                      </a:cubicBezTo>
                      <a:cubicBezTo>
                        <a:pt x="67" y="116"/>
                        <a:pt x="67" y="117"/>
                        <a:pt x="67" y="118"/>
                      </a:cubicBezTo>
                      <a:cubicBezTo>
                        <a:pt x="67" y="121"/>
                        <a:pt x="61" y="125"/>
                        <a:pt x="60" y="125"/>
                      </a:cubicBezTo>
                      <a:cubicBezTo>
                        <a:pt x="59" y="125"/>
                        <a:pt x="58" y="121"/>
                        <a:pt x="58" y="119"/>
                      </a:cubicBezTo>
                      <a:cubicBezTo>
                        <a:pt x="58" y="117"/>
                        <a:pt x="58" y="116"/>
                        <a:pt x="59" y="115"/>
                      </a:cubicBezTo>
                      <a:cubicBezTo>
                        <a:pt x="58" y="115"/>
                        <a:pt x="57" y="112"/>
                        <a:pt x="57" y="111"/>
                      </a:cubicBezTo>
                      <a:cubicBezTo>
                        <a:pt x="53" y="111"/>
                        <a:pt x="47" y="109"/>
                        <a:pt x="47" y="105"/>
                      </a:cubicBezTo>
                      <a:cubicBezTo>
                        <a:pt x="41" y="105"/>
                        <a:pt x="44" y="101"/>
                        <a:pt x="40" y="97"/>
                      </a:cubicBezTo>
                      <a:cubicBezTo>
                        <a:pt x="36" y="93"/>
                        <a:pt x="32" y="93"/>
                        <a:pt x="28" y="92"/>
                      </a:cubicBezTo>
                      <a:cubicBezTo>
                        <a:pt x="27" y="92"/>
                        <a:pt x="26" y="88"/>
                        <a:pt x="26" y="88"/>
                      </a:cubicBezTo>
                      <a:cubicBezTo>
                        <a:pt x="26" y="85"/>
                        <a:pt x="22" y="84"/>
                        <a:pt x="19" y="84"/>
                      </a:cubicBezTo>
                      <a:cubicBezTo>
                        <a:pt x="17" y="84"/>
                        <a:pt x="17" y="86"/>
                        <a:pt x="17" y="87"/>
                      </a:cubicBezTo>
                      <a:cubicBezTo>
                        <a:pt x="17" y="90"/>
                        <a:pt x="18" y="90"/>
                        <a:pt x="18" y="93"/>
                      </a:cubicBezTo>
                      <a:cubicBezTo>
                        <a:pt x="18" y="101"/>
                        <a:pt x="10" y="104"/>
                        <a:pt x="10" y="111"/>
                      </a:cubicBezTo>
                      <a:cubicBezTo>
                        <a:pt x="10" y="120"/>
                        <a:pt x="20" y="117"/>
                        <a:pt x="20" y="125"/>
                      </a:cubicBezTo>
                      <a:cubicBezTo>
                        <a:pt x="19" y="125"/>
                        <a:pt x="19" y="125"/>
                        <a:pt x="19" y="125"/>
                      </a:cubicBezTo>
                      <a:cubicBezTo>
                        <a:pt x="20" y="127"/>
                        <a:pt x="21" y="132"/>
                        <a:pt x="23" y="134"/>
                      </a:cubicBezTo>
                      <a:cubicBezTo>
                        <a:pt x="30" y="142"/>
                        <a:pt x="47" y="144"/>
                        <a:pt x="47" y="158"/>
                      </a:cubicBezTo>
                      <a:cubicBezTo>
                        <a:pt x="47" y="161"/>
                        <a:pt x="46" y="161"/>
                        <a:pt x="46" y="164"/>
                      </a:cubicBezTo>
                      <a:cubicBezTo>
                        <a:pt x="46" y="169"/>
                        <a:pt x="51" y="170"/>
                        <a:pt x="52" y="174"/>
                      </a:cubicBezTo>
                      <a:cubicBezTo>
                        <a:pt x="53" y="178"/>
                        <a:pt x="53" y="179"/>
                        <a:pt x="54" y="182"/>
                      </a:cubicBezTo>
                      <a:cubicBezTo>
                        <a:pt x="52" y="183"/>
                        <a:pt x="52" y="183"/>
                        <a:pt x="51" y="183"/>
                      </a:cubicBezTo>
                      <a:cubicBezTo>
                        <a:pt x="50" y="183"/>
                        <a:pt x="49" y="184"/>
                        <a:pt x="48" y="184"/>
                      </a:cubicBezTo>
                      <a:cubicBezTo>
                        <a:pt x="46" y="184"/>
                        <a:pt x="45" y="182"/>
                        <a:pt x="44" y="181"/>
                      </a:cubicBezTo>
                      <a:cubicBezTo>
                        <a:pt x="35" y="178"/>
                        <a:pt x="27" y="170"/>
                        <a:pt x="24" y="160"/>
                      </a:cubicBezTo>
                      <a:cubicBezTo>
                        <a:pt x="21" y="152"/>
                        <a:pt x="20" y="146"/>
                        <a:pt x="17" y="139"/>
                      </a:cubicBezTo>
                      <a:cubicBezTo>
                        <a:pt x="15" y="135"/>
                        <a:pt x="13" y="125"/>
                        <a:pt x="9" y="125"/>
                      </a:cubicBezTo>
                      <a:cubicBezTo>
                        <a:pt x="6" y="125"/>
                        <a:pt x="7" y="127"/>
                        <a:pt x="5" y="125"/>
                      </a:cubicBezTo>
                      <a:cubicBezTo>
                        <a:pt x="4" y="125"/>
                        <a:pt x="5" y="124"/>
                        <a:pt x="5" y="123"/>
                      </a:cubicBezTo>
                      <a:cubicBezTo>
                        <a:pt x="5" y="119"/>
                        <a:pt x="5" y="116"/>
                        <a:pt x="6" y="112"/>
                      </a:cubicBezTo>
                      <a:cubicBezTo>
                        <a:pt x="7" y="112"/>
                        <a:pt x="7" y="112"/>
                        <a:pt x="7" y="112"/>
                      </a:cubicBezTo>
                      <a:lnTo>
                        <a:pt x="8" y="112"/>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92" name="Freeform 10">
                  <a:extLst>
                    <a:ext uri="{FF2B5EF4-FFF2-40B4-BE49-F238E27FC236}">
                      <a16:creationId xmlns:a16="http://schemas.microsoft.com/office/drawing/2014/main" id="{61D87DBF-91E1-E548-8514-DEBC6CFCF9E0}"/>
                    </a:ext>
                  </a:extLst>
                </p:cNvPr>
                <p:cNvSpPr>
                  <a:spLocks/>
                </p:cNvSpPr>
                <p:nvPr/>
              </p:nvSpPr>
              <p:spPr bwMode="auto">
                <a:xfrm>
                  <a:off x="6283623" y="2987758"/>
                  <a:ext cx="211904" cy="226774"/>
                </a:xfrm>
                <a:custGeom>
                  <a:avLst/>
                  <a:gdLst>
                    <a:gd name="T0" fmla="*/ 39 w 87"/>
                    <a:gd name="T1" fmla="*/ 48 h 93"/>
                    <a:gd name="T2" fmla="*/ 38 w 87"/>
                    <a:gd name="T3" fmla="*/ 45 h 93"/>
                    <a:gd name="T4" fmla="*/ 33 w 87"/>
                    <a:gd name="T5" fmla="*/ 44 h 93"/>
                    <a:gd name="T6" fmla="*/ 29 w 87"/>
                    <a:gd name="T7" fmla="*/ 34 h 93"/>
                    <a:gd name="T8" fmla="*/ 19 w 87"/>
                    <a:gd name="T9" fmla="*/ 24 h 93"/>
                    <a:gd name="T10" fmla="*/ 14 w 87"/>
                    <a:gd name="T11" fmla="*/ 16 h 93"/>
                    <a:gd name="T12" fmla="*/ 8 w 87"/>
                    <a:gd name="T13" fmla="*/ 13 h 93"/>
                    <a:gd name="T14" fmla="*/ 0 w 87"/>
                    <a:gd name="T15" fmla="*/ 2 h 93"/>
                    <a:gd name="T16" fmla="*/ 0 w 87"/>
                    <a:gd name="T17" fmla="*/ 0 h 93"/>
                    <a:gd name="T18" fmla="*/ 2 w 87"/>
                    <a:gd name="T19" fmla="*/ 0 h 93"/>
                    <a:gd name="T20" fmla="*/ 7 w 87"/>
                    <a:gd name="T21" fmla="*/ 2 h 93"/>
                    <a:gd name="T22" fmla="*/ 17 w 87"/>
                    <a:gd name="T23" fmla="*/ 2 h 93"/>
                    <a:gd name="T24" fmla="*/ 27 w 87"/>
                    <a:gd name="T25" fmla="*/ 13 h 93"/>
                    <a:gd name="T26" fmla="*/ 31 w 87"/>
                    <a:gd name="T27" fmla="*/ 14 h 93"/>
                    <a:gd name="T28" fmla="*/ 40 w 87"/>
                    <a:gd name="T29" fmla="*/ 22 h 93"/>
                    <a:gd name="T30" fmla="*/ 56 w 87"/>
                    <a:gd name="T31" fmla="*/ 34 h 93"/>
                    <a:gd name="T32" fmla="*/ 66 w 87"/>
                    <a:gd name="T33" fmla="*/ 41 h 93"/>
                    <a:gd name="T34" fmla="*/ 65 w 87"/>
                    <a:gd name="T35" fmla="*/ 43 h 93"/>
                    <a:gd name="T36" fmla="*/ 67 w 87"/>
                    <a:gd name="T37" fmla="*/ 43 h 93"/>
                    <a:gd name="T38" fmla="*/ 70 w 87"/>
                    <a:gd name="T39" fmla="*/ 45 h 93"/>
                    <a:gd name="T40" fmla="*/ 69 w 87"/>
                    <a:gd name="T41" fmla="*/ 48 h 93"/>
                    <a:gd name="T42" fmla="*/ 74 w 87"/>
                    <a:gd name="T43" fmla="*/ 53 h 93"/>
                    <a:gd name="T44" fmla="*/ 81 w 87"/>
                    <a:gd name="T45" fmla="*/ 64 h 93"/>
                    <a:gd name="T46" fmla="*/ 87 w 87"/>
                    <a:gd name="T47" fmla="*/ 69 h 93"/>
                    <a:gd name="T48" fmla="*/ 87 w 87"/>
                    <a:gd name="T49" fmla="*/ 81 h 93"/>
                    <a:gd name="T50" fmla="*/ 85 w 87"/>
                    <a:gd name="T51" fmla="*/ 89 h 93"/>
                    <a:gd name="T52" fmla="*/ 77 w 87"/>
                    <a:gd name="T53" fmla="*/ 93 h 93"/>
                    <a:gd name="T54" fmla="*/ 71 w 87"/>
                    <a:gd name="T55" fmla="*/ 86 h 93"/>
                    <a:gd name="T56" fmla="*/ 55 w 87"/>
                    <a:gd name="T57" fmla="*/ 73 h 93"/>
                    <a:gd name="T58" fmla="*/ 44 w 87"/>
                    <a:gd name="T59" fmla="*/ 55 h 93"/>
                    <a:gd name="T60" fmla="*/ 39 w 87"/>
                    <a:gd name="T61" fmla="*/ 4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7" h="93">
                      <a:moveTo>
                        <a:pt x="39" y="48"/>
                      </a:moveTo>
                      <a:cubicBezTo>
                        <a:pt x="38" y="48"/>
                        <a:pt x="38" y="46"/>
                        <a:pt x="38" y="45"/>
                      </a:cubicBezTo>
                      <a:cubicBezTo>
                        <a:pt x="38" y="45"/>
                        <a:pt x="34" y="45"/>
                        <a:pt x="33" y="44"/>
                      </a:cubicBezTo>
                      <a:cubicBezTo>
                        <a:pt x="32" y="43"/>
                        <a:pt x="30" y="36"/>
                        <a:pt x="29" y="34"/>
                      </a:cubicBezTo>
                      <a:cubicBezTo>
                        <a:pt x="27" y="27"/>
                        <a:pt x="21" y="29"/>
                        <a:pt x="19" y="24"/>
                      </a:cubicBezTo>
                      <a:cubicBezTo>
                        <a:pt x="17" y="21"/>
                        <a:pt x="16" y="19"/>
                        <a:pt x="14" y="16"/>
                      </a:cubicBezTo>
                      <a:cubicBezTo>
                        <a:pt x="13" y="13"/>
                        <a:pt x="10" y="14"/>
                        <a:pt x="8" y="13"/>
                      </a:cubicBezTo>
                      <a:cubicBezTo>
                        <a:pt x="5" y="13"/>
                        <a:pt x="1" y="5"/>
                        <a:pt x="0" y="2"/>
                      </a:cubicBezTo>
                      <a:cubicBezTo>
                        <a:pt x="0" y="0"/>
                        <a:pt x="0" y="0"/>
                        <a:pt x="0" y="0"/>
                      </a:cubicBezTo>
                      <a:cubicBezTo>
                        <a:pt x="0" y="0"/>
                        <a:pt x="1" y="0"/>
                        <a:pt x="2" y="0"/>
                      </a:cubicBezTo>
                      <a:cubicBezTo>
                        <a:pt x="5" y="0"/>
                        <a:pt x="5" y="1"/>
                        <a:pt x="7" y="2"/>
                      </a:cubicBezTo>
                      <a:cubicBezTo>
                        <a:pt x="17" y="2"/>
                        <a:pt x="17" y="2"/>
                        <a:pt x="17" y="2"/>
                      </a:cubicBezTo>
                      <a:cubicBezTo>
                        <a:pt x="23" y="4"/>
                        <a:pt x="25" y="8"/>
                        <a:pt x="27" y="13"/>
                      </a:cubicBezTo>
                      <a:cubicBezTo>
                        <a:pt x="28" y="14"/>
                        <a:pt x="29" y="14"/>
                        <a:pt x="31" y="14"/>
                      </a:cubicBezTo>
                      <a:cubicBezTo>
                        <a:pt x="35" y="16"/>
                        <a:pt x="37" y="19"/>
                        <a:pt x="40" y="22"/>
                      </a:cubicBezTo>
                      <a:cubicBezTo>
                        <a:pt x="45" y="28"/>
                        <a:pt x="48" y="31"/>
                        <a:pt x="56" y="34"/>
                      </a:cubicBezTo>
                      <a:cubicBezTo>
                        <a:pt x="61" y="35"/>
                        <a:pt x="66" y="37"/>
                        <a:pt x="66" y="41"/>
                      </a:cubicBezTo>
                      <a:cubicBezTo>
                        <a:pt x="66" y="41"/>
                        <a:pt x="65" y="42"/>
                        <a:pt x="65" y="43"/>
                      </a:cubicBezTo>
                      <a:cubicBezTo>
                        <a:pt x="66" y="43"/>
                        <a:pt x="66" y="43"/>
                        <a:pt x="67" y="43"/>
                      </a:cubicBezTo>
                      <a:cubicBezTo>
                        <a:pt x="68" y="43"/>
                        <a:pt x="69" y="44"/>
                        <a:pt x="70" y="45"/>
                      </a:cubicBezTo>
                      <a:cubicBezTo>
                        <a:pt x="69" y="48"/>
                        <a:pt x="69" y="48"/>
                        <a:pt x="69" y="48"/>
                      </a:cubicBezTo>
                      <a:cubicBezTo>
                        <a:pt x="69" y="52"/>
                        <a:pt x="71" y="53"/>
                        <a:pt x="74" y="53"/>
                      </a:cubicBezTo>
                      <a:cubicBezTo>
                        <a:pt x="74" y="59"/>
                        <a:pt x="78" y="60"/>
                        <a:pt x="81" y="64"/>
                      </a:cubicBezTo>
                      <a:cubicBezTo>
                        <a:pt x="83" y="65"/>
                        <a:pt x="87" y="66"/>
                        <a:pt x="87" y="69"/>
                      </a:cubicBezTo>
                      <a:cubicBezTo>
                        <a:pt x="87" y="73"/>
                        <a:pt x="87" y="75"/>
                        <a:pt x="87" y="81"/>
                      </a:cubicBezTo>
                      <a:cubicBezTo>
                        <a:pt x="84" y="82"/>
                        <a:pt x="85" y="86"/>
                        <a:pt x="85" y="89"/>
                      </a:cubicBezTo>
                      <a:cubicBezTo>
                        <a:pt x="85" y="93"/>
                        <a:pt x="79" y="93"/>
                        <a:pt x="77" y="93"/>
                      </a:cubicBezTo>
                      <a:cubicBezTo>
                        <a:pt x="76" y="93"/>
                        <a:pt x="71" y="86"/>
                        <a:pt x="71" y="86"/>
                      </a:cubicBezTo>
                      <a:cubicBezTo>
                        <a:pt x="65" y="80"/>
                        <a:pt x="60" y="78"/>
                        <a:pt x="55" y="73"/>
                      </a:cubicBezTo>
                      <a:cubicBezTo>
                        <a:pt x="49" y="67"/>
                        <a:pt x="47" y="62"/>
                        <a:pt x="44" y="55"/>
                      </a:cubicBezTo>
                      <a:cubicBezTo>
                        <a:pt x="43" y="54"/>
                        <a:pt x="40" y="48"/>
                        <a:pt x="39" y="48"/>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93" name="Freeform 52">
                  <a:extLst>
                    <a:ext uri="{FF2B5EF4-FFF2-40B4-BE49-F238E27FC236}">
                      <a16:creationId xmlns:a16="http://schemas.microsoft.com/office/drawing/2014/main" id="{9B9B672E-388E-C67A-A352-AE95602911E3}"/>
                    </a:ext>
                  </a:extLst>
                </p:cNvPr>
                <p:cNvSpPr>
                  <a:spLocks/>
                </p:cNvSpPr>
                <p:nvPr/>
              </p:nvSpPr>
              <p:spPr bwMode="auto">
                <a:xfrm>
                  <a:off x="6970140" y="2390463"/>
                  <a:ext cx="47090" cy="60721"/>
                </a:xfrm>
                <a:custGeom>
                  <a:avLst/>
                  <a:gdLst>
                    <a:gd name="T0" fmla="*/ 7 w 19"/>
                    <a:gd name="T1" fmla="*/ 15 h 25"/>
                    <a:gd name="T2" fmla="*/ 8 w 19"/>
                    <a:gd name="T3" fmla="*/ 11 h 25"/>
                    <a:gd name="T4" fmla="*/ 6 w 19"/>
                    <a:gd name="T5" fmla="*/ 7 h 25"/>
                    <a:gd name="T6" fmla="*/ 6 w 19"/>
                    <a:gd name="T7" fmla="*/ 9 h 25"/>
                    <a:gd name="T8" fmla="*/ 3 w 19"/>
                    <a:gd name="T9" fmla="*/ 11 h 25"/>
                    <a:gd name="T10" fmla="*/ 0 w 19"/>
                    <a:gd name="T11" fmla="*/ 7 h 25"/>
                    <a:gd name="T12" fmla="*/ 9 w 19"/>
                    <a:gd name="T13" fmla="*/ 0 h 25"/>
                    <a:gd name="T14" fmla="*/ 16 w 19"/>
                    <a:gd name="T15" fmla="*/ 2 h 25"/>
                    <a:gd name="T16" fmla="*/ 17 w 19"/>
                    <a:gd name="T17" fmla="*/ 5 h 25"/>
                    <a:gd name="T18" fmla="*/ 19 w 19"/>
                    <a:gd name="T19" fmla="*/ 8 h 25"/>
                    <a:gd name="T20" fmla="*/ 19 w 19"/>
                    <a:gd name="T21" fmla="*/ 11 h 25"/>
                    <a:gd name="T22" fmla="*/ 17 w 19"/>
                    <a:gd name="T23" fmla="*/ 11 h 25"/>
                    <a:gd name="T24" fmla="*/ 9 w 19"/>
                    <a:gd name="T25" fmla="*/ 25 h 25"/>
                    <a:gd name="T26" fmla="*/ 8 w 19"/>
                    <a:gd name="T27" fmla="*/ 22 h 25"/>
                    <a:gd name="T28" fmla="*/ 8 w 19"/>
                    <a:gd name="T29" fmla="*/ 24 h 25"/>
                    <a:gd name="T30" fmla="*/ 4 w 19"/>
                    <a:gd name="T31" fmla="*/ 19 h 25"/>
                    <a:gd name="T32" fmla="*/ 7 w 19"/>
                    <a:gd name="T33"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5">
                      <a:moveTo>
                        <a:pt x="7" y="15"/>
                      </a:moveTo>
                      <a:cubicBezTo>
                        <a:pt x="8" y="11"/>
                        <a:pt x="8" y="11"/>
                        <a:pt x="8" y="11"/>
                      </a:cubicBezTo>
                      <a:cubicBezTo>
                        <a:pt x="7" y="10"/>
                        <a:pt x="6" y="8"/>
                        <a:pt x="6" y="7"/>
                      </a:cubicBezTo>
                      <a:cubicBezTo>
                        <a:pt x="6" y="8"/>
                        <a:pt x="6" y="8"/>
                        <a:pt x="6" y="9"/>
                      </a:cubicBezTo>
                      <a:cubicBezTo>
                        <a:pt x="5" y="9"/>
                        <a:pt x="4" y="11"/>
                        <a:pt x="3" y="11"/>
                      </a:cubicBezTo>
                      <a:cubicBezTo>
                        <a:pt x="1" y="11"/>
                        <a:pt x="0" y="9"/>
                        <a:pt x="0" y="7"/>
                      </a:cubicBezTo>
                      <a:cubicBezTo>
                        <a:pt x="0" y="6"/>
                        <a:pt x="8" y="0"/>
                        <a:pt x="9" y="0"/>
                      </a:cubicBezTo>
                      <a:cubicBezTo>
                        <a:pt x="11" y="0"/>
                        <a:pt x="13" y="2"/>
                        <a:pt x="16" y="2"/>
                      </a:cubicBezTo>
                      <a:cubicBezTo>
                        <a:pt x="16" y="3"/>
                        <a:pt x="16" y="5"/>
                        <a:pt x="17" y="5"/>
                      </a:cubicBezTo>
                      <a:cubicBezTo>
                        <a:pt x="19" y="8"/>
                        <a:pt x="19" y="8"/>
                        <a:pt x="19" y="8"/>
                      </a:cubicBezTo>
                      <a:cubicBezTo>
                        <a:pt x="19" y="8"/>
                        <a:pt x="19" y="10"/>
                        <a:pt x="19" y="11"/>
                      </a:cubicBezTo>
                      <a:cubicBezTo>
                        <a:pt x="18" y="11"/>
                        <a:pt x="17" y="11"/>
                        <a:pt x="17" y="11"/>
                      </a:cubicBezTo>
                      <a:cubicBezTo>
                        <a:pt x="16" y="16"/>
                        <a:pt x="13" y="25"/>
                        <a:pt x="9" y="25"/>
                      </a:cubicBezTo>
                      <a:cubicBezTo>
                        <a:pt x="8" y="25"/>
                        <a:pt x="8" y="23"/>
                        <a:pt x="8" y="22"/>
                      </a:cubicBezTo>
                      <a:cubicBezTo>
                        <a:pt x="8" y="24"/>
                        <a:pt x="8" y="24"/>
                        <a:pt x="8" y="24"/>
                      </a:cubicBezTo>
                      <a:cubicBezTo>
                        <a:pt x="6" y="24"/>
                        <a:pt x="4" y="20"/>
                        <a:pt x="4" y="19"/>
                      </a:cubicBezTo>
                      <a:cubicBezTo>
                        <a:pt x="4" y="19"/>
                        <a:pt x="7" y="15"/>
                        <a:pt x="7" y="15"/>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94" name="Freeform 53">
                  <a:extLst>
                    <a:ext uri="{FF2B5EF4-FFF2-40B4-BE49-F238E27FC236}">
                      <a16:creationId xmlns:a16="http://schemas.microsoft.com/office/drawing/2014/main" id="{475AE5F4-7BD5-639C-4896-6997203D6DAC}"/>
                    </a:ext>
                  </a:extLst>
                </p:cNvPr>
                <p:cNvSpPr>
                  <a:spLocks/>
                </p:cNvSpPr>
                <p:nvPr/>
              </p:nvSpPr>
              <p:spPr bwMode="auto">
                <a:xfrm>
                  <a:off x="7024665" y="2375593"/>
                  <a:ext cx="53286" cy="39654"/>
                </a:xfrm>
                <a:custGeom>
                  <a:avLst/>
                  <a:gdLst>
                    <a:gd name="T0" fmla="*/ 15 w 22"/>
                    <a:gd name="T1" fmla="*/ 10 h 16"/>
                    <a:gd name="T2" fmla="*/ 11 w 22"/>
                    <a:gd name="T3" fmla="*/ 8 h 16"/>
                    <a:gd name="T4" fmla="*/ 4 w 22"/>
                    <a:gd name="T5" fmla="*/ 16 h 16"/>
                    <a:gd name="T6" fmla="*/ 3 w 22"/>
                    <a:gd name="T7" fmla="*/ 11 h 16"/>
                    <a:gd name="T8" fmla="*/ 0 w 22"/>
                    <a:gd name="T9" fmla="*/ 8 h 16"/>
                    <a:gd name="T10" fmla="*/ 6 w 22"/>
                    <a:gd name="T11" fmla="*/ 4 h 16"/>
                    <a:gd name="T12" fmla="*/ 15 w 22"/>
                    <a:gd name="T13" fmla="*/ 0 h 16"/>
                    <a:gd name="T14" fmla="*/ 15 w 22"/>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15" y="10"/>
                      </a:moveTo>
                      <a:cubicBezTo>
                        <a:pt x="13" y="10"/>
                        <a:pt x="12" y="9"/>
                        <a:pt x="11" y="8"/>
                      </a:cubicBezTo>
                      <a:cubicBezTo>
                        <a:pt x="9" y="11"/>
                        <a:pt x="8" y="16"/>
                        <a:pt x="4" y="16"/>
                      </a:cubicBezTo>
                      <a:cubicBezTo>
                        <a:pt x="3" y="16"/>
                        <a:pt x="2" y="13"/>
                        <a:pt x="3" y="11"/>
                      </a:cubicBezTo>
                      <a:cubicBezTo>
                        <a:pt x="1" y="10"/>
                        <a:pt x="0" y="10"/>
                        <a:pt x="0" y="8"/>
                      </a:cubicBezTo>
                      <a:cubicBezTo>
                        <a:pt x="0" y="8"/>
                        <a:pt x="6" y="4"/>
                        <a:pt x="6" y="4"/>
                      </a:cubicBezTo>
                      <a:cubicBezTo>
                        <a:pt x="11" y="5"/>
                        <a:pt x="11" y="0"/>
                        <a:pt x="15" y="0"/>
                      </a:cubicBezTo>
                      <a:cubicBezTo>
                        <a:pt x="22" y="0"/>
                        <a:pt x="18" y="10"/>
                        <a:pt x="15" y="1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95" name="Freeform 54">
                  <a:extLst>
                    <a:ext uri="{FF2B5EF4-FFF2-40B4-BE49-F238E27FC236}">
                      <a16:creationId xmlns:a16="http://schemas.microsoft.com/office/drawing/2014/main" id="{32A0CCC4-5FA8-C1E9-6DE8-CEF660741FDD}"/>
                    </a:ext>
                  </a:extLst>
                </p:cNvPr>
                <p:cNvSpPr>
                  <a:spLocks/>
                </p:cNvSpPr>
                <p:nvPr/>
              </p:nvSpPr>
              <p:spPr bwMode="auto">
                <a:xfrm>
                  <a:off x="6994924" y="2216975"/>
                  <a:ext cx="224296" cy="180923"/>
                </a:xfrm>
                <a:custGeom>
                  <a:avLst/>
                  <a:gdLst>
                    <a:gd name="T0" fmla="*/ 36 w 92"/>
                    <a:gd name="T1" fmla="*/ 71 h 74"/>
                    <a:gd name="T2" fmla="*/ 36 w 92"/>
                    <a:gd name="T3" fmla="*/ 69 h 74"/>
                    <a:gd name="T4" fmla="*/ 37 w 92"/>
                    <a:gd name="T5" fmla="*/ 64 h 74"/>
                    <a:gd name="T6" fmla="*/ 29 w 92"/>
                    <a:gd name="T7" fmla="*/ 62 h 74"/>
                    <a:gd name="T8" fmla="*/ 26 w 92"/>
                    <a:gd name="T9" fmla="*/ 64 h 74"/>
                    <a:gd name="T10" fmla="*/ 19 w 92"/>
                    <a:gd name="T11" fmla="*/ 65 h 74"/>
                    <a:gd name="T12" fmla="*/ 5 w 92"/>
                    <a:gd name="T13" fmla="*/ 69 h 74"/>
                    <a:gd name="T14" fmla="*/ 0 w 92"/>
                    <a:gd name="T15" fmla="*/ 68 h 74"/>
                    <a:gd name="T16" fmla="*/ 4 w 92"/>
                    <a:gd name="T17" fmla="*/ 66 h 74"/>
                    <a:gd name="T18" fmla="*/ 20 w 92"/>
                    <a:gd name="T19" fmla="*/ 55 h 74"/>
                    <a:gd name="T20" fmla="*/ 38 w 92"/>
                    <a:gd name="T21" fmla="*/ 55 h 74"/>
                    <a:gd name="T22" fmla="*/ 47 w 92"/>
                    <a:gd name="T23" fmla="*/ 46 h 74"/>
                    <a:gd name="T24" fmla="*/ 52 w 92"/>
                    <a:gd name="T25" fmla="*/ 38 h 74"/>
                    <a:gd name="T26" fmla="*/ 51 w 92"/>
                    <a:gd name="T27" fmla="*/ 42 h 74"/>
                    <a:gd name="T28" fmla="*/ 52 w 92"/>
                    <a:gd name="T29" fmla="*/ 43 h 74"/>
                    <a:gd name="T30" fmla="*/ 60 w 92"/>
                    <a:gd name="T31" fmla="*/ 39 h 74"/>
                    <a:gd name="T32" fmla="*/ 76 w 92"/>
                    <a:gd name="T33" fmla="*/ 16 h 74"/>
                    <a:gd name="T34" fmla="*/ 75 w 92"/>
                    <a:gd name="T35" fmla="*/ 12 h 74"/>
                    <a:gd name="T36" fmla="*/ 82 w 92"/>
                    <a:gd name="T37" fmla="*/ 2 h 74"/>
                    <a:gd name="T38" fmla="*/ 85 w 92"/>
                    <a:gd name="T39" fmla="*/ 3 h 74"/>
                    <a:gd name="T40" fmla="*/ 85 w 92"/>
                    <a:gd name="T41" fmla="*/ 2 h 74"/>
                    <a:gd name="T42" fmla="*/ 84 w 92"/>
                    <a:gd name="T43" fmla="*/ 0 h 74"/>
                    <a:gd name="T44" fmla="*/ 87 w 92"/>
                    <a:gd name="T45" fmla="*/ 1 h 74"/>
                    <a:gd name="T46" fmla="*/ 88 w 92"/>
                    <a:gd name="T47" fmla="*/ 7 h 74"/>
                    <a:gd name="T48" fmla="*/ 92 w 92"/>
                    <a:gd name="T49" fmla="*/ 17 h 74"/>
                    <a:gd name="T50" fmla="*/ 88 w 92"/>
                    <a:gd name="T51" fmla="*/ 26 h 74"/>
                    <a:gd name="T52" fmla="*/ 88 w 92"/>
                    <a:gd name="T53" fmla="*/ 28 h 74"/>
                    <a:gd name="T54" fmla="*/ 85 w 92"/>
                    <a:gd name="T55" fmla="*/ 28 h 74"/>
                    <a:gd name="T56" fmla="*/ 83 w 92"/>
                    <a:gd name="T57" fmla="*/ 41 h 74"/>
                    <a:gd name="T58" fmla="*/ 80 w 92"/>
                    <a:gd name="T59" fmla="*/ 49 h 74"/>
                    <a:gd name="T60" fmla="*/ 82 w 92"/>
                    <a:gd name="T61" fmla="*/ 55 h 74"/>
                    <a:gd name="T62" fmla="*/ 75 w 92"/>
                    <a:gd name="T63" fmla="*/ 60 h 74"/>
                    <a:gd name="T64" fmla="*/ 75 w 92"/>
                    <a:gd name="T65" fmla="*/ 56 h 74"/>
                    <a:gd name="T66" fmla="*/ 67 w 92"/>
                    <a:gd name="T67" fmla="*/ 63 h 74"/>
                    <a:gd name="T68" fmla="*/ 66 w 92"/>
                    <a:gd name="T69" fmla="*/ 61 h 74"/>
                    <a:gd name="T70" fmla="*/ 63 w 92"/>
                    <a:gd name="T71" fmla="*/ 61 h 74"/>
                    <a:gd name="T72" fmla="*/ 57 w 92"/>
                    <a:gd name="T73" fmla="*/ 65 h 74"/>
                    <a:gd name="T74" fmla="*/ 49 w 92"/>
                    <a:gd name="T75" fmla="*/ 60 h 74"/>
                    <a:gd name="T76" fmla="*/ 47 w 92"/>
                    <a:gd name="T77" fmla="*/ 62 h 74"/>
                    <a:gd name="T78" fmla="*/ 50 w 92"/>
                    <a:gd name="T79" fmla="*/ 67 h 74"/>
                    <a:gd name="T80" fmla="*/ 47 w 92"/>
                    <a:gd name="T81" fmla="*/ 67 h 74"/>
                    <a:gd name="T82" fmla="*/ 40 w 92"/>
                    <a:gd name="T83" fmla="*/ 74 h 74"/>
                    <a:gd name="T84" fmla="*/ 36 w 92"/>
                    <a:gd name="T85"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 h="74">
                      <a:moveTo>
                        <a:pt x="36" y="71"/>
                      </a:moveTo>
                      <a:cubicBezTo>
                        <a:pt x="35" y="71"/>
                        <a:pt x="36" y="70"/>
                        <a:pt x="36" y="69"/>
                      </a:cubicBezTo>
                      <a:cubicBezTo>
                        <a:pt x="36" y="67"/>
                        <a:pt x="37" y="65"/>
                        <a:pt x="37" y="64"/>
                      </a:cubicBezTo>
                      <a:cubicBezTo>
                        <a:pt x="34" y="63"/>
                        <a:pt x="32" y="62"/>
                        <a:pt x="29" y="62"/>
                      </a:cubicBezTo>
                      <a:cubicBezTo>
                        <a:pt x="27" y="62"/>
                        <a:pt x="27" y="64"/>
                        <a:pt x="26" y="64"/>
                      </a:cubicBezTo>
                      <a:cubicBezTo>
                        <a:pt x="23" y="65"/>
                        <a:pt x="22" y="64"/>
                        <a:pt x="19" y="65"/>
                      </a:cubicBezTo>
                      <a:cubicBezTo>
                        <a:pt x="16" y="67"/>
                        <a:pt x="11" y="69"/>
                        <a:pt x="5" y="69"/>
                      </a:cubicBezTo>
                      <a:cubicBezTo>
                        <a:pt x="2" y="69"/>
                        <a:pt x="0" y="69"/>
                        <a:pt x="0" y="68"/>
                      </a:cubicBezTo>
                      <a:cubicBezTo>
                        <a:pt x="0" y="67"/>
                        <a:pt x="3" y="66"/>
                        <a:pt x="4" y="66"/>
                      </a:cubicBezTo>
                      <a:cubicBezTo>
                        <a:pt x="10" y="62"/>
                        <a:pt x="13" y="55"/>
                        <a:pt x="20" y="55"/>
                      </a:cubicBezTo>
                      <a:cubicBezTo>
                        <a:pt x="29" y="55"/>
                        <a:pt x="31" y="55"/>
                        <a:pt x="38" y="55"/>
                      </a:cubicBezTo>
                      <a:cubicBezTo>
                        <a:pt x="43" y="55"/>
                        <a:pt x="45" y="46"/>
                        <a:pt x="47" y="46"/>
                      </a:cubicBezTo>
                      <a:cubicBezTo>
                        <a:pt x="48" y="46"/>
                        <a:pt x="51" y="39"/>
                        <a:pt x="52" y="38"/>
                      </a:cubicBezTo>
                      <a:cubicBezTo>
                        <a:pt x="51" y="39"/>
                        <a:pt x="51" y="40"/>
                        <a:pt x="51" y="42"/>
                      </a:cubicBezTo>
                      <a:cubicBezTo>
                        <a:pt x="51" y="42"/>
                        <a:pt x="52" y="43"/>
                        <a:pt x="52" y="43"/>
                      </a:cubicBezTo>
                      <a:cubicBezTo>
                        <a:pt x="56" y="43"/>
                        <a:pt x="57" y="40"/>
                        <a:pt x="60" y="39"/>
                      </a:cubicBezTo>
                      <a:cubicBezTo>
                        <a:pt x="66" y="37"/>
                        <a:pt x="76" y="25"/>
                        <a:pt x="76" y="16"/>
                      </a:cubicBezTo>
                      <a:cubicBezTo>
                        <a:pt x="76" y="14"/>
                        <a:pt x="75" y="14"/>
                        <a:pt x="75" y="12"/>
                      </a:cubicBezTo>
                      <a:cubicBezTo>
                        <a:pt x="75" y="9"/>
                        <a:pt x="78" y="2"/>
                        <a:pt x="82" y="2"/>
                      </a:cubicBezTo>
                      <a:cubicBezTo>
                        <a:pt x="82" y="2"/>
                        <a:pt x="82" y="5"/>
                        <a:pt x="85" y="3"/>
                      </a:cubicBezTo>
                      <a:cubicBezTo>
                        <a:pt x="85" y="3"/>
                        <a:pt x="85" y="2"/>
                        <a:pt x="85" y="2"/>
                      </a:cubicBezTo>
                      <a:cubicBezTo>
                        <a:pt x="84" y="2"/>
                        <a:pt x="83" y="0"/>
                        <a:pt x="84" y="0"/>
                      </a:cubicBezTo>
                      <a:cubicBezTo>
                        <a:pt x="86" y="0"/>
                        <a:pt x="87" y="0"/>
                        <a:pt x="87" y="1"/>
                      </a:cubicBezTo>
                      <a:cubicBezTo>
                        <a:pt x="88" y="3"/>
                        <a:pt x="88" y="5"/>
                        <a:pt x="88" y="7"/>
                      </a:cubicBezTo>
                      <a:cubicBezTo>
                        <a:pt x="88" y="11"/>
                        <a:pt x="92" y="13"/>
                        <a:pt x="92" y="17"/>
                      </a:cubicBezTo>
                      <a:cubicBezTo>
                        <a:pt x="92" y="22"/>
                        <a:pt x="88" y="22"/>
                        <a:pt x="88" y="26"/>
                      </a:cubicBezTo>
                      <a:cubicBezTo>
                        <a:pt x="88" y="26"/>
                        <a:pt x="88" y="27"/>
                        <a:pt x="88" y="28"/>
                      </a:cubicBezTo>
                      <a:cubicBezTo>
                        <a:pt x="87" y="28"/>
                        <a:pt x="86" y="28"/>
                        <a:pt x="85" y="28"/>
                      </a:cubicBezTo>
                      <a:cubicBezTo>
                        <a:pt x="83" y="29"/>
                        <a:pt x="83" y="38"/>
                        <a:pt x="83" y="41"/>
                      </a:cubicBezTo>
                      <a:cubicBezTo>
                        <a:pt x="83" y="44"/>
                        <a:pt x="80" y="45"/>
                        <a:pt x="80" y="49"/>
                      </a:cubicBezTo>
                      <a:cubicBezTo>
                        <a:pt x="80" y="52"/>
                        <a:pt x="81" y="53"/>
                        <a:pt x="82" y="55"/>
                      </a:cubicBezTo>
                      <a:cubicBezTo>
                        <a:pt x="78" y="56"/>
                        <a:pt x="78" y="59"/>
                        <a:pt x="75" y="60"/>
                      </a:cubicBezTo>
                      <a:cubicBezTo>
                        <a:pt x="74" y="58"/>
                        <a:pt x="75" y="58"/>
                        <a:pt x="75" y="56"/>
                      </a:cubicBezTo>
                      <a:cubicBezTo>
                        <a:pt x="71" y="58"/>
                        <a:pt x="69" y="59"/>
                        <a:pt x="67" y="63"/>
                      </a:cubicBezTo>
                      <a:cubicBezTo>
                        <a:pt x="67" y="63"/>
                        <a:pt x="66" y="62"/>
                        <a:pt x="66" y="61"/>
                      </a:cubicBezTo>
                      <a:cubicBezTo>
                        <a:pt x="63" y="61"/>
                        <a:pt x="63" y="61"/>
                        <a:pt x="63" y="61"/>
                      </a:cubicBezTo>
                      <a:cubicBezTo>
                        <a:pt x="61" y="63"/>
                        <a:pt x="60" y="65"/>
                        <a:pt x="57" y="65"/>
                      </a:cubicBezTo>
                      <a:cubicBezTo>
                        <a:pt x="51" y="65"/>
                        <a:pt x="52" y="60"/>
                        <a:pt x="49" y="60"/>
                      </a:cubicBezTo>
                      <a:cubicBezTo>
                        <a:pt x="48" y="60"/>
                        <a:pt x="47" y="61"/>
                        <a:pt x="47" y="62"/>
                      </a:cubicBezTo>
                      <a:cubicBezTo>
                        <a:pt x="47" y="63"/>
                        <a:pt x="50" y="67"/>
                        <a:pt x="50" y="67"/>
                      </a:cubicBezTo>
                      <a:cubicBezTo>
                        <a:pt x="49" y="67"/>
                        <a:pt x="48" y="67"/>
                        <a:pt x="47" y="67"/>
                      </a:cubicBezTo>
                      <a:cubicBezTo>
                        <a:pt x="45" y="67"/>
                        <a:pt x="42" y="71"/>
                        <a:pt x="40" y="74"/>
                      </a:cubicBezTo>
                      <a:cubicBezTo>
                        <a:pt x="38" y="74"/>
                        <a:pt x="38" y="71"/>
                        <a:pt x="36" y="71"/>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96" name="Freeform 55">
                  <a:extLst>
                    <a:ext uri="{FF2B5EF4-FFF2-40B4-BE49-F238E27FC236}">
                      <a16:creationId xmlns:a16="http://schemas.microsoft.com/office/drawing/2014/main" id="{C8F87381-8230-6756-9248-9BC361DB18A7}"/>
                    </a:ext>
                  </a:extLst>
                </p:cNvPr>
                <p:cNvSpPr>
                  <a:spLocks/>
                </p:cNvSpPr>
                <p:nvPr/>
              </p:nvSpPr>
              <p:spPr bwMode="auto">
                <a:xfrm>
                  <a:off x="7178326" y="2116600"/>
                  <a:ext cx="112768" cy="95419"/>
                </a:xfrm>
                <a:custGeom>
                  <a:avLst/>
                  <a:gdLst>
                    <a:gd name="T0" fmla="*/ 6 w 46"/>
                    <a:gd name="T1" fmla="*/ 21 h 39"/>
                    <a:gd name="T2" fmla="*/ 9 w 46"/>
                    <a:gd name="T3" fmla="*/ 21 h 39"/>
                    <a:gd name="T4" fmla="*/ 16 w 46"/>
                    <a:gd name="T5" fmla="*/ 6 h 39"/>
                    <a:gd name="T6" fmla="*/ 14 w 46"/>
                    <a:gd name="T7" fmla="*/ 3 h 39"/>
                    <a:gd name="T8" fmla="*/ 16 w 46"/>
                    <a:gd name="T9" fmla="*/ 0 h 39"/>
                    <a:gd name="T10" fmla="*/ 39 w 46"/>
                    <a:gd name="T11" fmla="*/ 14 h 39"/>
                    <a:gd name="T12" fmla="*/ 45 w 46"/>
                    <a:gd name="T13" fmla="*/ 13 h 39"/>
                    <a:gd name="T14" fmla="*/ 43 w 46"/>
                    <a:gd name="T15" fmla="*/ 17 h 39"/>
                    <a:gd name="T16" fmla="*/ 46 w 46"/>
                    <a:gd name="T17" fmla="*/ 21 h 39"/>
                    <a:gd name="T18" fmla="*/ 37 w 46"/>
                    <a:gd name="T19" fmla="*/ 23 h 39"/>
                    <a:gd name="T20" fmla="*/ 27 w 46"/>
                    <a:gd name="T21" fmla="*/ 33 h 39"/>
                    <a:gd name="T22" fmla="*/ 15 w 46"/>
                    <a:gd name="T23" fmla="*/ 27 h 39"/>
                    <a:gd name="T24" fmla="*/ 13 w 46"/>
                    <a:gd name="T25" fmla="*/ 29 h 39"/>
                    <a:gd name="T26" fmla="*/ 4 w 46"/>
                    <a:gd name="T27" fmla="*/ 31 h 39"/>
                    <a:gd name="T28" fmla="*/ 10 w 46"/>
                    <a:gd name="T29" fmla="*/ 35 h 39"/>
                    <a:gd name="T30" fmla="*/ 3 w 46"/>
                    <a:gd name="T31" fmla="*/ 39 h 39"/>
                    <a:gd name="T32" fmla="*/ 1 w 46"/>
                    <a:gd name="T33" fmla="*/ 39 h 39"/>
                    <a:gd name="T34" fmla="*/ 1 w 46"/>
                    <a:gd name="T35" fmla="*/ 33 h 39"/>
                    <a:gd name="T36" fmla="*/ 0 w 46"/>
                    <a:gd name="T37" fmla="*/ 30 h 39"/>
                    <a:gd name="T38" fmla="*/ 5 w 46"/>
                    <a:gd name="T39" fmla="*/ 23 h 39"/>
                    <a:gd name="T40" fmla="*/ 5 w 46"/>
                    <a:gd name="T41" fmla="*/ 20 h 39"/>
                    <a:gd name="T42" fmla="*/ 7 w 46"/>
                    <a:gd name="T43" fmla="*/ 22 h 39"/>
                    <a:gd name="T44" fmla="*/ 6 w 46"/>
                    <a:gd name="T45"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39">
                      <a:moveTo>
                        <a:pt x="6" y="21"/>
                      </a:moveTo>
                      <a:cubicBezTo>
                        <a:pt x="7" y="21"/>
                        <a:pt x="8" y="21"/>
                        <a:pt x="9" y="21"/>
                      </a:cubicBezTo>
                      <a:cubicBezTo>
                        <a:pt x="14" y="21"/>
                        <a:pt x="16" y="10"/>
                        <a:pt x="16" y="6"/>
                      </a:cubicBezTo>
                      <a:cubicBezTo>
                        <a:pt x="16" y="5"/>
                        <a:pt x="14" y="5"/>
                        <a:pt x="14" y="3"/>
                      </a:cubicBezTo>
                      <a:cubicBezTo>
                        <a:pt x="14" y="1"/>
                        <a:pt x="16" y="1"/>
                        <a:pt x="16" y="0"/>
                      </a:cubicBezTo>
                      <a:cubicBezTo>
                        <a:pt x="24" y="5"/>
                        <a:pt x="27" y="14"/>
                        <a:pt x="39" y="14"/>
                      </a:cubicBezTo>
                      <a:cubicBezTo>
                        <a:pt x="41" y="14"/>
                        <a:pt x="43" y="12"/>
                        <a:pt x="45" y="13"/>
                      </a:cubicBezTo>
                      <a:cubicBezTo>
                        <a:pt x="44" y="15"/>
                        <a:pt x="43" y="15"/>
                        <a:pt x="43" y="17"/>
                      </a:cubicBezTo>
                      <a:cubicBezTo>
                        <a:pt x="43" y="19"/>
                        <a:pt x="45" y="20"/>
                        <a:pt x="46" y="21"/>
                      </a:cubicBezTo>
                      <a:cubicBezTo>
                        <a:pt x="44" y="22"/>
                        <a:pt x="42" y="23"/>
                        <a:pt x="37" y="23"/>
                      </a:cubicBezTo>
                      <a:cubicBezTo>
                        <a:pt x="31" y="23"/>
                        <a:pt x="29" y="30"/>
                        <a:pt x="27" y="33"/>
                      </a:cubicBezTo>
                      <a:cubicBezTo>
                        <a:pt x="22" y="30"/>
                        <a:pt x="20" y="30"/>
                        <a:pt x="15" y="27"/>
                      </a:cubicBezTo>
                      <a:cubicBezTo>
                        <a:pt x="14" y="27"/>
                        <a:pt x="13" y="28"/>
                        <a:pt x="13" y="29"/>
                      </a:cubicBezTo>
                      <a:cubicBezTo>
                        <a:pt x="9" y="29"/>
                        <a:pt x="4" y="26"/>
                        <a:pt x="4" y="31"/>
                      </a:cubicBezTo>
                      <a:cubicBezTo>
                        <a:pt x="4" y="34"/>
                        <a:pt x="8" y="34"/>
                        <a:pt x="10" y="35"/>
                      </a:cubicBezTo>
                      <a:cubicBezTo>
                        <a:pt x="7" y="38"/>
                        <a:pt x="5" y="37"/>
                        <a:pt x="3" y="39"/>
                      </a:cubicBezTo>
                      <a:cubicBezTo>
                        <a:pt x="1" y="39"/>
                        <a:pt x="1" y="39"/>
                        <a:pt x="1" y="39"/>
                      </a:cubicBezTo>
                      <a:cubicBezTo>
                        <a:pt x="1" y="38"/>
                        <a:pt x="1" y="33"/>
                        <a:pt x="1" y="33"/>
                      </a:cubicBezTo>
                      <a:cubicBezTo>
                        <a:pt x="1" y="32"/>
                        <a:pt x="0" y="31"/>
                        <a:pt x="0" y="30"/>
                      </a:cubicBezTo>
                      <a:cubicBezTo>
                        <a:pt x="0" y="27"/>
                        <a:pt x="4" y="25"/>
                        <a:pt x="5" y="23"/>
                      </a:cubicBezTo>
                      <a:cubicBezTo>
                        <a:pt x="5" y="20"/>
                        <a:pt x="5" y="20"/>
                        <a:pt x="5" y="20"/>
                      </a:cubicBezTo>
                      <a:cubicBezTo>
                        <a:pt x="5" y="21"/>
                        <a:pt x="6" y="21"/>
                        <a:pt x="7" y="22"/>
                      </a:cubicBezTo>
                      <a:lnTo>
                        <a:pt x="6" y="21"/>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97" name="Freeform 56">
                  <a:extLst>
                    <a:ext uri="{FF2B5EF4-FFF2-40B4-BE49-F238E27FC236}">
                      <a16:creationId xmlns:a16="http://schemas.microsoft.com/office/drawing/2014/main" id="{6A57C9CB-8BD8-0E12-219F-44FFF89422E0}"/>
                    </a:ext>
                  </a:extLst>
                </p:cNvPr>
                <p:cNvSpPr>
                  <a:spLocks/>
                </p:cNvSpPr>
                <p:nvPr/>
              </p:nvSpPr>
              <p:spPr bwMode="auto">
                <a:xfrm>
                  <a:off x="7288615" y="2137666"/>
                  <a:ext cx="19827" cy="19827"/>
                </a:xfrm>
                <a:custGeom>
                  <a:avLst/>
                  <a:gdLst>
                    <a:gd name="T0" fmla="*/ 7 w 8"/>
                    <a:gd name="T1" fmla="*/ 0 h 8"/>
                    <a:gd name="T2" fmla="*/ 8 w 8"/>
                    <a:gd name="T3" fmla="*/ 2 h 8"/>
                    <a:gd name="T4" fmla="*/ 1 w 8"/>
                    <a:gd name="T5" fmla="*/ 8 h 8"/>
                    <a:gd name="T6" fmla="*/ 1 w 8"/>
                    <a:gd name="T7" fmla="*/ 5 h 8"/>
                    <a:gd name="T8" fmla="*/ 8 w 8"/>
                    <a:gd name="T9" fmla="*/ 1 h 8"/>
                    <a:gd name="T10" fmla="*/ 7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7" y="0"/>
                      </a:moveTo>
                      <a:cubicBezTo>
                        <a:pt x="8" y="2"/>
                        <a:pt x="8" y="2"/>
                        <a:pt x="8" y="2"/>
                      </a:cubicBezTo>
                      <a:cubicBezTo>
                        <a:pt x="7" y="3"/>
                        <a:pt x="4" y="8"/>
                        <a:pt x="1" y="8"/>
                      </a:cubicBezTo>
                      <a:cubicBezTo>
                        <a:pt x="0" y="8"/>
                        <a:pt x="0" y="6"/>
                        <a:pt x="1" y="5"/>
                      </a:cubicBezTo>
                      <a:cubicBezTo>
                        <a:pt x="2" y="3"/>
                        <a:pt x="5" y="1"/>
                        <a:pt x="8" y="1"/>
                      </a:cubicBezTo>
                      <a:lnTo>
                        <a:pt x="7" y="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98" name="Freeform 57">
                  <a:extLst>
                    <a:ext uri="{FF2B5EF4-FFF2-40B4-BE49-F238E27FC236}">
                      <a16:creationId xmlns:a16="http://schemas.microsoft.com/office/drawing/2014/main" id="{98B3237C-357C-5048-0AB4-9CED001513D2}"/>
                    </a:ext>
                  </a:extLst>
                </p:cNvPr>
                <p:cNvSpPr>
                  <a:spLocks/>
                </p:cNvSpPr>
                <p:nvPr/>
              </p:nvSpPr>
              <p:spPr bwMode="auto">
                <a:xfrm>
                  <a:off x="7327030" y="2114122"/>
                  <a:ext cx="27262" cy="19827"/>
                </a:xfrm>
                <a:custGeom>
                  <a:avLst/>
                  <a:gdLst>
                    <a:gd name="T0" fmla="*/ 11 w 11"/>
                    <a:gd name="T1" fmla="*/ 2 h 8"/>
                    <a:gd name="T2" fmla="*/ 1 w 11"/>
                    <a:gd name="T3" fmla="*/ 8 h 8"/>
                    <a:gd name="T4" fmla="*/ 1 w 11"/>
                    <a:gd name="T5" fmla="*/ 6 h 8"/>
                    <a:gd name="T6" fmla="*/ 7 w 11"/>
                    <a:gd name="T7" fmla="*/ 0 h 8"/>
                    <a:gd name="T8" fmla="*/ 11 w 11"/>
                    <a:gd name="T9" fmla="*/ 0 h 8"/>
                    <a:gd name="T10" fmla="*/ 11 w 11"/>
                    <a:gd name="T11" fmla="*/ 2 h 8"/>
                  </a:gdLst>
                  <a:ahLst/>
                  <a:cxnLst>
                    <a:cxn ang="0">
                      <a:pos x="T0" y="T1"/>
                    </a:cxn>
                    <a:cxn ang="0">
                      <a:pos x="T2" y="T3"/>
                    </a:cxn>
                    <a:cxn ang="0">
                      <a:pos x="T4" y="T5"/>
                    </a:cxn>
                    <a:cxn ang="0">
                      <a:pos x="T6" y="T7"/>
                    </a:cxn>
                    <a:cxn ang="0">
                      <a:pos x="T8" y="T9"/>
                    </a:cxn>
                    <a:cxn ang="0">
                      <a:pos x="T10" y="T11"/>
                    </a:cxn>
                  </a:cxnLst>
                  <a:rect l="0" t="0" r="r" b="b"/>
                  <a:pathLst>
                    <a:path w="11" h="8">
                      <a:moveTo>
                        <a:pt x="11" y="2"/>
                      </a:moveTo>
                      <a:cubicBezTo>
                        <a:pt x="5" y="2"/>
                        <a:pt x="5" y="8"/>
                        <a:pt x="1" y="8"/>
                      </a:cubicBezTo>
                      <a:cubicBezTo>
                        <a:pt x="0" y="8"/>
                        <a:pt x="1" y="7"/>
                        <a:pt x="1" y="6"/>
                      </a:cubicBezTo>
                      <a:cubicBezTo>
                        <a:pt x="1" y="6"/>
                        <a:pt x="3" y="0"/>
                        <a:pt x="7" y="0"/>
                      </a:cubicBezTo>
                      <a:cubicBezTo>
                        <a:pt x="9" y="0"/>
                        <a:pt x="10" y="0"/>
                        <a:pt x="11" y="0"/>
                      </a:cubicBezTo>
                      <a:lnTo>
                        <a:pt x="11" y="2"/>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99" name="Freeform 58">
                  <a:extLst>
                    <a:ext uri="{FF2B5EF4-FFF2-40B4-BE49-F238E27FC236}">
                      <a16:creationId xmlns:a16="http://schemas.microsoft.com/office/drawing/2014/main" id="{261DCC00-4D14-D523-2987-453BF92BB068}"/>
                    </a:ext>
                  </a:extLst>
                </p:cNvPr>
                <p:cNvSpPr>
                  <a:spLocks/>
                </p:cNvSpPr>
                <p:nvPr/>
              </p:nvSpPr>
              <p:spPr bwMode="auto">
                <a:xfrm>
                  <a:off x="7376598" y="2094294"/>
                  <a:ext cx="12392" cy="14870"/>
                </a:xfrm>
                <a:custGeom>
                  <a:avLst/>
                  <a:gdLst>
                    <a:gd name="T0" fmla="*/ 0 w 5"/>
                    <a:gd name="T1" fmla="*/ 4 h 6"/>
                    <a:gd name="T2" fmla="*/ 1 w 5"/>
                    <a:gd name="T3" fmla="*/ 2 h 6"/>
                    <a:gd name="T4" fmla="*/ 5 w 5"/>
                    <a:gd name="T5" fmla="*/ 0 h 6"/>
                    <a:gd name="T6" fmla="*/ 0 w 5"/>
                    <a:gd name="T7" fmla="*/ 6 h 6"/>
                    <a:gd name="T8" fmla="*/ 0 w 5"/>
                    <a:gd name="T9" fmla="*/ 4 h 6"/>
                  </a:gdLst>
                  <a:ahLst/>
                  <a:cxnLst>
                    <a:cxn ang="0">
                      <a:pos x="T0" y="T1"/>
                    </a:cxn>
                    <a:cxn ang="0">
                      <a:pos x="T2" y="T3"/>
                    </a:cxn>
                    <a:cxn ang="0">
                      <a:pos x="T4" y="T5"/>
                    </a:cxn>
                    <a:cxn ang="0">
                      <a:pos x="T6" y="T7"/>
                    </a:cxn>
                    <a:cxn ang="0">
                      <a:pos x="T8" y="T9"/>
                    </a:cxn>
                  </a:cxnLst>
                  <a:rect l="0" t="0" r="r" b="b"/>
                  <a:pathLst>
                    <a:path w="5" h="6">
                      <a:moveTo>
                        <a:pt x="0" y="4"/>
                      </a:moveTo>
                      <a:cubicBezTo>
                        <a:pt x="1" y="4"/>
                        <a:pt x="0" y="2"/>
                        <a:pt x="1" y="2"/>
                      </a:cubicBezTo>
                      <a:cubicBezTo>
                        <a:pt x="1" y="0"/>
                        <a:pt x="5" y="0"/>
                        <a:pt x="5" y="0"/>
                      </a:cubicBezTo>
                      <a:cubicBezTo>
                        <a:pt x="5" y="2"/>
                        <a:pt x="3" y="6"/>
                        <a:pt x="0" y="6"/>
                      </a:cubicBezTo>
                      <a:cubicBezTo>
                        <a:pt x="0" y="6"/>
                        <a:pt x="0" y="4"/>
                        <a:pt x="0" y="4"/>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00" name="Freeform 59">
                  <a:extLst>
                    <a:ext uri="{FF2B5EF4-FFF2-40B4-BE49-F238E27FC236}">
                      <a16:creationId xmlns:a16="http://schemas.microsoft.com/office/drawing/2014/main" id="{7FB94DBD-E96E-EE11-4BD2-B22DAC66EDA5}"/>
                    </a:ext>
                  </a:extLst>
                </p:cNvPr>
                <p:cNvSpPr>
                  <a:spLocks/>
                </p:cNvSpPr>
                <p:nvPr/>
              </p:nvSpPr>
              <p:spPr bwMode="auto">
                <a:xfrm>
                  <a:off x="7213024" y="1878673"/>
                  <a:ext cx="55764" cy="220578"/>
                </a:xfrm>
                <a:custGeom>
                  <a:avLst/>
                  <a:gdLst>
                    <a:gd name="T0" fmla="*/ 17 w 23"/>
                    <a:gd name="T1" fmla="*/ 55 h 90"/>
                    <a:gd name="T2" fmla="*/ 9 w 23"/>
                    <a:gd name="T3" fmla="*/ 72 h 90"/>
                    <a:gd name="T4" fmla="*/ 17 w 23"/>
                    <a:gd name="T5" fmla="*/ 86 h 90"/>
                    <a:gd name="T6" fmla="*/ 16 w 23"/>
                    <a:gd name="T7" fmla="*/ 87 h 90"/>
                    <a:gd name="T8" fmla="*/ 13 w 23"/>
                    <a:gd name="T9" fmla="*/ 84 h 90"/>
                    <a:gd name="T10" fmla="*/ 11 w 23"/>
                    <a:gd name="T11" fmla="*/ 84 h 90"/>
                    <a:gd name="T12" fmla="*/ 4 w 23"/>
                    <a:gd name="T13" fmla="*/ 90 h 90"/>
                    <a:gd name="T14" fmla="*/ 4 w 23"/>
                    <a:gd name="T15" fmla="*/ 82 h 90"/>
                    <a:gd name="T16" fmla="*/ 5 w 23"/>
                    <a:gd name="T17" fmla="*/ 69 h 90"/>
                    <a:gd name="T18" fmla="*/ 3 w 23"/>
                    <a:gd name="T19" fmla="*/ 61 h 90"/>
                    <a:gd name="T20" fmla="*/ 4 w 23"/>
                    <a:gd name="T21" fmla="*/ 52 h 90"/>
                    <a:gd name="T22" fmla="*/ 4 w 23"/>
                    <a:gd name="T23" fmla="*/ 35 h 90"/>
                    <a:gd name="T24" fmla="*/ 0 w 23"/>
                    <a:gd name="T25" fmla="*/ 25 h 90"/>
                    <a:gd name="T26" fmla="*/ 6 w 23"/>
                    <a:gd name="T27" fmla="*/ 10 h 90"/>
                    <a:gd name="T28" fmla="*/ 7 w 23"/>
                    <a:gd name="T29" fmla="*/ 6 h 90"/>
                    <a:gd name="T30" fmla="*/ 7 w 23"/>
                    <a:gd name="T31" fmla="*/ 0 h 90"/>
                    <a:gd name="T32" fmla="*/ 9 w 23"/>
                    <a:gd name="T33" fmla="*/ 0 h 90"/>
                    <a:gd name="T34" fmla="*/ 13 w 23"/>
                    <a:gd name="T35" fmla="*/ 13 h 90"/>
                    <a:gd name="T36" fmla="*/ 14 w 23"/>
                    <a:gd name="T37" fmla="*/ 24 h 90"/>
                    <a:gd name="T38" fmla="*/ 14 w 23"/>
                    <a:gd name="T39" fmla="*/ 31 h 90"/>
                    <a:gd name="T40" fmla="*/ 16 w 23"/>
                    <a:gd name="T41" fmla="*/ 39 h 90"/>
                    <a:gd name="T42" fmla="*/ 23 w 23"/>
                    <a:gd name="T43" fmla="*/ 59 h 90"/>
                    <a:gd name="T44" fmla="*/ 17 w 23"/>
                    <a:gd name="T45" fmla="*/ 5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90">
                      <a:moveTo>
                        <a:pt x="17" y="55"/>
                      </a:moveTo>
                      <a:cubicBezTo>
                        <a:pt x="10" y="55"/>
                        <a:pt x="9" y="64"/>
                        <a:pt x="9" y="72"/>
                      </a:cubicBezTo>
                      <a:cubicBezTo>
                        <a:pt x="9" y="78"/>
                        <a:pt x="15" y="81"/>
                        <a:pt x="17" y="86"/>
                      </a:cubicBezTo>
                      <a:cubicBezTo>
                        <a:pt x="17" y="86"/>
                        <a:pt x="17" y="87"/>
                        <a:pt x="16" y="87"/>
                      </a:cubicBezTo>
                      <a:cubicBezTo>
                        <a:pt x="15" y="87"/>
                        <a:pt x="14" y="85"/>
                        <a:pt x="13" y="84"/>
                      </a:cubicBezTo>
                      <a:cubicBezTo>
                        <a:pt x="13" y="84"/>
                        <a:pt x="11" y="84"/>
                        <a:pt x="11" y="84"/>
                      </a:cubicBezTo>
                      <a:cubicBezTo>
                        <a:pt x="7" y="84"/>
                        <a:pt x="7" y="90"/>
                        <a:pt x="4" y="90"/>
                      </a:cubicBezTo>
                      <a:cubicBezTo>
                        <a:pt x="3" y="90"/>
                        <a:pt x="4" y="83"/>
                        <a:pt x="4" y="82"/>
                      </a:cubicBezTo>
                      <a:cubicBezTo>
                        <a:pt x="4" y="77"/>
                        <a:pt x="5" y="73"/>
                        <a:pt x="5" y="69"/>
                      </a:cubicBezTo>
                      <a:cubicBezTo>
                        <a:pt x="5" y="65"/>
                        <a:pt x="3" y="64"/>
                        <a:pt x="3" y="61"/>
                      </a:cubicBezTo>
                      <a:cubicBezTo>
                        <a:pt x="3" y="56"/>
                        <a:pt x="4" y="55"/>
                        <a:pt x="4" y="52"/>
                      </a:cubicBezTo>
                      <a:cubicBezTo>
                        <a:pt x="4" y="44"/>
                        <a:pt x="4" y="42"/>
                        <a:pt x="4" y="35"/>
                      </a:cubicBezTo>
                      <a:cubicBezTo>
                        <a:pt x="4" y="31"/>
                        <a:pt x="0" y="29"/>
                        <a:pt x="0" y="25"/>
                      </a:cubicBezTo>
                      <a:cubicBezTo>
                        <a:pt x="0" y="19"/>
                        <a:pt x="2" y="11"/>
                        <a:pt x="6" y="10"/>
                      </a:cubicBezTo>
                      <a:cubicBezTo>
                        <a:pt x="6" y="8"/>
                        <a:pt x="7" y="8"/>
                        <a:pt x="7" y="6"/>
                      </a:cubicBezTo>
                      <a:cubicBezTo>
                        <a:pt x="7" y="3"/>
                        <a:pt x="7" y="3"/>
                        <a:pt x="7" y="0"/>
                      </a:cubicBezTo>
                      <a:cubicBezTo>
                        <a:pt x="8" y="0"/>
                        <a:pt x="9" y="0"/>
                        <a:pt x="9" y="0"/>
                      </a:cubicBezTo>
                      <a:cubicBezTo>
                        <a:pt x="9" y="6"/>
                        <a:pt x="12" y="10"/>
                        <a:pt x="13" y="13"/>
                      </a:cubicBezTo>
                      <a:cubicBezTo>
                        <a:pt x="14" y="17"/>
                        <a:pt x="12" y="20"/>
                        <a:pt x="14" y="24"/>
                      </a:cubicBezTo>
                      <a:cubicBezTo>
                        <a:pt x="14" y="31"/>
                        <a:pt x="14" y="31"/>
                        <a:pt x="14" y="31"/>
                      </a:cubicBezTo>
                      <a:cubicBezTo>
                        <a:pt x="13" y="34"/>
                        <a:pt x="15" y="37"/>
                        <a:pt x="16" y="39"/>
                      </a:cubicBezTo>
                      <a:cubicBezTo>
                        <a:pt x="18" y="46"/>
                        <a:pt x="22" y="52"/>
                        <a:pt x="23" y="59"/>
                      </a:cubicBezTo>
                      <a:cubicBezTo>
                        <a:pt x="22" y="57"/>
                        <a:pt x="20" y="55"/>
                        <a:pt x="17" y="55"/>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01" name="Freeform 60">
                  <a:extLst>
                    <a:ext uri="{FF2B5EF4-FFF2-40B4-BE49-F238E27FC236}">
                      <a16:creationId xmlns:a16="http://schemas.microsoft.com/office/drawing/2014/main" id="{4D981E63-D6CD-31D1-75F6-BEC698D4870A}"/>
                    </a:ext>
                  </a:extLst>
                </p:cNvPr>
                <p:cNvSpPr>
                  <a:spLocks/>
                </p:cNvSpPr>
                <p:nvPr/>
              </p:nvSpPr>
              <p:spPr bwMode="auto">
                <a:xfrm>
                  <a:off x="5405029" y="1117804"/>
                  <a:ext cx="351933" cy="256515"/>
                </a:xfrm>
                <a:custGeom>
                  <a:avLst/>
                  <a:gdLst>
                    <a:gd name="T0" fmla="*/ 50 w 144"/>
                    <a:gd name="T1" fmla="*/ 104 h 105"/>
                    <a:gd name="T2" fmla="*/ 33 w 144"/>
                    <a:gd name="T3" fmla="*/ 85 h 105"/>
                    <a:gd name="T4" fmla="*/ 68 w 144"/>
                    <a:gd name="T5" fmla="*/ 43 h 105"/>
                    <a:gd name="T6" fmla="*/ 82 w 144"/>
                    <a:gd name="T7" fmla="*/ 35 h 105"/>
                    <a:gd name="T8" fmla="*/ 88 w 144"/>
                    <a:gd name="T9" fmla="*/ 29 h 105"/>
                    <a:gd name="T10" fmla="*/ 115 w 144"/>
                    <a:gd name="T11" fmla="*/ 22 h 105"/>
                    <a:gd name="T12" fmla="*/ 144 w 144"/>
                    <a:gd name="T13" fmla="*/ 7 h 105"/>
                    <a:gd name="T14" fmla="*/ 132 w 144"/>
                    <a:gd name="T15" fmla="*/ 0 h 105"/>
                    <a:gd name="T16" fmla="*/ 89 w 144"/>
                    <a:gd name="T17" fmla="*/ 16 h 105"/>
                    <a:gd name="T18" fmla="*/ 81 w 144"/>
                    <a:gd name="T19" fmla="*/ 13 h 105"/>
                    <a:gd name="T20" fmla="*/ 72 w 144"/>
                    <a:gd name="T21" fmla="*/ 16 h 105"/>
                    <a:gd name="T22" fmla="*/ 46 w 144"/>
                    <a:gd name="T23" fmla="*/ 30 h 105"/>
                    <a:gd name="T24" fmla="*/ 34 w 144"/>
                    <a:gd name="T25" fmla="*/ 32 h 105"/>
                    <a:gd name="T26" fmla="*/ 31 w 144"/>
                    <a:gd name="T27" fmla="*/ 35 h 105"/>
                    <a:gd name="T28" fmla="*/ 33 w 144"/>
                    <a:gd name="T29" fmla="*/ 40 h 105"/>
                    <a:gd name="T30" fmla="*/ 19 w 144"/>
                    <a:gd name="T31" fmla="*/ 57 h 105"/>
                    <a:gd name="T32" fmla="*/ 23 w 144"/>
                    <a:gd name="T33" fmla="*/ 63 h 105"/>
                    <a:gd name="T34" fmla="*/ 9 w 144"/>
                    <a:gd name="T35" fmla="*/ 71 h 105"/>
                    <a:gd name="T36" fmla="*/ 9 w 144"/>
                    <a:gd name="T37" fmla="*/ 76 h 105"/>
                    <a:gd name="T38" fmla="*/ 0 w 144"/>
                    <a:gd name="T39" fmla="*/ 87 h 105"/>
                    <a:gd name="T40" fmla="*/ 6 w 144"/>
                    <a:gd name="T41" fmla="*/ 93 h 105"/>
                    <a:gd name="T42" fmla="*/ 14 w 144"/>
                    <a:gd name="T43" fmla="*/ 93 h 105"/>
                    <a:gd name="T44" fmla="*/ 19 w 144"/>
                    <a:gd name="T45" fmla="*/ 103 h 105"/>
                    <a:gd name="T46" fmla="*/ 26 w 144"/>
                    <a:gd name="T47" fmla="*/ 103 h 105"/>
                    <a:gd name="T48" fmla="*/ 28 w 144"/>
                    <a:gd name="T49" fmla="*/ 105 h 105"/>
                    <a:gd name="T50" fmla="*/ 50 w 144"/>
                    <a:gd name="T51" fmla="*/ 105 h 105"/>
                    <a:gd name="T52" fmla="*/ 47 w 144"/>
                    <a:gd name="T53" fmla="*/ 101 h 105"/>
                    <a:gd name="T54" fmla="*/ 50 w 144"/>
                    <a:gd name="T55" fmla="*/ 10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4" h="105">
                      <a:moveTo>
                        <a:pt x="50" y="104"/>
                      </a:moveTo>
                      <a:cubicBezTo>
                        <a:pt x="44" y="98"/>
                        <a:pt x="33" y="96"/>
                        <a:pt x="33" y="85"/>
                      </a:cubicBezTo>
                      <a:cubicBezTo>
                        <a:pt x="33" y="66"/>
                        <a:pt x="53" y="47"/>
                        <a:pt x="68" y="43"/>
                      </a:cubicBezTo>
                      <a:cubicBezTo>
                        <a:pt x="73" y="42"/>
                        <a:pt x="75" y="35"/>
                        <a:pt x="82" y="35"/>
                      </a:cubicBezTo>
                      <a:cubicBezTo>
                        <a:pt x="85" y="35"/>
                        <a:pt x="86" y="30"/>
                        <a:pt x="88" y="29"/>
                      </a:cubicBezTo>
                      <a:cubicBezTo>
                        <a:pt x="97" y="24"/>
                        <a:pt x="105" y="27"/>
                        <a:pt x="115" y="22"/>
                      </a:cubicBezTo>
                      <a:cubicBezTo>
                        <a:pt x="122" y="18"/>
                        <a:pt x="144" y="17"/>
                        <a:pt x="144" y="7"/>
                      </a:cubicBezTo>
                      <a:cubicBezTo>
                        <a:pt x="144" y="4"/>
                        <a:pt x="136" y="0"/>
                        <a:pt x="132" y="0"/>
                      </a:cubicBezTo>
                      <a:cubicBezTo>
                        <a:pt x="118" y="0"/>
                        <a:pt x="105" y="16"/>
                        <a:pt x="89" y="16"/>
                      </a:cubicBezTo>
                      <a:cubicBezTo>
                        <a:pt x="86" y="16"/>
                        <a:pt x="84" y="13"/>
                        <a:pt x="81" y="13"/>
                      </a:cubicBezTo>
                      <a:cubicBezTo>
                        <a:pt x="75" y="13"/>
                        <a:pt x="75" y="16"/>
                        <a:pt x="72" y="16"/>
                      </a:cubicBezTo>
                      <a:cubicBezTo>
                        <a:pt x="61" y="16"/>
                        <a:pt x="53" y="30"/>
                        <a:pt x="46" y="30"/>
                      </a:cubicBezTo>
                      <a:cubicBezTo>
                        <a:pt x="42" y="30"/>
                        <a:pt x="39" y="32"/>
                        <a:pt x="34" y="32"/>
                      </a:cubicBezTo>
                      <a:cubicBezTo>
                        <a:pt x="32" y="32"/>
                        <a:pt x="31" y="33"/>
                        <a:pt x="31" y="35"/>
                      </a:cubicBezTo>
                      <a:cubicBezTo>
                        <a:pt x="31" y="36"/>
                        <a:pt x="33" y="37"/>
                        <a:pt x="33" y="40"/>
                      </a:cubicBezTo>
                      <a:cubicBezTo>
                        <a:pt x="33" y="48"/>
                        <a:pt x="19" y="52"/>
                        <a:pt x="19" y="57"/>
                      </a:cubicBezTo>
                      <a:cubicBezTo>
                        <a:pt x="19" y="59"/>
                        <a:pt x="23" y="60"/>
                        <a:pt x="23" y="63"/>
                      </a:cubicBezTo>
                      <a:cubicBezTo>
                        <a:pt x="18" y="64"/>
                        <a:pt x="9" y="66"/>
                        <a:pt x="9" y="71"/>
                      </a:cubicBezTo>
                      <a:cubicBezTo>
                        <a:pt x="9" y="74"/>
                        <a:pt x="9" y="76"/>
                        <a:pt x="9" y="76"/>
                      </a:cubicBezTo>
                      <a:cubicBezTo>
                        <a:pt x="9" y="81"/>
                        <a:pt x="0" y="80"/>
                        <a:pt x="0" y="87"/>
                      </a:cubicBezTo>
                      <a:cubicBezTo>
                        <a:pt x="0" y="91"/>
                        <a:pt x="6" y="93"/>
                        <a:pt x="6" y="93"/>
                      </a:cubicBezTo>
                      <a:cubicBezTo>
                        <a:pt x="6" y="93"/>
                        <a:pt x="13" y="93"/>
                        <a:pt x="14" y="93"/>
                      </a:cubicBezTo>
                      <a:cubicBezTo>
                        <a:pt x="19" y="94"/>
                        <a:pt x="17" y="99"/>
                        <a:pt x="19" y="103"/>
                      </a:cubicBezTo>
                      <a:cubicBezTo>
                        <a:pt x="19" y="104"/>
                        <a:pt x="24" y="103"/>
                        <a:pt x="26" y="103"/>
                      </a:cubicBezTo>
                      <a:cubicBezTo>
                        <a:pt x="27" y="103"/>
                        <a:pt x="27" y="105"/>
                        <a:pt x="28" y="105"/>
                      </a:cubicBezTo>
                      <a:cubicBezTo>
                        <a:pt x="50" y="105"/>
                        <a:pt x="50" y="105"/>
                        <a:pt x="50" y="105"/>
                      </a:cubicBezTo>
                      <a:cubicBezTo>
                        <a:pt x="49" y="103"/>
                        <a:pt x="48" y="102"/>
                        <a:pt x="47" y="101"/>
                      </a:cubicBezTo>
                      <a:lnTo>
                        <a:pt x="50" y="104"/>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02" name="Freeform 63">
                  <a:extLst>
                    <a:ext uri="{FF2B5EF4-FFF2-40B4-BE49-F238E27FC236}">
                      <a16:creationId xmlns:a16="http://schemas.microsoft.com/office/drawing/2014/main" id="{5C1A1834-35F7-3FB0-A779-08266BC6496B}"/>
                    </a:ext>
                  </a:extLst>
                </p:cNvPr>
                <p:cNvSpPr>
                  <a:spLocks/>
                </p:cNvSpPr>
                <p:nvPr/>
              </p:nvSpPr>
              <p:spPr bwMode="auto">
                <a:xfrm>
                  <a:off x="4774275" y="1093020"/>
                  <a:ext cx="3404087" cy="1265225"/>
                </a:xfrm>
                <a:custGeom>
                  <a:avLst/>
                  <a:gdLst>
                    <a:gd name="T0" fmla="*/ 986 w 1392"/>
                    <a:gd name="T1" fmla="*/ 380 h 517"/>
                    <a:gd name="T2" fmla="*/ 950 w 1392"/>
                    <a:gd name="T3" fmla="*/ 315 h 517"/>
                    <a:gd name="T4" fmla="*/ 1084 w 1392"/>
                    <a:gd name="T5" fmla="*/ 265 h 517"/>
                    <a:gd name="T6" fmla="*/ 1174 w 1392"/>
                    <a:gd name="T7" fmla="*/ 225 h 517"/>
                    <a:gd name="T8" fmla="*/ 1112 w 1392"/>
                    <a:gd name="T9" fmla="*/ 302 h 517"/>
                    <a:gd name="T10" fmla="*/ 1167 w 1392"/>
                    <a:gd name="T11" fmla="*/ 294 h 517"/>
                    <a:gd name="T12" fmla="*/ 1294 w 1392"/>
                    <a:gd name="T13" fmla="*/ 203 h 517"/>
                    <a:gd name="T14" fmla="*/ 1375 w 1392"/>
                    <a:gd name="T15" fmla="*/ 186 h 517"/>
                    <a:gd name="T16" fmla="*/ 1231 w 1392"/>
                    <a:gd name="T17" fmla="*/ 126 h 517"/>
                    <a:gd name="T18" fmla="*/ 1081 w 1392"/>
                    <a:gd name="T19" fmla="*/ 103 h 517"/>
                    <a:gd name="T20" fmla="*/ 934 w 1392"/>
                    <a:gd name="T21" fmla="*/ 101 h 517"/>
                    <a:gd name="T22" fmla="*/ 855 w 1392"/>
                    <a:gd name="T23" fmla="*/ 63 h 517"/>
                    <a:gd name="T24" fmla="*/ 718 w 1392"/>
                    <a:gd name="T25" fmla="*/ 67 h 517"/>
                    <a:gd name="T26" fmla="*/ 662 w 1392"/>
                    <a:gd name="T27" fmla="*/ 17 h 517"/>
                    <a:gd name="T28" fmla="*/ 494 w 1392"/>
                    <a:gd name="T29" fmla="*/ 76 h 517"/>
                    <a:gd name="T30" fmla="*/ 435 w 1392"/>
                    <a:gd name="T31" fmla="*/ 96 h 517"/>
                    <a:gd name="T32" fmla="*/ 419 w 1392"/>
                    <a:gd name="T33" fmla="*/ 78 h 517"/>
                    <a:gd name="T34" fmla="*/ 333 w 1392"/>
                    <a:gd name="T35" fmla="*/ 134 h 517"/>
                    <a:gd name="T36" fmla="*/ 210 w 1392"/>
                    <a:gd name="T37" fmla="*/ 160 h 517"/>
                    <a:gd name="T38" fmla="*/ 139 w 1392"/>
                    <a:gd name="T39" fmla="*/ 192 h 517"/>
                    <a:gd name="T40" fmla="*/ 149 w 1392"/>
                    <a:gd name="T41" fmla="*/ 147 h 517"/>
                    <a:gd name="T42" fmla="*/ 83 w 1392"/>
                    <a:gd name="T43" fmla="*/ 153 h 517"/>
                    <a:gd name="T44" fmla="*/ 89 w 1392"/>
                    <a:gd name="T45" fmla="*/ 202 h 517"/>
                    <a:gd name="T46" fmla="*/ 76 w 1392"/>
                    <a:gd name="T47" fmla="*/ 256 h 517"/>
                    <a:gd name="T48" fmla="*/ 33 w 1392"/>
                    <a:gd name="T49" fmla="*/ 289 h 517"/>
                    <a:gd name="T50" fmla="*/ 11 w 1392"/>
                    <a:gd name="T51" fmla="*/ 321 h 517"/>
                    <a:gd name="T52" fmla="*/ 36 w 1392"/>
                    <a:gd name="T53" fmla="*/ 363 h 517"/>
                    <a:gd name="T54" fmla="*/ 57 w 1392"/>
                    <a:gd name="T55" fmla="*/ 388 h 517"/>
                    <a:gd name="T56" fmla="*/ 73 w 1392"/>
                    <a:gd name="T57" fmla="*/ 419 h 517"/>
                    <a:gd name="T58" fmla="*/ 136 w 1392"/>
                    <a:gd name="T59" fmla="*/ 420 h 517"/>
                    <a:gd name="T60" fmla="*/ 147 w 1392"/>
                    <a:gd name="T61" fmla="*/ 407 h 517"/>
                    <a:gd name="T62" fmla="*/ 185 w 1392"/>
                    <a:gd name="T63" fmla="*/ 456 h 517"/>
                    <a:gd name="T64" fmla="*/ 228 w 1392"/>
                    <a:gd name="T65" fmla="*/ 476 h 517"/>
                    <a:gd name="T66" fmla="*/ 238 w 1392"/>
                    <a:gd name="T67" fmla="*/ 482 h 517"/>
                    <a:gd name="T68" fmla="*/ 228 w 1392"/>
                    <a:gd name="T69" fmla="*/ 412 h 517"/>
                    <a:gd name="T70" fmla="*/ 269 w 1392"/>
                    <a:gd name="T71" fmla="*/ 419 h 517"/>
                    <a:gd name="T72" fmla="*/ 278 w 1392"/>
                    <a:gd name="T73" fmla="*/ 455 h 517"/>
                    <a:gd name="T74" fmla="*/ 279 w 1392"/>
                    <a:gd name="T75" fmla="*/ 485 h 517"/>
                    <a:gd name="T76" fmla="*/ 291 w 1392"/>
                    <a:gd name="T77" fmla="*/ 491 h 517"/>
                    <a:gd name="T78" fmla="*/ 340 w 1392"/>
                    <a:gd name="T79" fmla="*/ 505 h 517"/>
                    <a:gd name="T80" fmla="*/ 364 w 1392"/>
                    <a:gd name="T81" fmla="*/ 507 h 517"/>
                    <a:gd name="T82" fmla="*/ 396 w 1392"/>
                    <a:gd name="T83" fmla="*/ 501 h 517"/>
                    <a:gd name="T84" fmla="*/ 426 w 1392"/>
                    <a:gd name="T85" fmla="*/ 501 h 517"/>
                    <a:gd name="T86" fmla="*/ 441 w 1392"/>
                    <a:gd name="T87" fmla="*/ 486 h 517"/>
                    <a:gd name="T88" fmla="*/ 540 w 1392"/>
                    <a:gd name="T89" fmla="*/ 386 h 517"/>
                    <a:gd name="T90" fmla="*/ 647 w 1392"/>
                    <a:gd name="T91" fmla="*/ 347 h 517"/>
                    <a:gd name="T92" fmla="*/ 797 w 1392"/>
                    <a:gd name="T93" fmla="*/ 370 h 517"/>
                    <a:gd name="T94" fmla="*/ 919 w 1392"/>
                    <a:gd name="T95" fmla="*/ 394 h 517"/>
                    <a:gd name="T96" fmla="*/ 911 w 1392"/>
                    <a:gd name="T97" fmla="*/ 426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92" h="517">
                      <a:moveTo>
                        <a:pt x="910" y="444"/>
                      </a:moveTo>
                      <a:cubicBezTo>
                        <a:pt x="910" y="444"/>
                        <a:pt x="921" y="447"/>
                        <a:pt x="930" y="447"/>
                      </a:cubicBezTo>
                      <a:cubicBezTo>
                        <a:pt x="946" y="447"/>
                        <a:pt x="962" y="413"/>
                        <a:pt x="973" y="401"/>
                      </a:cubicBezTo>
                      <a:cubicBezTo>
                        <a:pt x="978" y="397"/>
                        <a:pt x="984" y="387"/>
                        <a:pt x="986" y="380"/>
                      </a:cubicBezTo>
                      <a:cubicBezTo>
                        <a:pt x="988" y="371"/>
                        <a:pt x="985" y="366"/>
                        <a:pt x="989" y="358"/>
                      </a:cubicBezTo>
                      <a:cubicBezTo>
                        <a:pt x="991" y="355"/>
                        <a:pt x="994" y="349"/>
                        <a:pt x="994" y="342"/>
                      </a:cubicBezTo>
                      <a:cubicBezTo>
                        <a:pt x="994" y="335"/>
                        <a:pt x="982" y="320"/>
                        <a:pt x="976" y="324"/>
                      </a:cubicBezTo>
                      <a:cubicBezTo>
                        <a:pt x="959" y="337"/>
                        <a:pt x="950" y="317"/>
                        <a:pt x="950" y="315"/>
                      </a:cubicBezTo>
                      <a:cubicBezTo>
                        <a:pt x="950" y="307"/>
                        <a:pt x="966" y="298"/>
                        <a:pt x="972" y="292"/>
                      </a:cubicBezTo>
                      <a:cubicBezTo>
                        <a:pt x="981" y="283"/>
                        <a:pt x="992" y="268"/>
                        <a:pt x="1005" y="265"/>
                      </a:cubicBezTo>
                      <a:cubicBezTo>
                        <a:pt x="1016" y="262"/>
                        <a:pt x="1050" y="259"/>
                        <a:pt x="1059" y="259"/>
                      </a:cubicBezTo>
                      <a:cubicBezTo>
                        <a:pt x="1071" y="259"/>
                        <a:pt x="1076" y="265"/>
                        <a:pt x="1084" y="265"/>
                      </a:cubicBezTo>
                      <a:cubicBezTo>
                        <a:pt x="1088" y="265"/>
                        <a:pt x="1090" y="265"/>
                        <a:pt x="1099" y="265"/>
                      </a:cubicBezTo>
                      <a:cubicBezTo>
                        <a:pt x="1104" y="246"/>
                        <a:pt x="1113" y="235"/>
                        <a:pt x="1132" y="235"/>
                      </a:cubicBezTo>
                      <a:cubicBezTo>
                        <a:pt x="1138" y="235"/>
                        <a:pt x="1140" y="233"/>
                        <a:pt x="1150" y="235"/>
                      </a:cubicBezTo>
                      <a:cubicBezTo>
                        <a:pt x="1145" y="239"/>
                        <a:pt x="1143" y="263"/>
                        <a:pt x="1174" y="225"/>
                      </a:cubicBezTo>
                      <a:cubicBezTo>
                        <a:pt x="1177" y="224"/>
                        <a:pt x="1192" y="230"/>
                        <a:pt x="1170" y="245"/>
                      </a:cubicBezTo>
                      <a:cubicBezTo>
                        <a:pt x="1162" y="250"/>
                        <a:pt x="1155" y="247"/>
                        <a:pt x="1150" y="255"/>
                      </a:cubicBezTo>
                      <a:cubicBezTo>
                        <a:pt x="1144" y="264"/>
                        <a:pt x="1138" y="274"/>
                        <a:pt x="1129" y="279"/>
                      </a:cubicBezTo>
                      <a:cubicBezTo>
                        <a:pt x="1122" y="283"/>
                        <a:pt x="1112" y="290"/>
                        <a:pt x="1112" y="302"/>
                      </a:cubicBezTo>
                      <a:cubicBezTo>
                        <a:pt x="1112" y="313"/>
                        <a:pt x="1116" y="348"/>
                        <a:pt x="1124" y="354"/>
                      </a:cubicBezTo>
                      <a:cubicBezTo>
                        <a:pt x="1129" y="345"/>
                        <a:pt x="1133" y="330"/>
                        <a:pt x="1145" y="327"/>
                      </a:cubicBezTo>
                      <a:cubicBezTo>
                        <a:pt x="1144" y="319"/>
                        <a:pt x="1157" y="317"/>
                        <a:pt x="1157" y="311"/>
                      </a:cubicBezTo>
                      <a:cubicBezTo>
                        <a:pt x="1157" y="301"/>
                        <a:pt x="1167" y="299"/>
                        <a:pt x="1167" y="294"/>
                      </a:cubicBezTo>
                      <a:cubicBezTo>
                        <a:pt x="1167" y="290"/>
                        <a:pt x="1164" y="287"/>
                        <a:pt x="1167" y="281"/>
                      </a:cubicBezTo>
                      <a:cubicBezTo>
                        <a:pt x="1190" y="231"/>
                        <a:pt x="1211" y="258"/>
                        <a:pt x="1220" y="258"/>
                      </a:cubicBezTo>
                      <a:cubicBezTo>
                        <a:pt x="1245" y="258"/>
                        <a:pt x="1263" y="225"/>
                        <a:pt x="1286" y="225"/>
                      </a:cubicBezTo>
                      <a:cubicBezTo>
                        <a:pt x="1328" y="224"/>
                        <a:pt x="1294" y="208"/>
                        <a:pt x="1294" y="203"/>
                      </a:cubicBezTo>
                      <a:cubicBezTo>
                        <a:pt x="1294" y="191"/>
                        <a:pt x="1311" y="193"/>
                        <a:pt x="1315" y="186"/>
                      </a:cubicBezTo>
                      <a:cubicBezTo>
                        <a:pt x="1316" y="183"/>
                        <a:pt x="1313" y="176"/>
                        <a:pt x="1319" y="176"/>
                      </a:cubicBezTo>
                      <a:cubicBezTo>
                        <a:pt x="1337" y="176"/>
                        <a:pt x="1352" y="200"/>
                        <a:pt x="1365" y="200"/>
                      </a:cubicBezTo>
                      <a:cubicBezTo>
                        <a:pt x="1371" y="200"/>
                        <a:pt x="1372" y="190"/>
                        <a:pt x="1375" y="186"/>
                      </a:cubicBezTo>
                      <a:cubicBezTo>
                        <a:pt x="1380" y="180"/>
                        <a:pt x="1384" y="181"/>
                        <a:pt x="1392" y="178"/>
                      </a:cubicBezTo>
                      <a:cubicBezTo>
                        <a:pt x="1382" y="165"/>
                        <a:pt x="1348" y="157"/>
                        <a:pt x="1332" y="147"/>
                      </a:cubicBezTo>
                      <a:cubicBezTo>
                        <a:pt x="1309" y="134"/>
                        <a:pt x="1279" y="120"/>
                        <a:pt x="1246" y="120"/>
                      </a:cubicBezTo>
                      <a:cubicBezTo>
                        <a:pt x="1237" y="120"/>
                        <a:pt x="1230" y="122"/>
                        <a:pt x="1231" y="126"/>
                      </a:cubicBezTo>
                      <a:cubicBezTo>
                        <a:pt x="1240" y="154"/>
                        <a:pt x="1218" y="126"/>
                        <a:pt x="1213" y="126"/>
                      </a:cubicBezTo>
                      <a:cubicBezTo>
                        <a:pt x="1147" y="124"/>
                        <a:pt x="1147" y="124"/>
                        <a:pt x="1147" y="124"/>
                      </a:cubicBezTo>
                      <a:cubicBezTo>
                        <a:pt x="1143" y="109"/>
                        <a:pt x="1133" y="104"/>
                        <a:pt x="1114" y="104"/>
                      </a:cubicBezTo>
                      <a:cubicBezTo>
                        <a:pt x="1103" y="104"/>
                        <a:pt x="1087" y="108"/>
                        <a:pt x="1081" y="103"/>
                      </a:cubicBezTo>
                      <a:cubicBezTo>
                        <a:pt x="1075" y="98"/>
                        <a:pt x="1075" y="91"/>
                        <a:pt x="1066" y="88"/>
                      </a:cubicBezTo>
                      <a:cubicBezTo>
                        <a:pt x="1049" y="83"/>
                        <a:pt x="1030" y="78"/>
                        <a:pt x="1008" y="78"/>
                      </a:cubicBezTo>
                      <a:cubicBezTo>
                        <a:pt x="985" y="78"/>
                        <a:pt x="982" y="90"/>
                        <a:pt x="980" y="101"/>
                      </a:cubicBezTo>
                      <a:cubicBezTo>
                        <a:pt x="959" y="101"/>
                        <a:pt x="949" y="101"/>
                        <a:pt x="934" y="101"/>
                      </a:cubicBezTo>
                      <a:cubicBezTo>
                        <a:pt x="926" y="101"/>
                        <a:pt x="925" y="95"/>
                        <a:pt x="916" y="94"/>
                      </a:cubicBezTo>
                      <a:cubicBezTo>
                        <a:pt x="915" y="98"/>
                        <a:pt x="913" y="107"/>
                        <a:pt x="908" y="107"/>
                      </a:cubicBezTo>
                      <a:cubicBezTo>
                        <a:pt x="896" y="107"/>
                        <a:pt x="891" y="92"/>
                        <a:pt x="891" y="84"/>
                      </a:cubicBezTo>
                      <a:cubicBezTo>
                        <a:pt x="891" y="82"/>
                        <a:pt x="914" y="68"/>
                        <a:pt x="855" y="63"/>
                      </a:cubicBezTo>
                      <a:cubicBezTo>
                        <a:pt x="848" y="62"/>
                        <a:pt x="844" y="65"/>
                        <a:pt x="844" y="74"/>
                      </a:cubicBezTo>
                      <a:cubicBezTo>
                        <a:pt x="812" y="74"/>
                        <a:pt x="812" y="74"/>
                        <a:pt x="812" y="74"/>
                      </a:cubicBezTo>
                      <a:cubicBezTo>
                        <a:pt x="803" y="72"/>
                        <a:pt x="753" y="66"/>
                        <a:pt x="747" y="56"/>
                      </a:cubicBezTo>
                      <a:cubicBezTo>
                        <a:pt x="709" y="86"/>
                        <a:pt x="718" y="67"/>
                        <a:pt x="718" y="67"/>
                      </a:cubicBezTo>
                      <a:cubicBezTo>
                        <a:pt x="727" y="56"/>
                        <a:pt x="813" y="32"/>
                        <a:pt x="742" y="15"/>
                      </a:cubicBezTo>
                      <a:cubicBezTo>
                        <a:pt x="712" y="15"/>
                        <a:pt x="712" y="15"/>
                        <a:pt x="712" y="15"/>
                      </a:cubicBezTo>
                      <a:cubicBezTo>
                        <a:pt x="709" y="7"/>
                        <a:pt x="703" y="0"/>
                        <a:pt x="690" y="0"/>
                      </a:cubicBezTo>
                      <a:cubicBezTo>
                        <a:pt x="675" y="0"/>
                        <a:pt x="669" y="11"/>
                        <a:pt x="662" y="17"/>
                      </a:cubicBezTo>
                      <a:cubicBezTo>
                        <a:pt x="656" y="21"/>
                        <a:pt x="619" y="36"/>
                        <a:pt x="622" y="23"/>
                      </a:cubicBezTo>
                      <a:cubicBezTo>
                        <a:pt x="613" y="25"/>
                        <a:pt x="572" y="28"/>
                        <a:pt x="551" y="47"/>
                      </a:cubicBezTo>
                      <a:cubicBezTo>
                        <a:pt x="547" y="51"/>
                        <a:pt x="545" y="63"/>
                        <a:pt x="539" y="63"/>
                      </a:cubicBezTo>
                      <a:cubicBezTo>
                        <a:pt x="529" y="63"/>
                        <a:pt x="494" y="59"/>
                        <a:pt x="494" y="76"/>
                      </a:cubicBezTo>
                      <a:cubicBezTo>
                        <a:pt x="494" y="79"/>
                        <a:pt x="497" y="82"/>
                        <a:pt x="498" y="87"/>
                      </a:cubicBezTo>
                      <a:cubicBezTo>
                        <a:pt x="492" y="91"/>
                        <a:pt x="490" y="87"/>
                        <a:pt x="469" y="87"/>
                      </a:cubicBezTo>
                      <a:cubicBezTo>
                        <a:pt x="452" y="110"/>
                        <a:pt x="454" y="84"/>
                        <a:pt x="450" y="78"/>
                      </a:cubicBezTo>
                      <a:cubicBezTo>
                        <a:pt x="448" y="88"/>
                        <a:pt x="442" y="92"/>
                        <a:pt x="435" y="96"/>
                      </a:cubicBezTo>
                      <a:cubicBezTo>
                        <a:pt x="437" y="104"/>
                        <a:pt x="450" y="112"/>
                        <a:pt x="441" y="122"/>
                      </a:cubicBezTo>
                      <a:cubicBezTo>
                        <a:pt x="435" y="128"/>
                        <a:pt x="452" y="149"/>
                        <a:pt x="443" y="149"/>
                      </a:cubicBezTo>
                      <a:cubicBezTo>
                        <a:pt x="431" y="149"/>
                        <a:pt x="428" y="106"/>
                        <a:pt x="428" y="97"/>
                      </a:cubicBezTo>
                      <a:cubicBezTo>
                        <a:pt x="428" y="87"/>
                        <a:pt x="444" y="83"/>
                        <a:pt x="419" y="78"/>
                      </a:cubicBezTo>
                      <a:cubicBezTo>
                        <a:pt x="407" y="76"/>
                        <a:pt x="383" y="96"/>
                        <a:pt x="383" y="107"/>
                      </a:cubicBezTo>
                      <a:cubicBezTo>
                        <a:pt x="383" y="120"/>
                        <a:pt x="389" y="129"/>
                        <a:pt x="396" y="136"/>
                      </a:cubicBezTo>
                      <a:cubicBezTo>
                        <a:pt x="412" y="161"/>
                        <a:pt x="374" y="133"/>
                        <a:pt x="360" y="129"/>
                      </a:cubicBezTo>
                      <a:cubicBezTo>
                        <a:pt x="321" y="119"/>
                        <a:pt x="333" y="132"/>
                        <a:pt x="333" y="134"/>
                      </a:cubicBezTo>
                      <a:cubicBezTo>
                        <a:pt x="332" y="157"/>
                        <a:pt x="322" y="139"/>
                        <a:pt x="317" y="139"/>
                      </a:cubicBezTo>
                      <a:cubicBezTo>
                        <a:pt x="308" y="139"/>
                        <a:pt x="290" y="151"/>
                        <a:pt x="277" y="144"/>
                      </a:cubicBezTo>
                      <a:cubicBezTo>
                        <a:pt x="271" y="128"/>
                        <a:pt x="228" y="166"/>
                        <a:pt x="217" y="166"/>
                      </a:cubicBezTo>
                      <a:cubicBezTo>
                        <a:pt x="213" y="166"/>
                        <a:pt x="208" y="163"/>
                        <a:pt x="210" y="160"/>
                      </a:cubicBezTo>
                      <a:cubicBezTo>
                        <a:pt x="214" y="149"/>
                        <a:pt x="208" y="124"/>
                        <a:pt x="195" y="162"/>
                      </a:cubicBezTo>
                      <a:cubicBezTo>
                        <a:pt x="195" y="164"/>
                        <a:pt x="200" y="165"/>
                        <a:pt x="200" y="170"/>
                      </a:cubicBezTo>
                      <a:cubicBezTo>
                        <a:pt x="200" y="180"/>
                        <a:pt x="185" y="173"/>
                        <a:pt x="177" y="176"/>
                      </a:cubicBezTo>
                      <a:cubicBezTo>
                        <a:pt x="169" y="179"/>
                        <a:pt x="173" y="206"/>
                        <a:pt x="139" y="192"/>
                      </a:cubicBezTo>
                      <a:cubicBezTo>
                        <a:pt x="139" y="203"/>
                        <a:pt x="139" y="203"/>
                        <a:pt x="139" y="203"/>
                      </a:cubicBezTo>
                      <a:cubicBezTo>
                        <a:pt x="123" y="202"/>
                        <a:pt x="125" y="184"/>
                        <a:pt x="119" y="176"/>
                      </a:cubicBezTo>
                      <a:cubicBezTo>
                        <a:pt x="132" y="176"/>
                        <a:pt x="138" y="176"/>
                        <a:pt x="150" y="179"/>
                      </a:cubicBezTo>
                      <a:cubicBezTo>
                        <a:pt x="166" y="183"/>
                        <a:pt x="198" y="163"/>
                        <a:pt x="149" y="147"/>
                      </a:cubicBezTo>
                      <a:cubicBezTo>
                        <a:pt x="135" y="143"/>
                        <a:pt x="104" y="127"/>
                        <a:pt x="95" y="127"/>
                      </a:cubicBezTo>
                      <a:cubicBezTo>
                        <a:pt x="94" y="127"/>
                        <a:pt x="94" y="126"/>
                        <a:pt x="87" y="127"/>
                      </a:cubicBezTo>
                      <a:cubicBezTo>
                        <a:pt x="83" y="130"/>
                        <a:pt x="73" y="135"/>
                        <a:pt x="73" y="142"/>
                      </a:cubicBezTo>
                      <a:cubicBezTo>
                        <a:pt x="73" y="147"/>
                        <a:pt x="83" y="147"/>
                        <a:pt x="83" y="153"/>
                      </a:cubicBezTo>
                      <a:cubicBezTo>
                        <a:pt x="83" y="158"/>
                        <a:pt x="78" y="160"/>
                        <a:pt x="78" y="165"/>
                      </a:cubicBezTo>
                      <a:cubicBezTo>
                        <a:pt x="78" y="171"/>
                        <a:pt x="83" y="174"/>
                        <a:pt x="83" y="179"/>
                      </a:cubicBezTo>
                      <a:cubicBezTo>
                        <a:pt x="83" y="183"/>
                        <a:pt x="81" y="185"/>
                        <a:pt x="81" y="188"/>
                      </a:cubicBezTo>
                      <a:cubicBezTo>
                        <a:pt x="81" y="194"/>
                        <a:pt x="89" y="196"/>
                        <a:pt x="89" y="202"/>
                      </a:cubicBezTo>
                      <a:cubicBezTo>
                        <a:pt x="89" y="204"/>
                        <a:pt x="87" y="206"/>
                        <a:pt x="86" y="206"/>
                      </a:cubicBezTo>
                      <a:cubicBezTo>
                        <a:pt x="88" y="211"/>
                        <a:pt x="95" y="212"/>
                        <a:pt x="95" y="218"/>
                      </a:cubicBezTo>
                      <a:cubicBezTo>
                        <a:pt x="95" y="228"/>
                        <a:pt x="75" y="238"/>
                        <a:pt x="69" y="246"/>
                      </a:cubicBezTo>
                      <a:cubicBezTo>
                        <a:pt x="71" y="250"/>
                        <a:pt x="74" y="251"/>
                        <a:pt x="76" y="256"/>
                      </a:cubicBezTo>
                      <a:cubicBezTo>
                        <a:pt x="73" y="259"/>
                        <a:pt x="64" y="263"/>
                        <a:pt x="60" y="263"/>
                      </a:cubicBezTo>
                      <a:cubicBezTo>
                        <a:pt x="56" y="263"/>
                        <a:pt x="52" y="261"/>
                        <a:pt x="46" y="261"/>
                      </a:cubicBezTo>
                      <a:cubicBezTo>
                        <a:pt x="40" y="261"/>
                        <a:pt x="25" y="267"/>
                        <a:pt x="30" y="271"/>
                      </a:cubicBezTo>
                      <a:cubicBezTo>
                        <a:pt x="44" y="284"/>
                        <a:pt x="37" y="289"/>
                        <a:pt x="33" y="289"/>
                      </a:cubicBezTo>
                      <a:cubicBezTo>
                        <a:pt x="27" y="289"/>
                        <a:pt x="27" y="282"/>
                        <a:pt x="22" y="282"/>
                      </a:cubicBezTo>
                      <a:cubicBezTo>
                        <a:pt x="17" y="282"/>
                        <a:pt x="10" y="295"/>
                        <a:pt x="10" y="302"/>
                      </a:cubicBezTo>
                      <a:cubicBezTo>
                        <a:pt x="10" y="314"/>
                        <a:pt x="1" y="312"/>
                        <a:pt x="0" y="322"/>
                      </a:cubicBezTo>
                      <a:cubicBezTo>
                        <a:pt x="4" y="322"/>
                        <a:pt x="8" y="321"/>
                        <a:pt x="11" y="321"/>
                      </a:cubicBezTo>
                      <a:cubicBezTo>
                        <a:pt x="16" y="321"/>
                        <a:pt x="20" y="321"/>
                        <a:pt x="25" y="321"/>
                      </a:cubicBezTo>
                      <a:cubicBezTo>
                        <a:pt x="31" y="321"/>
                        <a:pt x="34" y="332"/>
                        <a:pt x="34" y="338"/>
                      </a:cubicBezTo>
                      <a:cubicBezTo>
                        <a:pt x="34" y="342"/>
                        <a:pt x="30" y="344"/>
                        <a:pt x="30" y="347"/>
                      </a:cubicBezTo>
                      <a:cubicBezTo>
                        <a:pt x="30" y="353"/>
                        <a:pt x="36" y="357"/>
                        <a:pt x="36" y="363"/>
                      </a:cubicBezTo>
                      <a:cubicBezTo>
                        <a:pt x="36" y="366"/>
                        <a:pt x="30" y="367"/>
                        <a:pt x="29" y="369"/>
                      </a:cubicBezTo>
                      <a:cubicBezTo>
                        <a:pt x="26" y="374"/>
                        <a:pt x="25" y="379"/>
                        <a:pt x="25" y="386"/>
                      </a:cubicBezTo>
                      <a:cubicBezTo>
                        <a:pt x="25" y="394"/>
                        <a:pt x="30" y="392"/>
                        <a:pt x="37" y="392"/>
                      </a:cubicBezTo>
                      <a:cubicBezTo>
                        <a:pt x="46" y="392"/>
                        <a:pt x="50" y="388"/>
                        <a:pt x="57" y="388"/>
                      </a:cubicBezTo>
                      <a:cubicBezTo>
                        <a:pt x="65" y="388"/>
                        <a:pt x="63" y="403"/>
                        <a:pt x="71" y="403"/>
                      </a:cubicBezTo>
                      <a:cubicBezTo>
                        <a:pt x="71" y="415"/>
                        <a:pt x="71" y="415"/>
                        <a:pt x="71" y="415"/>
                      </a:cubicBezTo>
                      <a:cubicBezTo>
                        <a:pt x="71" y="416"/>
                        <a:pt x="71" y="416"/>
                        <a:pt x="72" y="417"/>
                      </a:cubicBezTo>
                      <a:cubicBezTo>
                        <a:pt x="73" y="419"/>
                        <a:pt x="73" y="419"/>
                        <a:pt x="73" y="419"/>
                      </a:cubicBezTo>
                      <a:cubicBezTo>
                        <a:pt x="75" y="419"/>
                        <a:pt x="78" y="417"/>
                        <a:pt x="80" y="417"/>
                      </a:cubicBezTo>
                      <a:cubicBezTo>
                        <a:pt x="87" y="415"/>
                        <a:pt x="87" y="408"/>
                        <a:pt x="93" y="408"/>
                      </a:cubicBezTo>
                      <a:cubicBezTo>
                        <a:pt x="99" y="408"/>
                        <a:pt x="112" y="429"/>
                        <a:pt x="116" y="429"/>
                      </a:cubicBezTo>
                      <a:cubicBezTo>
                        <a:pt x="120" y="429"/>
                        <a:pt x="134" y="423"/>
                        <a:pt x="136" y="420"/>
                      </a:cubicBezTo>
                      <a:cubicBezTo>
                        <a:pt x="135" y="420"/>
                        <a:pt x="128" y="419"/>
                        <a:pt x="128" y="419"/>
                      </a:cubicBezTo>
                      <a:cubicBezTo>
                        <a:pt x="127" y="419"/>
                        <a:pt x="123" y="418"/>
                        <a:pt x="123" y="415"/>
                      </a:cubicBezTo>
                      <a:cubicBezTo>
                        <a:pt x="123" y="413"/>
                        <a:pt x="144" y="405"/>
                        <a:pt x="152" y="402"/>
                      </a:cubicBezTo>
                      <a:cubicBezTo>
                        <a:pt x="152" y="402"/>
                        <a:pt x="148" y="406"/>
                        <a:pt x="147" y="407"/>
                      </a:cubicBezTo>
                      <a:cubicBezTo>
                        <a:pt x="147" y="408"/>
                        <a:pt x="155" y="416"/>
                        <a:pt x="138" y="421"/>
                      </a:cubicBezTo>
                      <a:cubicBezTo>
                        <a:pt x="145" y="437"/>
                        <a:pt x="178" y="435"/>
                        <a:pt x="178" y="457"/>
                      </a:cubicBezTo>
                      <a:cubicBezTo>
                        <a:pt x="179" y="457"/>
                        <a:pt x="179" y="457"/>
                        <a:pt x="179" y="457"/>
                      </a:cubicBezTo>
                      <a:cubicBezTo>
                        <a:pt x="181" y="456"/>
                        <a:pt x="183" y="456"/>
                        <a:pt x="185" y="456"/>
                      </a:cubicBezTo>
                      <a:cubicBezTo>
                        <a:pt x="194" y="456"/>
                        <a:pt x="194" y="461"/>
                        <a:pt x="197" y="467"/>
                      </a:cubicBezTo>
                      <a:cubicBezTo>
                        <a:pt x="197" y="468"/>
                        <a:pt x="203" y="472"/>
                        <a:pt x="204" y="472"/>
                      </a:cubicBezTo>
                      <a:cubicBezTo>
                        <a:pt x="209" y="474"/>
                        <a:pt x="210" y="482"/>
                        <a:pt x="218" y="482"/>
                      </a:cubicBezTo>
                      <a:cubicBezTo>
                        <a:pt x="224" y="482"/>
                        <a:pt x="224" y="477"/>
                        <a:pt x="228" y="476"/>
                      </a:cubicBezTo>
                      <a:cubicBezTo>
                        <a:pt x="231" y="475"/>
                        <a:pt x="230" y="475"/>
                        <a:pt x="232" y="475"/>
                      </a:cubicBezTo>
                      <a:cubicBezTo>
                        <a:pt x="233" y="476"/>
                        <a:pt x="233" y="479"/>
                        <a:pt x="234" y="480"/>
                      </a:cubicBezTo>
                      <a:cubicBezTo>
                        <a:pt x="234" y="481"/>
                        <a:pt x="234" y="481"/>
                        <a:pt x="234" y="482"/>
                      </a:cubicBezTo>
                      <a:cubicBezTo>
                        <a:pt x="238" y="482"/>
                        <a:pt x="238" y="482"/>
                        <a:pt x="238" y="482"/>
                      </a:cubicBezTo>
                      <a:cubicBezTo>
                        <a:pt x="242" y="478"/>
                        <a:pt x="242" y="471"/>
                        <a:pt x="246" y="468"/>
                      </a:cubicBezTo>
                      <a:cubicBezTo>
                        <a:pt x="239" y="464"/>
                        <a:pt x="227" y="447"/>
                        <a:pt x="227" y="437"/>
                      </a:cubicBezTo>
                      <a:cubicBezTo>
                        <a:pt x="227" y="434"/>
                        <a:pt x="221" y="430"/>
                        <a:pt x="221" y="426"/>
                      </a:cubicBezTo>
                      <a:cubicBezTo>
                        <a:pt x="221" y="424"/>
                        <a:pt x="226" y="414"/>
                        <a:pt x="228" y="412"/>
                      </a:cubicBezTo>
                      <a:cubicBezTo>
                        <a:pt x="229" y="413"/>
                        <a:pt x="238" y="408"/>
                        <a:pt x="238" y="408"/>
                      </a:cubicBezTo>
                      <a:cubicBezTo>
                        <a:pt x="246" y="405"/>
                        <a:pt x="250" y="403"/>
                        <a:pt x="260" y="403"/>
                      </a:cubicBezTo>
                      <a:cubicBezTo>
                        <a:pt x="275" y="403"/>
                        <a:pt x="278" y="410"/>
                        <a:pt x="284" y="419"/>
                      </a:cubicBezTo>
                      <a:cubicBezTo>
                        <a:pt x="279" y="422"/>
                        <a:pt x="274" y="419"/>
                        <a:pt x="269" y="419"/>
                      </a:cubicBezTo>
                      <a:cubicBezTo>
                        <a:pt x="261" y="419"/>
                        <a:pt x="249" y="427"/>
                        <a:pt x="248" y="426"/>
                      </a:cubicBezTo>
                      <a:cubicBezTo>
                        <a:pt x="249" y="432"/>
                        <a:pt x="253" y="432"/>
                        <a:pt x="255" y="435"/>
                      </a:cubicBezTo>
                      <a:cubicBezTo>
                        <a:pt x="260" y="444"/>
                        <a:pt x="268" y="448"/>
                        <a:pt x="268" y="459"/>
                      </a:cubicBezTo>
                      <a:cubicBezTo>
                        <a:pt x="271" y="458"/>
                        <a:pt x="276" y="455"/>
                        <a:pt x="278" y="455"/>
                      </a:cubicBezTo>
                      <a:cubicBezTo>
                        <a:pt x="278" y="459"/>
                        <a:pt x="283" y="462"/>
                        <a:pt x="283" y="466"/>
                      </a:cubicBezTo>
                      <a:cubicBezTo>
                        <a:pt x="274" y="466"/>
                        <a:pt x="274" y="466"/>
                        <a:pt x="274" y="466"/>
                      </a:cubicBezTo>
                      <a:cubicBezTo>
                        <a:pt x="272" y="466"/>
                        <a:pt x="269" y="469"/>
                        <a:pt x="269" y="473"/>
                      </a:cubicBezTo>
                      <a:cubicBezTo>
                        <a:pt x="275" y="474"/>
                        <a:pt x="279" y="480"/>
                        <a:pt x="279" y="485"/>
                      </a:cubicBezTo>
                      <a:cubicBezTo>
                        <a:pt x="279" y="488"/>
                        <a:pt x="277" y="489"/>
                        <a:pt x="277" y="492"/>
                      </a:cubicBezTo>
                      <a:cubicBezTo>
                        <a:pt x="277" y="494"/>
                        <a:pt x="279" y="497"/>
                        <a:pt x="279" y="498"/>
                      </a:cubicBezTo>
                      <a:cubicBezTo>
                        <a:pt x="279" y="495"/>
                        <a:pt x="283" y="495"/>
                        <a:pt x="285" y="494"/>
                      </a:cubicBezTo>
                      <a:cubicBezTo>
                        <a:pt x="289" y="493"/>
                        <a:pt x="288" y="492"/>
                        <a:pt x="291" y="491"/>
                      </a:cubicBezTo>
                      <a:cubicBezTo>
                        <a:pt x="296" y="489"/>
                        <a:pt x="300" y="490"/>
                        <a:pt x="304" y="487"/>
                      </a:cubicBezTo>
                      <a:cubicBezTo>
                        <a:pt x="310" y="491"/>
                        <a:pt x="314" y="491"/>
                        <a:pt x="320" y="493"/>
                      </a:cubicBezTo>
                      <a:cubicBezTo>
                        <a:pt x="327" y="495"/>
                        <a:pt x="329" y="501"/>
                        <a:pt x="337" y="501"/>
                      </a:cubicBezTo>
                      <a:cubicBezTo>
                        <a:pt x="338" y="503"/>
                        <a:pt x="339" y="504"/>
                        <a:pt x="340" y="505"/>
                      </a:cubicBezTo>
                      <a:cubicBezTo>
                        <a:pt x="341" y="508"/>
                        <a:pt x="340" y="511"/>
                        <a:pt x="341" y="515"/>
                      </a:cubicBezTo>
                      <a:cubicBezTo>
                        <a:pt x="344" y="512"/>
                        <a:pt x="347" y="517"/>
                        <a:pt x="350" y="517"/>
                      </a:cubicBezTo>
                      <a:cubicBezTo>
                        <a:pt x="353" y="517"/>
                        <a:pt x="355" y="514"/>
                        <a:pt x="356" y="512"/>
                      </a:cubicBezTo>
                      <a:cubicBezTo>
                        <a:pt x="359" y="510"/>
                        <a:pt x="362" y="510"/>
                        <a:pt x="364" y="507"/>
                      </a:cubicBezTo>
                      <a:cubicBezTo>
                        <a:pt x="369" y="503"/>
                        <a:pt x="370" y="495"/>
                        <a:pt x="377" y="495"/>
                      </a:cubicBezTo>
                      <a:cubicBezTo>
                        <a:pt x="380" y="495"/>
                        <a:pt x="379" y="496"/>
                        <a:pt x="382" y="496"/>
                      </a:cubicBezTo>
                      <a:cubicBezTo>
                        <a:pt x="382" y="500"/>
                        <a:pt x="389" y="497"/>
                        <a:pt x="391" y="497"/>
                      </a:cubicBezTo>
                      <a:cubicBezTo>
                        <a:pt x="393" y="497"/>
                        <a:pt x="394" y="501"/>
                        <a:pt x="396" y="501"/>
                      </a:cubicBezTo>
                      <a:cubicBezTo>
                        <a:pt x="402" y="501"/>
                        <a:pt x="406" y="497"/>
                        <a:pt x="409" y="493"/>
                      </a:cubicBezTo>
                      <a:cubicBezTo>
                        <a:pt x="409" y="494"/>
                        <a:pt x="410" y="493"/>
                        <a:pt x="410" y="493"/>
                      </a:cubicBezTo>
                      <a:cubicBezTo>
                        <a:pt x="413" y="493"/>
                        <a:pt x="414" y="487"/>
                        <a:pt x="420" y="487"/>
                      </a:cubicBezTo>
                      <a:cubicBezTo>
                        <a:pt x="426" y="487"/>
                        <a:pt x="419" y="501"/>
                        <a:pt x="426" y="501"/>
                      </a:cubicBezTo>
                      <a:cubicBezTo>
                        <a:pt x="433" y="501"/>
                        <a:pt x="435" y="497"/>
                        <a:pt x="441" y="497"/>
                      </a:cubicBezTo>
                      <a:cubicBezTo>
                        <a:pt x="444" y="497"/>
                        <a:pt x="447" y="497"/>
                        <a:pt x="450" y="497"/>
                      </a:cubicBezTo>
                      <a:cubicBezTo>
                        <a:pt x="451" y="496"/>
                        <a:pt x="451" y="496"/>
                        <a:pt x="451" y="496"/>
                      </a:cubicBezTo>
                      <a:cubicBezTo>
                        <a:pt x="450" y="489"/>
                        <a:pt x="448" y="488"/>
                        <a:pt x="441" y="486"/>
                      </a:cubicBezTo>
                      <a:cubicBezTo>
                        <a:pt x="442" y="480"/>
                        <a:pt x="448" y="467"/>
                        <a:pt x="452" y="467"/>
                      </a:cubicBezTo>
                      <a:cubicBezTo>
                        <a:pt x="479" y="467"/>
                        <a:pt x="497" y="454"/>
                        <a:pt x="497" y="421"/>
                      </a:cubicBezTo>
                      <a:cubicBezTo>
                        <a:pt x="511" y="419"/>
                        <a:pt x="512" y="402"/>
                        <a:pt x="521" y="403"/>
                      </a:cubicBezTo>
                      <a:cubicBezTo>
                        <a:pt x="544" y="406"/>
                        <a:pt x="535" y="390"/>
                        <a:pt x="540" y="386"/>
                      </a:cubicBezTo>
                      <a:cubicBezTo>
                        <a:pt x="551" y="375"/>
                        <a:pt x="569" y="375"/>
                        <a:pt x="583" y="367"/>
                      </a:cubicBezTo>
                      <a:cubicBezTo>
                        <a:pt x="585" y="366"/>
                        <a:pt x="590" y="360"/>
                        <a:pt x="594" y="360"/>
                      </a:cubicBezTo>
                      <a:cubicBezTo>
                        <a:pt x="602" y="360"/>
                        <a:pt x="614" y="368"/>
                        <a:pt x="626" y="368"/>
                      </a:cubicBezTo>
                      <a:cubicBezTo>
                        <a:pt x="642" y="368"/>
                        <a:pt x="638" y="347"/>
                        <a:pt x="647" y="347"/>
                      </a:cubicBezTo>
                      <a:cubicBezTo>
                        <a:pt x="653" y="347"/>
                        <a:pt x="670" y="350"/>
                        <a:pt x="672" y="354"/>
                      </a:cubicBezTo>
                      <a:cubicBezTo>
                        <a:pt x="678" y="373"/>
                        <a:pt x="690" y="363"/>
                        <a:pt x="698" y="363"/>
                      </a:cubicBezTo>
                      <a:cubicBezTo>
                        <a:pt x="715" y="363"/>
                        <a:pt x="721" y="377"/>
                        <a:pt x="739" y="377"/>
                      </a:cubicBezTo>
                      <a:cubicBezTo>
                        <a:pt x="755" y="377"/>
                        <a:pt x="776" y="362"/>
                        <a:pt x="797" y="370"/>
                      </a:cubicBezTo>
                      <a:cubicBezTo>
                        <a:pt x="824" y="380"/>
                        <a:pt x="811" y="332"/>
                        <a:pt x="847" y="332"/>
                      </a:cubicBezTo>
                      <a:cubicBezTo>
                        <a:pt x="872" y="332"/>
                        <a:pt x="871" y="353"/>
                        <a:pt x="881" y="368"/>
                      </a:cubicBezTo>
                      <a:cubicBezTo>
                        <a:pt x="885" y="374"/>
                        <a:pt x="898" y="375"/>
                        <a:pt x="903" y="380"/>
                      </a:cubicBezTo>
                      <a:cubicBezTo>
                        <a:pt x="906" y="384"/>
                        <a:pt x="910" y="394"/>
                        <a:pt x="919" y="394"/>
                      </a:cubicBezTo>
                      <a:cubicBezTo>
                        <a:pt x="928" y="394"/>
                        <a:pt x="930" y="386"/>
                        <a:pt x="941" y="386"/>
                      </a:cubicBezTo>
                      <a:cubicBezTo>
                        <a:pt x="941" y="393"/>
                        <a:pt x="941" y="393"/>
                        <a:pt x="941" y="393"/>
                      </a:cubicBezTo>
                      <a:cubicBezTo>
                        <a:pt x="935" y="399"/>
                        <a:pt x="933" y="414"/>
                        <a:pt x="926" y="419"/>
                      </a:cubicBezTo>
                      <a:cubicBezTo>
                        <a:pt x="919" y="422"/>
                        <a:pt x="908" y="423"/>
                        <a:pt x="911" y="426"/>
                      </a:cubicBezTo>
                      <a:cubicBezTo>
                        <a:pt x="921" y="432"/>
                        <a:pt x="910" y="444"/>
                        <a:pt x="910" y="444"/>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03" name="Freeform 64">
                  <a:extLst>
                    <a:ext uri="{FF2B5EF4-FFF2-40B4-BE49-F238E27FC236}">
                      <a16:creationId xmlns:a16="http://schemas.microsoft.com/office/drawing/2014/main" id="{F15ACAF6-7319-6B43-5020-771D811E0E28}"/>
                    </a:ext>
                  </a:extLst>
                </p:cNvPr>
                <p:cNvSpPr>
                  <a:spLocks/>
                </p:cNvSpPr>
                <p:nvPr/>
              </p:nvSpPr>
              <p:spPr bwMode="auto">
                <a:xfrm>
                  <a:off x="5867532" y="1888619"/>
                  <a:ext cx="1231168" cy="788813"/>
                </a:xfrm>
                <a:custGeom>
                  <a:avLst/>
                  <a:gdLst>
                    <a:gd name="T0" fmla="*/ 381 w 500"/>
                    <a:gd name="T1" fmla="*/ 200 h 317"/>
                    <a:gd name="T2" fmla="*/ 373 w 500"/>
                    <a:gd name="T3" fmla="*/ 188 h 317"/>
                    <a:gd name="T4" fmla="*/ 399 w 500"/>
                    <a:gd name="T5" fmla="*/ 167 h 317"/>
                    <a:gd name="T6" fmla="*/ 383 w 500"/>
                    <a:gd name="T7" fmla="*/ 161 h 317"/>
                    <a:gd name="T8" fmla="*/ 371 w 500"/>
                    <a:gd name="T9" fmla="*/ 167 h 317"/>
                    <a:gd name="T10" fmla="*/ 359 w 500"/>
                    <a:gd name="T11" fmla="*/ 154 h 317"/>
                    <a:gd name="T12" fmla="*/ 384 w 500"/>
                    <a:gd name="T13" fmla="*/ 136 h 317"/>
                    <a:gd name="T14" fmla="*/ 394 w 500"/>
                    <a:gd name="T15" fmla="*/ 138 h 317"/>
                    <a:gd name="T16" fmla="*/ 412 w 500"/>
                    <a:gd name="T17" fmla="*/ 141 h 317"/>
                    <a:gd name="T18" fmla="*/ 422 w 500"/>
                    <a:gd name="T19" fmla="*/ 151 h 317"/>
                    <a:gd name="T20" fmla="*/ 421 w 500"/>
                    <a:gd name="T21" fmla="*/ 162 h 317"/>
                    <a:gd name="T22" fmla="*/ 433 w 500"/>
                    <a:gd name="T23" fmla="*/ 166 h 317"/>
                    <a:gd name="T24" fmla="*/ 428 w 500"/>
                    <a:gd name="T25" fmla="*/ 173 h 317"/>
                    <a:gd name="T26" fmla="*/ 433 w 500"/>
                    <a:gd name="T27" fmla="*/ 180 h 317"/>
                    <a:gd name="T28" fmla="*/ 432 w 500"/>
                    <a:gd name="T29" fmla="*/ 189 h 317"/>
                    <a:gd name="T30" fmla="*/ 434 w 500"/>
                    <a:gd name="T31" fmla="*/ 193 h 317"/>
                    <a:gd name="T32" fmla="*/ 449 w 500"/>
                    <a:gd name="T33" fmla="*/ 187 h 317"/>
                    <a:gd name="T34" fmla="*/ 444 w 500"/>
                    <a:gd name="T35" fmla="*/ 152 h 317"/>
                    <a:gd name="T36" fmla="*/ 448 w 500"/>
                    <a:gd name="T37" fmla="*/ 137 h 317"/>
                    <a:gd name="T38" fmla="*/ 469 w 500"/>
                    <a:gd name="T39" fmla="*/ 112 h 317"/>
                    <a:gd name="T40" fmla="*/ 485 w 500"/>
                    <a:gd name="T41" fmla="*/ 87 h 317"/>
                    <a:gd name="T42" fmla="*/ 500 w 500"/>
                    <a:gd name="T43" fmla="*/ 54 h 317"/>
                    <a:gd name="T44" fmla="*/ 462 w 500"/>
                    <a:gd name="T45" fmla="*/ 48 h 317"/>
                    <a:gd name="T46" fmla="*/ 406 w 500"/>
                    <a:gd name="T47" fmla="*/ 0 h 317"/>
                    <a:gd name="T48" fmla="*/ 298 w 500"/>
                    <a:gd name="T49" fmla="*/ 45 h 317"/>
                    <a:gd name="T50" fmla="*/ 231 w 500"/>
                    <a:gd name="T51" fmla="*/ 22 h 317"/>
                    <a:gd name="T52" fmla="*/ 185 w 500"/>
                    <a:gd name="T53" fmla="*/ 36 h 317"/>
                    <a:gd name="T54" fmla="*/ 142 w 500"/>
                    <a:gd name="T55" fmla="*/ 35 h 317"/>
                    <a:gd name="T56" fmla="*/ 80 w 500"/>
                    <a:gd name="T57" fmla="*/ 71 h 317"/>
                    <a:gd name="T58" fmla="*/ 11 w 500"/>
                    <a:gd name="T59" fmla="*/ 135 h 317"/>
                    <a:gd name="T60" fmla="*/ 10 w 500"/>
                    <a:gd name="T61" fmla="*/ 164 h 317"/>
                    <a:gd name="T62" fmla="*/ 16 w 500"/>
                    <a:gd name="T63" fmla="*/ 170 h 317"/>
                    <a:gd name="T64" fmla="*/ 33 w 500"/>
                    <a:gd name="T65" fmla="*/ 183 h 317"/>
                    <a:gd name="T66" fmla="*/ 54 w 500"/>
                    <a:gd name="T67" fmla="*/ 186 h 317"/>
                    <a:gd name="T68" fmla="*/ 47 w 500"/>
                    <a:gd name="T69" fmla="*/ 207 h 317"/>
                    <a:gd name="T70" fmla="*/ 41 w 500"/>
                    <a:gd name="T71" fmla="*/ 213 h 317"/>
                    <a:gd name="T72" fmla="*/ 47 w 500"/>
                    <a:gd name="T73" fmla="*/ 223 h 317"/>
                    <a:gd name="T74" fmla="*/ 72 w 500"/>
                    <a:gd name="T75" fmla="*/ 233 h 317"/>
                    <a:gd name="T76" fmla="*/ 86 w 500"/>
                    <a:gd name="T77" fmla="*/ 243 h 317"/>
                    <a:gd name="T78" fmla="*/ 104 w 500"/>
                    <a:gd name="T79" fmla="*/ 251 h 317"/>
                    <a:gd name="T80" fmla="*/ 121 w 500"/>
                    <a:gd name="T81" fmla="*/ 249 h 317"/>
                    <a:gd name="T82" fmla="*/ 136 w 500"/>
                    <a:gd name="T83" fmla="*/ 248 h 317"/>
                    <a:gd name="T84" fmla="*/ 166 w 500"/>
                    <a:gd name="T85" fmla="*/ 243 h 317"/>
                    <a:gd name="T86" fmla="*/ 179 w 500"/>
                    <a:gd name="T87" fmla="*/ 239 h 317"/>
                    <a:gd name="T88" fmla="*/ 183 w 500"/>
                    <a:gd name="T89" fmla="*/ 236 h 317"/>
                    <a:gd name="T90" fmla="*/ 205 w 500"/>
                    <a:gd name="T91" fmla="*/ 261 h 317"/>
                    <a:gd name="T92" fmla="*/ 199 w 500"/>
                    <a:gd name="T93" fmla="*/ 286 h 317"/>
                    <a:gd name="T94" fmla="*/ 211 w 500"/>
                    <a:gd name="T95" fmla="*/ 293 h 317"/>
                    <a:gd name="T96" fmla="*/ 225 w 500"/>
                    <a:gd name="T97" fmla="*/ 305 h 317"/>
                    <a:gd name="T98" fmla="*/ 228 w 500"/>
                    <a:gd name="T99" fmla="*/ 308 h 317"/>
                    <a:gd name="T100" fmla="*/ 230 w 500"/>
                    <a:gd name="T101" fmla="*/ 298 h 317"/>
                    <a:gd name="T102" fmla="*/ 247 w 500"/>
                    <a:gd name="T103" fmla="*/ 296 h 317"/>
                    <a:gd name="T104" fmla="*/ 270 w 500"/>
                    <a:gd name="T105" fmla="*/ 295 h 317"/>
                    <a:gd name="T106" fmla="*/ 280 w 500"/>
                    <a:gd name="T107" fmla="*/ 306 h 317"/>
                    <a:gd name="T108" fmla="*/ 296 w 500"/>
                    <a:gd name="T109" fmla="*/ 317 h 317"/>
                    <a:gd name="T110" fmla="*/ 309 w 500"/>
                    <a:gd name="T111" fmla="*/ 307 h 317"/>
                    <a:gd name="T112" fmla="*/ 327 w 500"/>
                    <a:gd name="T113" fmla="*/ 296 h 317"/>
                    <a:gd name="T114" fmla="*/ 359 w 500"/>
                    <a:gd name="T115" fmla="*/ 286 h 317"/>
                    <a:gd name="T116" fmla="*/ 375 w 500"/>
                    <a:gd name="T117" fmla="*/ 265 h 317"/>
                    <a:gd name="T118" fmla="*/ 393 w 500"/>
                    <a:gd name="T119" fmla="*/ 231 h 317"/>
                    <a:gd name="T120" fmla="*/ 381 w 500"/>
                    <a:gd name="T121" fmla="*/ 20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0" h="317">
                      <a:moveTo>
                        <a:pt x="381" y="200"/>
                      </a:moveTo>
                      <a:cubicBezTo>
                        <a:pt x="381" y="200"/>
                        <a:pt x="381" y="200"/>
                        <a:pt x="381" y="200"/>
                      </a:cubicBezTo>
                      <a:cubicBezTo>
                        <a:pt x="381" y="200"/>
                        <a:pt x="381" y="196"/>
                        <a:pt x="381" y="195"/>
                      </a:cubicBezTo>
                      <a:cubicBezTo>
                        <a:pt x="378" y="194"/>
                        <a:pt x="373" y="192"/>
                        <a:pt x="373" y="188"/>
                      </a:cubicBezTo>
                      <a:cubicBezTo>
                        <a:pt x="373" y="184"/>
                        <a:pt x="378" y="184"/>
                        <a:pt x="379" y="180"/>
                      </a:cubicBezTo>
                      <a:cubicBezTo>
                        <a:pt x="381" y="173"/>
                        <a:pt x="394" y="173"/>
                        <a:pt x="399" y="167"/>
                      </a:cubicBezTo>
                      <a:cubicBezTo>
                        <a:pt x="397" y="164"/>
                        <a:pt x="393" y="167"/>
                        <a:pt x="389" y="164"/>
                      </a:cubicBezTo>
                      <a:cubicBezTo>
                        <a:pt x="387" y="163"/>
                        <a:pt x="386" y="161"/>
                        <a:pt x="383" y="161"/>
                      </a:cubicBezTo>
                      <a:cubicBezTo>
                        <a:pt x="380" y="161"/>
                        <a:pt x="380" y="167"/>
                        <a:pt x="379" y="167"/>
                      </a:cubicBezTo>
                      <a:cubicBezTo>
                        <a:pt x="376" y="167"/>
                        <a:pt x="373" y="168"/>
                        <a:pt x="371" y="167"/>
                      </a:cubicBezTo>
                      <a:cubicBezTo>
                        <a:pt x="368" y="164"/>
                        <a:pt x="369" y="161"/>
                        <a:pt x="365" y="159"/>
                      </a:cubicBezTo>
                      <a:cubicBezTo>
                        <a:pt x="364" y="158"/>
                        <a:pt x="359" y="157"/>
                        <a:pt x="359" y="154"/>
                      </a:cubicBezTo>
                      <a:cubicBezTo>
                        <a:pt x="359" y="148"/>
                        <a:pt x="368" y="150"/>
                        <a:pt x="372" y="147"/>
                      </a:cubicBezTo>
                      <a:cubicBezTo>
                        <a:pt x="375" y="144"/>
                        <a:pt x="382" y="140"/>
                        <a:pt x="384" y="136"/>
                      </a:cubicBezTo>
                      <a:cubicBezTo>
                        <a:pt x="385" y="136"/>
                        <a:pt x="386" y="133"/>
                        <a:pt x="389" y="133"/>
                      </a:cubicBezTo>
                      <a:cubicBezTo>
                        <a:pt x="391" y="133"/>
                        <a:pt x="394" y="136"/>
                        <a:pt x="394" y="138"/>
                      </a:cubicBezTo>
                      <a:cubicBezTo>
                        <a:pt x="394" y="143"/>
                        <a:pt x="389" y="145"/>
                        <a:pt x="389" y="150"/>
                      </a:cubicBezTo>
                      <a:cubicBezTo>
                        <a:pt x="397" y="150"/>
                        <a:pt x="403" y="141"/>
                        <a:pt x="412" y="141"/>
                      </a:cubicBezTo>
                      <a:cubicBezTo>
                        <a:pt x="416" y="141"/>
                        <a:pt x="417" y="144"/>
                        <a:pt x="422" y="144"/>
                      </a:cubicBezTo>
                      <a:cubicBezTo>
                        <a:pt x="420" y="147"/>
                        <a:pt x="422" y="147"/>
                        <a:pt x="422" y="151"/>
                      </a:cubicBezTo>
                      <a:cubicBezTo>
                        <a:pt x="422" y="154"/>
                        <a:pt x="418" y="153"/>
                        <a:pt x="418" y="157"/>
                      </a:cubicBezTo>
                      <a:cubicBezTo>
                        <a:pt x="418" y="158"/>
                        <a:pt x="419" y="162"/>
                        <a:pt x="421" y="162"/>
                      </a:cubicBezTo>
                      <a:cubicBezTo>
                        <a:pt x="422" y="162"/>
                        <a:pt x="423" y="160"/>
                        <a:pt x="425" y="160"/>
                      </a:cubicBezTo>
                      <a:cubicBezTo>
                        <a:pt x="429" y="160"/>
                        <a:pt x="433" y="163"/>
                        <a:pt x="433" y="166"/>
                      </a:cubicBezTo>
                      <a:cubicBezTo>
                        <a:pt x="433" y="168"/>
                        <a:pt x="431" y="170"/>
                        <a:pt x="428" y="170"/>
                      </a:cubicBezTo>
                      <a:cubicBezTo>
                        <a:pt x="428" y="173"/>
                        <a:pt x="428" y="173"/>
                        <a:pt x="428" y="173"/>
                      </a:cubicBezTo>
                      <a:cubicBezTo>
                        <a:pt x="429" y="173"/>
                        <a:pt x="430" y="174"/>
                        <a:pt x="431" y="175"/>
                      </a:cubicBezTo>
                      <a:cubicBezTo>
                        <a:pt x="431" y="176"/>
                        <a:pt x="433" y="178"/>
                        <a:pt x="433" y="180"/>
                      </a:cubicBezTo>
                      <a:cubicBezTo>
                        <a:pt x="433" y="180"/>
                        <a:pt x="430" y="184"/>
                        <a:pt x="430" y="186"/>
                      </a:cubicBezTo>
                      <a:cubicBezTo>
                        <a:pt x="430" y="187"/>
                        <a:pt x="430" y="189"/>
                        <a:pt x="432" y="189"/>
                      </a:cubicBezTo>
                      <a:cubicBezTo>
                        <a:pt x="431" y="190"/>
                        <a:pt x="430" y="191"/>
                        <a:pt x="430" y="193"/>
                      </a:cubicBezTo>
                      <a:cubicBezTo>
                        <a:pt x="434" y="193"/>
                        <a:pt x="434" y="193"/>
                        <a:pt x="434" y="193"/>
                      </a:cubicBezTo>
                      <a:cubicBezTo>
                        <a:pt x="436" y="191"/>
                        <a:pt x="436" y="191"/>
                        <a:pt x="440" y="190"/>
                      </a:cubicBezTo>
                      <a:cubicBezTo>
                        <a:pt x="440" y="188"/>
                        <a:pt x="447" y="187"/>
                        <a:pt x="449" y="187"/>
                      </a:cubicBezTo>
                      <a:cubicBezTo>
                        <a:pt x="453" y="186"/>
                        <a:pt x="455" y="182"/>
                        <a:pt x="455" y="176"/>
                      </a:cubicBezTo>
                      <a:cubicBezTo>
                        <a:pt x="455" y="165"/>
                        <a:pt x="450" y="158"/>
                        <a:pt x="444" y="152"/>
                      </a:cubicBezTo>
                      <a:cubicBezTo>
                        <a:pt x="441" y="149"/>
                        <a:pt x="439" y="147"/>
                        <a:pt x="439" y="142"/>
                      </a:cubicBezTo>
                      <a:cubicBezTo>
                        <a:pt x="443" y="142"/>
                        <a:pt x="445" y="140"/>
                        <a:pt x="448" y="137"/>
                      </a:cubicBezTo>
                      <a:cubicBezTo>
                        <a:pt x="450" y="135"/>
                        <a:pt x="455" y="132"/>
                        <a:pt x="456" y="130"/>
                      </a:cubicBezTo>
                      <a:cubicBezTo>
                        <a:pt x="460" y="122"/>
                        <a:pt x="462" y="118"/>
                        <a:pt x="469" y="112"/>
                      </a:cubicBezTo>
                      <a:cubicBezTo>
                        <a:pt x="469" y="112"/>
                        <a:pt x="480" y="100"/>
                        <a:pt x="470" y="94"/>
                      </a:cubicBezTo>
                      <a:cubicBezTo>
                        <a:pt x="467" y="91"/>
                        <a:pt x="478" y="90"/>
                        <a:pt x="485" y="87"/>
                      </a:cubicBezTo>
                      <a:cubicBezTo>
                        <a:pt x="492" y="82"/>
                        <a:pt x="494" y="67"/>
                        <a:pt x="500" y="61"/>
                      </a:cubicBezTo>
                      <a:cubicBezTo>
                        <a:pt x="500" y="54"/>
                        <a:pt x="500" y="54"/>
                        <a:pt x="500" y="54"/>
                      </a:cubicBezTo>
                      <a:cubicBezTo>
                        <a:pt x="489" y="54"/>
                        <a:pt x="487" y="62"/>
                        <a:pt x="478" y="62"/>
                      </a:cubicBezTo>
                      <a:cubicBezTo>
                        <a:pt x="469" y="62"/>
                        <a:pt x="465" y="52"/>
                        <a:pt x="462" y="48"/>
                      </a:cubicBezTo>
                      <a:cubicBezTo>
                        <a:pt x="457" y="43"/>
                        <a:pt x="444" y="42"/>
                        <a:pt x="440" y="36"/>
                      </a:cubicBezTo>
                      <a:cubicBezTo>
                        <a:pt x="430" y="21"/>
                        <a:pt x="431" y="0"/>
                        <a:pt x="406" y="0"/>
                      </a:cubicBezTo>
                      <a:cubicBezTo>
                        <a:pt x="370" y="0"/>
                        <a:pt x="383" y="48"/>
                        <a:pt x="356" y="38"/>
                      </a:cubicBezTo>
                      <a:cubicBezTo>
                        <a:pt x="335" y="30"/>
                        <a:pt x="314" y="45"/>
                        <a:pt x="298" y="45"/>
                      </a:cubicBezTo>
                      <a:cubicBezTo>
                        <a:pt x="280" y="45"/>
                        <a:pt x="274" y="31"/>
                        <a:pt x="257" y="31"/>
                      </a:cubicBezTo>
                      <a:cubicBezTo>
                        <a:pt x="249" y="31"/>
                        <a:pt x="237" y="41"/>
                        <a:pt x="231" y="22"/>
                      </a:cubicBezTo>
                      <a:cubicBezTo>
                        <a:pt x="229" y="18"/>
                        <a:pt x="212" y="15"/>
                        <a:pt x="206" y="15"/>
                      </a:cubicBezTo>
                      <a:cubicBezTo>
                        <a:pt x="197" y="15"/>
                        <a:pt x="201" y="36"/>
                        <a:pt x="185" y="36"/>
                      </a:cubicBezTo>
                      <a:cubicBezTo>
                        <a:pt x="173" y="36"/>
                        <a:pt x="161" y="28"/>
                        <a:pt x="153" y="28"/>
                      </a:cubicBezTo>
                      <a:cubicBezTo>
                        <a:pt x="149" y="28"/>
                        <a:pt x="144" y="34"/>
                        <a:pt x="142" y="35"/>
                      </a:cubicBezTo>
                      <a:cubicBezTo>
                        <a:pt x="128" y="43"/>
                        <a:pt x="110" y="43"/>
                        <a:pt x="99" y="54"/>
                      </a:cubicBezTo>
                      <a:cubicBezTo>
                        <a:pt x="94" y="58"/>
                        <a:pt x="103" y="74"/>
                        <a:pt x="80" y="71"/>
                      </a:cubicBezTo>
                      <a:cubicBezTo>
                        <a:pt x="71" y="70"/>
                        <a:pt x="70" y="87"/>
                        <a:pt x="56" y="89"/>
                      </a:cubicBezTo>
                      <a:cubicBezTo>
                        <a:pt x="56" y="122"/>
                        <a:pt x="38" y="135"/>
                        <a:pt x="11" y="135"/>
                      </a:cubicBezTo>
                      <a:cubicBezTo>
                        <a:pt x="7" y="135"/>
                        <a:pt x="1" y="148"/>
                        <a:pt x="0" y="154"/>
                      </a:cubicBezTo>
                      <a:cubicBezTo>
                        <a:pt x="7" y="156"/>
                        <a:pt x="9" y="157"/>
                        <a:pt x="10" y="164"/>
                      </a:cubicBezTo>
                      <a:cubicBezTo>
                        <a:pt x="9" y="165"/>
                        <a:pt x="9" y="165"/>
                        <a:pt x="9" y="165"/>
                      </a:cubicBezTo>
                      <a:cubicBezTo>
                        <a:pt x="9" y="170"/>
                        <a:pt x="12" y="169"/>
                        <a:pt x="16" y="170"/>
                      </a:cubicBezTo>
                      <a:cubicBezTo>
                        <a:pt x="20" y="171"/>
                        <a:pt x="18" y="175"/>
                        <a:pt x="20" y="177"/>
                      </a:cubicBezTo>
                      <a:cubicBezTo>
                        <a:pt x="24" y="181"/>
                        <a:pt x="27" y="181"/>
                        <a:pt x="33" y="183"/>
                      </a:cubicBezTo>
                      <a:cubicBezTo>
                        <a:pt x="38" y="182"/>
                        <a:pt x="40" y="178"/>
                        <a:pt x="45" y="178"/>
                      </a:cubicBezTo>
                      <a:cubicBezTo>
                        <a:pt x="47" y="178"/>
                        <a:pt x="54" y="183"/>
                        <a:pt x="54" y="186"/>
                      </a:cubicBezTo>
                      <a:cubicBezTo>
                        <a:pt x="54" y="193"/>
                        <a:pt x="43" y="192"/>
                        <a:pt x="43" y="200"/>
                      </a:cubicBezTo>
                      <a:cubicBezTo>
                        <a:pt x="43" y="203"/>
                        <a:pt x="47" y="204"/>
                        <a:pt x="47" y="207"/>
                      </a:cubicBezTo>
                      <a:cubicBezTo>
                        <a:pt x="47" y="211"/>
                        <a:pt x="44" y="210"/>
                        <a:pt x="41" y="210"/>
                      </a:cubicBezTo>
                      <a:cubicBezTo>
                        <a:pt x="41" y="213"/>
                        <a:pt x="41" y="213"/>
                        <a:pt x="41" y="213"/>
                      </a:cubicBezTo>
                      <a:cubicBezTo>
                        <a:pt x="42" y="216"/>
                        <a:pt x="41" y="218"/>
                        <a:pt x="42" y="222"/>
                      </a:cubicBezTo>
                      <a:cubicBezTo>
                        <a:pt x="43" y="223"/>
                        <a:pt x="46" y="223"/>
                        <a:pt x="47" y="223"/>
                      </a:cubicBezTo>
                      <a:cubicBezTo>
                        <a:pt x="52" y="225"/>
                        <a:pt x="54" y="229"/>
                        <a:pt x="59" y="230"/>
                      </a:cubicBezTo>
                      <a:cubicBezTo>
                        <a:pt x="65" y="231"/>
                        <a:pt x="68" y="230"/>
                        <a:pt x="72" y="233"/>
                      </a:cubicBezTo>
                      <a:cubicBezTo>
                        <a:pt x="75" y="237"/>
                        <a:pt x="78" y="235"/>
                        <a:pt x="82" y="237"/>
                      </a:cubicBezTo>
                      <a:cubicBezTo>
                        <a:pt x="85" y="239"/>
                        <a:pt x="85" y="241"/>
                        <a:pt x="86" y="243"/>
                      </a:cubicBezTo>
                      <a:cubicBezTo>
                        <a:pt x="87" y="245"/>
                        <a:pt x="89" y="243"/>
                        <a:pt x="90" y="244"/>
                      </a:cubicBezTo>
                      <a:cubicBezTo>
                        <a:pt x="95" y="246"/>
                        <a:pt x="97" y="251"/>
                        <a:pt x="104" y="251"/>
                      </a:cubicBezTo>
                      <a:cubicBezTo>
                        <a:pt x="108" y="251"/>
                        <a:pt x="112" y="251"/>
                        <a:pt x="116" y="251"/>
                      </a:cubicBezTo>
                      <a:cubicBezTo>
                        <a:pt x="119" y="251"/>
                        <a:pt x="119" y="249"/>
                        <a:pt x="121" y="249"/>
                      </a:cubicBezTo>
                      <a:cubicBezTo>
                        <a:pt x="123" y="249"/>
                        <a:pt x="124" y="254"/>
                        <a:pt x="124" y="256"/>
                      </a:cubicBezTo>
                      <a:cubicBezTo>
                        <a:pt x="128" y="254"/>
                        <a:pt x="129" y="248"/>
                        <a:pt x="136" y="248"/>
                      </a:cubicBezTo>
                      <a:cubicBezTo>
                        <a:pt x="143" y="248"/>
                        <a:pt x="145" y="252"/>
                        <a:pt x="150" y="252"/>
                      </a:cubicBezTo>
                      <a:cubicBezTo>
                        <a:pt x="154" y="252"/>
                        <a:pt x="164" y="244"/>
                        <a:pt x="166" y="243"/>
                      </a:cubicBezTo>
                      <a:cubicBezTo>
                        <a:pt x="168" y="241"/>
                        <a:pt x="168" y="240"/>
                        <a:pt x="169" y="239"/>
                      </a:cubicBezTo>
                      <a:cubicBezTo>
                        <a:pt x="172" y="237"/>
                        <a:pt x="175" y="240"/>
                        <a:pt x="179" y="239"/>
                      </a:cubicBezTo>
                      <a:cubicBezTo>
                        <a:pt x="181" y="236"/>
                        <a:pt x="181" y="236"/>
                        <a:pt x="181" y="236"/>
                      </a:cubicBezTo>
                      <a:cubicBezTo>
                        <a:pt x="183" y="236"/>
                        <a:pt x="183" y="236"/>
                        <a:pt x="183" y="236"/>
                      </a:cubicBezTo>
                      <a:cubicBezTo>
                        <a:pt x="185" y="246"/>
                        <a:pt x="191" y="245"/>
                        <a:pt x="199" y="248"/>
                      </a:cubicBezTo>
                      <a:cubicBezTo>
                        <a:pt x="201" y="253"/>
                        <a:pt x="205" y="255"/>
                        <a:pt x="205" y="261"/>
                      </a:cubicBezTo>
                      <a:cubicBezTo>
                        <a:pt x="205" y="272"/>
                        <a:pt x="198" y="272"/>
                        <a:pt x="198" y="283"/>
                      </a:cubicBezTo>
                      <a:cubicBezTo>
                        <a:pt x="198" y="284"/>
                        <a:pt x="198" y="286"/>
                        <a:pt x="199" y="286"/>
                      </a:cubicBezTo>
                      <a:cubicBezTo>
                        <a:pt x="201" y="286"/>
                        <a:pt x="203" y="285"/>
                        <a:pt x="205" y="285"/>
                      </a:cubicBezTo>
                      <a:cubicBezTo>
                        <a:pt x="207" y="285"/>
                        <a:pt x="208" y="293"/>
                        <a:pt x="211" y="293"/>
                      </a:cubicBezTo>
                      <a:cubicBezTo>
                        <a:pt x="211" y="299"/>
                        <a:pt x="214" y="305"/>
                        <a:pt x="220" y="305"/>
                      </a:cubicBezTo>
                      <a:cubicBezTo>
                        <a:pt x="222" y="305"/>
                        <a:pt x="223" y="305"/>
                        <a:pt x="225" y="305"/>
                      </a:cubicBezTo>
                      <a:cubicBezTo>
                        <a:pt x="226" y="305"/>
                        <a:pt x="226" y="305"/>
                        <a:pt x="226" y="305"/>
                      </a:cubicBezTo>
                      <a:cubicBezTo>
                        <a:pt x="226" y="307"/>
                        <a:pt x="228" y="308"/>
                        <a:pt x="228" y="308"/>
                      </a:cubicBezTo>
                      <a:cubicBezTo>
                        <a:pt x="229" y="308"/>
                        <a:pt x="230" y="306"/>
                        <a:pt x="230" y="305"/>
                      </a:cubicBezTo>
                      <a:cubicBezTo>
                        <a:pt x="230" y="302"/>
                        <a:pt x="230" y="301"/>
                        <a:pt x="230" y="298"/>
                      </a:cubicBezTo>
                      <a:cubicBezTo>
                        <a:pt x="230" y="298"/>
                        <a:pt x="236" y="296"/>
                        <a:pt x="237" y="296"/>
                      </a:cubicBezTo>
                      <a:cubicBezTo>
                        <a:pt x="247" y="296"/>
                        <a:pt x="247" y="296"/>
                        <a:pt x="247" y="296"/>
                      </a:cubicBezTo>
                      <a:cubicBezTo>
                        <a:pt x="251" y="298"/>
                        <a:pt x="254" y="292"/>
                        <a:pt x="258" y="292"/>
                      </a:cubicBezTo>
                      <a:cubicBezTo>
                        <a:pt x="263" y="292"/>
                        <a:pt x="265" y="295"/>
                        <a:pt x="270" y="295"/>
                      </a:cubicBezTo>
                      <a:cubicBezTo>
                        <a:pt x="270" y="303"/>
                        <a:pt x="276" y="305"/>
                        <a:pt x="280" y="306"/>
                      </a:cubicBezTo>
                      <a:cubicBezTo>
                        <a:pt x="280" y="306"/>
                        <a:pt x="280" y="306"/>
                        <a:pt x="280" y="306"/>
                      </a:cubicBezTo>
                      <a:cubicBezTo>
                        <a:pt x="285" y="309"/>
                        <a:pt x="289" y="307"/>
                        <a:pt x="294" y="310"/>
                      </a:cubicBezTo>
                      <a:cubicBezTo>
                        <a:pt x="294" y="311"/>
                        <a:pt x="293" y="317"/>
                        <a:pt x="296" y="317"/>
                      </a:cubicBezTo>
                      <a:cubicBezTo>
                        <a:pt x="299" y="317"/>
                        <a:pt x="297" y="313"/>
                        <a:pt x="299" y="311"/>
                      </a:cubicBezTo>
                      <a:cubicBezTo>
                        <a:pt x="301" y="309"/>
                        <a:pt x="307" y="308"/>
                        <a:pt x="309" y="307"/>
                      </a:cubicBezTo>
                      <a:cubicBezTo>
                        <a:pt x="315" y="304"/>
                        <a:pt x="320" y="305"/>
                        <a:pt x="324" y="302"/>
                      </a:cubicBezTo>
                      <a:cubicBezTo>
                        <a:pt x="324" y="302"/>
                        <a:pt x="327" y="296"/>
                        <a:pt x="327" y="296"/>
                      </a:cubicBezTo>
                      <a:cubicBezTo>
                        <a:pt x="330" y="296"/>
                        <a:pt x="331" y="299"/>
                        <a:pt x="334" y="299"/>
                      </a:cubicBezTo>
                      <a:cubicBezTo>
                        <a:pt x="348" y="299"/>
                        <a:pt x="351" y="291"/>
                        <a:pt x="359" y="286"/>
                      </a:cubicBezTo>
                      <a:cubicBezTo>
                        <a:pt x="361" y="285"/>
                        <a:pt x="362" y="284"/>
                        <a:pt x="363" y="281"/>
                      </a:cubicBezTo>
                      <a:cubicBezTo>
                        <a:pt x="370" y="281"/>
                        <a:pt x="372" y="270"/>
                        <a:pt x="375" y="265"/>
                      </a:cubicBezTo>
                      <a:cubicBezTo>
                        <a:pt x="376" y="261"/>
                        <a:pt x="384" y="250"/>
                        <a:pt x="388" y="249"/>
                      </a:cubicBezTo>
                      <a:cubicBezTo>
                        <a:pt x="388" y="243"/>
                        <a:pt x="393" y="240"/>
                        <a:pt x="393" y="231"/>
                      </a:cubicBezTo>
                      <a:cubicBezTo>
                        <a:pt x="393" y="219"/>
                        <a:pt x="390" y="215"/>
                        <a:pt x="385" y="207"/>
                      </a:cubicBezTo>
                      <a:cubicBezTo>
                        <a:pt x="384" y="205"/>
                        <a:pt x="384" y="202"/>
                        <a:pt x="381" y="20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04" name="Freeform 65">
                  <a:extLst>
                    <a:ext uri="{FF2B5EF4-FFF2-40B4-BE49-F238E27FC236}">
                      <a16:creationId xmlns:a16="http://schemas.microsoft.com/office/drawing/2014/main" id="{DF60B844-59C8-928B-8B7B-3AA1FD82D7A7}"/>
                    </a:ext>
                  </a:extLst>
                </p:cNvPr>
                <p:cNvSpPr>
                  <a:spLocks/>
                </p:cNvSpPr>
                <p:nvPr/>
              </p:nvSpPr>
              <p:spPr bwMode="auto">
                <a:xfrm>
                  <a:off x="7949109" y="1328468"/>
                  <a:ext cx="70635" cy="30980"/>
                </a:xfrm>
                <a:custGeom>
                  <a:avLst/>
                  <a:gdLst>
                    <a:gd name="T0" fmla="*/ 3 w 29"/>
                    <a:gd name="T1" fmla="*/ 13 h 13"/>
                    <a:gd name="T2" fmla="*/ 0 w 29"/>
                    <a:gd name="T3" fmla="*/ 10 h 13"/>
                    <a:gd name="T4" fmla="*/ 14 w 29"/>
                    <a:gd name="T5" fmla="*/ 0 h 13"/>
                    <a:gd name="T6" fmla="*/ 29 w 29"/>
                    <a:gd name="T7" fmla="*/ 7 h 13"/>
                    <a:gd name="T8" fmla="*/ 3 w 29"/>
                    <a:gd name="T9" fmla="*/ 13 h 13"/>
                  </a:gdLst>
                  <a:ahLst/>
                  <a:cxnLst>
                    <a:cxn ang="0">
                      <a:pos x="T0" y="T1"/>
                    </a:cxn>
                    <a:cxn ang="0">
                      <a:pos x="T2" y="T3"/>
                    </a:cxn>
                    <a:cxn ang="0">
                      <a:pos x="T4" y="T5"/>
                    </a:cxn>
                    <a:cxn ang="0">
                      <a:pos x="T6" y="T7"/>
                    </a:cxn>
                    <a:cxn ang="0">
                      <a:pos x="T8" y="T9"/>
                    </a:cxn>
                  </a:cxnLst>
                  <a:rect l="0" t="0" r="r" b="b"/>
                  <a:pathLst>
                    <a:path w="29" h="13">
                      <a:moveTo>
                        <a:pt x="3" y="13"/>
                      </a:moveTo>
                      <a:cubicBezTo>
                        <a:pt x="1" y="13"/>
                        <a:pt x="0" y="11"/>
                        <a:pt x="0" y="10"/>
                      </a:cubicBezTo>
                      <a:cubicBezTo>
                        <a:pt x="0" y="5"/>
                        <a:pt x="9" y="0"/>
                        <a:pt x="14" y="0"/>
                      </a:cubicBezTo>
                      <a:cubicBezTo>
                        <a:pt x="18" y="0"/>
                        <a:pt x="29" y="3"/>
                        <a:pt x="29" y="7"/>
                      </a:cubicBezTo>
                      <a:cubicBezTo>
                        <a:pt x="29" y="11"/>
                        <a:pt x="6" y="13"/>
                        <a:pt x="3" y="13"/>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05" name="Freeform 66">
                  <a:extLst>
                    <a:ext uri="{FF2B5EF4-FFF2-40B4-BE49-F238E27FC236}">
                      <a16:creationId xmlns:a16="http://schemas.microsoft.com/office/drawing/2014/main" id="{304902C3-E0EC-6BC7-0C3F-176230A498F1}"/>
                    </a:ext>
                  </a:extLst>
                </p:cNvPr>
                <p:cNvSpPr>
                  <a:spLocks/>
                </p:cNvSpPr>
                <p:nvPr/>
              </p:nvSpPr>
              <p:spPr bwMode="auto">
                <a:xfrm>
                  <a:off x="7735967" y="1386710"/>
                  <a:ext cx="29741" cy="14870"/>
                </a:xfrm>
                <a:custGeom>
                  <a:avLst/>
                  <a:gdLst>
                    <a:gd name="T0" fmla="*/ 9 w 12"/>
                    <a:gd name="T1" fmla="*/ 6 h 6"/>
                    <a:gd name="T2" fmla="*/ 12 w 12"/>
                    <a:gd name="T3" fmla="*/ 4 h 6"/>
                    <a:gd name="T4" fmla="*/ 10 w 12"/>
                    <a:gd name="T5" fmla="*/ 0 h 6"/>
                    <a:gd name="T6" fmla="*/ 0 w 12"/>
                    <a:gd name="T7" fmla="*/ 0 h 6"/>
                    <a:gd name="T8" fmla="*/ 9 w 12"/>
                    <a:gd name="T9" fmla="*/ 6 h 6"/>
                  </a:gdLst>
                  <a:ahLst/>
                  <a:cxnLst>
                    <a:cxn ang="0">
                      <a:pos x="T0" y="T1"/>
                    </a:cxn>
                    <a:cxn ang="0">
                      <a:pos x="T2" y="T3"/>
                    </a:cxn>
                    <a:cxn ang="0">
                      <a:pos x="T4" y="T5"/>
                    </a:cxn>
                    <a:cxn ang="0">
                      <a:pos x="T6" y="T7"/>
                    </a:cxn>
                    <a:cxn ang="0">
                      <a:pos x="T8" y="T9"/>
                    </a:cxn>
                  </a:cxnLst>
                  <a:rect l="0" t="0" r="r" b="b"/>
                  <a:pathLst>
                    <a:path w="12" h="6">
                      <a:moveTo>
                        <a:pt x="9" y="6"/>
                      </a:moveTo>
                      <a:cubicBezTo>
                        <a:pt x="10" y="6"/>
                        <a:pt x="12" y="5"/>
                        <a:pt x="12" y="4"/>
                      </a:cubicBezTo>
                      <a:cubicBezTo>
                        <a:pt x="12" y="2"/>
                        <a:pt x="10" y="1"/>
                        <a:pt x="10" y="0"/>
                      </a:cubicBezTo>
                      <a:cubicBezTo>
                        <a:pt x="0" y="0"/>
                        <a:pt x="0" y="0"/>
                        <a:pt x="0" y="0"/>
                      </a:cubicBezTo>
                      <a:cubicBezTo>
                        <a:pt x="2" y="4"/>
                        <a:pt x="5" y="6"/>
                        <a:pt x="9" y="6"/>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06" name="Freeform 67">
                  <a:extLst>
                    <a:ext uri="{FF2B5EF4-FFF2-40B4-BE49-F238E27FC236}">
                      <a16:creationId xmlns:a16="http://schemas.microsoft.com/office/drawing/2014/main" id="{538FC530-BD0D-5A0A-8FF6-F2132A2C0EA4}"/>
                    </a:ext>
                  </a:extLst>
                </p:cNvPr>
                <p:cNvSpPr>
                  <a:spLocks/>
                </p:cNvSpPr>
                <p:nvPr/>
              </p:nvSpPr>
              <p:spPr bwMode="auto">
                <a:xfrm>
                  <a:off x="7082907" y="1163654"/>
                  <a:ext cx="14870" cy="14870"/>
                </a:xfrm>
                <a:custGeom>
                  <a:avLst/>
                  <a:gdLst>
                    <a:gd name="T0" fmla="*/ 6 w 6"/>
                    <a:gd name="T1" fmla="*/ 3 h 6"/>
                    <a:gd name="T2" fmla="*/ 3 w 6"/>
                    <a:gd name="T3" fmla="*/ 0 h 6"/>
                    <a:gd name="T4" fmla="*/ 0 w 6"/>
                    <a:gd name="T5" fmla="*/ 4 h 6"/>
                    <a:gd name="T6" fmla="*/ 3 w 6"/>
                    <a:gd name="T7" fmla="*/ 6 h 6"/>
                    <a:gd name="T8" fmla="*/ 6 w 6"/>
                    <a:gd name="T9" fmla="*/ 2 h 6"/>
                    <a:gd name="T10" fmla="*/ 5 w 6"/>
                    <a:gd name="T11" fmla="*/ 2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3" y="0"/>
                        <a:pt x="3" y="0"/>
                        <a:pt x="3" y="0"/>
                      </a:cubicBezTo>
                      <a:cubicBezTo>
                        <a:pt x="2" y="1"/>
                        <a:pt x="0" y="2"/>
                        <a:pt x="0" y="4"/>
                      </a:cubicBezTo>
                      <a:cubicBezTo>
                        <a:pt x="0" y="6"/>
                        <a:pt x="1" y="6"/>
                        <a:pt x="3" y="6"/>
                      </a:cubicBezTo>
                      <a:cubicBezTo>
                        <a:pt x="5" y="6"/>
                        <a:pt x="5" y="4"/>
                        <a:pt x="6" y="2"/>
                      </a:cubicBezTo>
                      <a:cubicBezTo>
                        <a:pt x="5" y="2"/>
                        <a:pt x="5" y="2"/>
                        <a:pt x="5" y="2"/>
                      </a:cubicBezTo>
                      <a:lnTo>
                        <a:pt x="6" y="3"/>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07" name="Freeform 68">
                  <a:extLst>
                    <a:ext uri="{FF2B5EF4-FFF2-40B4-BE49-F238E27FC236}">
                      <a16:creationId xmlns:a16="http://schemas.microsoft.com/office/drawing/2014/main" id="{336B509C-610B-868C-B62A-B5C3EE7DD3CA}"/>
                    </a:ext>
                  </a:extLst>
                </p:cNvPr>
                <p:cNvSpPr>
                  <a:spLocks/>
                </p:cNvSpPr>
                <p:nvPr/>
              </p:nvSpPr>
              <p:spPr bwMode="auto">
                <a:xfrm>
                  <a:off x="6613250" y="1215700"/>
                  <a:ext cx="29741" cy="19827"/>
                </a:xfrm>
                <a:custGeom>
                  <a:avLst/>
                  <a:gdLst>
                    <a:gd name="T0" fmla="*/ 12 w 12"/>
                    <a:gd name="T1" fmla="*/ 6 h 8"/>
                    <a:gd name="T2" fmla="*/ 6 w 12"/>
                    <a:gd name="T3" fmla="*/ 8 h 8"/>
                    <a:gd name="T4" fmla="*/ 0 w 12"/>
                    <a:gd name="T5" fmla="*/ 4 h 8"/>
                    <a:gd name="T6" fmla="*/ 6 w 12"/>
                    <a:gd name="T7" fmla="*/ 0 h 8"/>
                    <a:gd name="T8" fmla="*/ 12 w 12"/>
                    <a:gd name="T9" fmla="*/ 4 h 8"/>
                    <a:gd name="T10" fmla="*/ 10 w 12"/>
                    <a:gd name="T11" fmla="*/ 8 h 8"/>
                    <a:gd name="T12" fmla="*/ 12 w 12"/>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12" y="6"/>
                      </a:moveTo>
                      <a:cubicBezTo>
                        <a:pt x="10" y="7"/>
                        <a:pt x="8" y="8"/>
                        <a:pt x="6" y="8"/>
                      </a:cubicBezTo>
                      <a:cubicBezTo>
                        <a:pt x="3" y="8"/>
                        <a:pt x="0" y="7"/>
                        <a:pt x="0" y="4"/>
                      </a:cubicBezTo>
                      <a:cubicBezTo>
                        <a:pt x="0" y="1"/>
                        <a:pt x="3" y="0"/>
                        <a:pt x="6" y="0"/>
                      </a:cubicBezTo>
                      <a:cubicBezTo>
                        <a:pt x="10" y="0"/>
                        <a:pt x="12" y="1"/>
                        <a:pt x="12" y="4"/>
                      </a:cubicBezTo>
                      <a:cubicBezTo>
                        <a:pt x="12" y="6"/>
                        <a:pt x="11" y="7"/>
                        <a:pt x="10" y="8"/>
                      </a:cubicBezTo>
                      <a:lnTo>
                        <a:pt x="12" y="6"/>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08" name="Freeform 69">
                  <a:extLst>
                    <a:ext uri="{FF2B5EF4-FFF2-40B4-BE49-F238E27FC236}">
                      <a16:creationId xmlns:a16="http://schemas.microsoft.com/office/drawing/2014/main" id="{3C5EEA49-35D6-11E7-DD1D-5E1013180C9D}"/>
                    </a:ext>
                  </a:extLst>
                </p:cNvPr>
                <p:cNvSpPr>
                  <a:spLocks/>
                </p:cNvSpPr>
                <p:nvPr/>
              </p:nvSpPr>
              <p:spPr bwMode="auto">
                <a:xfrm>
                  <a:off x="6364170" y="1012471"/>
                  <a:ext cx="121442" cy="65678"/>
                </a:xfrm>
                <a:custGeom>
                  <a:avLst/>
                  <a:gdLst>
                    <a:gd name="T0" fmla="*/ 5 w 50"/>
                    <a:gd name="T1" fmla="*/ 27 h 27"/>
                    <a:gd name="T2" fmla="*/ 0 w 50"/>
                    <a:gd name="T3" fmla="*/ 23 h 27"/>
                    <a:gd name="T4" fmla="*/ 5 w 50"/>
                    <a:gd name="T5" fmla="*/ 17 h 27"/>
                    <a:gd name="T6" fmla="*/ 26 w 50"/>
                    <a:gd name="T7" fmla="*/ 0 h 27"/>
                    <a:gd name="T8" fmla="*/ 30 w 50"/>
                    <a:gd name="T9" fmla="*/ 0 h 27"/>
                    <a:gd name="T10" fmla="*/ 29 w 50"/>
                    <a:gd name="T11" fmla="*/ 6 h 27"/>
                    <a:gd name="T12" fmla="*/ 34 w 50"/>
                    <a:gd name="T13" fmla="*/ 3 h 27"/>
                    <a:gd name="T14" fmla="*/ 50 w 50"/>
                    <a:gd name="T15" fmla="*/ 14 h 27"/>
                    <a:gd name="T16" fmla="*/ 30 w 50"/>
                    <a:gd name="T17" fmla="*/ 22 h 27"/>
                    <a:gd name="T18" fmla="*/ 20 w 50"/>
                    <a:gd name="T19" fmla="*/ 23 h 27"/>
                    <a:gd name="T20" fmla="*/ 5 w 50"/>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27">
                      <a:moveTo>
                        <a:pt x="5" y="27"/>
                      </a:moveTo>
                      <a:cubicBezTo>
                        <a:pt x="1" y="27"/>
                        <a:pt x="0" y="26"/>
                        <a:pt x="0" y="23"/>
                      </a:cubicBezTo>
                      <a:cubicBezTo>
                        <a:pt x="0" y="18"/>
                        <a:pt x="4" y="18"/>
                        <a:pt x="5" y="17"/>
                      </a:cubicBezTo>
                      <a:cubicBezTo>
                        <a:pt x="12" y="10"/>
                        <a:pt x="15" y="0"/>
                        <a:pt x="26" y="0"/>
                      </a:cubicBezTo>
                      <a:cubicBezTo>
                        <a:pt x="29" y="0"/>
                        <a:pt x="29" y="0"/>
                        <a:pt x="30" y="0"/>
                      </a:cubicBezTo>
                      <a:cubicBezTo>
                        <a:pt x="30" y="4"/>
                        <a:pt x="31" y="4"/>
                        <a:pt x="29" y="6"/>
                      </a:cubicBezTo>
                      <a:cubicBezTo>
                        <a:pt x="31" y="5"/>
                        <a:pt x="32" y="3"/>
                        <a:pt x="34" y="3"/>
                      </a:cubicBezTo>
                      <a:cubicBezTo>
                        <a:pt x="38" y="3"/>
                        <a:pt x="50" y="10"/>
                        <a:pt x="50" y="14"/>
                      </a:cubicBezTo>
                      <a:cubicBezTo>
                        <a:pt x="50" y="21"/>
                        <a:pt x="35" y="22"/>
                        <a:pt x="30" y="22"/>
                      </a:cubicBezTo>
                      <a:cubicBezTo>
                        <a:pt x="29" y="22"/>
                        <a:pt x="20" y="23"/>
                        <a:pt x="20" y="23"/>
                      </a:cubicBezTo>
                      <a:lnTo>
                        <a:pt x="5" y="27"/>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09" name="Freeform 70">
                  <a:extLst>
                    <a:ext uri="{FF2B5EF4-FFF2-40B4-BE49-F238E27FC236}">
                      <a16:creationId xmlns:a16="http://schemas.microsoft.com/office/drawing/2014/main" id="{D68CE00F-6921-F98C-B59A-D9FEBD942344}"/>
                    </a:ext>
                  </a:extLst>
                </p:cNvPr>
                <p:cNvSpPr>
                  <a:spLocks/>
                </p:cNvSpPr>
                <p:nvPr/>
              </p:nvSpPr>
              <p:spPr bwMode="auto">
                <a:xfrm>
                  <a:off x="6195639" y="977773"/>
                  <a:ext cx="45851" cy="24784"/>
                </a:xfrm>
                <a:custGeom>
                  <a:avLst/>
                  <a:gdLst>
                    <a:gd name="T0" fmla="*/ 8 w 19"/>
                    <a:gd name="T1" fmla="*/ 0 h 10"/>
                    <a:gd name="T2" fmla="*/ 19 w 19"/>
                    <a:gd name="T3" fmla="*/ 4 h 10"/>
                    <a:gd name="T4" fmla="*/ 5 w 19"/>
                    <a:gd name="T5" fmla="*/ 10 h 10"/>
                    <a:gd name="T6" fmla="*/ 0 w 19"/>
                    <a:gd name="T7" fmla="*/ 3 h 10"/>
                    <a:gd name="T8" fmla="*/ 8 w 19"/>
                    <a:gd name="T9" fmla="*/ 0 h 10"/>
                  </a:gdLst>
                  <a:ahLst/>
                  <a:cxnLst>
                    <a:cxn ang="0">
                      <a:pos x="T0" y="T1"/>
                    </a:cxn>
                    <a:cxn ang="0">
                      <a:pos x="T2" y="T3"/>
                    </a:cxn>
                    <a:cxn ang="0">
                      <a:pos x="T4" y="T5"/>
                    </a:cxn>
                    <a:cxn ang="0">
                      <a:pos x="T6" y="T7"/>
                    </a:cxn>
                    <a:cxn ang="0">
                      <a:pos x="T8" y="T9"/>
                    </a:cxn>
                  </a:cxnLst>
                  <a:rect l="0" t="0" r="r" b="b"/>
                  <a:pathLst>
                    <a:path w="19" h="10">
                      <a:moveTo>
                        <a:pt x="8" y="0"/>
                      </a:moveTo>
                      <a:cubicBezTo>
                        <a:pt x="9" y="0"/>
                        <a:pt x="17" y="4"/>
                        <a:pt x="19" y="4"/>
                      </a:cubicBezTo>
                      <a:cubicBezTo>
                        <a:pt x="18" y="9"/>
                        <a:pt x="9" y="10"/>
                        <a:pt x="5" y="10"/>
                      </a:cubicBezTo>
                      <a:cubicBezTo>
                        <a:pt x="4" y="10"/>
                        <a:pt x="0" y="5"/>
                        <a:pt x="0" y="3"/>
                      </a:cubicBezTo>
                      <a:cubicBezTo>
                        <a:pt x="0" y="0"/>
                        <a:pt x="6" y="0"/>
                        <a:pt x="8" y="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10" name="Freeform 71">
                  <a:extLst>
                    <a:ext uri="{FF2B5EF4-FFF2-40B4-BE49-F238E27FC236}">
                      <a16:creationId xmlns:a16="http://schemas.microsoft.com/office/drawing/2014/main" id="{6EE8FD81-1C57-688F-FB57-5EFF735DC394}"/>
                    </a:ext>
                  </a:extLst>
                </p:cNvPr>
                <p:cNvSpPr>
                  <a:spLocks/>
                </p:cNvSpPr>
                <p:nvPr/>
              </p:nvSpPr>
              <p:spPr bwMode="auto">
                <a:xfrm>
                  <a:off x="6210509" y="924488"/>
                  <a:ext cx="166053" cy="117725"/>
                </a:xfrm>
                <a:custGeom>
                  <a:avLst/>
                  <a:gdLst>
                    <a:gd name="T0" fmla="*/ 65 w 68"/>
                    <a:gd name="T1" fmla="*/ 44 h 48"/>
                    <a:gd name="T2" fmla="*/ 59 w 68"/>
                    <a:gd name="T3" fmla="*/ 48 h 48"/>
                    <a:gd name="T4" fmla="*/ 27 w 68"/>
                    <a:gd name="T5" fmla="*/ 43 h 48"/>
                    <a:gd name="T6" fmla="*/ 12 w 68"/>
                    <a:gd name="T7" fmla="*/ 33 h 48"/>
                    <a:gd name="T8" fmla="*/ 33 w 68"/>
                    <a:gd name="T9" fmla="*/ 24 h 48"/>
                    <a:gd name="T10" fmla="*/ 21 w 68"/>
                    <a:gd name="T11" fmla="*/ 23 h 48"/>
                    <a:gd name="T12" fmla="*/ 0 w 68"/>
                    <a:gd name="T13" fmla="*/ 17 h 48"/>
                    <a:gd name="T14" fmla="*/ 30 w 68"/>
                    <a:gd name="T15" fmla="*/ 0 h 48"/>
                    <a:gd name="T16" fmla="*/ 47 w 68"/>
                    <a:gd name="T17" fmla="*/ 11 h 48"/>
                    <a:gd name="T18" fmla="*/ 44 w 68"/>
                    <a:gd name="T19" fmla="*/ 12 h 48"/>
                    <a:gd name="T20" fmla="*/ 44 w 68"/>
                    <a:gd name="T21" fmla="*/ 17 h 48"/>
                    <a:gd name="T22" fmla="*/ 39 w 68"/>
                    <a:gd name="T23" fmla="*/ 23 h 48"/>
                    <a:gd name="T24" fmla="*/ 45 w 68"/>
                    <a:gd name="T25" fmla="*/ 23 h 48"/>
                    <a:gd name="T26" fmla="*/ 53 w 68"/>
                    <a:gd name="T27" fmla="*/ 26 h 48"/>
                    <a:gd name="T28" fmla="*/ 59 w 68"/>
                    <a:gd name="T29" fmla="*/ 26 h 48"/>
                    <a:gd name="T30" fmla="*/ 68 w 68"/>
                    <a:gd name="T31" fmla="*/ 31 h 48"/>
                    <a:gd name="T32" fmla="*/ 66 w 68"/>
                    <a:gd name="T33" fmla="*/ 37 h 48"/>
                    <a:gd name="T34" fmla="*/ 60 w 68"/>
                    <a:gd name="T35" fmla="*/ 41 h 48"/>
                    <a:gd name="T36" fmla="*/ 65 w 68"/>
                    <a:gd name="T37"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48">
                      <a:moveTo>
                        <a:pt x="65" y="44"/>
                      </a:moveTo>
                      <a:cubicBezTo>
                        <a:pt x="65" y="47"/>
                        <a:pt x="61" y="48"/>
                        <a:pt x="59" y="48"/>
                      </a:cubicBezTo>
                      <a:cubicBezTo>
                        <a:pt x="46" y="48"/>
                        <a:pt x="37" y="43"/>
                        <a:pt x="27" y="43"/>
                      </a:cubicBezTo>
                      <a:cubicBezTo>
                        <a:pt x="23" y="43"/>
                        <a:pt x="16" y="35"/>
                        <a:pt x="12" y="33"/>
                      </a:cubicBezTo>
                      <a:cubicBezTo>
                        <a:pt x="21" y="30"/>
                        <a:pt x="24" y="27"/>
                        <a:pt x="33" y="24"/>
                      </a:cubicBezTo>
                      <a:cubicBezTo>
                        <a:pt x="30" y="24"/>
                        <a:pt x="23" y="23"/>
                        <a:pt x="21" y="23"/>
                      </a:cubicBezTo>
                      <a:cubicBezTo>
                        <a:pt x="13" y="23"/>
                        <a:pt x="8" y="21"/>
                        <a:pt x="0" y="17"/>
                      </a:cubicBezTo>
                      <a:cubicBezTo>
                        <a:pt x="12" y="14"/>
                        <a:pt x="16" y="0"/>
                        <a:pt x="30" y="0"/>
                      </a:cubicBezTo>
                      <a:cubicBezTo>
                        <a:pt x="38" y="0"/>
                        <a:pt x="43" y="8"/>
                        <a:pt x="47" y="11"/>
                      </a:cubicBezTo>
                      <a:cubicBezTo>
                        <a:pt x="45" y="13"/>
                        <a:pt x="45" y="12"/>
                        <a:pt x="44" y="12"/>
                      </a:cubicBezTo>
                      <a:cubicBezTo>
                        <a:pt x="44" y="15"/>
                        <a:pt x="44" y="16"/>
                        <a:pt x="44" y="17"/>
                      </a:cubicBezTo>
                      <a:cubicBezTo>
                        <a:pt x="44" y="19"/>
                        <a:pt x="41" y="21"/>
                        <a:pt x="39" y="23"/>
                      </a:cubicBezTo>
                      <a:cubicBezTo>
                        <a:pt x="41" y="22"/>
                        <a:pt x="42" y="23"/>
                        <a:pt x="45" y="23"/>
                      </a:cubicBezTo>
                      <a:cubicBezTo>
                        <a:pt x="48" y="23"/>
                        <a:pt x="50" y="26"/>
                        <a:pt x="53" y="26"/>
                      </a:cubicBezTo>
                      <a:cubicBezTo>
                        <a:pt x="55" y="26"/>
                        <a:pt x="57" y="26"/>
                        <a:pt x="59" y="26"/>
                      </a:cubicBezTo>
                      <a:cubicBezTo>
                        <a:pt x="65" y="26"/>
                        <a:pt x="65" y="28"/>
                        <a:pt x="68" y="31"/>
                      </a:cubicBezTo>
                      <a:cubicBezTo>
                        <a:pt x="66" y="34"/>
                        <a:pt x="66" y="34"/>
                        <a:pt x="66" y="37"/>
                      </a:cubicBezTo>
                      <a:cubicBezTo>
                        <a:pt x="66" y="40"/>
                        <a:pt x="62" y="40"/>
                        <a:pt x="60" y="41"/>
                      </a:cubicBezTo>
                      <a:cubicBezTo>
                        <a:pt x="62" y="41"/>
                        <a:pt x="65" y="42"/>
                        <a:pt x="65" y="44"/>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11" name="Freeform 72">
                  <a:extLst>
                    <a:ext uri="{FF2B5EF4-FFF2-40B4-BE49-F238E27FC236}">
                      <a16:creationId xmlns:a16="http://schemas.microsoft.com/office/drawing/2014/main" id="{601933B3-AD63-110D-8572-8173174BB75C}"/>
                    </a:ext>
                  </a:extLst>
                </p:cNvPr>
                <p:cNvSpPr>
                  <a:spLocks/>
                </p:cNvSpPr>
                <p:nvPr/>
              </p:nvSpPr>
              <p:spPr bwMode="auto">
                <a:xfrm>
                  <a:off x="6283623" y="1110368"/>
                  <a:ext cx="18588" cy="14870"/>
                </a:xfrm>
                <a:custGeom>
                  <a:avLst/>
                  <a:gdLst>
                    <a:gd name="T0" fmla="*/ 0 w 8"/>
                    <a:gd name="T1" fmla="*/ 3 h 6"/>
                    <a:gd name="T2" fmla="*/ 4 w 8"/>
                    <a:gd name="T3" fmla="*/ 0 h 6"/>
                    <a:gd name="T4" fmla="*/ 8 w 8"/>
                    <a:gd name="T5" fmla="*/ 0 h 6"/>
                    <a:gd name="T6" fmla="*/ 3 w 8"/>
                    <a:gd name="T7" fmla="*/ 6 h 6"/>
                    <a:gd name="T8" fmla="*/ 0 w 8"/>
                    <a:gd name="T9" fmla="*/ 3 h 6"/>
                  </a:gdLst>
                  <a:ahLst/>
                  <a:cxnLst>
                    <a:cxn ang="0">
                      <a:pos x="T0" y="T1"/>
                    </a:cxn>
                    <a:cxn ang="0">
                      <a:pos x="T2" y="T3"/>
                    </a:cxn>
                    <a:cxn ang="0">
                      <a:pos x="T4" y="T5"/>
                    </a:cxn>
                    <a:cxn ang="0">
                      <a:pos x="T6" y="T7"/>
                    </a:cxn>
                    <a:cxn ang="0">
                      <a:pos x="T8" y="T9"/>
                    </a:cxn>
                  </a:cxnLst>
                  <a:rect l="0" t="0" r="r" b="b"/>
                  <a:pathLst>
                    <a:path w="8" h="6">
                      <a:moveTo>
                        <a:pt x="0" y="3"/>
                      </a:moveTo>
                      <a:cubicBezTo>
                        <a:pt x="1" y="2"/>
                        <a:pt x="3" y="1"/>
                        <a:pt x="4" y="0"/>
                      </a:cubicBezTo>
                      <a:cubicBezTo>
                        <a:pt x="8" y="0"/>
                        <a:pt x="8" y="0"/>
                        <a:pt x="8" y="0"/>
                      </a:cubicBezTo>
                      <a:cubicBezTo>
                        <a:pt x="8" y="4"/>
                        <a:pt x="6" y="6"/>
                        <a:pt x="3" y="6"/>
                      </a:cubicBezTo>
                      <a:cubicBezTo>
                        <a:pt x="1" y="6"/>
                        <a:pt x="0" y="5"/>
                        <a:pt x="0" y="3"/>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12" name="Freeform 73">
                  <a:extLst>
                    <a:ext uri="{FF2B5EF4-FFF2-40B4-BE49-F238E27FC236}">
                      <a16:creationId xmlns:a16="http://schemas.microsoft.com/office/drawing/2014/main" id="{E7C6D347-73F9-70D1-D0D8-59423AC8A476}"/>
                    </a:ext>
                  </a:extLst>
                </p:cNvPr>
                <p:cNvSpPr>
                  <a:spLocks/>
                </p:cNvSpPr>
                <p:nvPr/>
              </p:nvSpPr>
              <p:spPr bwMode="auto">
                <a:xfrm>
                  <a:off x="6178290" y="929445"/>
                  <a:ext cx="27262" cy="7435"/>
                </a:xfrm>
                <a:custGeom>
                  <a:avLst/>
                  <a:gdLst>
                    <a:gd name="T0" fmla="*/ 11 w 11"/>
                    <a:gd name="T1" fmla="*/ 2 h 3"/>
                    <a:gd name="T2" fmla="*/ 0 w 11"/>
                    <a:gd name="T3" fmla="*/ 0 h 3"/>
                    <a:gd name="T4" fmla="*/ 10 w 11"/>
                    <a:gd name="T5" fmla="*/ 0 h 3"/>
                    <a:gd name="T6" fmla="*/ 11 w 11"/>
                    <a:gd name="T7" fmla="*/ 2 h 3"/>
                  </a:gdLst>
                  <a:ahLst/>
                  <a:cxnLst>
                    <a:cxn ang="0">
                      <a:pos x="T0" y="T1"/>
                    </a:cxn>
                    <a:cxn ang="0">
                      <a:pos x="T2" y="T3"/>
                    </a:cxn>
                    <a:cxn ang="0">
                      <a:pos x="T4" y="T5"/>
                    </a:cxn>
                    <a:cxn ang="0">
                      <a:pos x="T6" y="T7"/>
                    </a:cxn>
                  </a:cxnLst>
                  <a:rect l="0" t="0" r="r" b="b"/>
                  <a:pathLst>
                    <a:path w="11" h="3">
                      <a:moveTo>
                        <a:pt x="11" y="2"/>
                      </a:moveTo>
                      <a:cubicBezTo>
                        <a:pt x="7" y="3"/>
                        <a:pt x="1" y="3"/>
                        <a:pt x="0" y="0"/>
                      </a:cubicBezTo>
                      <a:cubicBezTo>
                        <a:pt x="10" y="0"/>
                        <a:pt x="10" y="0"/>
                        <a:pt x="10" y="0"/>
                      </a:cubicBezTo>
                      <a:lnTo>
                        <a:pt x="11" y="2"/>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13" name="Freeform 74">
                  <a:extLst>
                    <a:ext uri="{FF2B5EF4-FFF2-40B4-BE49-F238E27FC236}">
                      <a16:creationId xmlns:a16="http://schemas.microsoft.com/office/drawing/2014/main" id="{5E510DF8-9B21-35CC-5556-C35CF2879178}"/>
                    </a:ext>
                  </a:extLst>
                </p:cNvPr>
                <p:cNvSpPr>
                  <a:spLocks/>
                </p:cNvSpPr>
                <p:nvPr/>
              </p:nvSpPr>
              <p:spPr bwMode="auto">
                <a:xfrm>
                  <a:off x="6507918" y="1063279"/>
                  <a:ext cx="24784" cy="9914"/>
                </a:xfrm>
                <a:custGeom>
                  <a:avLst/>
                  <a:gdLst>
                    <a:gd name="T0" fmla="*/ 10 w 10"/>
                    <a:gd name="T1" fmla="*/ 0 h 4"/>
                    <a:gd name="T2" fmla="*/ 6 w 10"/>
                    <a:gd name="T3" fmla="*/ 4 h 4"/>
                    <a:gd name="T4" fmla="*/ 0 w 10"/>
                    <a:gd name="T5" fmla="*/ 1 h 4"/>
                    <a:gd name="T6" fmla="*/ 10 w 10"/>
                    <a:gd name="T7" fmla="*/ 0 h 4"/>
                  </a:gdLst>
                  <a:ahLst/>
                  <a:cxnLst>
                    <a:cxn ang="0">
                      <a:pos x="T0" y="T1"/>
                    </a:cxn>
                    <a:cxn ang="0">
                      <a:pos x="T2" y="T3"/>
                    </a:cxn>
                    <a:cxn ang="0">
                      <a:pos x="T4" y="T5"/>
                    </a:cxn>
                    <a:cxn ang="0">
                      <a:pos x="T6" y="T7"/>
                    </a:cxn>
                  </a:cxnLst>
                  <a:rect l="0" t="0" r="r" b="b"/>
                  <a:pathLst>
                    <a:path w="10" h="4">
                      <a:moveTo>
                        <a:pt x="10" y="0"/>
                      </a:moveTo>
                      <a:cubicBezTo>
                        <a:pt x="9" y="2"/>
                        <a:pt x="8" y="4"/>
                        <a:pt x="6" y="4"/>
                      </a:cubicBezTo>
                      <a:cubicBezTo>
                        <a:pt x="2" y="4"/>
                        <a:pt x="1" y="2"/>
                        <a:pt x="0" y="1"/>
                      </a:cubicBezTo>
                      <a:cubicBezTo>
                        <a:pt x="6" y="0"/>
                        <a:pt x="7" y="1"/>
                        <a:pt x="10" y="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14" name="Freeform 75">
                  <a:extLst>
                    <a:ext uri="{FF2B5EF4-FFF2-40B4-BE49-F238E27FC236}">
                      <a16:creationId xmlns:a16="http://schemas.microsoft.com/office/drawing/2014/main" id="{8D5228A4-9661-8F67-B27E-91CF40B0006D}"/>
                    </a:ext>
                  </a:extLst>
                </p:cNvPr>
                <p:cNvSpPr>
                  <a:spLocks/>
                </p:cNvSpPr>
                <p:nvPr/>
              </p:nvSpPr>
              <p:spPr bwMode="auto">
                <a:xfrm>
                  <a:off x="5261281" y="946794"/>
                  <a:ext cx="141269" cy="40894"/>
                </a:xfrm>
                <a:custGeom>
                  <a:avLst/>
                  <a:gdLst>
                    <a:gd name="T0" fmla="*/ 49 w 58"/>
                    <a:gd name="T1" fmla="*/ 8 h 17"/>
                    <a:gd name="T2" fmla="*/ 37 w 58"/>
                    <a:gd name="T3" fmla="*/ 11 h 17"/>
                    <a:gd name="T4" fmla="*/ 32 w 58"/>
                    <a:gd name="T5" fmla="*/ 17 h 17"/>
                    <a:gd name="T6" fmla="*/ 29 w 58"/>
                    <a:gd name="T7" fmla="*/ 14 h 17"/>
                    <a:gd name="T8" fmla="*/ 29 w 58"/>
                    <a:gd name="T9" fmla="*/ 14 h 17"/>
                    <a:gd name="T10" fmla="*/ 21 w 58"/>
                    <a:gd name="T11" fmla="*/ 11 h 17"/>
                    <a:gd name="T12" fmla="*/ 27 w 58"/>
                    <a:gd name="T13" fmla="*/ 8 h 17"/>
                    <a:gd name="T14" fmla="*/ 22 w 58"/>
                    <a:gd name="T15" fmla="*/ 8 h 17"/>
                    <a:gd name="T16" fmla="*/ 26 w 58"/>
                    <a:gd name="T17" fmla="*/ 5 h 17"/>
                    <a:gd name="T18" fmla="*/ 19 w 58"/>
                    <a:gd name="T19" fmla="*/ 3 h 17"/>
                    <a:gd name="T20" fmla="*/ 6 w 58"/>
                    <a:gd name="T21" fmla="*/ 6 h 17"/>
                    <a:gd name="T22" fmla="*/ 0 w 58"/>
                    <a:gd name="T23" fmla="*/ 5 h 17"/>
                    <a:gd name="T24" fmla="*/ 22 w 58"/>
                    <a:gd name="T25" fmla="*/ 0 h 17"/>
                    <a:gd name="T26" fmla="*/ 39 w 58"/>
                    <a:gd name="T27" fmla="*/ 4 h 17"/>
                    <a:gd name="T28" fmla="*/ 49 w 58"/>
                    <a:gd name="T29" fmla="*/ 0 h 17"/>
                    <a:gd name="T30" fmla="*/ 58 w 58"/>
                    <a:gd name="T31" fmla="*/ 3 h 17"/>
                    <a:gd name="T32" fmla="*/ 50 w 58"/>
                    <a:gd name="T33" fmla="*/ 8 h 17"/>
                    <a:gd name="T34" fmla="*/ 47 w 58"/>
                    <a:gd name="T35" fmla="*/ 8 h 17"/>
                    <a:gd name="T36" fmla="*/ 47 w 58"/>
                    <a:gd name="T37" fmla="*/ 11 h 17"/>
                    <a:gd name="T38" fmla="*/ 49 w 58"/>
                    <a:gd name="T3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17">
                      <a:moveTo>
                        <a:pt x="49" y="8"/>
                      </a:moveTo>
                      <a:cubicBezTo>
                        <a:pt x="45" y="12"/>
                        <a:pt x="42" y="8"/>
                        <a:pt x="37" y="11"/>
                      </a:cubicBezTo>
                      <a:cubicBezTo>
                        <a:pt x="35" y="12"/>
                        <a:pt x="34" y="17"/>
                        <a:pt x="32" y="17"/>
                      </a:cubicBezTo>
                      <a:cubicBezTo>
                        <a:pt x="30" y="17"/>
                        <a:pt x="29" y="15"/>
                        <a:pt x="29" y="14"/>
                      </a:cubicBezTo>
                      <a:cubicBezTo>
                        <a:pt x="29" y="14"/>
                        <a:pt x="29" y="14"/>
                        <a:pt x="29" y="14"/>
                      </a:cubicBezTo>
                      <a:cubicBezTo>
                        <a:pt x="24" y="14"/>
                        <a:pt x="22" y="13"/>
                        <a:pt x="21" y="11"/>
                      </a:cubicBezTo>
                      <a:cubicBezTo>
                        <a:pt x="23" y="10"/>
                        <a:pt x="24" y="9"/>
                        <a:pt x="27" y="8"/>
                      </a:cubicBezTo>
                      <a:cubicBezTo>
                        <a:pt x="24" y="8"/>
                        <a:pt x="23" y="8"/>
                        <a:pt x="22" y="8"/>
                      </a:cubicBezTo>
                      <a:cubicBezTo>
                        <a:pt x="23" y="7"/>
                        <a:pt x="24" y="6"/>
                        <a:pt x="26" y="5"/>
                      </a:cubicBezTo>
                      <a:cubicBezTo>
                        <a:pt x="23" y="4"/>
                        <a:pt x="22" y="3"/>
                        <a:pt x="19" y="3"/>
                      </a:cubicBezTo>
                      <a:cubicBezTo>
                        <a:pt x="16" y="3"/>
                        <a:pt x="11" y="6"/>
                        <a:pt x="6" y="6"/>
                      </a:cubicBezTo>
                      <a:cubicBezTo>
                        <a:pt x="4" y="6"/>
                        <a:pt x="2" y="6"/>
                        <a:pt x="0" y="5"/>
                      </a:cubicBezTo>
                      <a:cubicBezTo>
                        <a:pt x="3" y="1"/>
                        <a:pt x="16" y="0"/>
                        <a:pt x="22" y="0"/>
                      </a:cubicBezTo>
                      <a:cubicBezTo>
                        <a:pt x="29" y="0"/>
                        <a:pt x="33" y="4"/>
                        <a:pt x="39" y="4"/>
                      </a:cubicBezTo>
                      <a:cubicBezTo>
                        <a:pt x="43" y="4"/>
                        <a:pt x="45" y="0"/>
                        <a:pt x="49" y="0"/>
                      </a:cubicBezTo>
                      <a:cubicBezTo>
                        <a:pt x="53" y="0"/>
                        <a:pt x="56" y="2"/>
                        <a:pt x="58" y="3"/>
                      </a:cubicBezTo>
                      <a:cubicBezTo>
                        <a:pt x="57" y="8"/>
                        <a:pt x="54" y="5"/>
                        <a:pt x="50" y="8"/>
                      </a:cubicBezTo>
                      <a:cubicBezTo>
                        <a:pt x="49" y="8"/>
                        <a:pt x="48" y="8"/>
                        <a:pt x="47" y="8"/>
                      </a:cubicBezTo>
                      <a:cubicBezTo>
                        <a:pt x="47" y="11"/>
                        <a:pt x="47" y="11"/>
                        <a:pt x="47" y="11"/>
                      </a:cubicBezTo>
                      <a:lnTo>
                        <a:pt x="49" y="8"/>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15" name="Freeform 76">
                  <a:extLst>
                    <a:ext uri="{FF2B5EF4-FFF2-40B4-BE49-F238E27FC236}">
                      <a16:creationId xmlns:a16="http://schemas.microsoft.com/office/drawing/2014/main" id="{739C9CEF-6060-F4ED-C63C-4D460C50A9FE}"/>
                    </a:ext>
                  </a:extLst>
                </p:cNvPr>
                <p:cNvSpPr>
                  <a:spLocks/>
                </p:cNvSpPr>
                <p:nvPr/>
              </p:nvSpPr>
              <p:spPr bwMode="auto">
                <a:xfrm>
                  <a:off x="5630563" y="917053"/>
                  <a:ext cx="48329" cy="32219"/>
                </a:xfrm>
                <a:custGeom>
                  <a:avLst/>
                  <a:gdLst>
                    <a:gd name="T0" fmla="*/ 5 w 20"/>
                    <a:gd name="T1" fmla="*/ 13 h 13"/>
                    <a:gd name="T2" fmla="*/ 0 w 20"/>
                    <a:gd name="T3" fmla="*/ 9 h 13"/>
                    <a:gd name="T4" fmla="*/ 16 w 20"/>
                    <a:gd name="T5" fmla="*/ 0 h 13"/>
                    <a:gd name="T6" fmla="*/ 20 w 20"/>
                    <a:gd name="T7" fmla="*/ 10 h 13"/>
                    <a:gd name="T8" fmla="*/ 5 w 20"/>
                    <a:gd name="T9" fmla="*/ 13 h 13"/>
                  </a:gdLst>
                  <a:ahLst/>
                  <a:cxnLst>
                    <a:cxn ang="0">
                      <a:pos x="T0" y="T1"/>
                    </a:cxn>
                    <a:cxn ang="0">
                      <a:pos x="T2" y="T3"/>
                    </a:cxn>
                    <a:cxn ang="0">
                      <a:pos x="T4" y="T5"/>
                    </a:cxn>
                    <a:cxn ang="0">
                      <a:pos x="T6" y="T7"/>
                    </a:cxn>
                    <a:cxn ang="0">
                      <a:pos x="T8" y="T9"/>
                    </a:cxn>
                  </a:cxnLst>
                  <a:rect l="0" t="0" r="r" b="b"/>
                  <a:pathLst>
                    <a:path w="20" h="13">
                      <a:moveTo>
                        <a:pt x="5" y="13"/>
                      </a:moveTo>
                      <a:cubicBezTo>
                        <a:pt x="1" y="13"/>
                        <a:pt x="0" y="12"/>
                        <a:pt x="0" y="9"/>
                      </a:cubicBezTo>
                      <a:cubicBezTo>
                        <a:pt x="0" y="5"/>
                        <a:pt x="12" y="0"/>
                        <a:pt x="16" y="0"/>
                      </a:cubicBezTo>
                      <a:cubicBezTo>
                        <a:pt x="20" y="10"/>
                        <a:pt x="20" y="10"/>
                        <a:pt x="20" y="10"/>
                      </a:cubicBezTo>
                      <a:cubicBezTo>
                        <a:pt x="18" y="11"/>
                        <a:pt x="7" y="13"/>
                        <a:pt x="5" y="13"/>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16" name="Freeform 77">
                  <a:extLst>
                    <a:ext uri="{FF2B5EF4-FFF2-40B4-BE49-F238E27FC236}">
                      <a16:creationId xmlns:a16="http://schemas.microsoft.com/office/drawing/2014/main" id="{7DCFBA7B-29CF-F58A-0091-B1E3630E53D4}"/>
                    </a:ext>
                  </a:extLst>
                </p:cNvPr>
                <p:cNvSpPr>
                  <a:spLocks/>
                </p:cNvSpPr>
                <p:nvPr/>
              </p:nvSpPr>
              <p:spPr bwMode="auto">
                <a:xfrm>
                  <a:off x="5564886" y="939359"/>
                  <a:ext cx="53286" cy="30980"/>
                </a:xfrm>
                <a:custGeom>
                  <a:avLst/>
                  <a:gdLst>
                    <a:gd name="T0" fmla="*/ 22 w 22"/>
                    <a:gd name="T1" fmla="*/ 2 h 13"/>
                    <a:gd name="T2" fmla="*/ 22 w 22"/>
                    <a:gd name="T3" fmla="*/ 7 h 13"/>
                    <a:gd name="T4" fmla="*/ 14 w 22"/>
                    <a:gd name="T5" fmla="*/ 8 h 13"/>
                    <a:gd name="T6" fmla="*/ 16 w 22"/>
                    <a:gd name="T7" fmla="*/ 11 h 13"/>
                    <a:gd name="T8" fmla="*/ 0 w 22"/>
                    <a:gd name="T9" fmla="*/ 11 h 13"/>
                    <a:gd name="T10" fmla="*/ 6 w 22"/>
                    <a:gd name="T11" fmla="*/ 4 h 13"/>
                    <a:gd name="T12" fmla="*/ 6 w 22"/>
                    <a:gd name="T13" fmla="*/ 0 h 13"/>
                    <a:gd name="T14" fmla="*/ 15 w 22"/>
                    <a:gd name="T15" fmla="*/ 0 h 13"/>
                    <a:gd name="T16" fmla="*/ 12 w 22"/>
                    <a:gd name="T17" fmla="*/ 2 h 13"/>
                    <a:gd name="T18" fmla="*/ 22 w 22"/>
                    <a:gd name="T1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
                      <a:moveTo>
                        <a:pt x="22" y="2"/>
                      </a:moveTo>
                      <a:cubicBezTo>
                        <a:pt x="22" y="5"/>
                        <a:pt x="22" y="5"/>
                        <a:pt x="22" y="7"/>
                      </a:cubicBezTo>
                      <a:cubicBezTo>
                        <a:pt x="20" y="9"/>
                        <a:pt x="17" y="8"/>
                        <a:pt x="14" y="8"/>
                      </a:cubicBezTo>
                      <a:cubicBezTo>
                        <a:pt x="16" y="11"/>
                        <a:pt x="16" y="11"/>
                        <a:pt x="16" y="11"/>
                      </a:cubicBezTo>
                      <a:cubicBezTo>
                        <a:pt x="14" y="12"/>
                        <a:pt x="0" y="13"/>
                        <a:pt x="0" y="11"/>
                      </a:cubicBezTo>
                      <a:cubicBezTo>
                        <a:pt x="0" y="7"/>
                        <a:pt x="2" y="5"/>
                        <a:pt x="6" y="4"/>
                      </a:cubicBezTo>
                      <a:cubicBezTo>
                        <a:pt x="6" y="1"/>
                        <a:pt x="6" y="1"/>
                        <a:pt x="6" y="0"/>
                      </a:cubicBezTo>
                      <a:cubicBezTo>
                        <a:pt x="15" y="0"/>
                        <a:pt x="15" y="0"/>
                        <a:pt x="15" y="0"/>
                      </a:cubicBezTo>
                      <a:cubicBezTo>
                        <a:pt x="15" y="1"/>
                        <a:pt x="13" y="2"/>
                        <a:pt x="12" y="2"/>
                      </a:cubicBezTo>
                      <a:cubicBezTo>
                        <a:pt x="14" y="3"/>
                        <a:pt x="19" y="3"/>
                        <a:pt x="22" y="2"/>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17" name="Freeform 78">
                  <a:extLst>
                    <a:ext uri="{FF2B5EF4-FFF2-40B4-BE49-F238E27FC236}">
                      <a16:creationId xmlns:a16="http://schemas.microsoft.com/office/drawing/2014/main" id="{31552FCC-A239-9A4D-784A-F8268E616033}"/>
                    </a:ext>
                  </a:extLst>
                </p:cNvPr>
                <p:cNvSpPr>
                  <a:spLocks/>
                </p:cNvSpPr>
                <p:nvPr/>
              </p:nvSpPr>
              <p:spPr bwMode="auto">
                <a:xfrm>
                  <a:off x="5493012" y="965381"/>
                  <a:ext cx="57003" cy="19827"/>
                </a:xfrm>
                <a:custGeom>
                  <a:avLst/>
                  <a:gdLst>
                    <a:gd name="T0" fmla="*/ 13 w 23"/>
                    <a:gd name="T1" fmla="*/ 8 h 8"/>
                    <a:gd name="T2" fmla="*/ 8 w 23"/>
                    <a:gd name="T3" fmla="*/ 5 h 8"/>
                    <a:gd name="T4" fmla="*/ 3 w 23"/>
                    <a:gd name="T5" fmla="*/ 8 h 8"/>
                    <a:gd name="T6" fmla="*/ 0 w 23"/>
                    <a:gd name="T7" fmla="*/ 6 h 8"/>
                    <a:gd name="T8" fmla="*/ 15 w 23"/>
                    <a:gd name="T9" fmla="*/ 0 h 8"/>
                    <a:gd name="T10" fmla="*/ 23 w 23"/>
                    <a:gd name="T11" fmla="*/ 3 h 8"/>
                    <a:gd name="T12" fmla="*/ 13 w 2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3" h="8">
                      <a:moveTo>
                        <a:pt x="13" y="8"/>
                      </a:moveTo>
                      <a:cubicBezTo>
                        <a:pt x="12" y="8"/>
                        <a:pt x="9" y="5"/>
                        <a:pt x="8" y="5"/>
                      </a:cubicBezTo>
                      <a:cubicBezTo>
                        <a:pt x="7" y="8"/>
                        <a:pt x="6" y="8"/>
                        <a:pt x="3" y="8"/>
                      </a:cubicBezTo>
                      <a:cubicBezTo>
                        <a:pt x="2" y="8"/>
                        <a:pt x="0" y="7"/>
                        <a:pt x="0" y="6"/>
                      </a:cubicBezTo>
                      <a:cubicBezTo>
                        <a:pt x="0" y="2"/>
                        <a:pt x="12" y="0"/>
                        <a:pt x="15" y="0"/>
                      </a:cubicBezTo>
                      <a:cubicBezTo>
                        <a:pt x="18" y="0"/>
                        <a:pt x="21" y="1"/>
                        <a:pt x="23" y="3"/>
                      </a:cubicBezTo>
                      <a:cubicBezTo>
                        <a:pt x="17" y="3"/>
                        <a:pt x="17" y="8"/>
                        <a:pt x="13" y="8"/>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18" name="Freeform 79">
                  <a:extLst>
                    <a:ext uri="{FF2B5EF4-FFF2-40B4-BE49-F238E27FC236}">
                      <a16:creationId xmlns:a16="http://schemas.microsoft.com/office/drawing/2014/main" id="{19C1FBAB-5982-131E-812B-A67CC03805AC}"/>
                    </a:ext>
                  </a:extLst>
                </p:cNvPr>
                <p:cNvSpPr>
                  <a:spLocks/>
                </p:cNvSpPr>
                <p:nvPr/>
              </p:nvSpPr>
              <p:spPr bwMode="auto">
                <a:xfrm>
                  <a:off x="5462032" y="902183"/>
                  <a:ext cx="85505" cy="58243"/>
                </a:xfrm>
                <a:custGeom>
                  <a:avLst/>
                  <a:gdLst>
                    <a:gd name="T0" fmla="*/ 26 w 35"/>
                    <a:gd name="T1" fmla="*/ 20 h 24"/>
                    <a:gd name="T2" fmla="*/ 15 w 35"/>
                    <a:gd name="T3" fmla="*/ 24 h 24"/>
                    <a:gd name="T4" fmla="*/ 0 w 35"/>
                    <a:gd name="T5" fmla="*/ 18 h 24"/>
                    <a:gd name="T6" fmla="*/ 4 w 35"/>
                    <a:gd name="T7" fmla="*/ 15 h 24"/>
                    <a:gd name="T8" fmla="*/ 16 w 35"/>
                    <a:gd name="T9" fmla="*/ 15 h 24"/>
                    <a:gd name="T10" fmla="*/ 11 w 35"/>
                    <a:gd name="T11" fmla="*/ 14 h 24"/>
                    <a:gd name="T12" fmla="*/ 11 w 35"/>
                    <a:gd name="T13" fmla="*/ 11 h 24"/>
                    <a:gd name="T14" fmla="*/ 29 w 35"/>
                    <a:gd name="T15" fmla="*/ 5 h 24"/>
                    <a:gd name="T16" fmla="*/ 33 w 35"/>
                    <a:gd name="T17" fmla="*/ 0 h 24"/>
                    <a:gd name="T18" fmla="*/ 34 w 35"/>
                    <a:gd name="T19" fmla="*/ 4 h 24"/>
                    <a:gd name="T20" fmla="*/ 32 w 35"/>
                    <a:gd name="T21" fmla="*/ 7 h 24"/>
                    <a:gd name="T22" fmla="*/ 19 w 35"/>
                    <a:gd name="T23" fmla="*/ 15 h 24"/>
                    <a:gd name="T24" fmla="*/ 35 w 35"/>
                    <a:gd name="T25" fmla="*/ 19 h 24"/>
                    <a:gd name="T26" fmla="*/ 26 w 35"/>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4">
                      <a:moveTo>
                        <a:pt x="26" y="20"/>
                      </a:moveTo>
                      <a:cubicBezTo>
                        <a:pt x="23" y="20"/>
                        <a:pt x="18" y="24"/>
                        <a:pt x="15" y="24"/>
                      </a:cubicBezTo>
                      <a:cubicBezTo>
                        <a:pt x="13" y="24"/>
                        <a:pt x="1" y="18"/>
                        <a:pt x="0" y="18"/>
                      </a:cubicBezTo>
                      <a:cubicBezTo>
                        <a:pt x="2" y="17"/>
                        <a:pt x="3" y="16"/>
                        <a:pt x="4" y="15"/>
                      </a:cubicBezTo>
                      <a:cubicBezTo>
                        <a:pt x="16" y="15"/>
                        <a:pt x="16" y="15"/>
                        <a:pt x="16" y="15"/>
                      </a:cubicBezTo>
                      <a:cubicBezTo>
                        <a:pt x="13" y="14"/>
                        <a:pt x="14" y="13"/>
                        <a:pt x="11" y="14"/>
                      </a:cubicBezTo>
                      <a:cubicBezTo>
                        <a:pt x="11" y="11"/>
                        <a:pt x="11" y="11"/>
                        <a:pt x="11" y="11"/>
                      </a:cubicBezTo>
                      <a:cubicBezTo>
                        <a:pt x="20" y="11"/>
                        <a:pt x="20" y="5"/>
                        <a:pt x="29" y="5"/>
                      </a:cubicBezTo>
                      <a:cubicBezTo>
                        <a:pt x="29" y="2"/>
                        <a:pt x="31" y="0"/>
                        <a:pt x="33" y="0"/>
                      </a:cubicBezTo>
                      <a:cubicBezTo>
                        <a:pt x="34" y="0"/>
                        <a:pt x="34" y="3"/>
                        <a:pt x="34" y="4"/>
                      </a:cubicBezTo>
                      <a:cubicBezTo>
                        <a:pt x="33" y="4"/>
                        <a:pt x="32" y="6"/>
                        <a:pt x="32" y="7"/>
                      </a:cubicBezTo>
                      <a:cubicBezTo>
                        <a:pt x="27" y="10"/>
                        <a:pt x="21" y="12"/>
                        <a:pt x="19" y="15"/>
                      </a:cubicBezTo>
                      <a:cubicBezTo>
                        <a:pt x="27" y="16"/>
                        <a:pt x="29" y="16"/>
                        <a:pt x="35" y="19"/>
                      </a:cubicBezTo>
                      <a:cubicBezTo>
                        <a:pt x="33" y="21"/>
                        <a:pt x="29" y="20"/>
                        <a:pt x="26" y="2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19" name="Freeform 144">
                  <a:extLst>
                    <a:ext uri="{FF2B5EF4-FFF2-40B4-BE49-F238E27FC236}">
                      <a16:creationId xmlns:a16="http://schemas.microsoft.com/office/drawing/2014/main" id="{2B435FD8-1523-05F7-B703-98C27A3C305D}"/>
                    </a:ext>
                  </a:extLst>
                </p:cNvPr>
                <p:cNvSpPr>
                  <a:spLocks/>
                </p:cNvSpPr>
                <p:nvPr/>
              </p:nvSpPr>
              <p:spPr bwMode="auto">
                <a:xfrm>
                  <a:off x="7122562" y="1150023"/>
                  <a:ext cx="153661" cy="58243"/>
                </a:xfrm>
                <a:custGeom>
                  <a:avLst/>
                  <a:gdLst>
                    <a:gd name="T0" fmla="*/ 50 w 63"/>
                    <a:gd name="T1" fmla="*/ 18 h 24"/>
                    <a:gd name="T2" fmla="*/ 43 w 63"/>
                    <a:gd name="T3" fmla="*/ 21 h 24"/>
                    <a:gd name="T4" fmla="*/ 37 w 63"/>
                    <a:gd name="T5" fmla="*/ 18 h 24"/>
                    <a:gd name="T6" fmla="*/ 32 w 63"/>
                    <a:gd name="T7" fmla="*/ 20 h 24"/>
                    <a:gd name="T8" fmla="*/ 25 w 63"/>
                    <a:gd name="T9" fmla="*/ 22 h 24"/>
                    <a:gd name="T10" fmla="*/ 20 w 63"/>
                    <a:gd name="T11" fmla="*/ 20 h 24"/>
                    <a:gd name="T12" fmla="*/ 14 w 63"/>
                    <a:gd name="T13" fmla="*/ 24 h 24"/>
                    <a:gd name="T14" fmla="*/ 0 w 63"/>
                    <a:gd name="T15" fmla="*/ 11 h 24"/>
                    <a:gd name="T16" fmla="*/ 12 w 63"/>
                    <a:gd name="T17" fmla="*/ 0 h 24"/>
                    <a:gd name="T18" fmla="*/ 30 w 63"/>
                    <a:gd name="T19" fmla="*/ 9 h 24"/>
                    <a:gd name="T20" fmla="*/ 35 w 63"/>
                    <a:gd name="T21" fmla="*/ 1 h 24"/>
                    <a:gd name="T22" fmla="*/ 63 w 63"/>
                    <a:gd name="T23" fmla="*/ 9 h 24"/>
                    <a:gd name="T24" fmla="*/ 58 w 63"/>
                    <a:gd name="T25" fmla="*/ 18 h 24"/>
                    <a:gd name="T26" fmla="*/ 50 w 63"/>
                    <a:gd name="T27"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24">
                      <a:moveTo>
                        <a:pt x="50" y="18"/>
                      </a:moveTo>
                      <a:cubicBezTo>
                        <a:pt x="48" y="18"/>
                        <a:pt x="46" y="21"/>
                        <a:pt x="43" y="21"/>
                      </a:cubicBezTo>
                      <a:cubicBezTo>
                        <a:pt x="41" y="21"/>
                        <a:pt x="39" y="18"/>
                        <a:pt x="37" y="18"/>
                      </a:cubicBezTo>
                      <a:cubicBezTo>
                        <a:pt x="35" y="18"/>
                        <a:pt x="34" y="20"/>
                        <a:pt x="32" y="20"/>
                      </a:cubicBezTo>
                      <a:cubicBezTo>
                        <a:pt x="30" y="20"/>
                        <a:pt x="28" y="22"/>
                        <a:pt x="25" y="22"/>
                      </a:cubicBezTo>
                      <a:cubicBezTo>
                        <a:pt x="23" y="22"/>
                        <a:pt x="22" y="21"/>
                        <a:pt x="20" y="20"/>
                      </a:cubicBezTo>
                      <a:cubicBezTo>
                        <a:pt x="18" y="21"/>
                        <a:pt x="17" y="24"/>
                        <a:pt x="14" y="24"/>
                      </a:cubicBezTo>
                      <a:cubicBezTo>
                        <a:pt x="6" y="24"/>
                        <a:pt x="0" y="18"/>
                        <a:pt x="0" y="11"/>
                      </a:cubicBezTo>
                      <a:cubicBezTo>
                        <a:pt x="0" y="4"/>
                        <a:pt x="6" y="0"/>
                        <a:pt x="12" y="0"/>
                      </a:cubicBezTo>
                      <a:cubicBezTo>
                        <a:pt x="21" y="0"/>
                        <a:pt x="22" y="9"/>
                        <a:pt x="30" y="9"/>
                      </a:cubicBezTo>
                      <a:cubicBezTo>
                        <a:pt x="30" y="4"/>
                        <a:pt x="31" y="1"/>
                        <a:pt x="35" y="1"/>
                      </a:cubicBezTo>
                      <a:cubicBezTo>
                        <a:pt x="40" y="1"/>
                        <a:pt x="57" y="7"/>
                        <a:pt x="63" y="9"/>
                      </a:cubicBezTo>
                      <a:cubicBezTo>
                        <a:pt x="62" y="13"/>
                        <a:pt x="58" y="16"/>
                        <a:pt x="58" y="18"/>
                      </a:cubicBezTo>
                      <a:lnTo>
                        <a:pt x="50" y="18"/>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20" name="Freeform 157">
                  <a:extLst>
                    <a:ext uri="{FF2B5EF4-FFF2-40B4-BE49-F238E27FC236}">
                      <a16:creationId xmlns:a16="http://schemas.microsoft.com/office/drawing/2014/main" id="{D1B65B20-9D18-D215-AA05-4545E99C91D8}"/>
                    </a:ext>
                  </a:extLst>
                </p:cNvPr>
                <p:cNvSpPr>
                  <a:spLocks/>
                </p:cNvSpPr>
                <p:nvPr/>
              </p:nvSpPr>
              <p:spPr bwMode="auto">
                <a:xfrm>
                  <a:off x="4816408" y="1746078"/>
                  <a:ext cx="23545" cy="32219"/>
                </a:xfrm>
                <a:custGeom>
                  <a:avLst/>
                  <a:gdLst>
                    <a:gd name="T0" fmla="*/ 8 w 10"/>
                    <a:gd name="T1" fmla="*/ 7 h 13"/>
                    <a:gd name="T2" fmla="*/ 8 w 10"/>
                    <a:gd name="T3" fmla="*/ 10 h 13"/>
                    <a:gd name="T4" fmla="*/ 3 w 10"/>
                    <a:gd name="T5" fmla="*/ 13 h 13"/>
                    <a:gd name="T6" fmla="*/ 0 w 10"/>
                    <a:gd name="T7" fmla="*/ 9 h 13"/>
                    <a:gd name="T8" fmla="*/ 6 w 10"/>
                    <a:gd name="T9" fmla="*/ 6 h 13"/>
                    <a:gd name="T10" fmla="*/ 4 w 10"/>
                    <a:gd name="T11" fmla="*/ 3 h 13"/>
                    <a:gd name="T12" fmla="*/ 7 w 10"/>
                    <a:gd name="T13" fmla="*/ 0 h 13"/>
                    <a:gd name="T14" fmla="*/ 10 w 10"/>
                    <a:gd name="T15" fmla="*/ 3 h 13"/>
                    <a:gd name="T16" fmla="*/ 8 w 10"/>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8" y="7"/>
                      </a:moveTo>
                      <a:cubicBezTo>
                        <a:pt x="8" y="8"/>
                        <a:pt x="8" y="9"/>
                        <a:pt x="8" y="10"/>
                      </a:cubicBezTo>
                      <a:cubicBezTo>
                        <a:pt x="8" y="11"/>
                        <a:pt x="4" y="13"/>
                        <a:pt x="3" y="13"/>
                      </a:cubicBezTo>
                      <a:cubicBezTo>
                        <a:pt x="0" y="13"/>
                        <a:pt x="0" y="10"/>
                        <a:pt x="0" y="9"/>
                      </a:cubicBezTo>
                      <a:cubicBezTo>
                        <a:pt x="2" y="8"/>
                        <a:pt x="4" y="7"/>
                        <a:pt x="6" y="6"/>
                      </a:cubicBezTo>
                      <a:cubicBezTo>
                        <a:pt x="5" y="5"/>
                        <a:pt x="4" y="4"/>
                        <a:pt x="4" y="3"/>
                      </a:cubicBezTo>
                      <a:cubicBezTo>
                        <a:pt x="4" y="1"/>
                        <a:pt x="7" y="0"/>
                        <a:pt x="7" y="0"/>
                      </a:cubicBezTo>
                      <a:cubicBezTo>
                        <a:pt x="8" y="2"/>
                        <a:pt x="9" y="2"/>
                        <a:pt x="10" y="3"/>
                      </a:cubicBezTo>
                      <a:cubicBezTo>
                        <a:pt x="10" y="4"/>
                        <a:pt x="8" y="6"/>
                        <a:pt x="8" y="7"/>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21" name="Freeform 158">
                  <a:extLst>
                    <a:ext uri="{FF2B5EF4-FFF2-40B4-BE49-F238E27FC236}">
                      <a16:creationId xmlns:a16="http://schemas.microsoft.com/office/drawing/2014/main" id="{35F4F50A-D4AD-FB32-E8BD-B63716841D60}"/>
                    </a:ext>
                  </a:extLst>
                </p:cNvPr>
                <p:cNvSpPr>
                  <a:spLocks/>
                </p:cNvSpPr>
                <p:nvPr/>
              </p:nvSpPr>
              <p:spPr bwMode="auto">
                <a:xfrm>
                  <a:off x="4859780" y="2360722"/>
                  <a:ext cx="44611" cy="9914"/>
                </a:xfrm>
                <a:custGeom>
                  <a:avLst/>
                  <a:gdLst>
                    <a:gd name="T0" fmla="*/ 18 w 18"/>
                    <a:gd name="T1" fmla="*/ 2 h 4"/>
                    <a:gd name="T2" fmla="*/ 11 w 18"/>
                    <a:gd name="T3" fmla="*/ 3 h 4"/>
                    <a:gd name="T4" fmla="*/ 0 w 18"/>
                    <a:gd name="T5" fmla="*/ 1 h 4"/>
                    <a:gd name="T6" fmla="*/ 18 w 18"/>
                    <a:gd name="T7" fmla="*/ 2 h 4"/>
                  </a:gdLst>
                  <a:ahLst/>
                  <a:cxnLst>
                    <a:cxn ang="0">
                      <a:pos x="T0" y="T1"/>
                    </a:cxn>
                    <a:cxn ang="0">
                      <a:pos x="T2" y="T3"/>
                    </a:cxn>
                    <a:cxn ang="0">
                      <a:pos x="T4" y="T5"/>
                    </a:cxn>
                    <a:cxn ang="0">
                      <a:pos x="T6" y="T7"/>
                    </a:cxn>
                  </a:cxnLst>
                  <a:rect l="0" t="0" r="r" b="b"/>
                  <a:pathLst>
                    <a:path w="18" h="4">
                      <a:moveTo>
                        <a:pt x="18" y="2"/>
                      </a:moveTo>
                      <a:cubicBezTo>
                        <a:pt x="14" y="4"/>
                        <a:pt x="13" y="3"/>
                        <a:pt x="11" y="3"/>
                      </a:cubicBezTo>
                      <a:cubicBezTo>
                        <a:pt x="8" y="3"/>
                        <a:pt x="3" y="2"/>
                        <a:pt x="0" y="1"/>
                      </a:cubicBezTo>
                      <a:cubicBezTo>
                        <a:pt x="6" y="0"/>
                        <a:pt x="13" y="1"/>
                        <a:pt x="18" y="2"/>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22" name="Freeform 159">
                  <a:extLst>
                    <a:ext uri="{FF2B5EF4-FFF2-40B4-BE49-F238E27FC236}">
                      <a16:creationId xmlns:a16="http://schemas.microsoft.com/office/drawing/2014/main" id="{812D8181-3C73-76F8-DC19-1911C5FCB8C9}"/>
                    </a:ext>
                  </a:extLst>
                </p:cNvPr>
                <p:cNvSpPr>
                  <a:spLocks/>
                </p:cNvSpPr>
                <p:nvPr/>
              </p:nvSpPr>
              <p:spPr bwMode="auto">
                <a:xfrm>
                  <a:off x="5028311" y="2353287"/>
                  <a:ext cx="39654" cy="22306"/>
                </a:xfrm>
                <a:custGeom>
                  <a:avLst/>
                  <a:gdLst>
                    <a:gd name="T0" fmla="*/ 3 w 16"/>
                    <a:gd name="T1" fmla="*/ 9 h 9"/>
                    <a:gd name="T2" fmla="*/ 1 w 16"/>
                    <a:gd name="T3" fmla="*/ 7 h 9"/>
                    <a:gd name="T4" fmla="*/ 0 w 16"/>
                    <a:gd name="T5" fmla="*/ 6 h 9"/>
                    <a:gd name="T6" fmla="*/ 16 w 16"/>
                    <a:gd name="T7" fmla="*/ 0 h 9"/>
                    <a:gd name="T8" fmla="*/ 13 w 16"/>
                    <a:gd name="T9" fmla="*/ 3 h 9"/>
                    <a:gd name="T10" fmla="*/ 12 w 16"/>
                    <a:gd name="T11" fmla="*/ 6 h 9"/>
                    <a:gd name="T12" fmla="*/ 3 w 1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3" y="9"/>
                      </a:moveTo>
                      <a:cubicBezTo>
                        <a:pt x="2" y="9"/>
                        <a:pt x="1" y="8"/>
                        <a:pt x="1" y="7"/>
                      </a:cubicBezTo>
                      <a:cubicBezTo>
                        <a:pt x="1" y="7"/>
                        <a:pt x="0" y="7"/>
                        <a:pt x="0" y="6"/>
                      </a:cubicBezTo>
                      <a:cubicBezTo>
                        <a:pt x="4" y="4"/>
                        <a:pt x="12" y="1"/>
                        <a:pt x="16" y="0"/>
                      </a:cubicBezTo>
                      <a:cubicBezTo>
                        <a:pt x="16" y="3"/>
                        <a:pt x="14" y="2"/>
                        <a:pt x="13" y="3"/>
                      </a:cubicBezTo>
                      <a:cubicBezTo>
                        <a:pt x="12" y="3"/>
                        <a:pt x="12" y="5"/>
                        <a:pt x="12" y="6"/>
                      </a:cubicBezTo>
                      <a:cubicBezTo>
                        <a:pt x="11" y="7"/>
                        <a:pt x="6" y="9"/>
                        <a:pt x="3" y="9"/>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23" name="Freeform 161">
                  <a:extLst>
                    <a:ext uri="{FF2B5EF4-FFF2-40B4-BE49-F238E27FC236}">
                      <a16:creationId xmlns:a16="http://schemas.microsoft.com/office/drawing/2014/main" id="{8DE8B5C2-085E-5E09-DA06-9855292FA05A}"/>
                    </a:ext>
                  </a:extLst>
                </p:cNvPr>
                <p:cNvSpPr>
                  <a:spLocks/>
                </p:cNvSpPr>
                <p:nvPr/>
              </p:nvSpPr>
              <p:spPr bwMode="auto">
                <a:xfrm>
                  <a:off x="5336873" y="1409016"/>
                  <a:ext cx="42133" cy="32219"/>
                </a:xfrm>
                <a:custGeom>
                  <a:avLst/>
                  <a:gdLst>
                    <a:gd name="T0" fmla="*/ 4 w 17"/>
                    <a:gd name="T1" fmla="*/ 3 h 13"/>
                    <a:gd name="T2" fmla="*/ 7 w 17"/>
                    <a:gd name="T3" fmla="*/ 0 h 13"/>
                    <a:gd name="T4" fmla="*/ 17 w 17"/>
                    <a:gd name="T5" fmla="*/ 5 h 13"/>
                    <a:gd name="T6" fmla="*/ 17 w 17"/>
                    <a:gd name="T7" fmla="*/ 8 h 13"/>
                    <a:gd name="T8" fmla="*/ 5 w 17"/>
                    <a:gd name="T9" fmla="*/ 13 h 13"/>
                    <a:gd name="T10" fmla="*/ 0 w 17"/>
                    <a:gd name="T11" fmla="*/ 10 h 13"/>
                    <a:gd name="T12" fmla="*/ 4 w 17"/>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4" y="3"/>
                      </a:moveTo>
                      <a:cubicBezTo>
                        <a:pt x="5" y="3"/>
                        <a:pt x="6" y="0"/>
                        <a:pt x="7" y="0"/>
                      </a:cubicBezTo>
                      <a:cubicBezTo>
                        <a:pt x="11" y="0"/>
                        <a:pt x="13" y="4"/>
                        <a:pt x="17" y="5"/>
                      </a:cubicBezTo>
                      <a:cubicBezTo>
                        <a:pt x="17" y="8"/>
                        <a:pt x="17" y="8"/>
                        <a:pt x="17" y="8"/>
                      </a:cubicBezTo>
                      <a:cubicBezTo>
                        <a:pt x="13" y="10"/>
                        <a:pt x="10" y="13"/>
                        <a:pt x="5" y="13"/>
                      </a:cubicBezTo>
                      <a:cubicBezTo>
                        <a:pt x="2" y="13"/>
                        <a:pt x="0" y="13"/>
                        <a:pt x="0" y="10"/>
                      </a:cubicBezTo>
                      <a:cubicBezTo>
                        <a:pt x="0" y="9"/>
                        <a:pt x="3" y="3"/>
                        <a:pt x="4" y="3"/>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24" name="Freeform 162">
                  <a:extLst>
                    <a:ext uri="{FF2B5EF4-FFF2-40B4-BE49-F238E27FC236}">
                      <a16:creationId xmlns:a16="http://schemas.microsoft.com/office/drawing/2014/main" id="{2A741517-ACC5-AD07-430F-FD7C5DD02862}"/>
                    </a:ext>
                  </a:extLst>
                </p:cNvPr>
                <p:cNvSpPr>
                  <a:spLocks/>
                </p:cNvSpPr>
                <p:nvPr/>
              </p:nvSpPr>
              <p:spPr bwMode="auto">
                <a:xfrm>
                  <a:off x="5547537" y="1371840"/>
                  <a:ext cx="33459" cy="34698"/>
                </a:xfrm>
                <a:custGeom>
                  <a:avLst/>
                  <a:gdLst>
                    <a:gd name="T0" fmla="*/ 14 w 14"/>
                    <a:gd name="T1" fmla="*/ 12 h 14"/>
                    <a:gd name="T2" fmla="*/ 10 w 14"/>
                    <a:gd name="T3" fmla="*/ 13 h 14"/>
                    <a:gd name="T4" fmla="*/ 0 w 14"/>
                    <a:gd name="T5" fmla="*/ 6 h 14"/>
                    <a:gd name="T6" fmla="*/ 14 w 14"/>
                    <a:gd name="T7" fmla="*/ 12 h 14"/>
                  </a:gdLst>
                  <a:ahLst/>
                  <a:cxnLst>
                    <a:cxn ang="0">
                      <a:pos x="T0" y="T1"/>
                    </a:cxn>
                    <a:cxn ang="0">
                      <a:pos x="T2" y="T3"/>
                    </a:cxn>
                    <a:cxn ang="0">
                      <a:pos x="T4" y="T5"/>
                    </a:cxn>
                    <a:cxn ang="0">
                      <a:pos x="T6" y="T7"/>
                    </a:cxn>
                  </a:cxnLst>
                  <a:rect l="0" t="0" r="r" b="b"/>
                  <a:pathLst>
                    <a:path w="14" h="14">
                      <a:moveTo>
                        <a:pt x="14" y="12"/>
                      </a:moveTo>
                      <a:cubicBezTo>
                        <a:pt x="14" y="14"/>
                        <a:pt x="10" y="13"/>
                        <a:pt x="10" y="13"/>
                      </a:cubicBezTo>
                      <a:cubicBezTo>
                        <a:pt x="6" y="13"/>
                        <a:pt x="0" y="10"/>
                        <a:pt x="0" y="6"/>
                      </a:cubicBezTo>
                      <a:cubicBezTo>
                        <a:pt x="0" y="0"/>
                        <a:pt x="14" y="6"/>
                        <a:pt x="14" y="12"/>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25" name="Freeform 163">
                  <a:extLst>
                    <a:ext uri="{FF2B5EF4-FFF2-40B4-BE49-F238E27FC236}">
                      <a16:creationId xmlns:a16="http://schemas.microsoft.com/office/drawing/2014/main" id="{2956FE96-EFEF-47FF-51DE-2F6A5BB1CE05}"/>
                    </a:ext>
                  </a:extLst>
                </p:cNvPr>
                <p:cNvSpPr>
                  <a:spLocks/>
                </p:cNvSpPr>
                <p:nvPr/>
              </p:nvSpPr>
              <p:spPr bwMode="auto">
                <a:xfrm>
                  <a:off x="5774311" y="1259073"/>
                  <a:ext cx="29741" cy="22306"/>
                </a:xfrm>
                <a:custGeom>
                  <a:avLst/>
                  <a:gdLst>
                    <a:gd name="T0" fmla="*/ 1 w 12"/>
                    <a:gd name="T1" fmla="*/ 9 h 9"/>
                    <a:gd name="T2" fmla="*/ 12 w 12"/>
                    <a:gd name="T3" fmla="*/ 6 h 9"/>
                    <a:gd name="T4" fmla="*/ 5 w 12"/>
                    <a:gd name="T5" fmla="*/ 0 h 9"/>
                    <a:gd name="T6" fmla="*/ 1 w 12"/>
                    <a:gd name="T7" fmla="*/ 6 h 9"/>
                    <a:gd name="T8" fmla="*/ 1 w 12"/>
                    <a:gd name="T9" fmla="*/ 9 h 9"/>
                  </a:gdLst>
                  <a:ahLst/>
                  <a:cxnLst>
                    <a:cxn ang="0">
                      <a:pos x="T0" y="T1"/>
                    </a:cxn>
                    <a:cxn ang="0">
                      <a:pos x="T2" y="T3"/>
                    </a:cxn>
                    <a:cxn ang="0">
                      <a:pos x="T4" y="T5"/>
                    </a:cxn>
                    <a:cxn ang="0">
                      <a:pos x="T6" y="T7"/>
                    </a:cxn>
                    <a:cxn ang="0">
                      <a:pos x="T8" y="T9"/>
                    </a:cxn>
                  </a:cxnLst>
                  <a:rect l="0" t="0" r="r" b="b"/>
                  <a:pathLst>
                    <a:path w="12" h="9">
                      <a:moveTo>
                        <a:pt x="1" y="9"/>
                      </a:moveTo>
                      <a:cubicBezTo>
                        <a:pt x="4" y="9"/>
                        <a:pt x="11" y="7"/>
                        <a:pt x="12" y="6"/>
                      </a:cubicBezTo>
                      <a:cubicBezTo>
                        <a:pt x="10" y="4"/>
                        <a:pt x="9" y="0"/>
                        <a:pt x="5" y="0"/>
                      </a:cubicBezTo>
                      <a:cubicBezTo>
                        <a:pt x="3" y="0"/>
                        <a:pt x="1" y="4"/>
                        <a:pt x="1" y="6"/>
                      </a:cubicBezTo>
                      <a:cubicBezTo>
                        <a:pt x="1" y="7"/>
                        <a:pt x="0" y="9"/>
                        <a:pt x="1" y="9"/>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26" name="Freeform 164">
                  <a:extLst>
                    <a:ext uri="{FF2B5EF4-FFF2-40B4-BE49-F238E27FC236}">
                      <a16:creationId xmlns:a16="http://schemas.microsoft.com/office/drawing/2014/main" id="{E7010A97-5B6A-247A-9391-2A5021919592}"/>
                    </a:ext>
                  </a:extLst>
                </p:cNvPr>
                <p:cNvSpPr>
                  <a:spLocks/>
                </p:cNvSpPr>
                <p:nvPr/>
              </p:nvSpPr>
              <p:spPr bwMode="auto">
                <a:xfrm>
                  <a:off x="7183283" y="1240484"/>
                  <a:ext cx="65678" cy="26024"/>
                </a:xfrm>
                <a:custGeom>
                  <a:avLst/>
                  <a:gdLst>
                    <a:gd name="T0" fmla="*/ 0 w 27"/>
                    <a:gd name="T1" fmla="*/ 8 h 11"/>
                    <a:gd name="T2" fmla="*/ 13 w 27"/>
                    <a:gd name="T3" fmla="*/ 0 h 11"/>
                    <a:gd name="T4" fmla="*/ 27 w 27"/>
                    <a:gd name="T5" fmla="*/ 11 h 11"/>
                    <a:gd name="T6" fmla="*/ 18 w 27"/>
                    <a:gd name="T7" fmla="*/ 11 h 11"/>
                    <a:gd name="T8" fmla="*/ 1 w 27"/>
                    <a:gd name="T9" fmla="*/ 7 h 11"/>
                    <a:gd name="T10" fmla="*/ 0 w 27"/>
                    <a:gd name="T11" fmla="*/ 8 h 11"/>
                  </a:gdLst>
                  <a:ahLst/>
                  <a:cxnLst>
                    <a:cxn ang="0">
                      <a:pos x="T0" y="T1"/>
                    </a:cxn>
                    <a:cxn ang="0">
                      <a:pos x="T2" y="T3"/>
                    </a:cxn>
                    <a:cxn ang="0">
                      <a:pos x="T4" y="T5"/>
                    </a:cxn>
                    <a:cxn ang="0">
                      <a:pos x="T6" y="T7"/>
                    </a:cxn>
                    <a:cxn ang="0">
                      <a:pos x="T8" y="T9"/>
                    </a:cxn>
                    <a:cxn ang="0">
                      <a:pos x="T10" y="T11"/>
                    </a:cxn>
                  </a:cxnLst>
                  <a:rect l="0" t="0" r="r" b="b"/>
                  <a:pathLst>
                    <a:path w="27" h="11">
                      <a:moveTo>
                        <a:pt x="0" y="8"/>
                      </a:moveTo>
                      <a:cubicBezTo>
                        <a:pt x="3" y="4"/>
                        <a:pt x="7" y="0"/>
                        <a:pt x="13" y="0"/>
                      </a:cubicBezTo>
                      <a:cubicBezTo>
                        <a:pt x="21" y="0"/>
                        <a:pt x="27" y="5"/>
                        <a:pt x="27" y="11"/>
                      </a:cubicBezTo>
                      <a:cubicBezTo>
                        <a:pt x="18" y="11"/>
                        <a:pt x="18" y="11"/>
                        <a:pt x="18" y="11"/>
                      </a:cubicBezTo>
                      <a:cubicBezTo>
                        <a:pt x="13" y="8"/>
                        <a:pt x="6" y="9"/>
                        <a:pt x="1" y="7"/>
                      </a:cubicBezTo>
                      <a:lnTo>
                        <a:pt x="0" y="8"/>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27" name="Freeform 165">
                  <a:extLst>
                    <a:ext uri="{FF2B5EF4-FFF2-40B4-BE49-F238E27FC236}">
                      <a16:creationId xmlns:a16="http://schemas.microsoft.com/office/drawing/2014/main" id="{C15BA289-3471-BF57-5AD9-FA98FE96B64B}"/>
                    </a:ext>
                  </a:extLst>
                </p:cNvPr>
                <p:cNvSpPr>
                  <a:spLocks/>
                </p:cNvSpPr>
                <p:nvPr/>
              </p:nvSpPr>
              <p:spPr bwMode="auto">
                <a:xfrm>
                  <a:off x="7308442" y="1173567"/>
                  <a:ext cx="90462" cy="32219"/>
                </a:xfrm>
                <a:custGeom>
                  <a:avLst/>
                  <a:gdLst>
                    <a:gd name="T0" fmla="*/ 0 w 37"/>
                    <a:gd name="T1" fmla="*/ 0 h 13"/>
                    <a:gd name="T2" fmla="*/ 34 w 37"/>
                    <a:gd name="T3" fmla="*/ 6 h 13"/>
                    <a:gd name="T4" fmla="*/ 37 w 37"/>
                    <a:gd name="T5" fmla="*/ 9 h 13"/>
                    <a:gd name="T6" fmla="*/ 24 w 37"/>
                    <a:gd name="T7" fmla="*/ 13 h 13"/>
                    <a:gd name="T8" fmla="*/ 3 w 37"/>
                    <a:gd name="T9" fmla="*/ 2 h 13"/>
                    <a:gd name="T10" fmla="*/ 0 w 37"/>
                    <a:gd name="T11" fmla="*/ 0 h 13"/>
                  </a:gdLst>
                  <a:ahLst/>
                  <a:cxnLst>
                    <a:cxn ang="0">
                      <a:pos x="T0" y="T1"/>
                    </a:cxn>
                    <a:cxn ang="0">
                      <a:pos x="T2" y="T3"/>
                    </a:cxn>
                    <a:cxn ang="0">
                      <a:pos x="T4" y="T5"/>
                    </a:cxn>
                    <a:cxn ang="0">
                      <a:pos x="T6" y="T7"/>
                    </a:cxn>
                    <a:cxn ang="0">
                      <a:pos x="T8" y="T9"/>
                    </a:cxn>
                    <a:cxn ang="0">
                      <a:pos x="T10" y="T11"/>
                    </a:cxn>
                  </a:cxnLst>
                  <a:rect l="0" t="0" r="r" b="b"/>
                  <a:pathLst>
                    <a:path w="37" h="13">
                      <a:moveTo>
                        <a:pt x="0" y="0"/>
                      </a:moveTo>
                      <a:cubicBezTo>
                        <a:pt x="3" y="2"/>
                        <a:pt x="33" y="6"/>
                        <a:pt x="34" y="6"/>
                      </a:cubicBezTo>
                      <a:cubicBezTo>
                        <a:pt x="36" y="6"/>
                        <a:pt x="37" y="7"/>
                        <a:pt x="37" y="9"/>
                      </a:cubicBezTo>
                      <a:cubicBezTo>
                        <a:pt x="37" y="12"/>
                        <a:pt x="29" y="13"/>
                        <a:pt x="24" y="13"/>
                      </a:cubicBezTo>
                      <a:cubicBezTo>
                        <a:pt x="17" y="13"/>
                        <a:pt x="3" y="10"/>
                        <a:pt x="3" y="2"/>
                      </a:cubicBezTo>
                      <a:lnTo>
                        <a:pt x="0" y="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28" name="Freeform 166">
                  <a:extLst>
                    <a:ext uri="{FF2B5EF4-FFF2-40B4-BE49-F238E27FC236}">
                      <a16:creationId xmlns:a16="http://schemas.microsoft.com/office/drawing/2014/main" id="{CC2E7777-4D0B-DAC1-C25F-0B00D528D854}"/>
                    </a:ext>
                  </a:extLst>
                </p:cNvPr>
                <p:cNvSpPr>
                  <a:spLocks/>
                </p:cNvSpPr>
                <p:nvPr/>
              </p:nvSpPr>
              <p:spPr bwMode="auto">
                <a:xfrm>
                  <a:off x="7180805" y="1218179"/>
                  <a:ext cx="19827" cy="22306"/>
                </a:xfrm>
                <a:custGeom>
                  <a:avLst/>
                  <a:gdLst>
                    <a:gd name="T0" fmla="*/ 8 w 8"/>
                    <a:gd name="T1" fmla="*/ 5 h 9"/>
                    <a:gd name="T2" fmla="*/ 3 w 8"/>
                    <a:gd name="T3" fmla="*/ 9 h 9"/>
                    <a:gd name="T4" fmla="*/ 0 w 8"/>
                    <a:gd name="T5" fmla="*/ 5 h 9"/>
                    <a:gd name="T6" fmla="*/ 8 w 8"/>
                    <a:gd name="T7" fmla="*/ 5 h 9"/>
                  </a:gdLst>
                  <a:ahLst/>
                  <a:cxnLst>
                    <a:cxn ang="0">
                      <a:pos x="T0" y="T1"/>
                    </a:cxn>
                    <a:cxn ang="0">
                      <a:pos x="T2" y="T3"/>
                    </a:cxn>
                    <a:cxn ang="0">
                      <a:pos x="T4" y="T5"/>
                    </a:cxn>
                    <a:cxn ang="0">
                      <a:pos x="T6" y="T7"/>
                    </a:cxn>
                  </a:cxnLst>
                  <a:rect l="0" t="0" r="r" b="b"/>
                  <a:pathLst>
                    <a:path w="8" h="9">
                      <a:moveTo>
                        <a:pt x="8" y="5"/>
                      </a:moveTo>
                      <a:cubicBezTo>
                        <a:pt x="8" y="7"/>
                        <a:pt x="5" y="9"/>
                        <a:pt x="3" y="9"/>
                      </a:cubicBezTo>
                      <a:cubicBezTo>
                        <a:pt x="0" y="9"/>
                        <a:pt x="0" y="8"/>
                        <a:pt x="0" y="5"/>
                      </a:cubicBezTo>
                      <a:cubicBezTo>
                        <a:pt x="0" y="0"/>
                        <a:pt x="8" y="1"/>
                        <a:pt x="8" y="5"/>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grpSp>
          <p:sp>
            <p:nvSpPr>
              <p:cNvPr id="15" name="Freeform 102">
                <a:extLst>
                  <a:ext uri="{FF2B5EF4-FFF2-40B4-BE49-F238E27FC236}">
                    <a16:creationId xmlns:a16="http://schemas.microsoft.com/office/drawing/2014/main" id="{DC6B4353-9126-B9ED-4BAB-0EE64D6B6B00}"/>
                  </a:ext>
                </a:extLst>
              </p:cNvPr>
              <p:cNvSpPr>
                <a:spLocks/>
              </p:cNvSpPr>
              <p:nvPr/>
            </p:nvSpPr>
            <p:spPr bwMode="auto">
              <a:xfrm>
                <a:off x="2060202" y="2097948"/>
                <a:ext cx="2152053" cy="1113617"/>
              </a:xfrm>
              <a:custGeom>
                <a:avLst/>
                <a:gdLst>
                  <a:gd name="T0" fmla="*/ 617 w 696"/>
                  <a:gd name="T1" fmla="*/ 326 h 360"/>
                  <a:gd name="T2" fmla="*/ 617 w 696"/>
                  <a:gd name="T3" fmla="*/ 344 h 360"/>
                  <a:gd name="T4" fmla="*/ 621 w 696"/>
                  <a:gd name="T5" fmla="*/ 305 h 360"/>
                  <a:gd name="T6" fmla="*/ 614 w 696"/>
                  <a:gd name="T7" fmla="*/ 284 h 360"/>
                  <a:gd name="T8" fmla="*/ 638 w 696"/>
                  <a:gd name="T9" fmla="*/ 272 h 360"/>
                  <a:gd name="T10" fmla="*/ 689 w 696"/>
                  <a:gd name="T11" fmla="*/ 232 h 360"/>
                  <a:gd name="T12" fmla="*/ 682 w 696"/>
                  <a:gd name="T13" fmla="*/ 225 h 360"/>
                  <a:gd name="T14" fmla="*/ 644 w 696"/>
                  <a:gd name="T15" fmla="*/ 202 h 360"/>
                  <a:gd name="T16" fmla="*/ 627 w 696"/>
                  <a:gd name="T17" fmla="*/ 161 h 360"/>
                  <a:gd name="T18" fmla="*/ 590 w 696"/>
                  <a:gd name="T19" fmla="*/ 174 h 360"/>
                  <a:gd name="T20" fmla="*/ 540 w 696"/>
                  <a:gd name="T21" fmla="*/ 133 h 360"/>
                  <a:gd name="T22" fmla="*/ 516 w 696"/>
                  <a:gd name="T23" fmla="*/ 161 h 360"/>
                  <a:gd name="T24" fmla="*/ 509 w 696"/>
                  <a:gd name="T25" fmla="*/ 252 h 360"/>
                  <a:gd name="T26" fmla="*/ 472 w 696"/>
                  <a:gd name="T27" fmla="*/ 218 h 360"/>
                  <a:gd name="T28" fmla="*/ 394 w 696"/>
                  <a:gd name="T29" fmla="*/ 199 h 360"/>
                  <a:gd name="T30" fmla="*/ 386 w 696"/>
                  <a:gd name="T31" fmla="*/ 141 h 360"/>
                  <a:gd name="T32" fmla="*/ 411 w 696"/>
                  <a:gd name="T33" fmla="*/ 116 h 360"/>
                  <a:gd name="T34" fmla="*/ 439 w 696"/>
                  <a:gd name="T35" fmla="*/ 95 h 360"/>
                  <a:gd name="T36" fmla="*/ 446 w 696"/>
                  <a:gd name="T37" fmla="*/ 83 h 360"/>
                  <a:gd name="T38" fmla="*/ 469 w 696"/>
                  <a:gd name="T39" fmla="*/ 79 h 360"/>
                  <a:gd name="T40" fmla="*/ 485 w 696"/>
                  <a:gd name="T41" fmla="*/ 40 h 360"/>
                  <a:gd name="T42" fmla="*/ 456 w 696"/>
                  <a:gd name="T43" fmla="*/ 44 h 360"/>
                  <a:gd name="T44" fmla="*/ 432 w 696"/>
                  <a:gd name="T45" fmla="*/ 48 h 360"/>
                  <a:gd name="T46" fmla="*/ 406 w 696"/>
                  <a:gd name="T47" fmla="*/ 36 h 360"/>
                  <a:gd name="T48" fmla="*/ 373 w 696"/>
                  <a:gd name="T49" fmla="*/ 1 h 360"/>
                  <a:gd name="T50" fmla="*/ 360 w 696"/>
                  <a:gd name="T51" fmla="*/ 25 h 360"/>
                  <a:gd name="T52" fmla="*/ 368 w 696"/>
                  <a:gd name="T53" fmla="*/ 64 h 360"/>
                  <a:gd name="T54" fmla="*/ 320 w 696"/>
                  <a:gd name="T55" fmla="*/ 60 h 360"/>
                  <a:gd name="T56" fmla="*/ 279 w 696"/>
                  <a:gd name="T57" fmla="*/ 49 h 360"/>
                  <a:gd name="T58" fmla="*/ 251 w 696"/>
                  <a:gd name="T59" fmla="*/ 58 h 360"/>
                  <a:gd name="T60" fmla="*/ 216 w 696"/>
                  <a:gd name="T61" fmla="*/ 53 h 360"/>
                  <a:gd name="T62" fmla="*/ 130 w 696"/>
                  <a:gd name="T63" fmla="*/ 28 h 360"/>
                  <a:gd name="T64" fmla="*/ 89 w 696"/>
                  <a:gd name="T65" fmla="*/ 27 h 360"/>
                  <a:gd name="T66" fmla="*/ 39 w 696"/>
                  <a:gd name="T67" fmla="*/ 46 h 360"/>
                  <a:gd name="T68" fmla="*/ 0 w 696"/>
                  <a:gd name="T69" fmla="*/ 158 h 360"/>
                  <a:gd name="T70" fmla="*/ 43 w 696"/>
                  <a:gd name="T71" fmla="*/ 165 h 360"/>
                  <a:gd name="T72" fmla="*/ 80 w 696"/>
                  <a:gd name="T73" fmla="*/ 206 h 360"/>
                  <a:gd name="T74" fmla="*/ 88 w 696"/>
                  <a:gd name="T75" fmla="*/ 238 h 360"/>
                  <a:gd name="T76" fmla="*/ 117 w 696"/>
                  <a:gd name="T77" fmla="*/ 269 h 360"/>
                  <a:gd name="T78" fmla="*/ 145 w 696"/>
                  <a:gd name="T79" fmla="*/ 287 h 360"/>
                  <a:gd name="T80" fmla="*/ 396 w 696"/>
                  <a:gd name="T81" fmla="*/ 290 h 360"/>
                  <a:gd name="T82" fmla="*/ 439 w 696"/>
                  <a:gd name="T83" fmla="*/ 295 h 360"/>
                  <a:gd name="T84" fmla="*/ 458 w 696"/>
                  <a:gd name="T85" fmla="*/ 310 h 360"/>
                  <a:gd name="T86" fmla="*/ 493 w 696"/>
                  <a:gd name="T87" fmla="*/ 333 h 360"/>
                  <a:gd name="T88" fmla="*/ 475 w 696"/>
                  <a:gd name="T89" fmla="*/ 360 h 360"/>
                  <a:gd name="T90" fmla="*/ 502 w 696"/>
                  <a:gd name="T91" fmla="*/ 354 h 360"/>
                  <a:gd name="T92" fmla="*/ 529 w 696"/>
                  <a:gd name="T93" fmla="*/ 338 h 360"/>
                  <a:gd name="T94" fmla="*/ 571 w 696"/>
                  <a:gd name="T95" fmla="*/ 324 h 360"/>
                  <a:gd name="T96" fmla="*/ 603 w 696"/>
                  <a:gd name="T97" fmla="*/ 329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6" h="360">
                    <a:moveTo>
                      <a:pt x="603" y="328"/>
                    </a:moveTo>
                    <a:cubicBezTo>
                      <a:pt x="603" y="327"/>
                      <a:pt x="603" y="327"/>
                      <a:pt x="603" y="327"/>
                    </a:cubicBezTo>
                    <a:cubicBezTo>
                      <a:pt x="603" y="327"/>
                      <a:pt x="605" y="327"/>
                      <a:pt x="606" y="327"/>
                    </a:cubicBezTo>
                    <a:cubicBezTo>
                      <a:pt x="607" y="327"/>
                      <a:pt x="615" y="328"/>
                      <a:pt x="617" y="326"/>
                    </a:cubicBezTo>
                    <a:cubicBezTo>
                      <a:pt x="620" y="325"/>
                      <a:pt x="620" y="321"/>
                      <a:pt x="624" y="321"/>
                    </a:cubicBezTo>
                    <a:cubicBezTo>
                      <a:pt x="624" y="325"/>
                      <a:pt x="624" y="325"/>
                      <a:pt x="628" y="325"/>
                    </a:cubicBezTo>
                    <a:cubicBezTo>
                      <a:pt x="622" y="325"/>
                      <a:pt x="611" y="330"/>
                      <a:pt x="611" y="336"/>
                    </a:cubicBezTo>
                    <a:cubicBezTo>
                      <a:pt x="611" y="339"/>
                      <a:pt x="615" y="344"/>
                      <a:pt x="617" y="344"/>
                    </a:cubicBezTo>
                    <a:cubicBezTo>
                      <a:pt x="619" y="344"/>
                      <a:pt x="625" y="336"/>
                      <a:pt x="631" y="334"/>
                    </a:cubicBezTo>
                    <a:cubicBezTo>
                      <a:pt x="632" y="334"/>
                      <a:pt x="652" y="326"/>
                      <a:pt x="652" y="324"/>
                    </a:cubicBezTo>
                    <a:cubicBezTo>
                      <a:pt x="652" y="321"/>
                      <a:pt x="644" y="321"/>
                      <a:pt x="642" y="321"/>
                    </a:cubicBezTo>
                    <a:cubicBezTo>
                      <a:pt x="634" y="321"/>
                      <a:pt x="621" y="313"/>
                      <a:pt x="621" y="305"/>
                    </a:cubicBezTo>
                    <a:cubicBezTo>
                      <a:pt x="621" y="304"/>
                      <a:pt x="623" y="301"/>
                      <a:pt x="624" y="298"/>
                    </a:cubicBezTo>
                    <a:cubicBezTo>
                      <a:pt x="622" y="298"/>
                      <a:pt x="619" y="298"/>
                      <a:pt x="617" y="298"/>
                    </a:cubicBezTo>
                    <a:cubicBezTo>
                      <a:pt x="618" y="295"/>
                      <a:pt x="629" y="294"/>
                      <a:pt x="629" y="288"/>
                    </a:cubicBezTo>
                    <a:cubicBezTo>
                      <a:pt x="629" y="283"/>
                      <a:pt x="620" y="284"/>
                      <a:pt x="614" y="284"/>
                    </a:cubicBezTo>
                    <a:cubicBezTo>
                      <a:pt x="601" y="284"/>
                      <a:pt x="595" y="293"/>
                      <a:pt x="587" y="294"/>
                    </a:cubicBezTo>
                    <a:cubicBezTo>
                      <a:pt x="590" y="286"/>
                      <a:pt x="596" y="289"/>
                      <a:pt x="603" y="282"/>
                    </a:cubicBezTo>
                    <a:cubicBezTo>
                      <a:pt x="607" y="278"/>
                      <a:pt x="604" y="276"/>
                      <a:pt x="610" y="274"/>
                    </a:cubicBezTo>
                    <a:cubicBezTo>
                      <a:pt x="621" y="270"/>
                      <a:pt x="627" y="272"/>
                      <a:pt x="638" y="272"/>
                    </a:cubicBezTo>
                    <a:cubicBezTo>
                      <a:pt x="652" y="272"/>
                      <a:pt x="660" y="277"/>
                      <a:pt x="669" y="266"/>
                    </a:cubicBezTo>
                    <a:cubicBezTo>
                      <a:pt x="673" y="261"/>
                      <a:pt x="696" y="259"/>
                      <a:pt x="696" y="250"/>
                    </a:cubicBezTo>
                    <a:cubicBezTo>
                      <a:pt x="696" y="244"/>
                      <a:pt x="694" y="241"/>
                      <a:pt x="691" y="236"/>
                    </a:cubicBezTo>
                    <a:cubicBezTo>
                      <a:pt x="689" y="236"/>
                      <a:pt x="692" y="234"/>
                      <a:pt x="689" y="232"/>
                    </a:cubicBezTo>
                    <a:cubicBezTo>
                      <a:pt x="689" y="229"/>
                      <a:pt x="689" y="229"/>
                      <a:pt x="689" y="229"/>
                    </a:cubicBezTo>
                    <a:cubicBezTo>
                      <a:pt x="682" y="232"/>
                      <a:pt x="669" y="237"/>
                      <a:pt x="662" y="237"/>
                    </a:cubicBezTo>
                    <a:cubicBezTo>
                      <a:pt x="661" y="237"/>
                      <a:pt x="659" y="237"/>
                      <a:pt x="659" y="236"/>
                    </a:cubicBezTo>
                    <a:cubicBezTo>
                      <a:pt x="665" y="233"/>
                      <a:pt x="680" y="231"/>
                      <a:pt x="682" y="225"/>
                    </a:cubicBezTo>
                    <a:cubicBezTo>
                      <a:pt x="682" y="224"/>
                      <a:pt x="680" y="224"/>
                      <a:pt x="680" y="222"/>
                    </a:cubicBezTo>
                    <a:cubicBezTo>
                      <a:pt x="673" y="223"/>
                      <a:pt x="658" y="220"/>
                      <a:pt x="658" y="210"/>
                    </a:cubicBezTo>
                    <a:cubicBezTo>
                      <a:pt x="658" y="209"/>
                      <a:pt x="658" y="209"/>
                      <a:pt x="658" y="209"/>
                    </a:cubicBezTo>
                    <a:cubicBezTo>
                      <a:pt x="652" y="209"/>
                      <a:pt x="648" y="205"/>
                      <a:pt x="644" y="202"/>
                    </a:cubicBezTo>
                    <a:cubicBezTo>
                      <a:pt x="646" y="201"/>
                      <a:pt x="649" y="201"/>
                      <a:pt x="649" y="197"/>
                    </a:cubicBezTo>
                    <a:cubicBezTo>
                      <a:pt x="649" y="194"/>
                      <a:pt x="646" y="192"/>
                      <a:pt x="647" y="189"/>
                    </a:cubicBezTo>
                    <a:cubicBezTo>
                      <a:pt x="644" y="188"/>
                      <a:pt x="635" y="182"/>
                      <a:pt x="637" y="177"/>
                    </a:cubicBezTo>
                    <a:cubicBezTo>
                      <a:pt x="640" y="171"/>
                      <a:pt x="628" y="169"/>
                      <a:pt x="627" y="161"/>
                    </a:cubicBezTo>
                    <a:cubicBezTo>
                      <a:pt x="626" y="161"/>
                      <a:pt x="623" y="159"/>
                      <a:pt x="622" y="158"/>
                    </a:cubicBezTo>
                    <a:cubicBezTo>
                      <a:pt x="620" y="159"/>
                      <a:pt x="616" y="162"/>
                      <a:pt x="616" y="166"/>
                    </a:cubicBezTo>
                    <a:cubicBezTo>
                      <a:pt x="616" y="170"/>
                      <a:pt x="607" y="180"/>
                      <a:pt x="599" y="180"/>
                    </a:cubicBezTo>
                    <a:cubicBezTo>
                      <a:pt x="594" y="180"/>
                      <a:pt x="593" y="174"/>
                      <a:pt x="590" y="174"/>
                    </a:cubicBezTo>
                    <a:cubicBezTo>
                      <a:pt x="585" y="174"/>
                      <a:pt x="583" y="160"/>
                      <a:pt x="582" y="154"/>
                    </a:cubicBezTo>
                    <a:cubicBezTo>
                      <a:pt x="581" y="146"/>
                      <a:pt x="565" y="152"/>
                      <a:pt x="565" y="141"/>
                    </a:cubicBezTo>
                    <a:cubicBezTo>
                      <a:pt x="557" y="140"/>
                      <a:pt x="556" y="130"/>
                      <a:pt x="548" y="130"/>
                    </a:cubicBezTo>
                    <a:cubicBezTo>
                      <a:pt x="544" y="130"/>
                      <a:pt x="544" y="133"/>
                      <a:pt x="540" y="133"/>
                    </a:cubicBezTo>
                    <a:cubicBezTo>
                      <a:pt x="531" y="133"/>
                      <a:pt x="526" y="128"/>
                      <a:pt x="518" y="128"/>
                    </a:cubicBezTo>
                    <a:cubicBezTo>
                      <a:pt x="514" y="128"/>
                      <a:pt x="510" y="130"/>
                      <a:pt x="510" y="135"/>
                    </a:cubicBezTo>
                    <a:cubicBezTo>
                      <a:pt x="510" y="138"/>
                      <a:pt x="520" y="142"/>
                      <a:pt x="510" y="148"/>
                    </a:cubicBezTo>
                    <a:cubicBezTo>
                      <a:pt x="507" y="151"/>
                      <a:pt x="516" y="157"/>
                      <a:pt x="516" y="161"/>
                    </a:cubicBezTo>
                    <a:cubicBezTo>
                      <a:pt x="517" y="170"/>
                      <a:pt x="509" y="172"/>
                      <a:pt x="505" y="173"/>
                    </a:cubicBezTo>
                    <a:cubicBezTo>
                      <a:pt x="512" y="185"/>
                      <a:pt x="522" y="188"/>
                      <a:pt x="522" y="207"/>
                    </a:cubicBezTo>
                    <a:cubicBezTo>
                      <a:pt x="522" y="212"/>
                      <a:pt x="505" y="225"/>
                      <a:pt x="499" y="226"/>
                    </a:cubicBezTo>
                    <a:cubicBezTo>
                      <a:pt x="509" y="231"/>
                      <a:pt x="505" y="247"/>
                      <a:pt x="509" y="252"/>
                    </a:cubicBezTo>
                    <a:cubicBezTo>
                      <a:pt x="508" y="254"/>
                      <a:pt x="504" y="256"/>
                      <a:pt x="504" y="259"/>
                    </a:cubicBezTo>
                    <a:cubicBezTo>
                      <a:pt x="500" y="259"/>
                      <a:pt x="498" y="264"/>
                      <a:pt x="495" y="262"/>
                    </a:cubicBezTo>
                    <a:cubicBezTo>
                      <a:pt x="488" y="257"/>
                      <a:pt x="478" y="248"/>
                      <a:pt x="478" y="239"/>
                    </a:cubicBezTo>
                    <a:cubicBezTo>
                      <a:pt x="478" y="230"/>
                      <a:pt x="480" y="223"/>
                      <a:pt x="472" y="218"/>
                    </a:cubicBezTo>
                    <a:cubicBezTo>
                      <a:pt x="453" y="218"/>
                      <a:pt x="453" y="218"/>
                      <a:pt x="453" y="218"/>
                    </a:cubicBezTo>
                    <a:cubicBezTo>
                      <a:pt x="442" y="210"/>
                      <a:pt x="430" y="205"/>
                      <a:pt x="418" y="201"/>
                    </a:cubicBezTo>
                    <a:cubicBezTo>
                      <a:pt x="415" y="200"/>
                      <a:pt x="409" y="195"/>
                      <a:pt x="405" y="195"/>
                    </a:cubicBezTo>
                    <a:cubicBezTo>
                      <a:pt x="400" y="195"/>
                      <a:pt x="398" y="199"/>
                      <a:pt x="394" y="199"/>
                    </a:cubicBezTo>
                    <a:cubicBezTo>
                      <a:pt x="394" y="192"/>
                      <a:pt x="390" y="176"/>
                      <a:pt x="383" y="176"/>
                    </a:cubicBezTo>
                    <a:cubicBezTo>
                      <a:pt x="380" y="176"/>
                      <a:pt x="379" y="178"/>
                      <a:pt x="376" y="179"/>
                    </a:cubicBezTo>
                    <a:cubicBezTo>
                      <a:pt x="377" y="176"/>
                      <a:pt x="376" y="174"/>
                      <a:pt x="376" y="166"/>
                    </a:cubicBezTo>
                    <a:cubicBezTo>
                      <a:pt x="376" y="155"/>
                      <a:pt x="380" y="148"/>
                      <a:pt x="386" y="141"/>
                    </a:cubicBezTo>
                    <a:cubicBezTo>
                      <a:pt x="388" y="139"/>
                      <a:pt x="393" y="128"/>
                      <a:pt x="396" y="127"/>
                    </a:cubicBezTo>
                    <a:cubicBezTo>
                      <a:pt x="400" y="125"/>
                      <a:pt x="409" y="128"/>
                      <a:pt x="409" y="121"/>
                    </a:cubicBezTo>
                    <a:cubicBezTo>
                      <a:pt x="409" y="117"/>
                      <a:pt x="398" y="116"/>
                      <a:pt x="394" y="114"/>
                    </a:cubicBezTo>
                    <a:cubicBezTo>
                      <a:pt x="397" y="115"/>
                      <a:pt x="388" y="109"/>
                      <a:pt x="411" y="116"/>
                    </a:cubicBezTo>
                    <a:cubicBezTo>
                      <a:pt x="417" y="118"/>
                      <a:pt x="414" y="110"/>
                      <a:pt x="417" y="110"/>
                    </a:cubicBezTo>
                    <a:cubicBezTo>
                      <a:pt x="418" y="110"/>
                      <a:pt x="420" y="110"/>
                      <a:pt x="423" y="110"/>
                    </a:cubicBezTo>
                    <a:cubicBezTo>
                      <a:pt x="430" y="110"/>
                      <a:pt x="434" y="103"/>
                      <a:pt x="439" y="100"/>
                    </a:cubicBezTo>
                    <a:cubicBezTo>
                      <a:pt x="439" y="95"/>
                      <a:pt x="439" y="95"/>
                      <a:pt x="439" y="95"/>
                    </a:cubicBezTo>
                    <a:cubicBezTo>
                      <a:pt x="429" y="93"/>
                      <a:pt x="419" y="94"/>
                      <a:pt x="415" y="86"/>
                    </a:cubicBezTo>
                    <a:cubicBezTo>
                      <a:pt x="415" y="86"/>
                      <a:pt x="418" y="86"/>
                      <a:pt x="420" y="86"/>
                    </a:cubicBezTo>
                    <a:cubicBezTo>
                      <a:pt x="424" y="88"/>
                      <a:pt x="427" y="92"/>
                      <a:pt x="433" y="92"/>
                    </a:cubicBezTo>
                    <a:cubicBezTo>
                      <a:pt x="438" y="92"/>
                      <a:pt x="446" y="86"/>
                      <a:pt x="446" y="83"/>
                    </a:cubicBezTo>
                    <a:cubicBezTo>
                      <a:pt x="446" y="82"/>
                      <a:pt x="442" y="77"/>
                      <a:pt x="444" y="77"/>
                    </a:cubicBezTo>
                    <a:cubicBezTo>
                      <a:pt x="450" y="77"/>
                      <a:pt x="452" y="82"/>
                      <a:pt x="456" y="82"/>
                    </a:cubicBezTo>
                    <a:cubicBezTo>
                      <a:pt x="459" y="82"/>
                      <a:pt x="461" y="80"/>
                      <a:pt x="466" y="80"/>
                    </a:cubicBezTo>
                    <a:cubicBezTo>
                      <a:pt x="464" y="78"/>
                      <a:pt x="466" y="73"/>
                      <a:pt x="469" y="79"/>
                    </a:cubicBezTo>
                    <a:cubicBezTo>
                      <a:pt x="471" y="81"/>
                      <a:pt x="486" y="69"/>
                      <a:pt x="486" y="65"/>
                    </a:cubicBezTo>
                    <a:cubicBezTo>
                      <a:pt x="486" y="63"/>
                      <a:pt x="479" y="60"/>
                      <a:pt x="479" y="58"/>
                    </a:cubicBezTo>
                    <a:cubicBezTo>
                      <a:pt x="479" y="56"/>
                      <a:pt x="476" y="51"/>
                      <a:pt x="485" y="47"/>
                    </a:cubicBezTo>
                    <a:cubicBezTo>
                      <a:pt x="486" y="44"/>
                      <a:pt x="485" y="45"/>
                      <a:pt x="485" y="40"/>
                    </a:cubicBezTo>
                    <a:cubicBezTo>
                      <a:pt x="475" y="40"/>
                      <a:pt x="478" y="33"/>
                      <a:pt x="466" y="33"/>
                    </a:cubicBezTo>
                    <a:cubicBezTo>
                      <a:pt x="463" y="32"/>
                      <a:pt x="461" y="31"/>
                      <a:pt x="459" y="31"/>
                    </a:cubicBezTo>
                    <a:cubicBezTo>
                      <a:pt x="455" y="31"/>
                      <a:pt x="452" y="33"/>
                      <a:pt x="452" y="36"/>
                    </a:cubicBezTo>
                    <a:cubicBezTo>
                      <a:pt x="452" y="40"/>
                      <a:pt x="456" y="42"/>
                      <a:pt x="456" y="44"/>
                    </a:cubicBezTo>
                    <a:cubicBezTo>
                      <a:pt x="456" y="47"/>
                      <a:pt x="449" y="47"/>
                      <a:pt x="448" y="50"/>
                    </a:cubicBezTo>
                    <a:cubicBezTo>
                      <a:pt x="446" y="55"/>
                      <a:pt x="446" y="59"/>
                      <a:pt x="442" y="64"/>
                    </a:cubicBezTo>
                    <a:cubicBezTo>
                      <a:pt x="436" y="72"/>
                      <a:pt x="427" y="59"/>
                      <a:pt x="427" y="56"/>
                    </a:cubicBezTo>
                    <a:cubicBezTo>
                      <a:pt x="427" y="52"/>
                      <a:pt x="432" y="53"/>
                      <a:pt x="432" y="48"/>
                    </a:cubicBezTo>
                    <a:cubicBezTo>
                      <a:pt x="432" y="46"/>
                      <a:pt x="424" y="38"/>
                      <a:pt x="421" y="38"/>
                    </a:cubicBezTo>
                    <a:cubicBezTo>
                      <a:pt x="413" y="38"/>
                      <a:pt x="419" y="51"/>
                      <a:pt x="410" y="51"/>
                    </a:cubicBezTo>
                    <a:cubicBezTo>
                      <a:pt x="410" y="46"/>
                      <a:pt x="409" y="42"/>
                      <a:pt x="403" y="40"/>
                    </a:cubicBezTo>
                    <a:cubicBezTo>
                      <a:pt x="404" y="38"/>
                      <a:pt x="405" y="37"/>
                      <a:pt x="406" y="36"/>
                    </a:cubicBezTo>
                    <a:cubicBezTo>
                      <a:pt x="402" y="33"/>
                      <a:pt x="395" y="36"/>
                      <a:pt x="392" y="32"/>
                    </a:cubicBezTo>
                    <a:cubicBezTo>
                      <a:pt x="394" y="31"/>
                      <a:pt x="399" y="29"/>
                      <a:pt x="399" y="25"/>
                    </a:cubicBezTo>
                    <a:cubicBezTo>
                      <a:pt x="399" y="19"/>
                      <a:pt x="391" y="20"/>
                      <a:pt x="390" y="15"/>
                    </a:cubicBezTo>
                    <a:cubicBezTo>
                      <a:pt x="390" y="7"/>
                      <a:pt x="384" y="1"/>
                      <a:pt x="373" y="1"/>
                    </a:cubicBezTo>
                    <a:cubicBezTo>
                      <a:pt x="367" y="0"/>
                      <a:pt x="369" y="4"/>
                      <a:pt x="370" y="7"/>
                    </a:cubicBezTo>
                    <a:cubicBezTo>
                      <a:pt x="366" y="8"/>
                      <a:pt x="362" y="7"/>
                      <a:pt x="362" y="11"/>
                    </a:cubicBezTo>
                    <a:cubicBezTo>
                      <a:pt x="362" y="14"/>
                      <a:pt x="364" y="15"/>
                      <a:pt x="364" y="18"/>
                    </a:cubicBezTo>
                    <a:cubicBezTo>
                      <a:pt x="364" y="21"/>
                      <a:pt x="360" y="21"/>
                      <a:pt x="360" y="25"/>
                    </a:cubicBezTo>
                    <a:cubicBezTo>
                      <a:pt x="360" y="34"/>
                      <a:pt x="380" y="29"/>
                      <a:pt x="380" y="38"/>
                    </a:cubicBezTo>
                    <a:cubicBezTo>
                      <a:pt x="380" y="40"/>
                      <a:pt x="378" y="47"/>
                      <a:pt x="378" y="47"/>
                    </a:cubicBezTo>
                    <a:cubicBezTo>
                      <a:pt x="380" y="46"/>
                      <a:pt x="381" y="45"/>
                      <a:pt x="384" y="44"/>
                    </a:cubicBezTo>
                    <a:cubicBezTo>
                      <a:pt x="387" y="56"/>
                      <a:pt x="368" y="50"/>
                      <a:pt x="368" y="64"/>
                    </a:cubicBezTo>
                    <a:cubicBezTo>
                      <a:pt x="359" y="67"/>
                      <a:pt x="366" y="57"/>
                      <a:pt x="364" y="54"/>
                    </a:cubicBezTo>
                    <a:cubicBezTo>
                      <a:pt x="363" y="53"/>
                      <a:pt x="355" y="51"/>
                      <a:pt x="351" y="51"/>
                    </a:cubicBezTo>
                    <a:cubicBezTo>
                      <a:pt x="346" y="51"/>
                      <a:pt x="344" y="54"/>
                      <a:pt x="344" y="60"/>
                    </a:cubicBezTo>
                    <a:cubicBezTo>
                      <a:pt x="339" y="59"/>
                      <a:pt x="336" y="60"/>
                      <a:pt x="320" y="60"/>
                    </a:cubicBezTo>
                    <a:cubicBezTo>
                      <a:pt x="304" y="60"/>
                      <a:pt x="286" y="55"/>
                      <a:pt x="282" y="43"/>
                    </a:cubicBezTo>
                    <a:cubicBezTo>
                      <a:pt x="277" y="44"/>
                      <a:pt x="260" y="44"/>
                      <a:pt x="260" y="51"/>
                    </a:cubicBezTo>
                    <a:cubicBezTo>
                      <a:pt x="260" y="53"/>
                      <a:pt x="261" y="54"/>
                      <a:pt x="263" y="54"/>
                    </a:cubicBezTo>
                    <a:cubicBezTo>
                      <a:pt x="268" y="54"/>
                      <a:pt x="276" y="52"/>
                      <a:pt x="279" y="49"/>
                    </a:cubicBezTo>
                    <a:cubicBezTo>
                      <a:pt x="280" y="59"/>
                      <a:pt x="266" y="51"/>
                      <a:pt x="266" y="61"/>
                    </a:cubicBezTo>
                    <a:cubicBezTo>
                      <a:pt x="266" y="63"/>
                      <a:pt x="269" y="69"/>
                      <a:pt x="267" y="69"/>
                    </a:cubicBezTo>
                    <a:cubicBezTo>
                      <a:pt x="262" y="69"/>
                      <a:pt x="260" y="62"/>
                      <a:pt x="256" y="60"/>
                    </a:cubicBezTo>
                    <a:cubicBezTo>
                      <a:pt x="251" y="58"/>
                      <a:pt x="251" y="58"/>
                      <a:pt x="251" y="58"/>
                    </a:cubicBezTo>
                    <a:cubicBezTo>
                      <a:pt x="244" y="58"/>
                      <a:pt x="240" y="58"/>
                      <a:pt x="233" y="58"/>
                    </a:cubicBezTo>
                    <a:cubicBezTo>
                      <a:pt x="227" y="58"/>
                      <a:pt x="223" y="60"/>
                      <a:pt x="217" y="61"/>
                    </a:cubicBezTo>
                    <a:cubicBezTo>
                      <a:pt x="206" y="61"/>
                      <a:pt x="206" y="57"/>
                      <a:pt x="206" y="56"/>
                    </a:cubicBezTo>
                    <a:cubicBezTo>
                      <a:pt x="206" y="53"/>
                      <a:pt x="215" y="55"/>
                      <a:pt x="216" y="53"/>
                    </a:cubicBezTo>
                    <a:cubicBezTo>
                      <a:pt x="208" y="42"/>
                      <a:pt x="210" y="43"/>
                      <a:pt x="193" y="45"/>
                    </a:cubicBezTo>
                    <a:cubicBezTo>
                      <a:pt x="176" y="46"/>
                      <a:pt x="167" y="32"/>
                      <a:pt x="150" y="32"/>
                    </a:cubicBezTo>
                    <a:cubicBezTo>
                      <a:pt x="144" y="32"/>
                      <a:pt x="142" y="36"/>
                      <a:pt x="137" y="36"/>
                    </a:cubicBezTo>
                    <a:cubicBezTo>
                      <a:pt x="134" y="36"/>
                      <a:pt x="131" y="30"/>
                      <a:pt x="130" y="28"/>
                    </a:cubicBezTo>
                    <a:cubicBezTo>
                      <a:pt x="125" y="29"/>
                      <a:pt x="125" y="35"/>
                      <a:pt x="119" y="35"/>
                    </a:cubicBezTo>
                    <a:cubicBezTo>
                      <a:pt x="114" y="35"/>
                      <a:pt x="106" y="22"/>
                      <a:pt x="104" y="22"/>
                    </a:cubicBezTo>
                    <a:cubicBezTo>
                      <a:pt x="99" y="22"/>
                      <a:pt x="101" y="31"/>
                      <a:pt x="95" y="31"/>
                    </a:cubicBezTo>
                    <a:cubicBezTo>
                      <a:pt x="92" y="31"/>
                      <a:pt x="90" y="29"/>
                      <a:pt x="89" y="27"/>
                    </a:cubicBezTo>
                    <a:cubicBezTo>
                      <a:pt x="81" y="29"/>
                      <a:pt x="77" y="29"/>
                      <a:pt x="69" y="32"/>
                    </a:cubicBezTo>
                    <a:cubicBezTo>
                      <a:pt x="66" y="33"/>
                      <a:pt x="59" y="38"/>
                      <a:pt x="56" y="36"/>
                    </a:cubicBezTo>
                    <a:cubicBezTo>
                      <a:pt x="49" y="29"/>
                      <a:pt x="50" y="38"/>
                      <a:pt x="47" y="38"/>
                    </a:cubicBezTo>
                    <a:cubicBezTo>
                      <a:pt x="29" y="39"/>
                      <a:pt x="41" y="46"/>
                      <a:pt x="39" y="46"/>
                    </a:cubicBezTo>
                    <a:cubicBezTo>
                      <a:pt x="32" y="46"/>
                      <a:pt x="19" y="44"/>
                      <a:pt x="7" y="37"/>
                    </a:cubicBezTo>
                    <a:cubicBezTo>
                      <a:pt x="7" y="37"/>
                      <a:pt x="3" y="34"/>
                      <a:pt x="3" y="33"/>
                    </a:cubicBezTo>
                    <a:cubicBezTo>
                      <a:pt x="1" y="34"/>
                      <a:pt x="2" y="34"/>
                      <a:pt x="0" y="33"/>
                    </a:cubicBezTo>
                    <a:cubicBezTo>
                      <a:pt x="0" y="158"/>
                      <a:pt x="0" y="158"/>
                      <a:pt x="0" y="158"/>
                    </a:cubicBezTo>
                    <a:cubicBezTo>
                      <a:pt x="3" y="161"/>
                      <a:pt x="12" y="156"/>
                      <a:pt x="15" y="162"/>
                    </a:cubicBezTo>
                    <a:cubicBezTo>
                      <a:pt x="18" y="166"/>
                      <a:pt x="24" y="173"/>
                      <a:pt x="30" y="173"/>
                    </a:cubicBezTo>
                    <a:cubicBezTo>
                      <a:pt x="34" y="173"/>
                      <a:pt x="34" y="167"/>
                      <a:pt x="38" y="166"/>
                    </a:cubicBezTo>
                    <a:cubicBezTo>
                      <a:pt x="39" y="166"/>
                      <a:pt x="41" y="166"/>
                      <a:pt x="43" y="165"/>
                    </a:cubicBezTo>
                    <a:cubicBezTo>
                      <a:pt x="52" y="173"/>
                      <a:pt x="56" y="176"/>
                      <a:pt x="64" y="188"/>
                    </a:cubicBezTo>
                    <a:cubicBezTo>
                      <a:pt x="64" y="189"/>
                      <a:pt x="66" y="189"/>
                      <a:pt x="67" y="192"/>
                    </a:cubicBezTo>
                    <a:cubicBezTo>
                      <a:pt x="68" y="195"/>
                      <a:pt x="70" y="200"/>
                      <a:pt x="73" y="203"/>
                    </a:cubicBezTo>
                    <a:cubicBezTo>
                      <a:pt x="75" y="205"/>
                      <a:pt x="78" y="204"/>
                      <a:pt x="80" y="206"/>
                    </a:cubicBezTo>
                    <a:cubicBezTo>
                      <a:pt x="83" y="209"/>
                      <a:pt x="87" y="210"/>
                      <a:pt x="87" y="216"/>
                    </a:cubicBezTo>
                    <a:cubicBezTo>
                      <a:pt x="87" y="219"/>
                      <a:pt x="83" y="220"/>
                      <a:pt x="83" y="222"/>
                    </a:cubicBezTo>
                    <a:cubicBezTo>
                      <a:pt x="83" y="223"/>
                      <a:pt x="85" y="224"/>
                      <a:pt x="85" y="226"/>
                    </a:cubicBezTo>
                    <a:cubicBezTo>
                      <a:pt x="85" y="230"/>
                      <a:pt x="84" y="237"/>
                      <a:pt x="88" y="238"/>
                    </a:cubicBezTo>
                    <a:cubicBezTo>
                      <a:pt x="90" y="239"/>
                      <a:pt x="93" y="239"/>
                      <a:pt x="94" y="241"/>
                    </a:cubicBezTo>
                    <a:cubicBezTo>
                      <a:pt x="97" y="243"/>
                      <a:pt x="94" y="247"/>
                      <a:pt x="97" y="249"/>
                    </a:cubicBezTo>
                    <a:cubicBezTo>
                      <a:pt x="97" y="249"/>
                      <a:pt x="105" y="254"/>
                      <a:pt x="105" y="255"/>
                    </a:cubicBezTo>
                    <a:cubicBezTo>
                      <a:pt x="107" y="261"/>
                      <a:pt x="107" y="269"/>
                      <a:pt x="117" y="269"/>
                    </a:cubicBezTo>
                    <a:cubicBezTo>
                      <a:pt x="119" y="275"/>
                      <a:pt x="129" y="271"/>
                      <a:pt x="131" y="279"/>
                    </a:cubicBezTo>
                    <a:cubicBezTo>
                      <a:pt x="132" y="282"/>
                      <a:pt x="139" y="282"/>
                      <a:pt x="142" y="285"/>
                    </a:cubicBezTo>
                    <a:cubicBezTo>
                      <a:pt x="142" y="286"/>
                      <a:pt x="144" y="286"/>
                      <a:pt x="145" y="287"/>
                    </a:cubicBezTo>
                    <a:cubicBezTo>
                      <a:pt x="145" y="287"/>
                      <a:pt x="145" y="287"/>
                      <a:pt x="145" y="287"/>
                    </a:cubicBezTo>
                    <a:cubicBezTo>
                      <a:pt x="375" y="287"/>
                      <a:pt x="375" y="287"/>
                      <a:pt x="375" y="287"/>
                    </a:cubicBezTo>
                    <a:cubicBezTo>
                      <a:pt x="375" y="283"/>
                      <a:pt x="375" y="283"/>
                      <a:pt x="375" y="283"/>
                    </a:cubicBezTo>
                    <a:cubicBezTo>
                      <a:pt x="378" y="286"/>
                      <a:pt x="378" y="288"/>
                      <a:pt x="382" y="290"/>
                    </a:cubicBezTo>
                    <a:cubicBezTo>
                      <a:pt x="396" y="290"/>
                      <a:pt x="396" y="290"/>
                      <a:pt x="396" y="290"/>
                    </a:cubicBezTo>
                    <a:cubicBezTo>
                      <a:pt x="402" y="296"/>
                      <a:pt x="409" y="296"/>
                      <a:pt x="420" y="296"/>
                    </a:cubicBezTo>
                    <a:cubicBezTo>
                      <a:pt x="424" y="295"/>
                      <a:pt x="424" y="296"/>
                      <a:pt x="427" y="295"/>
                    </a:cubicBezTo>
                    <a:cubicBezTo>
                      <a:pt x="430" y="293"/>
                      <a:pt x="429" y="289"/>
                      <a:pt x="432" y="289"/>
                    </a:cubicBezTo>
                    <a:cubicBezTo>
                      <a:pt x="435" y="289"/>
                      <a:pt x="438" y="294"/>
                      <a:pt x="439" y="295"/>
                    </a:cubicBezTo>
                    <a:cubicBezTo>
                      <a:pt x="440" y="294"/>
                      <a:pt x="439" y="292"/>
                      <a:pt x="439" y="291"/>
                    </a:cubicBezTo>
                    <a:cubicBezTo>
                      <a:pt x="440" y="291"/>
                      <a:pt x="441" y="291"/>
                      <a:pt x="442" y="291"/>
                    </a:cubicBezTo>
                    <a:cubicBezTo>
                      <a:pt x="443" y="291"/>
                      <a:pt x="455" y="301"/>
                      <a:pt x="456" y="302"/>
                    </a:cubicBezTo>
                    <a:cubicBezTo>
                      <a:pt x="458" y="305"/>
                      <a:pt x="456" y="308"/>
                      <a:pt x="458" y="310"/>
                    </a:cubicBezTo>
                    <a:cubicBezTo>
                      <a:pt x="465" y="317"/>
                      <a:pt x="474" y="316"/>
                      <a:pt x="481" y="320"/>
                    </a:cubicBezTo>
                    <a:cubicBezTo>
                      <a:pt x="488" y="320"/>
                      <a:pt x="488" y="320"/>
                      <a:pt x="488" y="320"/>
                    </a:cubicBezTo>
                    <a:cubicBezTo>
                      <a:pt x="492" y="323"/>
                      <a:pt x="496" y="325"/>
                      <a:pt x="496" y="330"/>
                    </a:cubicBezTo>
                    <a:cubicBezTo>
                      <a:pt x="496" y="332"/>
                      <a:pt x="495" y="333"/>
                      <a:pt x="493" y="333"/>
                    </a:cubicBezTo>
                    <a:cubicBezTo>
                      <a:pt x="490" y="333"/>
                      <a:pt x="486" y="329"/>
                      <a:pt x="485" y="328"/>
                    </a:cubicBezTo>
                    <a:cubicBezTo>
                      <a:pt x="484" y="333"/>
                      <a:pt x="481" y="347"/>
                      <a:pt x="477" y="347"/>
                    </a:cubicBezTo>
                    <a:cubicBezTo>
                      <a:pt x="474" y="350"/>
                      <a:pt x="471" y="352"/>
                      <a:pt x="471" y="356"/>
                    </a:cubicBezTo>
                    <a:cubicBezTo>
                      <a:pt x="472" y="358"/>
                      <a:pt x="474" y="360"/>
                      <a:pt x="475" y="360"/>
                    </a:cubicBezTo>
                    <a:cubicBezTo>
                      <a:pt x="478" y="360"/>
                      <a:pt x="478" y="358"/>
                      <a:pt x="479" y="357"/>
                    </a:cubicBezTo>
                    <a:cubicBezTo>
                      <a:pt x="482" y="354"/>
                      <a:pt x="486" y="355"/>
                      <a:pt x="490" y="355"/>
                    </a:cubicBezTo>
                    <a:cubicBezTo>
                      <a:pt x="494" y="355"/>
                      <a:pt x="496" y="357"/>
                      <a:pt x="497" y="356"/>
                    </a:cubicBezTo>
                    <a:cubicBezTo>
                      <a:pt x="499" y="355"/>
                      <a:pt x="501" y="354"/>
                      <a:pt x="502" y="354"/>
                    </a:cubicBezTo>
                    <a:cubicBezTo>
                      <a:pt x="501" y="352"/>
                      <a:pt x="501" y="350"/>
                      <a:pt x="500" y="349"/>
                    </a:cubicBezTo>
                    <a:cubicBezTo>
                      <a:pt x="500" y="348"/>
                      <a:pt x="498" y="347"/>
                      <a:pt x="498" y="346"/>
                    </a:cubicBezTo>
                    <a:cubicBezTo>
                      <a:pt x="498" y="345"/>
                      <a:pt x="501" y="344"/>
                      <a:pt x="502" y="344"/>
                    </a:cubicBezTo>
                    <a:cubicBezTo>
                      <a:pt x="508" y="342"/>
                      <a:pt x="522" y="338"/>
                      <a:pt x="529" y="338"/>
                    </a:cubicBezTo>
                    <a:cubicBezTo>
                      <a:pt x="530" y="338"/>
                      <a:pt x="540" y="328"/>
                      <a:pt x="542" y="326"/>
                    </a:cubicBezTo>
                    <a:cubicBezTo>
                      <a:pt x="543" y="325"/>
                      <a:pt x="550" y="325"/>
                      <a:pt x="557" y="325"/>
                    </a:cubicBezTo>
                    <a:cubicBezTo>
                      <a:pt x="559" y="325"/>
                      <a:pt x="561" y="325"/>
                      <a:pt x="564" y="325"/>
                    </a:cubicBezTo>
                    <a:cubicBezTo>
                      <a:pt x="567" y="325"/>
                      <a:pt x="569" y="325"/>
                      <a:pt x="571" y="324"/>
                    </a:cubicBezTo>
                    <a:cubicBezTo>
                      <a:pt x="574" y="324"/>
                      <a:pt x="573" y="323"/>
                      <a:pt x="574" y="322"/>
                    </a:cubicBezTo>
                    <a:cubicBezTo>
                      <a:pt x="580" y="316"/>
                      <a:pt x="579" y="307"/>
                      <a:pt x="587" y="302"/>
                    </a:cubicBezTo>
                    <a:cubicBezTo>
                      <a:pt x="590" y="306"/>
                      <a:pt x="596" y="300"/>
                      <a:pt x="598" y="304"/>
                    </a:cubicBezTo>
                    <a:cubicBezTo>
                      <a:pt x="602" y="311"/>
                      <a:pt x="599" y="322"/>
                      <a:pt x="603" y="329"/>
                    </a:cubicBezTo>
                    <a:lnTo>
                      <a:pt x="603" y="328"/>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6" name="Freeform 87">
                <a:extLst>
                  <a:ext uri="{FF2B5EF4-FFF2-40B4-BE49-F238E27FC236}">
                    <a16:creationId xmlns:a16="http://schemas.microsoft.com/office/drawing/2014/main" id="{36DBBF27-7C81-5C9F-2409-9208E3D56911}"/>
                  </a:ext>
                </a:extLst>
              </p:cNvPr>
              <p:cNvSpPr>
                <a:spLocks/>
              </p:cNvSpPr>
              <p:nvPr/>
            </p:nvSpPr>
            <p:spPr bwMode="auto">
              <a:xfrm>
                <a:off x="5018882" y="2329755"/>
                <a:ext cx="255302" cy="117471"/>
              </a:xfrm>
              <a:custGeom>
                <a:avLst/>
                <a:gdLst>
                  <a:gd name="T0" fmla="*/ 82 w 83"/>
                  <a:gd name="T1" fmla="*/ 21 h 38"/>
                  <a:gd name="T2" fmla="*/ 69 w 83"/>
                  <a:gd name="T3" fmla="*/ 31 h 38"/>
                  <a:gd name="T4" fmla="*/ 47 w 83"/>
                  <a:gd name="T5" fmla="*/ 38 h 38"/>
                  <a:gd name="T6" fmla="*/ 21 w 83"/>
                  <a:gd name="T7" fmla="*/ 33 h 38"/>
                  <a:gd name="T8" fmla="*/ 9 w 83"/>
                  <a:gd name="T9" fmla="*/ 28 h 38"/>
                  <a:gd name="T10" fmla="*/ 11 w 83"/>
                  <a:gd name="T11" fmla="*/ 26 h 38"/>
                  <a:gd name="T12" fmla="*/ 13 w 83"/>
                  <a:gd name="T13" fmla="*/ 18 h 38"/>
                  <a:gd name="T14" fmla="*/ 1 w 83"/>
                  <a:gd name="T15" fmla="*/ 17 h 38"/>
                  <a:gd name="T16" fmla="*/ 15 w 83"/>
                  <a:gd name="T17" fmla="*/ 14 h 38"/>
                  <a:gd name="T18" fmla="*/ 14 w 83"/>
                  <a:gd name="T19" fmla="*/ 12 h 38"/>
                  <a:gd name="T20" fmla="*/ 0 w 83"/>
                  <a:gd name="T21" fmla="*/ 5 h 38"/>
                  <a:gd name="T22" fmla="*/ 5 w 83"/>
                  <a:gd name="T23" fmla="*/ 6 h 38"/>
                  <a:gd name="T24" fmla="*/ 5 w 83"/>
                  <a:gd name="T25" fmla="*/ 4 h 38"/>
                  <a:gd name="T26" fmla="*/ 11 w 83"/>
                  <a:gd name="T27" fmla="*/ 0 h 38"/>
                  <a:gd name="T28" fmla="*/ 13 w 83"/>
                  <a:gd name="T29" fmla="*/ 0 h 38"/>
                  <a:gd name="T30" fmla="*/ 15 w 83"/>
                  <a:gd name="T31" fmla="*/ 5 h 38"/>
                  <a:gd name="T32" fmla="*/ 19 w 83"/>
                  <a:gd name="T33" fmla="*/ 11 h 38"/>
                  <a:gd name="T34" fmla="*/ 24 w 83"/>
                  <a:gd name="T35" fmla="*/ 9 h 38"/>
                  <a:gd name="T36" fmla="*/ 24 w 83"/>
                  <a:gd name="T37" fmla="*/ 5 h 38"/>
                  <a:gd name="T38" fmla="*/ 28 w 83"/>
                  <a:gd name="T39" fmla="*/ 8 h 38"/>
                  <a:gd name="T40" fmla="*/ 35 w 83"/>
                  <a:gd name="T41" fmla="*/ 6 h 38"/>
                  <a:gd name="T42" fmla="*/ 39 w 83"/>
                  <a:gd name="T43" fmla="*/ 8 h 38"/>
                  <a:gd name="T44" fmla="*/ 39 w 83"/>
                  <a:gd name="T45" fmla="*/ 5 h 38"/>
                  <a:gd name="T46" fmla="*/ 48 w 83"/>
                  <a:gd name="T47" fmla="*/ 6 h 38"/>
                  <a:gd name="T48" fmla="*/ 58 w 83"/>
                  <a:gd name="T49" fmla="*/ 5 h 38"/>
                  <a:gd name="T50" fmla="*/ 59 w 83"/>
                  <a:gd name="T51" fmla="*/ 1 h 38"/>
                  <a:gd name="T52" fmla="*/ 62 w 83"/>
                  <a:gd name="T53" fmla="*/ 1 h 38"/>
                  <a:gd name="T54" fmla="*/ 67 w 83"/>
                  <a:gd name="T55" fmla="*/ 4 h 38"/>
                  <a:gd name="T56" fmla="*/ 74 w 83"/>
                  <a:gd name="T57" fmla="*/ 3 h 38"/>
                  <a:gd name="T58" fmla="*/ 72 w 83"/>
                  <a:gd name="T59" fmla="*/ 6 h 38"/>
                  <a:gd name="T60" fmla="*/ 83 w 83"/>
                  <a:gd name="T61" fmla="*/ 20 h 38"/>
                  <a:gd name="T62" fmla="*/ 82 w 83"/>
                  <a:gd name="T63"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38">
                    <a:moveTo>
                      <a:pt x="82" y="21"/>
                    </a:moveTo>
                    <a:cubicBezTo>
                      <a:pt x="80" y="25"/>
                      <a:pt x="73" y="30"/>
                      <a:pt x="69" y="31"/>
                    </a:cubicBezTo>
                    <a:cubicBezTo>
                      <a:pt x="62" y="33"/>
                      <a:pt x="57" y="38"/>
                      <a:pt x="47" y="38"/>
                    </a:cubicBezTo>
                    <a:cubicBezTo>
                      <a:pt x="37" y="38"/>
                      <a:pt x="29" y="35"/>
                      <a:pt x="21" y="33"/>
                    </a:cubicBezTo>
                    <a:cubicBezTo>
                      <a:pt x="17" y="32"/>
                      <a:pt x="15" y="28"/>
                      <a:pt x="9" y="28"/>
                    </a:cubicBezTo>
                    <a:cubicBezTo>
                      <a:pt x="10" y="27"/>
                      <a:pt x="11" y="26"/>
                      <a:pt x="11" y="26"/>
                    </a:cubicBezTo>
                    <a:cubicBezTo>
                      <a:pt x="11" y="23"/>
                      <a:pt x="12" y="21"/>
                      <a:pt x="13" y="18"/>
                    </a:cubicBezTo>
                    <a:cubicBezTo>
                      <a:pt x="8" y="17"/>
                      <a:pt x="3" y="19"/>
                      <a:pt x="1" y="17"/>
                    </a:cubicBezTo>
                    <a:cubicBezTo>
                      <a:pt x="5" y="17"/>
                      <a:pt x="12" y="15"/>
                      <a:pt x="15" y="14"/>
                    </a:cubicBezTo>
                    <a:cubicBezTo>
                      <a:pt x="15" y="13"/>
                      <a:pt x="14" y="13"/>
                      <a:pt x="14" y="12"/>
                    </a:cubicBezTo>
                    <a:cubicBezTo>
                      <a:pt x="11" y="12"/>
                      <a:pt x="0" y="8"/>
                      <a:pt x="0" y="5"/>
                    </a:cubicBezTo>
                    <a:cubicBezTo>
                      <a:pt x="2" y="4"/>
                      <a:pt x="4" y="5"/>
                      <a:pt x="5" y="6"/>
                    </a:cubicBezTo>
                    <a:cubicBezTo>
                      <a:pt x="5" y="5"/>
                      <a:pt x="5" y="4"/>
                      <a:pt x="5" y="4"/>
                    </a:cubicBezTo>
                    <a:cubicBezTo>
                      <a:pt x="8" y="4"/>
                      <a:pt x="8" y="0"/>
                      <a:pt x="11" y="0"/>
                    </a:cubicBezTo>
                    <a:cubicBezTo>
                      <a:pt x="11" y="0"/>
                      <a:pt x="12" y="0"/>
                      <a:pt x="13" y="0"/>
                    </a:cubicBezTo>
                    <a:cubicBezTo>
                      <a:pt x="13" y="2"/>
                      <a:pt x="14" y="3"/>
                      <a:pt x="15" y="5"/>
                    </a:cubicBezTo>
                    <a:cubicBezTo>
                      <a:pt x="14" y="7"/>
                      <a:pt x="17" y="11"/>
                      <a:pt x="19" y="11"/>
                    </a:cubicBezTo>
                    <a:cubicBezTo>
                      <a:pt x="21" y="11"/>
                      <a:pt x="23" y="9"/>
                      <a:pt x="24" y="9"/>
                    </a:cubicBezTo>
                    <a:cubicBezTo>
                      <a:pt x="23" y="7"/>
                      <a:pt x="23" y="6"/>
                      <a:pt x="24" y="5"/>
                    </a:cubicBezTo>
                    <a:cubicBezTo>
                      <a:pt x="25" y="6"/>
                      <a:pt x="26" y="8"/>
                      <a:pt x="28" y="8"/>
                    </a:cubicBezTo>
                    <a:cubicBezTo>
                      <a:pt x="35" y="6"/>
                      <a:pt x="35" y="6"/>
                      <a:pt x="35" y="6"/>
                    </a:cubicBezTo>
                    <a:cubicBezTo>
                      <a:pt x="37" y="6"/>
                      <a:pt x="38" y="7"/>
                      <a:pt x="39" y="8"/>
                    </a:cubicBezTo>
                    <a:cubicBezTo>
                      <a:pt x="38" y="7"/>
                      <a:pt x="39" y="6"/>
                      <a:pt x="39" y="5"/>
                    </a:cubicBezTo>
                    <a:cubicBezTo>
                      <a:pt x="43" y="5"/>
                      <a:pt x="45" y="6"/>
                      <a:pt x="48" y="6"/>
                    </a:cubicBezTo>
                    <a:cubicBezTo>
                      <a:pt x="52" y="6"/>
                      <a:pt x="55" y="2"/>
                      <a:pt x="58" y="5"/>
                    </a:cubicBezTo>
                    <a:cubicBezTo>
                      <a:pt x="58" y="3"/>
                      <a:pt x="58" y="2"/>
                      <a:pt x="59" y="1"/>
                    </a:cubicBezTo>
                    <a:cubicBezTo>
                      <a:pt x="61" y="1"/>
                      <a:pt x="61" y="2"/>
                      <a:pt x="62" y="1"/>
                    </a:cubicBezTo>
                    <a:cubicBezTo>
                      <a:pt x="62" y="4"/>
                      <a:pt x="64" y="4"/>
                      <a:pt x="67" y="4"/>
                    </a:cubicBezTo>
                    <a:cubicBezTo>
                      <a:pt x="70" y="4"/>
                      <a:pt x="71" y="3"/>
                      <a:pt x="74" y="3"/>
                    </a:cubicBezTo>
                    <a:cubicBezTo>
                      <a:pt x="73" y="4"/>
                      <a:pt x="72" y="5"/>
                      <a:pt x="72" y="6"/>
                    </a:cubicBezTo>
                    <a:cubicBezTo>
                      <a:pt x="72" y="14"/>
                      <a:pt x="83" y="12"/>
                      <a:pt x="83" y="20"/>
                    </a:cubicBezTo>
                    <a:lnTo>
                      <a:pt x="82" y="21"/>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7" name="Freeform 88">
                <a:extLst>
                  <a:ext uri="{FF2B5EF4-FFF2-40B4-BE49-F238E27FC236}">
                    <a16:creationId xmlns:a16="http://schemas.microsoft.com/office/drawing/2014/main" id="{08F9FD53-8ADB-0861-C6F4-17A3B70464CF}"/>
                  </a:ext>
                </a:extLst>
              </p:cNvPr>
              <p:cNvSpPr>
                <a:spLocks/>
              </p:cNvSpPr>
              <p:nvPr/>
            </p:nvSpPr>
            <p:spPr bwMode="auto">
              <a:xfrm>
                <a:off x="3479240" y="3742529"/>
                <a:ext cx="263133" cy="90844"/>
              </a:xfrm>
              <a:custGeom>
                <a:avLst/>
                <a:gdLst>
                  <a:gd name="T0" fmla="*/ 85 w 85"/>
                  <a:gd name="T1" fmla="*/ 26 h 29"/>
                  <a:gd name="T2" fmla="*/ 74 w 85"/>
                  <a:gd name="T3" fmla="*/ 29 h 29"/>
                  <a:gd name="T4" fmla="*/ 58 w 85"/>
                  <a:gd name="T5" fmla="*/ 27 h 29"/>
                  <a:gd name="T6" fmla="*/ 58 w 85"/>
                  <a:gd name="T7" fmla="*/ 26 h 29"/>
                  <a:gd name="T8" fmla="*/ 61 w 85"/>
                  <a:gd name="T9" fmla="*/ 23 h 29"/>
                  <a:gd name="T10" fmla="*/ 51 w 85"/>
                  <a:gd name="T11" fmla="*/ 17 h 29"/>
                  <a:gd name="T12" fmla="*/ 48 w 85"/>
                  <a:gd name="T13" fmla="*/ 14 h 29"/>
                  <a:gd name="T14" fmla="*/ 42 w 85"/>
                  <a:gd name="T15" fmla="*/ 14 h 29"/>
                  <a:gd name="T16" fmla="*/ 32 w 85"/>
                  <a:gd name="T17" fmla="*/ 10 h 29"/>
                  <a:gd name="T18" fmla="*/ 23 w 85"/>
                  <a:gd name="T19" fmla="*/ 10 h 29"/>
                  <a:gd name="T20" fmla="*/ 23 w 85"/>
                  <a:gd name="T21" fmla="*/ 7 h 29"/>
                  <a:gd name="T22" fmla="*/ 19 w 85"/>
                  <a:gd name="T23" fmla="*/ 6 h 29"/>
                  <a:gd name="T24" fmla="*/ 3 w 85"/>
                  <a:gd name="T25" fmla="*/ 13 h 29"/>
                  <a:gd name="T26" fmla="*/ 0 w 85"/>
                  <a:gd name="T27" fmla="*/ 13 h 29"/>
                  <a:gd name="T28" fmla="*/ 24 w 85"/>
                  <a:gd name="T29" fmla="*/ 0 h 29"/>
                  <a:gd name="T30" fmla="*/ 52 w 85"/>
                  <a:gd name="T31" fmla="*/ 7 h 29"/>
                  <a:gd name="T32" fmla="*/ 57 w 85"/>
                  <a:gd name="T33" fmla="*/ 11 h 29"/>
                  <a:gd name="T34" fmla="*/ 74 w 85"/>
                  <a:gd name="T35" fmla="*/ 18 h 29"/>
                  <a:gd name="T36" fmla="*/ 74 w 85"/>
                  <a:gd name="T37" fmla="*/ 20 h 29"/>
                  <a:gd name="T38" fmla="*/ 79 w 85"/>
                  <a:gd name="T39" fmla="*/ 20 h 29"/>
                  <a:gd name="T40" fmla="*/ 85 w 85"/>
                  <a:gd name="T41"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29">
                    <a:moveTo>
                      <a:pt x="85" y="26"/>
                    </a:moveTo>
                    <a:cubicBezTo>
                      <a:pt x="83" y="29"/>
                      <a:pt x="78" y="29"/>
                      <a:pt x="74" y="29"/>
                    </a:cubicBezTo>
                    <a:cubicBezTo>
                      <a:pt x="68" y="29"/>
                      <a:pt x="63" y="27"/>
                      <a:pt x="58" y="27"/>
                    </a:cubicBezTo>
                    <a:cubicBezTo>
                      <a:pt x="58" y="27"/>
                      <a:pt x="58" y="26"/>
                      <a:pt x="58" y="26"/>
                    </a:cubicBezTo>
                    <a:cubicBezTo>
                      <a:pt x="59" y="26"/>
                      <a:pt x="60" y="24"/>
                      <a:pt x="61" y="23"/>
                    </a:cubicBezTo>
                    <a:cubicBezTo>
                      <a:pt x="56" y="21"/>
                      <a:pt x="52" y="21"/>
                      <a:pt x="51" y="17"/>
                    </a:cubicBezTo>
                    <a:cubicBezTo>
                      <a:pt x="49" y="17"/>
                      <a:pt x="49" y="15"/>
                      <a:pt x="48" y="14"/>
                    </a:cubicBezTo>
                    <a:cubicBezTo>
                      <a:pt x="45" y="13"/>
                      <a:pt x="44" y="14"/>
                      <a:pt x="42" y="14"/>
                    </a:cubicBezTo>
                    <a:cubicBezTo>
                      <a:pt x="38" y="14"/>
                      <a:pt x="36" y="10"/>
                      <a:pt x="32" y="10"/>
                    </a:cubicBezTo>
                    <a:cubicBezTo>
                      <a:pt x="23" y="10"/>
                      <a:pt x="23" y="10"/>
                      <a:pt x="23" y="10"/>
                    </a:cubicBezTo>
                    <a:cubicBezTo>
                      <a:pt x="22" y="9"/>
                      <a:pt x="22" y="8"/>
                      <a:pt x="23" y="7"/>
                    </a:cubicBezTo>
                    <a:cubicBezTo>
                      <a:pt x="22" y="5"/>
                      <a:pt x="20" y="6"/>
                      <a:pt x="19" y="6"/>
                    </a:cubicBezTo>
                    <a:cubicBezTo>
                      <a:pt x="13" y="6"/>
                      <a:pt x="5" y="10"/>
                      <a:pt x="3" y="13"/>
                    </a:cubicBezTo>
                    <a:cubicBezTo>
                      <a:pt x="0" y="13"/>
                      <a:pt x="0" y="13"/>
                      <a:pt x="0" y="13"/>
                    </a:cubicBezTo>
                    <a:cubicBezTo>
                      <a:pt x="5" y="5"/>
                      <a:pt x="11" y="0"/>
                      <a:pt x="24" y="0"/>
                    </a:cubicBezTo>
                    <a:cubicBezTo>
                      <a:pt x="36" y="0"/>
                      <a:pt x="42" y="7"/>
                      <a:pt x="52" y="7"/>
                    </a:cubicBezTo>
                    <a:cubicBezTo>
                      <a:pt x="54" y="7"/>
                      <a:pt x="56" y="10"/>
                      <a:pt x="57" y="11"/>
                    </a:cubicBezTo>
                    <a:cubicBezTo>
                      <a:pt x="61" y="15"/>
                      <a:pt x="68" y="18"/>
                      <a:pt x="74" y="18"/>
                    </a:cubicBezTo>
                    <a:cubicBezTo>
                      <a:pt x="74" y="18"/>
                      <a:pt x="74" y="19"/>
                      <a:pt x="74" y="20"/>
                    </a:cubicBezTo>
                    <a:cubicBezTo>
                      <a:pt x="79" y="20"/>
                      <a:pt x="79" y="20"/>
                      <a:pt x="79" y="20"/>
                    </a:cubicBezTo>
                    <a:cubicBezTo>
                      <a:pt x="82" y="21"/>
                      <a:pt x="83" y="25"/>
                      <a:pt x="85" y="26"/>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8" name="Freeform 89">
                <a:extLst>
                  <a:ext uri="{FF2B5EF4-FFF2-40B4-BE49-F238E27FC236}">
                    <a16:creationId xmlns:a16="http://schemas.microsoft.com/office/drawing/2014/main" id="{6B5FEAF6-E323-471C-1E91-1D77DD4B97B5}"/>
                  </a:ext>
                </a:extLst>
              </p:cNvPr>
              <p:cNvSpPr>
                <a:spLocks/>
              </p:cNvSpPr>
              <p:nvPr/>
            </p:nvSpPr>
            <p:spPr bwMode="auto">
              <a:xfrm>
                <a:off x="3516832" y="3776987"/>
                <a:ext cx="10965" cy="15663"/>
              </a:xfrm>
              <a:custGeom>
                <a:avLst/>
                <a:gdLst>
                  <a:gd name="T0" fmla="*/ 4 w 4"/>
                  <a:gd name="T1" fmla="*/ 0 h 5"/>
                  <a:gd name="T2" fmla="*/ 4 w 4"/>
                  <a:gd name="T3" fmla="*/ 5 h 5"/>
                  <a:gd name="T4" fmla="*/ 0 w 4"/>
                  <a:gd name="T5" fmla="*/ 5 h 5"/>
                  <a:gd name="T6" fmla="*/ 2 w 4"/>
                  <a:gd name="T7" fmla="*/ 2 h 5"/>
                  <a:gd name="T8" fmla="*/ 2 w 4"/>
                  <a:gd name="T9" fmla="*/ 0 h 5"/>
                  <a:gd name="T10" fmla="*/ 3 w 4"/>
                  <a:gd name="T11" fmla="*/ 0 h 5"/>
                  <a:gd name="T12" fmla="*/ 4 w 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4" y="0"/>
                    </a:moveTo>
                    <a:cubicBezTo>
                      <a:pt x="4" y="2"/>
                      <a:pt x="4" y="3"/>
                      <a:pt x="4" y="5"/>
                    </a:cubicBezTo>
                    <a:cubicBezTo>
                      <a:pt x="4" y="5"/>
                      <a:pt x="0" y="5"/>
                      <a:pt x="0" y="5"/>
                    </a:cubicBezTo>
                    <a:cubicBezTo>
                      <a:pt x="0" y="3"/>
                      <a:pt x="2" y="2"/>
                      <a:pt x="2" y="2"/>
                    </a:cubicBezTo>
                    <a:cubicBezTo>
                      <a:pt x="2" y="0"/>
                      <a:pt x="2" y="0"/>
                      <a:pt x="2" y="0"/>
                    </a:cubicBezTo>
                    <a:cubicBezTo>
                      <a:pt x="3" y="0"/>
                      <a:pt x="3" y="0"/>
                      <a:pt x="3" y="0"/>
                    </a:cubicBezTo>
                    <a:lnTo>
                      <a:pt x="4" y="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19" name="Freeform 90">
                <a:extLst>
                  <a:ext uri="{FF2B5EF4-FFF2-40B4-BE49-F238E27FC236}">
                    <a16:creationId xmlns:a16="http://schemas.microsoft.com/office/drawing/2014/main" id="{32EC5C5D-C764-5157-9AFC-703F6643F087}"/>
                  </a:ext>
                </a:extLst>
              </p:cNvPr>
              <p:cNvSpPr>
                <a:spLocks/>
              </p:cNvSpPr>
              <p:nvPr/>
            </p:nvSpPr>
            <p:spPr bwMode="auto">
              <a:xfrm>
                <a:off x="3648397" y="3866264"/>
                <a:ext cx="43856" cy="18795"/>
              </a:xfrm>
              <a:custGeom>
                <a:avLst/>
                <a:gdLst>
                  <a:gd name="T0" fmla="*/ 11 w 14"/>
                  <a:gd name="T1" fmla="*/ 2 h 6"/>
                  <a:gd name="T2" fmla="*/ 14 w 14"/>
                  <a:gd name="T3" fmla="*/ 4 h 6"/>
                  <a:gd name="T4" fmla="*/ 4 w 14"/>
                  <a:gd name="T5" fmla="*/ 6 h 6"/>
                  <a:gd name="T6" fmla="*/ 0 w 14"/>
                  <a:gd name="T7" fmla="*/ 2 h 6"/>
                  <a:gd name="T8" fmla="*/ 2 w 14"/>
                  <a:gd name="T9" fmla="*/ 0 h 6"/>
                  <a:gd name="T10" fmla="*/ 12 w 14"/>
                  <a:gd name="T11" fmla="*/ 2 h 6"/>
                  <a:gd name="T12" fmla="*/ 11 w 14"/>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4" h="6">
                    <a:moveTo>
                      <a:pt x="11" y="2"/>
                    </a:moveTo>
                    <a:cubicBezTo>
                      <a:pt x="13" y="2"/>
                      <a:pt x="13" y="3"/>
                      <a:pt x="14" y="4"/>
                    </a:cubicBezTo>
                    <a:cubicBezTo>
                      <a:pt x="10" y="5"/>
                      <a:pt x="8" y="6"/>
                      <a:pt x="4" y="6"/>
                    </a:cubicBezTo>
                    <a:cubicBezTo>
                      <a:pt x="2" y="6"/>
                      <a:pt x="0" y="4"/>
                      <a:pt x="0" y="2"/>
                    </a:cubicBezTo>
                    <a:cubicBezTo>
                      <a:pt x="0" y="1"/>
                      <a:pt x="1" y="0"/>
                      <a:pt x="2" y="0"/>
                    </a:cubicBezTo>
                    <a:cubicBezTo>
                      <a:pt x="6" y="0"/>
                      <a:pt x="10" y="2"/>
                      <a:pt x="12" y="2"/>
                    </a:cubicBezTo>
                    <a:lnTo>
                      <a:pt x="11" y="2"/>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20" name="Freeform 91">
                <a:extLst>
                  <a:ext uri="{FF2B5EF4-FFF2-40B4-BE49-F238E27FC236}">
                    <a16:creationId xmlns:a16="http://schemas.microsoft.com/office/drawing/2014/main" id="{BF61CCF8-48F2-C507-51D2-36A32E11E04C}"/>
                  </a:ext>
                </a:extLst>
              </p:cNvPr>
              <p:cNvSpPr>
                <a:spLocks/>
              </p:cNvSpPr>
              <p:nvPr/>
            </p:nvSpPr>
            <p:spPr bwMode="auto">
              <a:xfrm>
                <a:off x="3927193" y="3863131"/>
                <a:ext cx="37591" cy="15663"/>
              </a:xfrm>
              <a:custGeom>
                <a:avLst/>
                <a:gdLst>
                  <a:gd name="T0" fmla="*/ 12 w 12"/>
                  <a:gd name="T1" fmla="*/ 3 h 5"/>
                  <a:gd name="T2" fmla="*/ 7 w 12"/>
                  <a:gd name="T3" fmla="*/ 5 h 5"/>
                  <a:gd name="T4" fmla="*/ 0 w 12"/>
                  <a:gd name="T5" fmla="*/ 2 h 5"/>
                  <a:gd name="T6" fmla="*/ 3 w 12"/>
                  <a:gd name="T7" fmla="*/ 0 h 5"/>
                  <a:gd name="T8" fmla="*/ 12 w 12"/>
                  <a:gd name="T9" fmla="*/ 3 h 5"/>
                </a:gdLst>
                <a:ahLst/>
                <a:cxnLst>
                  <a:cxn ang="0">
                    <a:pos x="T0" y="T1"/>
                  </a:cxn>
                  <a:cxn ang="0">
                    <a:pos x="T2" y="T3"/>
                  </a:cxn>
                  <a:cxn ang="0">
                    <a:pos x="T4" y="T5"/>
                  </a:cxn>
                  <a:cxn ang="0">
                    <a:pos x="T6" y="T7"/>
                  </a:cxn>
                  <a:cxn ang="0">
                    <a:pos x="T8" y="T9"/>
                  </a:cxn>
                </a:cxnLst>
                <a:rect l="0" t="0" r="r" b="b"/>
                <a:pathLst>
                  <a:path w="12" h="5">
                    <a:moveTo>
                      <a:pt x="12" y="3"/>
                    </a:moveTo>
                    <a:cubicBezTo>
                      <a:pt x="11" y="5"/>
                      <a:pt x="9" y="5"/>
                      <a:pt x="7" y="5"/>
                    </a:cubicBezTo>
                    <a:cubicBezTo>
                      <a:pt x="4" y="5"/>
                      <a:pt x="0" y="5"/>
                      <a:pt x="0" y="2"/>
                    </a:cubicBezTo>
                    <a:cubicBezTo>
                      <a:pt x="0" y="1"/>
                      <a:pt x="2" y="0"/>
                      <a:pt x="3" y="0"/>
                    </a:cubicBezTo>
                    <a:cubicBezTo>
                      <a:pt x="4" y="0"/>
                      <a:pt x="11" y="2"/>
                      <a:pt x="12" y="3"/>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21" name="Freeform 92">
                <a:extLst>
                  <a:ext uri="{FF2B5EF4-FFF2-40B4-BE49-F238E27FC236}">
                    <a16:creationId xmlns:a16="http://schemas.microsoft.com/office/drawing/2014/main" id="{EA2C2277-9F82-D16E-5106-F9D602D029BF}"/>
                  </a:ext>
                </a:extLst>
              </p:cNvPr>
              <p:cNvSpPr>
                <a:spLocks/>
              </p:cNvSpPr>
              <p:nvPr/>
            </p:nvSpPr>
            <p:spPr bwMode="auto">
              <a:xfrm>
                <a:off x="3745505" y="3827107"/>
                <a:ext cx="150361" cy="61085"/>
              </a:xfrm>
              <a:custGeom>
                <a:avLst/>
                <a:gdLst>
                  <a:gd name="T0" fmla="*/ 41 w 49"/>
                  <a:gd name="T1" fmla="*/ 7 h 20"/>
                  <a:gd name="T2" fmla="*/ 49 w 49"/>
                  <a:gd name="T3" fmla="*/ 14 h 20"/>
                  <a:gd name="T4" fmla="*/ 38 w 49"/>
                  <a:gd name="T5" fmla="*/ 14 h 20"/>
                  <a:gd name="T6" fmla="*/ 33 w 49"/>
                  <a:gd name="T7" fmla="*/ 16 h 20"/>
                  <a:gd name="T8" fmla="*/ 30 w 49"/>
                  <a:gd name="T9" fmla="*/ 15 h 20"/>
                  <a:gd name="T10" fmla="*/ 23 w 49"/>
                  <a:gd name="T11" fmla="*/ 20 h 20"/>
                  <a:gd name="T12" fmla="*/ 20 w 49"/>
                  <a:gd name="T13" fmla="*/ 16 h 20"/>
                  <a:gd name="T14" fmla="*/ 7 w 49"/>
                  <a:gd name="T15" fmla="*/ 15 h 20"/>
                  <a:gd name="T16" fmla="*/ 4 w 49"/>
                  <a:gd name="T17" fmla="*/ 15 h 20"/>
                  <a:gd name="T18" fmla="*/ 3 w 49"/>
                  <a:gd name="T19" fmla="*/ 18 h 20"/>
                  <a:gd name="T20" fmla="*/ 0 w 49"/>
                  <a:gd name="T21" fmla="*/ 13 h 20"/>
                  <a:gd name="T22" fmla="*/ 1 w 49"/>
                  <a:gd name="T23" fmla="*/ 12 h 20"/>
                  <a:gd name="T24" fmla="*/ 14 w 49"/>
                  <a:gd name="T25" fmla="*/ 12 h 20"/>
                  <a:gd name="T26" fmla="*/ 12 w 49"/>
                  <a:gd name="T27" fmla="*/ 5 h 20"/>
                  <a:gd name="T28" fmla="*/ 8 w 49"/>
                  <a:gd name="T29" fmla="*/ 2 h 20"/>
                  <a:gd name="T30" fmla="*/ 11 w 49"/>
                  <a:gd name="T31" fmla="*/ 0 h 20"/>
                  <a:gd name="T32" fmla="*/ 18 w 49"/>
                  <a:gd name="T33" fmla="*/ 2 h 20"/>
                  <a:gd name="T34" fmla="*/ 26 w 49"/>
                  <a:gd name="T35" fmla="*/ 1 h 20"/>
                  <a:gd name="T36" fmla="*/ 42 w 49"/>
                  <a:gd name="T37" fmla="*/ 9 h 20"/>
                  <a:gd name="T38" fmla="*/ 41 w 49"/>
                  <a:gd name="T39"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20">
                    <a:moveTo>
                      <a:pt x="41" y="7"/>
                    </a:moveTo>
                    <a:cubicBezTo>
                      <a:pt x="44" y="10"/>
                      <a:pt x="47" y="11"/>
                      <a:pt x="49" y="14"/>
                    </a:cubicBezTo>
                    <a:cubicBezTo>
                      <a:pt x="38" y="14"/>
                      <a:pt x="38" y="14"/>
                      <a:pt x="38" y="14"/>
                    </a:cubicBezTo>
                    <a:cubicBezTo>
                      <a:pt x="36" y="15"/>
                      <a:pt x="35" y="16"/>
                      <a:pt x="33" y="16"/>
                    </a:cubicBezTo>
                    <a:cubicBezTo>
                      <a:pt x="31" y="16"/>
                      <a:pt x="31" y="15"/>
                      <a:pt x="30" y="15"/>
                    </a:cubicBezTo>
                    <a:cubicBezTo>
                      <a:pt x="26" y="15"/>
                      <a:pt x="27" y="20"/>
                      <a:pt x="23" y="20"/>
                    </a:cubicBezTo>
                    <a:cubicBezTo>
                      <a:pt x="21" y="20"/>
                      <a:pt x="21" y="17"/>
                      <a:pt x="20" y="16"/>
                    </a:cubicBezTo>
                    <a:cubicBezTo>
                      <a:pt x="17" y="14"/>
                      <a:pt x="10" y="15"/>
                      <a:pt x="7" y="15"/>
                    </a:cubicBezTo>
                    <a:cubicBezTo>
                      <a:pt x="5" y="15"/>
                      <a:pt x="5" y="16"/>
                      <a:pt x="4" y="15"/>
                    </a:cubicBezTo>
                    <a:cubicBezTo>
                      <a:pt x="4" y="16"/>
                      <a:pt x="3" y="17"/>
                      <a:pt x="3" y="18"/>
                    </a:cubicBezTo>
                    <a:cubicBezTo>
                      <a:pt x="2" y="17"/>
                      <a:pt x="0" y="15"/>
                      <a:pt x="0" y="13"/>
                    </a:cubicBezTo>
                    <a:cubicBezTo>
                      <a:pt x="0" y="13"/>
                      <a:pt x="1" y="12"/>
                      <a:pt x="1" y="12"/>
                    </a:cubicBezTo>
                    <a:cubicBezTo>
                      <a:pt x="8" y="12"/>
                      <a:pt x="11" y="13"/>
                      <a:pt x="14" y="12"/>
                    </a:cubicBezTo>
                    <a:cubicBezTo>
                      <a:pt x="12" y="10"/>
                      <a:pt x="12" y="8"/>
                      <a:pt x="12" y="5"/>
                    </a:cubicBezTo>
                    <a:cubicBezTo>
                      <a:pt x="10" y="5"/>
                      <a:pt x="8" y="4"/>
                      <a:pt x="8" y="2"/>
                    </a:cubicBezTo>
                    <a:cubicBezTo>
                      <a:pt x="8" y="1"/>
                      <a:pt x="10" y="0"/>
                      <a:pt x="11" y="0"/>
                    </a:cubicBezTo>
                    <a:cubicBezTo>
                      <a:pt x="13" y="0"/>
                      <a:pt x="15" y="2"/>
                      <a:pt x="18" y="2"/>
                    </a:cubicBezTo>
                    <a:cubicBezTo>
                      <a:pt x="21" y="2"/>
                      <a:pt x="23" y="1"/>
                      <a:pt x="26" y="1"/>
                    </a:cubicBezTo>
                    <a:cubicBezTo>
                      <a:pt x="35" y="1"/>
                      <a:pt x="37" y="6"/>
                      <a:pt x="42" y="9"/>
                    </a:cubicBezTo>
                    <a:lnTo>
                      <a:pt x="41" y="7"/>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22" name="Freeform 93">
                <a:extLst>
                  <a:ext uri="{FF2B5EF4-FFF2-40B4-BE49-F238E27FC236}">
                    <a16:creationId xmlns:a16="http://schemas.microsoft.com/office/drawing/2014/main" id="{8BEEDEB0-CC06-D954-86E1-6417A4092B3E}"/>
                  </a:ext>
                </a:extLst>
              </p:cNvPr>
              <p:cNvSpPr>
                <a:spLocks/>
              </p:cNvSpPr>
              <p:nvPr/>
            </p:nvSpPr>
            <p:spPr bwMode="auto">
              <a:xfrm>
                <a:off x="4063460" y="4071446"/>
                <a:ext cx="18795" cy="18795"/>
              </a:xfrm>
              <a:custGeom>
                <a:avLst/>
                <a:gdLst>
                  <a:gd name="T0" fmla="*/ 6 w 6"/>
                  <a:gd name="T1" fmla="*/ 2 h 6"/>
                  <a:gd name="T2" fmla="*/ 6 w 6"/>
                  <a:gd name="T3" fmla="*/ 0 h 6"/>
                  <a:gd name="T4" fmla="*/ 4 w 6"/>
                  <a:gd name="T5" fmla="*/ 0 h 6"/>
                  <a:gd name="T6" fmla="*/ 0 w 6"/>
                  <a:gd name="T7" fmla="*/ 5 h 6"/>
                  <a:gd name="T8" fmla="*/ 3 w 6"/>
                  <a:gd name="T9" fmla="*/ 5 h 6"/>
                  <a:gd name="T10" fmla="*/ 6 w 6"/>
                  <a:gd name="T11" fmla="*/ 2 h 6"/>
                </a:gdLst>
                <a:ahLst/>
                <a:cxnLst>
                  <a:cxn ang="0">
                    <a:pos x="T0" y="T1"/>
                  </a:cxn>
                  <a:cxn ang="0">
                    <a:pos x="T2" y="T3"/>
                  </a:cxn>
                  <a:cxn ang="0">
                    <a:pos x="T4" y="T5"/>
                  </a:cxn>
                  <a:cxn ang="0">
                    <a:pos x="T6" y="T7"/>
                  </a:cxn>
                  <a:cxn ang="0">
                    <a:pos x="T8" y="T9"/>
                  </a:cxn>
                  <a:cxn ang="0">
                    <a:pos x="T10" y="T11"/>
                  </a:cxn>
                </a:cxnLst>
                <a:rect l="0" t="0" r="r" b="b"/>
                <a:pathLst>
                  <a:path w="6" h="6">
                    <a:moveTo>
                      <a:pt x="6" y="2"/>
                    </a:moveTo>
                    <a:cubicBezTo>
                      <a:pt x="6" y="0"/>
                      <a:pt x="6" y="0"/>
                      <a:pt x="6" y="0"/>
                    </a:cubicBezTo>
                    <a:cubicBezTo>
                      <a:pt x="6" y="0"/>
                      <a:pt x="5" y="0"/>
                      <a:pt x="4" y="0"/>
                    </a:cubicBezTo>
                    <a:cubicBezTo>
                      <a:pt x="2" y="0"/>
                      <a:pt x="0" y="3"/>
                      <a:pt x="0" y="5"/>
                    </a:cubicBezTo>
                    <a:cubicBezTo>
                      <a:pt x="0" y="6"/>
                      <a:pt x="2" y="5"/>
                      <a:pt x="3" y="5"/>
                    </a:cubicBezTo>
                    <a:cubicBezTo>
                      <a:pt x="5" y="5"/>
                      <a:pt x="6" y="3"/>
                      <a:pt x="6" y="2"/>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23" name="Freeform 97">
                <a:extLst>
                  <a:ext uri="{FF2B5EF4-FFF2-40B4-BE49-F238E27FC236}">
                    <a16:creationId xmlns:a16="http://schemas.microsoft.com/office/drawing/2014/main" id="{7511B471-0CB6-1CB2-6184-581AAC186FFE}"/>
                  </a:ext>
                </a:extLst>
              </p:cNvPr>
              <p:cNvSpPr>
                <a:spLocks/>
              </p:cNvSpPr>
              <p:nvPr/>
            </p:nvSpPr>
            <p:spPr bwMode="auto">
              <a:xfrm>
                <a:off x="3640566" y="3693975"/>
                <a:ext cx="10965" cy="18795"/>
              </a:xfrm>
              <a:custGeom>
                <a:avLst/>
                <a:gdLst>
                  <a:gd name="T0" fmla="*/ 1 w 4"/>
                  <a:gd name="T1" fmla="*/ 0 h 6"/>
                  <a:gd name="T2" fmla="*/ 4 w 4"/>
                  <a:gd name="T3" fmla="*/ 4 h 6"/>
                  <a:gd name="T4" fmla="*/ 3 w 4"/>
                  <a:gd name="T5" fmla="*/ 6 h 6"/>
                  <a:gd name="T6" fmla="*/ 0 w 4"/>
                  <a:gd name="T7" fmla="*/ 0 h 6"/>
                  <a:gd name="T8" fmla="*/ 1 w 4"/>
                  <a:gd name="T9" fmla="*/ 0 h 6"/>
                </a:gdLst>
                <a:ahLst/>
                <a:cxnLst>
                  <a:cxn ang="0">
                    <a:pos x="T0" y="T1"/>
                  </a:cxn>
                  <a:cxn ang="0">
                    <a:pos x="T2" y="T3"/>
                  </a:cxn>
                  <a:cxn ang="0">
                    <a:pos x="T4" y="T5"/>
                  </a:cxn>
                  <a:cxn ang="0">
                    <a:pos x="T6" y="T7"/>
                  </a:cxn>
                  <a:cxn ang="0">
                    <a:pos x="T8" y="T9"/>
                  </a:cxn>
                </a:cxnLst>
                <a:rect l="0" t="0" r="r" b="b"/>
                <a:pathLst>
                  <a:path w="4" h="6">
                    <a:moveTo>
                      <a:pt x="1" y="0"/>
                    </a:moveTo>
                    <a:cubicBezTo>
                      <a:pt x="3" y="1"/>
                      <a:pt x="4" y="2"/>
                      <a:pt x="4" y="4"/>
                    </a:cubicBezTo>
                    <a:cubicBezTo>
                      <a:pt x="4" y="5"/>
                      <a:pt x="3" y="6"/>
                      <a:pt x="3" y="6"/>
                    </a:cubicBezTo>
                    <a:cubicBezTo>
                      <a:pt x="0" y="6"/>
                      <a:pt x="0" y="3"/>
                      <a:pt x="0" y="0"/>
                    </a:cubicBezTo>
                    <a:cubicBezTo>
                      <a:pt x="0" y="0"/>
                      <a:pt x="1" y="0"/>
                      <a:pt x="1" y="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24" name="Freeform 98">
                <a:extLst>
                  <a:ext uri="{FF2B5EF4-FFF2-40B4-BE49-F238E27FC236}">
                    <a16:creationId xmlns:a16="http://schemas.microsoft.com/office/drawing/2014/main" id="{F83F2D5B-4CBF-E987-DBD5-36C64B8F32AF}"/>
                  </a:ext>
                </a:extLst>
              </p:cNvPr>
              <p:cNvSpPr>
                <a:spLocks/>
              </p:cNvSpPr>
              <p:nvPr/>
            </p:nvSpPr>
            <p:spPr bwMode="auto">
              <a:xfrm>
                <a:off x="3628038" y="3643854"/>
                <a:ext cx="20362" cy="6265"/>
              </a:xfrm>
              <a:custGeom>
                <a:avLst/>
                <a:gdLst>
                  <a:gd name="T0" fmla="*/ 0 w 7"/>
                  <a:gd name="T1" fmla="*/ 2 h 2"/>
                  <a:gd name="T2" fmla="*/ 4 w 7"/>
                  <a:gd name="T3" fmla="*/ 0 h 2"/>
                  <a:gd name="T4" fmla="*/ 7 w 7"/>
                  <a:gd name="T5" fmla="*/ 2 h 2"/>
                  <a:gd name="T6" fmla="*/ 0 w 7"/>
                  <a:gd name="T7" fmla="*/ 2 h 2"/>
                </a:gdLst>
                <a:ahLst/>
                <a:cxnLst>
                  <a:cxn ang="0">
                    <a:pos x="T0" y="T1"/>
                  </a:cxn>
                  <a:cxn ang="0">
                    <a:pos x="T2" y="T3"/>
                  </a:cxn>
                  <a:cxn ang="0">
                    <a:pos x="T4" y="T5"/>
                  </a:cxn>
                  <a:cxn ang="0">
                    <a:pos x="T6" y="T7"/>
                  </a:cxn>
                </a:cxnLst>
                <a:rect l="0" t="0" r="r" b="b"/>
                <a:pathLst>
                  <a:path w="7" h="2">
                    <a:moveTo>
                      <a:pt x="0" y="2"/>
                    </a:moveTo>
                    <a:cubicBezTo>
                      <a:pt x="0" y="1"/>
                      <a:pt x="2" y="0"/>
                      <a:pt x="4" y="0"/>
                    </a:cubicBezTo>
                    <a:cubicBezTo>
                      <a:pt x="6" y="0"/>
                      <a:pt x="7" y="1"/>
                      <a:pt x="7" y="2"/>
                    </a:cubicBezTo>
                    <a:cubicBezTo>
                      <a:pt x="4" y="2"/>
                      <a:pt x="1" y="2"/>
                      <a:pt x="0" y="2"/>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25" name="Freeform 99">
                <a:extLst>
                  <a:ext uri="{FF2B5EF4-FFF2-40B4-BE49-F238E27FC236}">
                    <a16:creationId xmlns:a16="http://schemas.microsoft.com/office/drawing/2014/main" id="{5289BF50-634F-A83D-3AEF-5FA7BB29F9AE}"/>
                  </a:ext>
                </a:extLst>
              </p:cNvPr>
              <p:cNvSpPr>
                <a:spLocks/>
              </p:cNvSpPr>
              <p:nvPr/>
            </p:nvSpPr>
            <p:spPr bwMode="auto">
              <a:xfrm>
                <a:off x="3664061" y="3653251"/>
                <a:ext cx="6265" cy="9397"/>
              </a:xfrm>
              <a:custGeom>
                <a:avLst/>
                <a:gdLst>
                  <a:gd name="T0" fmla="*/ 2 w 2"/>
                  <a:gd name="T1" fmla="*/ 3 h 3"/>
                  <a:gd name="T2" fmla="*/ 1 w 2"/>
                  <a:gd name="T3" fmla="*/ 0 h 3"/>
                  <a:gd name="T4" fmla="*/ 2 w 2"/>
                  <a:gd name="T5" fmla="*/ 3 h 3"/>
                </a:gdLst>
                <a:ahLst/>
                <a:cxnLst>
                  <a:cxn ang="0">
                    <a:pos x="T0" y="T1"/>
                  </a:cxn>
                  <a:cxn ang="0">
                    <a:pos x="T2" y="T3"/>
                  </a:cxn>
                  <a:cxn ang="0">
                    <a:pos x="T4" y="T5"/>
                  </a:cxn>
                </a:cxnLst>
                <a:rect l="0" t="0" r="r" b="b"/>
                <a:pathLst>
                  <a:path w="2" h="3">
                    <a:moveTo>
                      <a:pt x="2" y="3"/>
                    </a:moveTo>
                    <a:cubicBezTo>
                      <a:pt x="1" y="3"/>
                      <a:pt x="0" y="1"/>
                      <a:pt x="1" y="0"/>
                    </a:cubicBezTo>
                    <a:lnTo>
                      <a:pt x="2" y="3"/>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26" name="Freeform 100">
                <a:extLst>
                  <a:ext uri="{FF2B5EF4-FFF2-40B4-BE49-F238E27FC236}">
                    <a16:creationId xmlns:a16="http://schemas.microsoft.com/office/drawing/2014/main" id="{E083BFB1-3EDA-B260-751F-2D3EB6EDC978}"/>
                  </a:ext>
                </a:extLst>
              </p:cNvPr>
              <p:cNvSpPr>
                <a:spLocks/>
              </p:cNvSpPr>
              <p:nvPr/>
            </p:nvSpPr>
            <p:spPr bwMode="auto">
              <a:xfrm>
                <a:off x="3758037" y="3786383"/>
                <a:ext cx="14097" cy="15663"/>
              </a:xfrm>
              <a:custGeom>
                <a:avLst/>
                <a:gdLst>
                  <a:gd name="T0" fmla="*/ 0 w 5"/>
                  <a:gd name="T1" fmla="*/ 3 h 5"/>
                  <a:gd name="T2" fmla="*/ 0 w 5"/>
                  <a:gd name="T3" fmla="*/ 5 h 5"/>
                  <a:gd name="T4" fmla="*/ 1 w 5"/>
                  <a:gd name="T5" fmla="*/ 5 h 5"/>
                  <a:gd name="T6" fmla="*/ 5 w 5"/>
                  <a:gd name="T7" fmla="*/ 3 h 5"/>
                  <a:gd name="T8" fmla="*/ 5 w 5"/>
                  <a:gd name="T9" fmla="*/ 0 h 5"/>
                  <a:gd name="T10" fmla="*/ 0 w 5"/>
                  <a:gd name="T11" fmla="*/ 3 h 5"/>
                </a:gdLst>
                <a:ahLst/>
                <a:cxnLst>
                  <a:cxn ang="0">
                    <a:pos x="T0" y="T1"/>
                  </a:cxn>
                  <a:cxn ang="0">
                    <a:pos x="T2" y="T3"/>
                  </a:cxn>
                  <a:cxn ang="0">
                    <a:pos x="T4" y="T5"/>
                  </a:cxn>
                  <a:cxn ang="0">
                    <a:pos x="T6" y="T7"/>
                  </a:cxn>
                  <a:cxn ang="0">
                    <a:pos x="T8" y="T9"/>
                  </a:cxn>
                  <a:cxn ang="0">
                    <a:pos x="T10" y="T11"/>
                  </a:cxn>
                </a:cxnLst>
                <a:rect l="0" t="0" r="r" b="b"/>
                <a:pathLst>
                  <a:path w="5" h="5">
                    <a:moveTo>
                      <a:pt x="0" y="3"/>
                    </a:moveTo>
                    <a:cubicBezTo>
                      <a:pt x="0" y="4"/>
                      <a:pt x="0" y="4"/>
                      <a:pt x="0" y="5"/>
                    </a:cubicBezTo>
                    <a:cubicBezTo>
                      <a:pt x="0" y="5"/>
                      <a:pt x="0" y="5"/>
                      <a:pt x="1" y="5"/>
                    </a:cubicBezTo>
                    <a:cubicBezTo>
                      <a:pt x="2" y="5"/>
                      <a:pt x="4" y="4"/>
                      <a:pt x="5" y="3"/>
                    </a:cubicBezTo>
                    <a:cubicBezTo>
                      <a:pt x="5" y="0"/>
                      <a:pt x="5" y="0"/>
                      <a:pt x="5" y="0"/>
                    </a:cubicBezTo>
                    <a:cubicBezTo>
                      <a:pt x="4" y="2"/>
                      <a:pt x="2" y="4"/>
                      <a:pt x="0" y="3"/>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27" name="Freeform 104">
                <a:extLst>
                  <a:ext uri="{FF2B5EF4-FFF2-40B4-BE49-F238E27FC236}">
                    <a16:creationId xmlns:a16="http://schemas.microsoft.com/office/drawing/2014/main" id="{D6605C70-0B19-EC82-F385-A244AF4DC80D}"/>
                  </a:ext>
                </a:extLst>
              </p:cNvPr>
              <p:cNvSpPr>
                <a:spLocks/>
              </p:cNvSpPr>
              <p:nvPr/>
            </p:nvSpPr>
            <p:spPr bwMode="auto">
              <a:xfrm>
                <a:off x="2237191" y="2735418"/>
                <a:ext cx="42290" cy="57953"/>
              </a:xfrm>
              <a:custGeom>
                <a:avLst/>
                <a:gdLst>
                  <a:gd name="T0" fmla="*/ 6 w 14"/>
                  <a:gd name="T1" fmla="*/ 7 h 19"/>
                  <a:gd name="T2" fmla="*/ 0 w 14"/>
                  <a:gd name="T3" fmla="*/ 7 h 19"/>
                  <a:gd name="T4" fmla="*/ 7 w 14"/>
                  <a:gd name="T5" fmla="*/ 1 h 19"/>
                  <a:gd name="T6" fmla="*/ 14 w 14"/>
                  <a:gd name="T7" fmla="*/ 16 h 19"/>
                  <a:gd name="T8" fmla="*/ 12 w 14"/>
                  <a:gd name="T9" fmla="*/ 19 h 19"/>
                  <a:gd name="T10" fmla="*/ 6 w 14"/>
                  <a:gd name="T11" fmla="*/ 13 h 19"/>
                  <a:gd name="T12" fmla="*/ 6 w 14"/>
                  <a:gd name="T13" fmla="*/ 7 h 19"/>
                </a:gdLst>
                <a:ahLst/>
                <a:cxnLst>
                  <a:cxn ang="0">
                    <a:pos x="T0" y="T1"/>
                  </a:cxn>
                  <a:cxn ang="0">
                    <a:pos x="T2" y="T3"/>
                  </a:cxn>
                  <a:cxn ang="0">
                    <a:pos x="T4" y="T5"/>
                  </a:cxn>
                  <a:cxn ang="0">
                    <a:pos x="T6" y="T7"/>
                  </a:cxn>
                  <a:cxn ang="0">
                    <a:pos x="T8" y="T9"/>
                  </a:cxn>
                  <a:cxn ang="0">
                    <a:pos x="T10" y="T11"/>
                  </a:cxn>
                  <a:cxn ang="0">
                    <a:pos x="T12" y="T13"/>
                  </a:cxn>
                </a:cxnLst>
                <a:rect l="0" t="0" r="r" b="b"/>
                <a:pathLst>
                  <a:path w="14" h="19">
                    <a:moveTo>
                      <a:pt x="6" y="7"/>
                    </a:moveTo>
                    <a:cubicBezTo>
                      <a:pt x="2" y="6"/>
                      <a:pt x="3" y="5"/>
                      <a:pt x="0" y="7"/>
                    </a:cubicBezTo>
                    <a:cubicBezTo>
                      <a:pt x="0" y="0"/>
                      <a:pt x="1" y="0"/>
                      <a:pt x="7" y="1"/>
                    </a:cubicBezTo>
                    <a:cubicBezTo>
                      <a:pt x="7" y="9"/>
                      <a:pt x="14" y="10"/>
                      <a:pt x="14" y="16"/>
                    </a:cubicBezTo>
                    <a:cubicBezTo>
                      <a:pt x="14" y="18"/>
                      <a:pt x="13" y="19"/>
                      <a:pt x="12" y="19"/>
                    </a:cubicBezTo>
                    <a:cubicBezTo>
                      <a:pt x="9" y="19"/>
                      <a:pt x="6" y="13"/>
                      <a:pt x="6" y="13"/>
                    </a:cubicBezTo>
                    <a:cubicBezTo>
                      <a:pt x="6" y="11"/>
                      <a:pt x="5" y="8"/>
                      <a:pt x="6" y="7"/>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28" name="Freeform 105">
                <a:extLst>
                  <a:ext uri="{FF2B5EF4-FFF2-40B4-BE49-F238E27FC236}">
                    <a16:creationId xmlns:a16="http://schemas.microsoft.com/office/drawing/2014/main" id="{A17DCC29-41C3-189C-6FB5-D87175DCBCE0}"/>
                  </a:ext>
                </a:extLst>
              </p:cNvPr>
              <p:cNvSpPr>
                <a:spLocks/>
              </p:cNvSpPr>
              <p:nvPr/>
            </p:nvSpPr>
            <p:spPr bwMode="auto">
              <a:xfrm>
                <a:off x="2168275" y="2666502"/>
                <a:ext cx="50120" cy="72048"/>
              </a:xfrm>
              <a:custGeom>
                <a:avLst/>
                <a:gdLst>
                  <a:gd name="T0" fmla="*/ 10 w 16"/>
                  <a:gd name="T1" fmla="*/ 12 h 23"/>
                  <a:gd name="T2" fmla="*/ 13 w 16"/>
                  <a:gd name="T3" fmla="*/ 12 h 23"/>
                  <a:gd name="T4" fmla="*/ 13 w 16"/>
                  <a:gd name="T5" fmla="*/ 23 h 23"/>
                  <a:gd name="T6" fmla="*/ 8 w 16"/>
                  <a:gd name="T7" fmla="*/ 12 h 23"/>
                  <a:gd name="T8" fmla="*/ 0 w 16"/>
                  <a:gd name="T9" fmla="*/ 3 h 23"/>
                  <a:gd name="T10" fmla="*/ 4 w 16"/>
                  <a:gd name="T11" fmla="*/ 0 h 23"/>
                  <a:gd name="T12" fmla="*/ 10 w 16"/>
                  <a:gd name="T13" fmla="*/ 0 h 23"/>
                  <a:gd name="T14" fmla="*/ 10 w 16"/>
                  <a:gd name="T15" fmla="*/ 1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3">
                    <a:moveTo>
                      <a:pt x="10" y="12"/>
                    </a:moveTo>
                    <a:cubicBezTo>
                      <a:pt x="10" y="13"/>
                      <a:pt x="13" y="13"/>
                      <a:pt x="13" y="12"/>
                    </a:cubicBezTo>
                    <a:cubicBezTo>
                      <a:pt x="13" y="16"/>
                      <a:pt x="16" y="20"/>
                      <a:pt x="13" y="23"/>
                    </a:cubicBezTo>
                    <a:cubicBezTo>
                      <a:pt x="9" y="20"/>
                      <a:pt x="8" y="16"/>
                      <a:pt x="8" y="12"/>
                    </a:cubicBezTo>
                    <a:cubicBezTo>
                      <a:pt x="4" y="11"/>
                      <a:pt x="0" y="7"/>
                      <a:pt x="0" y="3"/>
                    </a:cubicBezTo>
                    <a:cubicBezTo>
                      <a:pt x="0" y="1"/>
                      <a:pt x="3" y="0"/>
                      <a:pt x="4" y="0"/>
                    </a:cubicBezTo>
                    <a:cubicBezTo>
                      <a:pt x="9" y="0"/>
                      <a:pt x="6" y="3"/>
                      <a:pt x="10" y="0"/>
                    </a:cubicBezTo>
                    <a:cubicBezTo>
                      <a:pt x="10" y="8"/>
                      <a:pt x="9" y="8"/>
                      <a:pt x="10" y="12"/>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29" name="Freeform 106">
                <a:extLst>
                  <a:ext uri="{FF2B5EF4-FFF2-40B4-BE49-F238E27FC236}">
                    <a16:creationId xmlns:a16="http://schemas.microsoft.com/office/drawing/2014/main" id="{7E171BEC-FB29-6A54-6C15-8A8BB415D371}"/>
                  </a:ext>
                </a:extLst>
              </p:cNvPr>
              <p:cNvSpPr>
                <a:spLocks/>
              </p:cNvSpPr>
              <p:nvPr/>
            </p:nvSpPr>
            <p:spPr bwMode="auto">
              <a:xfrm>
                <a:off x="2600564" y="2000839"/>
                <a:ext cx="463616" cy="244337"/>
              </a:xfrm>
              <a:custGeom>
                <a:avLst/>
                <a:gdLst>
                  <a:gd name="T0" fmla="*/ 139 w 150"/>
                  <a:gd name="T1" fmla="*/ 62 h 79"/>
                  <a:gd name="T2" fmla="*/ 135 w 150"/>
                  <a:gd name="T3" fmla="*/ 65 h 79"/>
                  <a:gd name="T4" fmla="*/ 139 w 150"/>
                  <a:gd name="T5" fmla="*/ 67 h 79"/>
                  <a:gd name="T6" fmla="*/ 142 w 150"/>
                  <a:gd name="T7" fmla="*/ 71 h 79"/>
                  <a:gd name="T8" fmla="*/ 126 w 150"/>
                  <a:gd name="T9" fmla="*/ 77 h 79"/>
                  <a:gd name="T10" fmla="*/ 102 w 150"/>
                  <a:gd name="T11" fmla="*/ 68 h 79"/>
                  <a:gd name="T12" fmla="*/ 95 w 150"/>
                  <a:gd name="T13" fmla="*/ 73 h 79"/>
                  <a:gd name="T14" fmla="*/ 74 w 150"/>
                  <a:gd name="T15" fmla="*/ 79 h 79"/>
                  <a:gd name="T16" fmla="*/ 48 w 150"/>
                  <a:gd name="T17" fmla="*/ 79 h 79"/>
                  <a:gd name="T18" fmla="*/ 43 w 150"/>
                  <a:gd name="T19" fmla="*/ 72 h 79"/>
                  <a:gd name="T20" fmla="*/ 27 w 150"/>
                  <a:gd name="T21" fmla="*/ 70 h 79"/>
                  <a:gd name="T22" fmla="*/ 14 w 150"/>
                  <a:gd name="T23" fmla="*/ 60 h 79"/>
                  <a:gd name="T24" fmla="*/ 42 w 150"/>
                  <a:gd name="T25" fmla="*/ 54 h 79"/>
                  <a:gd name="T26" fmla="*/ 51 w 150"/>
                  <a:gd name="T27" fmla="*/ 53 h 79"/>
                  <a:gd name="T28" fmla="*/ 44 w 150"/>
                  <a:gd name="T29" fmla="*/ 50 h 79"/>
                  <a:gd name="T30" fmla="*/ 29 w 150"/>
                  <a:gd name="T31" fmla="*/ 50 h 79"/>
                  <a:gd name="T32" fmla="*/ 7 w 150"/>
                  <a:gd name="T33" fmla="*/ 45 h 79"/>
                  <a:gd name="T34" fmla="*/ 18 w 150"/>
                  <a:gd name="T35" fmla="*/ 39 h 79"/>
                  <a:gd name="T36" fmla="*/ 8 w 150"/>
                  <a:gd name="T37" fmla="*/ 39 h 79"/>
                  <a:gd name="T38" fmla="*/ 0 w 150"/>
                  <a:gd name="T39" fmla="*/ 33 h 79"/>
                  <a:gd name="T40" fmla="*/ 36 w 150"/>
                  <a:gd name="T41" fmla="*/ 9 h 79"/>
                  <a:gd name="T42" fmla="*/ 41 w 150"/>
                  <a:gd name="T43" fmla="*/ 19 h 79"/>
                  <a:gd name="T44" fmla="*/ 50 w 150"/>
                  <a:gd name="T45" fmla="*/ 13 h 79"/>
                  <a:gd name="T46" fmla="*/ 63 w 150"/>
                  <a:gd name="T47" fmla="*/ 22 h 79"/>
                  <a:gd name="T48" fmla="*/ 71 w 150"/>
                  <a:gd name="T49" fmla="*/ 20 h 79"/>
                  <a:gd name="T50" fmla="*/ 70 w 150"/>
                  <a:gd name="T51" fmla="*/ 15 h 79"/>
                  <a:gd name="T52" fmla="*/ 76 w 150"/>
                  <a:gd name="T53" fmla="*/ 15 h 79"/>
                  <a:gd name="T54" fmla="*/ 86 w 150"/>
                  <a:gd name="T55" fmla="*/ 23 h 79"/>
                  <a:gd name="T56" fmla="*/ 91 w 150"/>
                  <a:gd name="T57" fmla="*/ 34 h 79"/>
                  <a:gd name="T58" fmla="*/ 94 w 150"/>
                  <a:gd name="T59" fmla="*/ 31 h 79"/>
                  <a:gd name="T60" fmla="*/ 88 w 150"/>
                  <a:gd name="T61" fmla="*/ 11 h 79"/>
                  <a:gd name="T62" fmla="*/ 93 w 150"/>
                  <a:gd name="T63" fmla="*/ 8 h 79"/>
                  <a:gd name="T64" fmla="*/ 101 w 150"/>
                  <a:gd name="T65" fmla="*/ 8 h 79"/>
                  <a:gd name="T66" fmla="*/ 101 w 150"/>
                  <a:gd name="T67" fmla="*/ 5 h 79"/>
                  <a:gd name="T68" fmla="*/ 109 w 150"/>
                  <a:gd name="T69" fmla="*/ 0 h 79"/>
                  <a:gd name="T70" fmla="*/ 119 w 150"/>
                  <a:gd name="T71" fmla="*/ 6 h 79"/>
                  <a:gd name="T72" fmla="*/ 113 w 150"/>
                  <a:gd name="T73" fmla="*/ 16 h 79"/>
                  <a:gd name="T74" fmla="*/ 121 w 150"/>
                  <a:gd name="T75" fmla="*/ 40 h 79"/>
                  <a:gd name="T76" fmla="*/ 150 w 150"/>
                  <a:gd name="T77" fmla="*/ 60 h 79"/>
                  <a:gd name="T78" fmla="*/ 139 w 150"/>
                  <a:gd name="T7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79">
                    <a:moveTo>
                      <a:pt x="139" y="62"/>
                    </a:moveTo>
                    <a:cubicBezTo>
                      <a:pt x="137" y="62"/>
                      <a:pt x="135" y="63"/>
                      <a:pt x="135" y="65"/>
                    </a:cubicBezTo>
                    <a:cubicBezTo>
                      <a:pt x="135" y="67"/>
                      <a:pt x="138" y="67"/>
                      <a:pt x="139" y="67"/>
                    </a:cubicBezTo>
                    <a:cubicBezTo>
                      <a:pt x="140" y="70"/>
                      <a:pt x="141" y="71"/>
                      <a:pt x="142" y="71"/>
                    </a:cubicBezTo>
                    <a:cubicBezTo>
                      <a:pt x="140" y="77"/>
                      <a:pt x="133" y="77"/>
                      <a:pt x="126" y="77"/>
                    </a:cubicBezTo>
                    <a:cubicBezTo>
                      <a:pt x="115" y="77"/>
                      <a:pt x="111" y="68"/>
                      <a:pt x="102" y="68"/>
                    </a:cubicBezTo>
                    <a:cubicBezTo>
                      <a:pt x="97" y="68"/>
                      <a:pt x="99" y="71"/>
                      <a:pt x="95" y="73"/>
                    </a:cubicBezTo>
                    <a:cubicBezTo>
                      <a:pt x="87" y="77"/>
                      <a:pt x="80" y="75"/>
                      <a:pt x="74" y="79"/>
                    </a:cubicBezTo>
                    <a:cubicBezTo>
                      <a:pt x="61" y="79"/>
                      <a:pt x="56" y="79"/>
                      <a:pt x="48" y="79"/>
                    </a:cubicBezTo>
                    <a:cubicBezTo>
                      <a:pt x="44" y="79"/>
                      <a:pt x="47" y="74"/>
                      <a:pt x="43" y="72"/>
                    </a:cubicBezTo>
                    <a:cubicBezTo>
                      <a:pt x="40" y="69"/>
                      <a:pt x="31" y="70"/>
                      <a:pt x="27" y="70"/>
                    </a:cubicBezTo>
                    <a:cubicBezTo>
                      <a:pt x="21" y="70"/>
                      <a:pt x="16" y="64"/>
                      <a:pt x="14" y="60"/>
                    </a:cubicBezTo>
                    <a:cubicBezTo>
                      <a:pt x="21" y="55"/>
                      <a:pt x="30" y="54"/>
                      <a:pt x="42" y="54"/>
                    </a:cubicBezTo>
                    <a:cubicBezTo>
                      <a:pt x="46" y="54"/>
                      <a:pt x="48" y="53"/>
                      <a:pt x="51" y="53"/>
                    </a:cubicBezTo>
                    <a:cubicBezTo>
                      <a:pt x="49" y="52"/>
                      <a:pt x="47" y="50"/>
                      <a:pt x="44" y="50"/>
                    </a:cubicBezTo>
                    <a:cubicBezTo>
                      <a:pt x="39" y="50"/>
                      <a:pt x="32" y="50"/>
                      <a:pt x="29" y="50"/>
                    </a:cubicBezTo>
                    <a:cubicBezTo>
                      <a:pt x="23" y="50"/>
                      <a:pt x="7" y="53"/>
                      <a:pt x="7" y="45"/>
                    </a:cubicBezTo>
                    <a:cubicBezTo>
                      <a:pt x="7" y="39"/>
                      <a:pt x="15" y="41"/>
                      <a:pt x="18" y="39"/>
                    </a:cubicBezTo>
                    <a:cubicBezTo>
                      <a:pt x="14" y="38"/>
                      <a:pt x="12" y="39"/>
                      <a:pt x="8" y="39"/>
                    </a:cubicBezTo>
                    <a:cubicBezTo>
                      <a:pt x="5" y="39"/>
                      <a:pt x="0" y="34"/>
                      <a:pt x="0" y="33"/>
                    </a:cubicBezTo>
                    <a:cubicBezTo>
                      <a:pt x="0" y="19"/>
                      <a:pt x="26" y="9"/>
                      <a:pt x="36" y="9"/>
                    </a:cubicBezTo>
                    <a:cubicBezTo>
                      <a:pt x="40" y="9"/>
                      <a:pt x="40" y="17"/>
                      <a:pt x="41" y="19"/>
                    </a:cubicBezTo>
                    <a:cubicBezTo>
                      <a:pt x="43" y="17"/>
                      <a:pt x="45" y="13"/>
                      <a:pt x="50" y="13"/>
                    </a:cubicBezTo>
                    <a:cubicBezTo>
                      <a:pt x="58" y="13"/>
                      <a:pt x="61" y="17"/>
                      <a:pt x="63" y="22"/>
                    </a:cubicBezTo>
                    <a:cubicBezTo>
                      <a:pt x="66" y="21"/>
                      <a:pt x="68" y="21"/>
                      <a:pt x="71" y="20"/>
                    </a:cubicBezTo>
                    <a:cubicBezTo>
                      <a:pt x="71" y="17"/>
                      <a:pt x="71" y="17"/>
                      <a:pt x="70" y="15"/>
                    </a:cubicBezTo>
                    <a:cubicBezTo>
                      <a:pt x="76" y="15"/>
                      <a:pt x="76" y="15"/>
                      <a:pt x="76" y="15"/>
                    </a:cubicBezTo>
                    <a:cubicBezTo>
                      <a:pt x="80" y="16"/>
                      <a:pt x="84" y="20"/>
                      <a:pt x="86" y="23"/>
                    </a:cubicBezTo>
                    <a:cubicBezTo>
                      <a:pt x="87" y="26"/>
                      <a:pt x="85" y="34"/>
                      <a:pt x="91" y="34"/>
                    </a:cubicBezTo>
                    <a:cubicBezTo>
                      <a:pt x="93" y="34"/>
                      <a:pt x="93" y="32"/>
                      <a:pt x="94" y="31"/>
                    </a:cubicBezTo>
                    <a:cubicBezTo>
                      <a:pt x="92" y="28"/>
                      <a:pt x="88" y="14"/>
                      <a:pt x="88" y="11"/>
                    </a:cubicBezTo>
                    <a:cubicBezTo>
                      <a:pt x="88" y="9"/>
                      <a:pt x="91" y="8"/>
                      <a:pt x="93" y="8"/>
                    </a:cubicBezTo>
                    <a:cubicBezTo>
                      <a:pt x="98" y="8"/>
                      <a:pt x="96" y="10"/>
                      <a:pt x="101" y="8"/>
                    </a:cubicBezTo>
                    <a:cubicBezTo>
                      <a:pt x="101" y="7"/>
                      <a:pt x="101" y="6"/>
                      <a:pt x="101" y="5"/>
                    </a:cubicBezTo>
                    <a:cubicBezTo>
                      <a:pt x="101" y="2"/>
                      <a:pt x="105" y="0"/>
                      <a:pt x="109" y="0"/>
                    </a:cubicBezTo>
                    <a:cubicBezTo>
                      <a:pt x="114" y="0"/>
                      <a:pt x="119" y="2"/>
                      <a:pt x="119" y="6"/>
                    </a:cubicBezTo>
                    <a:cubicBezTo>
                      <a:pt x="119" y="11"/>
                      <a:pt x="113" y="13"/>
                      <a:pt x="113" y="16"/>
                    </a:cubicBezTo>
                    <a:cubicBezTo>
                      <a:pt x="113" y="26"/>
                      <a:pt x="121" y="33"/>
                      <a:pt x="121" y="40"/>
                    </a:cubicBezTo>
                    <a:cubicBezTo>
                      <a:pt x="121" y="49"/>
                      <a:pt x="145" y="56"/>
                      <a:pt x="150" y="60"/>
                    </a:cubicBezTo>
                    <a:cubicBezTo>
                      <a:pt x="145" y="63"/>
                      <a:pt x="144" y="62"/>
                      <a:pt x="139" y="62"/>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30" name="Freeform 107">
                <a:extLst>
                  <a:ext uri="{FF2B5EF4-FFF2-40B4-BE49-F238E27FC236}">
                    <a16:creationId xmlns:a16="http://schemas.microsoft.com/office/drawing/2014/main" id="{286D0A9F-7A7D-1E10-EB9F-32C1874CC2C3}"/>
                  </a:ext>
                </a:extLst>
              </p:cNvPr>
              <p:cNvSpPr>
                <a:spLocks/>
              </p:cNvSpPr>
              <p:nvPr/>
            </p:nvSpPr>
            <p:spPr bwMode="auto">
              <a:xfrm>
                <a:off x="2428275" y="1961683"/>
                <a:ext cx="260000" cy="172289"/>
              </a:xfrm>
              <a:custGeom>
                <a:avLst/>
                <a:gdLst>
                  <a:gd name="T0" fmla="*/ 18 w 84"/>
                  <a:gd name="T1" fmla="*/ 53 h 56"/>
                  <a:gd name="T2" fmla="*/ 14 w 84"/>
                  <a:gd name="T3" fmla="*/ 47 h 56"/>
                  <a:gd name="T4" fmla="*/ 0 w 84"/>
                  <a:gd name="T5" fmla="*/ 42 h 56"/>
                  <a:gd name="T6" fmla="*/ 15 w 84"/>
                  <a:gd name="T7" fmla="*/ 14 h 56"/>
                  <a:gd name="T8" fmla="*/ 10 w 84"/>
                  <a:gd name="T9" fmla="*/ 4 h 56"/>
                  <a:gd name="T10" fmla="*/ 28 w 84"/>
                  <a:gd name="T11" fmla="*/ 4 h 56"/>
                  <a:gd name="T12" fmla="*/ 39 w 84"/>
                  <a:gd name="T13" fmla="*/ 2 h 56"/>
                  <a:gd name="T14" fmla="*/ 54 w 84"/>
                  <a:gd name="T15" fmla="*/ 7 h 56"/>
                  <a:gd name="T16" fmla="*/ 64 w 84"/>
                  <a:gd name="T17" fmla="*/ 6 h 56"/>
                  <a:gd name="T18" fmla="*/ 84 w 84"/>
                  <a:gd name="T19" fmla="*/ 19 h 56"/>
                  <a:gd name="T20" fmla="*/ 66 w 84"/>
                  <a:gd name="T21" fmla="*/ 25 h 56"/>
                  <a:gd name="T22" fmla="*/ 45 w 84"/>
                  <a:gd name="T23" fmla="*/ 47 h 56"/>
                  <a:gd name="T24" fmla="*/ 23 w 84"/>
                  <a:gd name="T25" fmla="*/ 56 h 56"/>
                  <a:gd name="T26" fmla="*/ 18 w 84"/>
                  <a:gd name="T27"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6">
                    <a:moveTo>
                      <a:pt x="18" y="53"/>
                    </a:moveTo>
                    <a:cubicBezTo>
                      <a:pt x="17" y="53"/>
                      <a:pt x="15" y="49"/>
                      <a:pt x="14" y="47"/>
                    </a:cubicBezTo>
                    <a:cubicBezTo>
                      <a:pt x="12" y="44"/>
                      <a:pt x="0" y="45"/>
                      <a:pt x="0" y="42"/>
                    </a:cubicBezTo>
                    <a:cubicBezTo>
                      <a:pt x="0" y="32"/>
                      <a:pt x="15" y="24"/>
                      <a:pt x="15" y="14"/>
                    </a:cubicBezTo>
                    <a:cubicBezTo>
                      <a:pt x="15" y="11"/>
                      <a:pt x="11" y="7"/>
                      <a:pt x="10" y="4"/>
                    </a:cubicBezTo>
                    <a:cubicBezTo>
                      <a:pt x="17" y="1"/>
                      <a:pt x="21" y="4"/>
                      <a:pt x="28" y="4"/>
                    </a:cubicBezTo>
                    <a:cubicBezTo>
                      <a:pt x="31" y="4"/>
                      <a:pt x="34" y="0"/>
                      <a:pt x="39" y="2"/>
                    </a:cubicBezTo>
                    <a:cubicBezTo>
                      <a:pt x="45" y="3"/>
                      <a:pt x="48" y="7"/>
                      <a:pt x="54" y="7"/>
                    </a:cubicBezTo>
                    <a:cubicBezTo>
                      <a:pt x="57" y="10"/>
                      <a:pt x="61" y="6"/>
                      <a:pt x="64" y="6"/>
                    </a:cubicBezTo>
                    <a:cubicBezTo>
                      <a:pt x="70" y="6"/>
                      <a:pt x="84" y="12"/>
                      <a:pt x="84" y="19"/>
                    </a:cubicBezTo>
                    <a:cubicBezTo>
                      <a:pt x="84" y="22"/>
                      <a:pt x="69" y="24"/>
                      <a:pt x="66" y="25"/>
                    </a:cubicBezTo>
                    <a:cubicBezTo>
                      <a:pt x="57" y="28"/>
                      <a:pt x="45" y="40"/>
                      <a:pt x="45" y="47"/>
                    </a:cubicBezTo>
                    <a:cubicBezTo>
                      <a:pt x="45" y="49"/>
                      <a:pt x="25" y="56"/>
                      <a:pt x="23" y="56"/>
                    </a:cubicBezTo>
                    <a:cubicBezTo>
                      <a:pt x="21" y="56"/>
                      <a:pt x="20" y="53"/>
                      <a:pt x="18" y="53"/>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31" name="Freeform 108">
                <a:extLst>
                  <a:ext uri="{FF2B5EF4-FFF2-40B4-BE49-F238E27FC236}">
                    <a16:creationId xmlns:a16="http://schemas.microsoft.com/office/drawing/2014/main" id="{0FEF5084-1AC8-EEEF-6A6D-AD11ACDCC10B}"/>
                  </a:ext>
                </a:extLst>
              </p:cNvPr>
              <p:cNvSpPr>
                <a:spLocks/>
              </p:cNvSpPr>
              <p:nvPr/>
            </p:nvSpPr>
            <p:spPr bwMode="auto">
              <a:xfrm>
                <a:off x="2635023" y="1841081"/>
                <a:ext cx="313253" cy="133134"/>
              </a:xfrm>
              <a:custGeom>
                <a:avLst/>
                <a:gdLst>
                  <a:gd name="T0" fmla="*/ 35 w 101"/>
                  <a:gd name="T1" fmla="*/ 43 h 43"/>
                  <a:gd name="T2" fmla="*/ 27 w 101"/>
                  <a:gd name="T3" fmla="*/ 38 h 43"/>
                  <a:gd name="T4" fmla="*/ 35 w 101"/>
                  <a:gd name="T5" fmla="*/ 35 h 43"/>
                  <a:gd name="T6" fmla="*/ 30 w 101"/>
                  <a:gd name="T7" fmla="*/ 28 h 43"/>
                  <a:gd name="T8" fmla="*/ 27 w 101"/>
                  <a:gd name="T9" fmla="*/ 32 h 43"/>
                  <a:gd name="T10" fmla="*/ 14 w 101"/>
                  <a:gd name="T11" fmla="*/ 34 h 43"/>
                  <a:gd name="T12" fmla="*/ 4 w 101"/>
                  <a:gd name="T13" fmla="*/ 32 h 43"/>
                  <a:gd name="T14" fmla="*/ 0 w 101"/>
                  <a:gd name="T15" fmla="*/ 28 h 43"/>
                  <a:gd name="T16" fmla="*/ 0 w 101"/>
                  <a:gd name="T17" fmla="*/ 23 h 43"/>
                  <a:gd name="T18" fmla="*/ 7 w 101"/>
                  <a:gd name="T19" fmla="*/ 20 h 43"/>
                  <a:gd name="T20" fmla="*/ 20 w 101"/>
                  <a:gd name="T21" fmla="*/ 23 h 43"/>
                  <a:gd name="T22" fmla="*/ 7 w 101"/>
                  <a:gd name="T23" fmla="*/ 20 h 43"/>
                  <a:gd name="T24" fmla="*/ 7 w 101"/>
                  <a:gd name="T25" fmla="*/ 15 h 43"/>
                  <a:gd name="T26" fmla="*/ 12 w 101"/>
                  <a:gd name="T27" fmla="*/ 15 h 43"/>
                  <a:gd name="T28" fmla="*/ 25 w 101"/>
                  <a:gd name="T29" fmla="*/ 17 h 43"/>
                  <a:gd name="T30" fmla="*/ 11 w 101"/>
                  <a:gd name="T31" fmla="*/ 14 h 43"/>
                  <a:gd name="T32" fmla="*/ 16 w 101"/>
                  <a:gd name="T33" fmla="*/ 11 h 43"/>
                  <a:gd name="T34" fmla="*/ 24 w 101"/>
                  <a:gd name="T35" fmla="*/ 12 h 43"/>
                  <a:gd name="T36" fmla="*/ 15 w 101"/>
                  <a:gd name="T37" fmla="*/ 8 h 43"/>
                  <a:gd name="T38" fmla="*/ 25 w 101"/>
                  <a:gd name="T39" fmla="*/ 8 h 43"/>
                  <a:gd name="T40" fmla="*/ 29 w 101"/>
                  <a:gd name="T41" fmla="*/ 12 h 43"/>
                  <a:gd name="T42" fmla="*/ 36 w 101"/>
                  <a:gd name="T43" fmla="*/ 12 h 43"/>
                  <a:gd name="T44" fmla="*/ 63 w 101"/>
                  <a:gd name="T45" fmla="*/ 23 h 43"/>
                  <a:gd name="T46" fmla="*/ 70 w 101"/>
                  <a:gd name="T47" fmla="*/ 20 h 43"/>
                  <a:gd name="T48" fmla="*/ 64 w 101"/>
                  <a:gd name="T49" fmla="*/ 19 h 43"/>
                  <a:gd name="T50" fmla="*/ 67 w 101"/>
                  <a:gd name="T51" fmla="*/ 18 h 43"/>
                  <a:gd name="T52" fmla="*/ 67 w 101"/>
                  <a:gd name="T53" fmla="*/ 14 h 43"/>
                  <a:gd name="T54" fmla="*/ 60 w 101"/>
                  <a:gd name="T55" fmla="*/ 10 h 43"/>
                  <a:gd name="T56" fmla="*/ 70 w 101"/>
                  <a:gd name="T57" fmla="*/ 0 h 43"/>
                  <a:gd name="T58" fmla="*/ 75 w 101"/>
                  <a:gd name="T59" fmla="*/ 2 h 43"/>
                  <a:gd name="T60" fmla="*/ 75 w 101"/>
                  <a:gd name="T61" fmla="*/ 6 h 43"/>
                  <a:gd name="T62" fmla="*/ 86 w 101"/>
                  <a:gd name="T63" fmla="*/ 17 h 43"/>
                  <a:gd name="T64" fmla="*/ 94 w 101"/>
                  <a:gd name="T65" fmla="*/ 13 h 43"/>
                  <a:gd name="T66" fmla="*/ 101 w 101"/>
                  <a:gd name="T67" fmla="*/ 20 h 43"/>
                  <a:gd name="T68" fmla="*/ 91 w 101"/>
                  <a:gd name="T69" fmla="*/ 34 h 43"/>
                  <a:gd name="T70" fmla="*/ 72 w 101"/>
                  <a:gd name="T71" fmla="*/ 33 h 43"/>
                  <a:gd name="T72" fmla="*/ 53 w 101"/>
                  <a:gd name="T73" fmla="*/ 38 h 43"/>
                  <a:gd name="T74" fmla="*/ 35 w 101"/>
                  <a:gd name="T7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43">
                    <a:moveTo>
                      <a:pt x="35" y="43"/>
                    </a:moveTo>
                    <a:cubicBezTo>
                      <a:pt x="31" y="43"/>
                      <a:pt x="27" y="40"/>
                      <a:pt x="27" y="38"/>
                    </a:cubicBezTo>
                    <a:cubicBezTo>
                      <a:pt x="27" y="34"/>
                      <a:pt x="31" y="35"/>
                      <a:pt x="35" y="35"/>
                    </a:cubicBezTo>
                    <a:cubicBezTo>
                      <a:pt x="33" y="32"/>
                      <a:pt x="30" y="31"/>
                      <a:pt x="30" y="28"/>
                    </a:cubicBezTo>
                    <a:cubicBezTo>
                      <a:pt x="28" y="28"/>
                      <a:pt x="27" y="30"/>
                      <a:pt x="27" y="32"/>
                    </a:cubicBezTo>
                    <a:cubicBezTo>
                      <a:pt x="22" y="32"/>
                      <a:pt x="18" y="34"/>
                      <a:pt x="14" y="34"/>
                    </a:cubicBezTo>
                    <a:cubicBezTo>
                      <a:pt x="11" y="34"/>
                      <a:pt x="6" y="32"/>
                      <a:pt x="4" y="32"/>
                    </a:cubicBezTo>
                    <a:cubicBezTo>
                      <a:pt x="2" y="32"/>
                      <a:pt x="0" y="30"/>
                      <a:pt x="0" y="28"/>
                    </a:cubicBezTo>
                    <a:cubicBezTo>
                      <a:pt x="0" y="25"/>
                      <a:pt x="1" y="25"/>
                      <a:pt x="0" y="23"/>
                    </a:cubicBezTo>
                    <a:cubicBezTo>
                      <a:pt x="3" y="23"/>
                      <a:pt x="4" y="20"/>
                      <a:pt x="7" y="20"/>
                    </a:cubicBezTo>
                    <a:cubicBezTo>
                      <a:pt x="13" y="20"/>
                      <a:pt x="16" y="23"/>
                      <a:pt x="20" y="23"/>
                    </a:cubicBezTo>
                    <a:cubicBezTo>
                      <a:pt x="15" y="23"/>
                      <a:pt x="11" y="21"/>
                      <a:pt x="7" y="20"/>
                    </a:cubicBezTo>
                    <a:cubicBezTo>
                      <a:pt x="7" y="15"/>
                      <a:pt x="7" y="15"/>
                      <a:pt x="7" y="15"/>
                    </a:cubicBezTo>
                    <a:cubicBezTo>
                      <a:pt x="10" y="15"/>
                      <a:pt x="12" y="15"/>
                      <a:pt x="12" y="15"/>
                    </a:cubicBezTo>
                    <a:cubicBezTo>
                      <a:pt x="13" y="15"/>
                      <a:pt x="22" y="17"/>
                      <a:pt x="25" y="17"/>
                    </a:cubicBezTo>
                    <a:cubicBezTo>
                      <a:pt x="20" y="16"/>
                      <a:pt x="15" y="17"/>
                      <a:pt x="11" y="14"/>
                    </a:cubicBezTo>
                    <a:cubicBezTo>
                      <a:pt x="12" y="12"/>
                      <a:pt x="14" y="11"/>
                      <a:pt x="16" y="11"/>
                    </a:cubicBezTo>
                    <a:cubicBezTo>
                      <a:pt x="20" y="11"/>
                      <a:pt x="21" y="12"/>
                      <a:pt x="24" y="12"/>
                    </a:cubicBezTo>
                    <a:cubicBezTo>
                      <a:pt x="20" y="12"/>
                      <a:pt x="15" y="12"/>
                      <a:pt x="15" y="8"/>
                    </a:cubicBezTo>
                    <a:cubicBezTo>
                      <a:pt x="20" y="7"/>
                      <a:pt x="22" y="8"/>
                      <a:pt x="25" y="8"/>
                    </a:cubicBezTo>
                    <a:cubicBezTo>
                      <a:pt x="26" y="8"/>
                      <a:pt x="29" y="9"/>
                      <a:pt x="29" y="12"/>
                    </a:cubicBezTo>
                    <a:cubicBezTo>
                      <a:pt x="33" y="12"/>
                      <a:pt x="35" y="12"/>
                      <a:pt x="36" y="12"/>
                    </a:cubicBezTo>
                    <a:cubicBezTo>
                      <a:pt x="45" y="12"/>
                      <a:pt x="51" y="23"/>
                      <a:pt x="63" y="23"/>
                    </a:cubicBezTo>
                    <a:cubicBezTo>
                      <a:pt x="67" y="23"/>
                      <a:pt x="68" y="22"/>
                      <a:pt x="70" y="20"/>
                    </a:cubicBezTo>
                    <a:cubicBezTo>
                      <a:pt x="66" y="20"/>
                      <a:pt x="65" y="19"/>
                      <a:pt x="64" y="19"/>
                    </a:cubicBezTo>
                    <a:cubicBezTo>
                      <a:pt x="64" y="18"/>
                      <a:pt x="66" y="18"/>
                      <a:pt x="67" y="18"/>
                    </a:cubicBezTo>
                    <a:cubicBezTo>
                      <a:pt x="67" y="14"/>
                      <a:pt x="67" y="14"/>
                      <a:pt x="67" y="14"/>
                    </a:cubicBezTo>
                    <a:cubicBezTo>
                      <a:pt x="65" y="14"/>
                      <a:pt x="60" y="12"/>
                      <a:pt x="60" y="10"/>
                    </a:cubicBezTo>
                    <a:cubicBezTo>
                      <a:pt x="60" y="5"/>
                      <a:pt x="67" y="3"/>
                      <a:pt x="70" y="0"/>
                    </a:cubicBezTo>
                    <a:cubicBezTo>
                      <a:pt x="72" y="1"/>
                      <a:pt x="73" y="2"/>
                      <a:pt x="75" y="2"/>
                    </a:cubicBezTo>
                    <a:cubicBezTo>
                      <a:pt x="75" y="5"/>
                      <a:pt x="75" y="5"/>
                      <a:pt x="75" y="6"/>
                    </a:cubicBezTo>
                    <a:cubicBezTo>
                      <a:pt x="75" y="10"/>
                      <a:pt x="81" y="17"/>
                      <a:pt x="86" y="17"/>
                    </a:cubicBezTo>
                    <a:cubicBezTo>
                      <a:pt x="89" y="17"/>
                      <a:pt x="90" y="13"/>
                      <a:pt x="94" y="13"/>
                    </a:cubicBezTo>
                    <a:cubicBezTo>
                      <a:pt x="97" y="13"/>
                      <a:pt x="101" y="17"/>
                      <a:pt x="101" y="20"/>
                    </a:cubicBezTo>
                    <a:cubicBezTo>
                      <a:pt x="101" y="24"/>
                      <a:pt x="94" y="33"/>
                      <a:pt x="91" y="34"/>
                    </a:cubicBezTo>
                    <a:cubicBezTo>
                      <a:pt x="89" y="34"/>
                      <a:pt x="72" y="32"/>
                      <a:pt x="72" y="33"/>
                    </a:cubicBezTo>
                    <a:cubicBezTo>
                      <a:pt x="72" y="34"/>
                      <a:pt x="54" y="38"/>
                      <a:pt x="53" y="38"/>
                    </a:cubicBezTo>
                    <a:cubicBezTo>
                      <a:pt x="47" y="41"/>
                      <a:pt x="42" y="43"/>
                      <a:pt x="35" y="43"/>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32" name="Freeform 109">
                <a:extLst>
                  <a:ext uri="{FF2B5EF4-FFF2-40B4-BE49-F238E27FC236}">
                    <a16:creationId xmlns:a16="http://schemas.microsoft.com/office/drawing/2014/main" id="{3D9C951A-DABD-F7DC-BB92-871DD3415FD1}"/>
                  </a:ext>
                </a:extLst>
              </p:cNvPr>
              <p:cNvSpPr>
                <a:spLocks/>
              </p:cNvSpPr>
              <p:nvPr/>
            </p:nvSpPr>
            <p:spPr bwMode="auto">
              <a:xfrm>
                <a:off x="2592733" y="1886501"/>
                <a:ext cx="39157" cy="31325"/>
              </a:xfrm>
              <a:custGeom>
                <a:avLst/>
                <a:gdLst>
                  <a:gd name="T0" fmla="*/ 5 w 13"/>
                  <a:gd name="T1" fmla="*/ 10 h 10"/>
                  <a:gd name="T2" fmla="*/ 0 w 13"/>
                  <a:gd name="T3" fmla="*/ 7 h 10"/>
                  <a:gd name="T4" fmla="*/ 13 w 13"/>
                  <a:gd name="T5" fmla="*/ 0 h 10"/>
                  <a:gd name="T6" fmla="*/ 5 w 13"/>
                  <a:gd name="T7" fmla="*/ 10 h 10"/>
                </a:gdLst>
                <a:ahLst/>
                <a:cxnLst>
                  <a:cxn ang="0">
                    <a:pos x="T0" y="T1"/>
                  </a:cxn>
                  <a:cxn ang="0">
                    <a:pos x="T2" y="T3"/>
                  </a:cxn>
                  <a:cxn ang="0">
                    <a:pos x="T4" y="T5"/>
                  </a:cxn>
                  <a:cxn ang="0">
                    <a:pos x="T6" y="T7"/>
                  </a:cxn>
                </a:cxnLst>
                <a:rect l="0" t="0" r="r" b="b"/>
                <a:pathLst>
                  <a:path w="13" h="10">
                    <a:moveTo>
                      <a:pt x="5" y="10"/>
                    </a:moveTo>
                    <a:cubicBezTo>
                      <a:pt x="2" y="10"/>
                      <a:pt x="0" y="9"/>
                      <a:pt x="0" y="7"/>
                    </a:cubicBezTo>
                    <a:cubicBezTo>
                      <a:pt x="0" y="2"/>
                      <a:pt x="10" y="0"/>
                      <a:pt x="13" y="0"/>
                    </a:cubicBezTo>
                    <a:cubicBezTo>
                      <a:pt x="13" y="4"/>
                      <a:pt x="8" y="10"/>
                      <a:pt x="5" y="1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33" name="Freeform 110">
                <a:extLst>
                  <a:ext uri="{FF2B5EF4-FFF2-40B4-BE49-F238E27FC236}">
                    <a16:creationId xmlns:a16="http://schemas.microsoft.com/office/drawing/2014/main" id="{DFAD4268-1BFB-26CC-CE50-FD3AFEE36208}"/>
                  </a:ext>
                </a:extLst>
              </p:cNvPr>
              <p:cNvSpPr>
                <a:spLocks/>
              </p:cNvSpPr>
              <p:nvPr/>
            </p:nvSpPr>
            <p:spPr bwMode="auto">
              <a:xfrm>
                <a:off x="2703939" y="1844211"/>
                <a:ext cx="29759" cy="12531"/>
              </a:xfrm>
              <a:custGeom>
                <a:avLst/>
                <a:gdLst>
                  <a:gd name="T0" fmla="*/ 4 w 10"/>
                  <a:gd name="T1" fmla="*/ 4 h 4"/>
                  <a:gd name="T2" fmla="*/ 0 w 10"/>
                  <a:gd name="T3" fmla="*/ 0 h 4"/>
                  <a:gd name="T4" fmla="*/ 10 w 10"/>
                  <a:gd name="T5" fmla="*/ 0 h 4"/>
                  <a:gd name="T6" fmla="*/ 10 w 10"/>
                  <a:gd name="T7" fmla="*/ 4 h 4"/>
                  <a:gd name="T8" fmla="*/ 4 w 10"/>
                  <a:gd name="T9" fmla="*/ 4 h 4"/>
                </a:gdLst>
                <a:ahLst/>
                <a:cxnLst>
                  <a:cxn ang="0">
                    <a:pos x="T0" y="T1"/>
                  </a:cxn>
                  <a:cxn ang="0">
                    <a:pos x="T2" y="T3"/>
                  </a:cxn>
                  <a:cxn ang="0">
                    <a:pos x="T4" y="T5"/>
                  </a:cxn>
                  <a:cxn ang="0">
                    <a:pos x="T6" y="T7"/>
                  </a:cxn>
                  <a:cxn ang="0">
                    <a:pos x="T8" y="T9"/>
                  </a:cxn>
                </a:cxnLst>
                <a:rect l="0" t="0" r="r" b="b"/>
                <a:pathLst>
                  <a:path w="10" h="4">
                    <a:moveTo>
                      <a:pt x="4" y="4"/>
                    </a:moveTo>
                    <a:cubicBezTo>
                      <a:pt x="3" y="4"/>
                      <a:pt x="0" y="2"/>
                      <a:pt x="0" y="0"/>
                    </a:cubicBezTo>
                    <a:cubicBezTo>
                      <a:pt x="10" y="0"/>
                      <a:pt x="10" y="0"/>
                      <a:pt x="10" y="0"/>
                    </a:cubicBezTo>
                    <a:cubicBezTo>
                      <a:pt x="10" y="4"/>
                      <a:pt x="10" y="4"/>
                      <a:pt x="10" y="4"/>
                    </a:cubicBezTo>
                    <a:cubicBezTo>
                      <a:pt x="9" y="4"/>
                      <a:pt x="4" y="4"/>
                      <a:pt x="4" y="4"/>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34" name="Freeform 111">
                <a:extLst>
                  <a:ext uri="{FF2B5EF4-FFF2-40B4-BE49-F238E27FC236}">
                    <a16:creationId xmlns:a16="http://schemas.microsoft.com/office/drawing/2014/main" id="{36689DCF-E5E3-FF69-1DD8-696033F58786}"/>
                  </a:ext>
                </a:extLst>
              </p:cNvPr>
              <p:cNvSpPr>
                <a:spLocks/>
              </p:cNvSpPr>
              <p:nvPr/>
            </p:nvSpPr>
            <p:spPr bwMode="auto">
              <a:xfrm>
                <a:off x="2501889" y="1803490"/>
                <a:ext cx="176989" cy="98675"/>
              </a:xfrm>
              <a:custGeom>
                <a:avLst/>
                <a:gdLst>
                  <a:gd name="T0" fmla="*/ 57 w 57"/>
                  <a:gd name="T1" fmla="*/ 5 h 32"/>
                  <a:gd name="T2" fmla="*/ 54 w 57"/>
                  <a:gd name="T3" fmla="*/ 9 h 32"/>
                  <a:gd name="T4" fmla="*/ 56 w 57"/>
                  <a:gd name="T5" fmla="*/ 15 h 32"/>
                  <a:gd name="T6" fmla="*/ 44 w 57"/>
                  <a:gd name="T7" fmla="*/ 24 h 32"/>
                  <a:gd name="T8" fmla="*/ 37 w 57"/>
                  <a:gd name="T9" fmla="*/ 16 h 32"/>
                  <a:gd name="T10" fmla="*/ 27 w 57"/>
                  <a:gd name="T11" fmla="*/ 25 h 32"/>
                  <a:gd name="T12" fmla="*/ 21 w 57"/>
                  <a:gd name="T13" fmla="*/ 32 h 32"/>
                  <a:gd name="T14" fmla="*/ 16 w 57"/>
                  <a:gd name="T15" fmla="*/ 27 h 32"/>
                  <a:gd name="T16" fmla="*/ 8 w 57"/>
                  <a:gd name="T17" fmla="*/ 27 h 32"/>
                  <a:gd name="T18" fmla="*/ 3 w 57"/>
                  <a:gd name="T19" fmla="*/ 30 h 32"/>
                  <a:gd name="T20" fmla="*/ 0 w 57"/>
                  <a:gd name="T21" fmla="*/ 25 h 32"/>
                  <a:gd name="T22" fmla="*/ 6 w 57"/>
                  <a:gd name="T23" fmla="*/ 20 h 32"/>
                  <a:gd name="T24" fmla="*/ 20 w 57"/>
                  <a:gd name="T25" fmla="*/ 14 h 32"/>
                  <a:gd name="T26" fmla="*/ 35 w 57"/>
                  <a:gd name="T27" fmla="*/ 4 h 32"/>
                  <a:gd name="T28" fmla="*/ 40 w 57"/>
                  <a:gd name="T29" fmla="*/ 4 h 32"/>
                  <a:gd name="T30" fmla="*/ 57 w 57"/>
                  <a:gd name="T31"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32">
                    <a:moveTo>
                      <a:pt x="57" y="5"/>
                    </a:moveTo>
                    <a:cubicBezTo>
                      <a:pt x="57" y="7"/>
                      <a:pt x="56" y="9"/>
                      <a:pt x="54" y="9"/>
                    </a:cubicBezTo>
                    <a:cubicBezTo>
                      <a:pt x="54" y="12"/>
                      <a:pt x="56" y="13"/>
                      <a:pt x="56" y="15"/>
                    </a:cubicBezTo>
                    <a:cubicBezTo>
                      <a:pt x="44" y="24"/>
                      <a:pt x="44" y="24"/>
                      <a:pt x="44" y="24"/>
                    </a:cubicBezTo>
                    <a:cubicBezTo>
                      <a:pt x="39" y="24"/>
                      <a:pt x="39" y="18"/>
                      <a:pt x="37" y="16"/>
                    </a:cubicBezTo>
                    <a:cubicBezTo>
                      <a:pt x="36" y="21"/>
                      <a:pt x="32" y="26"/>
                      <a:pt x="27" y="25"/>
                    </a:cubicBezTo>
                    <a:cubicBezTo>
                      <a:pt x="26" y="28"/>
                      <a:pt x="24" y="32"/>
                      <a:pt x="21" y="32"/>
                    </a:cubicBezTo>
                    <a:cubicBezTo>
                      <a:pt x="18" y="32"/>
                      <a:pt x="16" y="28"/>
                      <a:pt x="16" y="27"/>
                    </a:cubicBezTo>
                    <a:cubicBezTo>
                      <a:pt x="12" y="29"/>
                      <a:pt x="11" y="27"/>
                      <a:pt x="8" y="27"/>
                    </a:cubicBezTo>
                    <a:cubicBezTo>
                      <a:pt x="6" y="27"/>
                      <a:pt x="5" y="29"/>
                      <a:pt x="3" y="30"/>
                    </a:cubicBezTo>
                    <a:cubicBezTo>
                      <a:pt x="2" y="28"/>
                      <a:pt x="0" y="26"/>
                      <a:pt x="0" y="25"/>
                    </a:cubicBezTo>
                    <a:cubicBezTo>
                      <a:pt x="0" y="25"/>
                      <a:pt x="5" y="21"/>
                      <a:pt x="6" y="20"/>
                    </a:cubicBezTo>
                    <a:cubicBezTo>
                      <a:pt x="11" y="18"/>
                      <a:pt x="15" y="17"/>
                      <a:pt x="20" y="14"/>
                    </a:cubicBezTo>
                    <a:cubicBezTo>
                      <a:pt x="26" y="11"/>
                      <a:pt x="27" y="4"/>
                      <a:pt x="35" y="4"/>
                    </a:cubicBezTo>
                    <a:cubicBezTo>
                      <a:pt x="37" y="4"/>
                      <a:pt x="38" y="4"/>
                      <a:pt x="40" y="4"/>
                    </a:cubicBezTo>
                    <a:cubicBezTo>
                      <a:pt x="40" y="4"/>
                      <a:pt x="57" y="0"/>
                      <a:pt x="57" y="5"/>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35" name="Freeform 112">
                <a:extLst>
                  <a:ext uri="{FF2B5EF4-FFF2-40B4-BE49-F238E27FC236}">
                    <a16:creationId xmlns:a16="http://schemas.microsoft.com/office/drawing/2014/main" id="{0BD680AE-6BE6-BCE5-B284-0687A4C12A6A}"/>
                  </a:ext>
                </a:extLst>
              </p:cNvPr>
              <p:cNvSpPr>
                <a:spLocks/>
              </p:cNvSpPr>
              <p:nvPr/>
            </p:nvSpPr>
            <p:spPr bwMode="auto">
              <a:xfrm>
                <a:off x="2739962" y="1739272"/>
                <a:ext cx="101807" cy="29759"/>
              </a:xfrm>
              <a:custGeom>
                <a:avLst/>
                <a:gdLst>
                  <a:gd name="T0" fmla="*/ 13 w 33"/>
                  <a:gd name="T1" fmla="*/ 10 h 10"/>
                  <a:gd name="T2" fmla="*/ 5 w 33"/>
                  <a:gd name="T3" fmla="*/ 8 h 10"/>
                  <a:gd name="T4" fmla="*/ 0 w 33"/>
                  <a:gd name="T5" fmla="*/ 10 h 10"/>
                  <a:gd name="T6" fmla="*/ 21 w 33"/>
                  <a:gd name="T7" fmla="*/ 0 h 10"/>
                  <a:gd name="T8" fmla="*/ 33 w 33"/>
                  <a:gd name="T9" fmla="*/ 7 h 10"/>
                  <a:gd name="T10" fmla="*/ 25 w 33"/>
                  <a:gd name="T11" fmla="*/ 10 h 10"/>
                  <a:gd name="T12" fmla="*/ 13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13" y="10"/>
                    </a:moveTo>
                    <a:cubicBezTo>
                      <a:pt x="9" y="10"/>
                      <a:pt x="8" y="8"/>
                      <a:pt x="5" y="8"/>
                    </a:cubicBezTo>
                    <a:cubicBezTo>
                      <a:pt x="3" y="8"/>
                      <a:pt x="2" y="10"/>
                      <a:pt x="0" y="10"/>
                    </a:cubicBezTo>
                    <a:cubicBezTo>
                      <a:pt x="0" y="7"/>
                      <a:pt x="17" y="0"/>
                      <a:pt x="21" y="0"/>
                    </a:cubicBezTo>
                    <a:cubicBezTo>
                      <a:pt x="27" y="0"/>
                      <a:pt x="32" y="4"/>
                      <a:pt x="33" y="7"/>
                    </a:cubicBezTo>
                    <a:cubicBezTo>
                      <a:pt x="30" y="9"/>
                      <a:pt x="28" y="10"/>
                      <a:pt x="25" y="10"/>
                    </a:cubicBezTo>
                    <a:cubicBezTo>
                      <a:pt x="17" y="10"/>
                      <a:pt x="19" y="10"/>
                      <a:pt x="13" y="1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36" name="Freeform 113">
                <a:extLst>
                  <a:ext uri="{FF2B5EF4-FFF2-40B4-BE49-F238E27FC236}">
                    <a16:creationId xmlns:a16="http://schemas.microsoft.com/office/drawing/2014/main" id="{4009DD25-2F08-C733-F4AB-0E848821E6AD}"/>
                  </a:ext>
                </a:extLst>
              </p:cNvPr>
              <p:cNvSpPr>
                <a:spLocks/>
              </p:cNvSpPr>
              <p:nvPr/>
            </p:nvSpPr>
            <p:spPr bwMode="auto">
              <a:xfrm>
                <a:off x="2743094" y="1775295"/>
                <a:ext cx="87711" cy="46988"/>
              </a:xfrm>
              <a:custGeom>
                <a:avLst/>
                <a:gdLst>
                  <a:gd name="T0" fmla="*/ 24 w 28"/>
                  <a:gd name="T1" fmla="*/ 6 h 15"/>
                  <a:gd name="T2" fmla="*/ 9 w 28"/>
                  <a:gd name="T3" fmla="*/ 15 h 15"/>
                  <a:gd name="T4" fmla="*/ 0 w 28"/>
                  <a:gd name="T5" fmla="*/ 7 h 15"/>
                  <a:gd name="T6" fmla="*/ 23 w 28"/>
                  <a:gd name="T7" fmla="*/ 0 h 15"/>
                  <a:gd name="T8" fmla="*/ 28 w 28"/>
                  <a:gd name="T9" fmla="*/ 3 h 15"/>
                  <a:gd name="T10" fmla="*/ 16 w 28"/>
                  <a:gd name="T11" fmla="*/ 6 h 15"/>
                  <a:gd name="T12" fmla="*/ 24 w 28"/>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28" h="15">
                    <a:moveTo>
                      <a:pt x="24" y="6"/>
                    </a:moveTo>
                    <a:cubicBezTo>
                      <a:pt x="25" y="12"/>
                      <a:pt x="15" y="15"/>
                      <a:pt x="9" y="15"/>
                    </a:cubicBezTo>
                    <a:cubicBezTo>
                      <a:pt x="4" y="15"/>
                      <a:pt x="0" y="10"/>
                      <a:pt x="0" y="7"/>
                    </a:cubicBezTo>
                    <a:cubicBezTo>
                      <a:pt x="0" y="0"/>
                      <a:pt x="17" y="0"/>
                      <a:pt x="23" y="0"/>
                    </a:cubicBezTo>
                    <a:cubicBezTo>
                      <a:pt x="26" y="0"/>
                      <a:pt x="27" y="2"/>
                      <a:pt x="28" y="3"/>
                    </a:cubicBezTo>
                    <a:cubicBezTo>
                      <a:pt x="25" y="5"/>
                      <a:pt x="20" y="6"/>
                      <a:pt x="16" y="6"/>
                    </a:cubicBezTo>
                    <a:lnTo>
                      <a:pt x="24" y="6"/>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37" name="Freeform 114">
                <a:extLst>
                  <a:ext uri="{FF2B5EF4-FFF2-40B4-BE49-F238E27FC236}">
                    <a16:creationId xmlns:a16="http://schemas.microsoft.com/office/drawing/2014/main" id="{391C9378-A8B6-63A3-A3DD-81563A63F730}"/>
                  </a:ext>
                </a:extLst>
              </p:cNvPr>
              <p:cNvSpPr>
                <a:spLocks/>
              </p:cNvSpPr>
              <p:nvPr/>
            </p:nvSpPr>
            <p:spPr bwMode="auto">
              <a:xfrm>
                <a:off x="2700805" y="1769031"/>
                <a:ext cx="29759" cy="34457"/>
              </a:xfrm>
              <a:custGeom>
                <a:avLst/>
                <a:gdLst>
                  <a:gd name="T0" fmla="*/ 10 w 10"/>
                  <a:gd name="T1" fmla="*/ 8 h 11"/>
                  <a:gd name="T2" fmla="*/ 6 w 10"/>
                  <a:gd name="T3" fmla="*/ 11 h 11"/>
                  <a:gd name="T4" fmla="*/ 0 w 10"/>
                  <a:gd name="T5" fmla="*/ 7 h 11"/>
                  <a:gd name="T6" fmla="*/ 10 w 10"/>
                  <a:gd name="T7" fmla="*/ 8 h 11"/>
                </a:gdLst>
                <a:ahLst/>
                <a:cxnLst>
                  <a:cxn ang="0">
                    <a:pos x="T0" y="T1"/>
                  </a:cxn>
                  <a:cxn ang="0">
                    <a:pos x="T2" y="T3"/>
                  </a:cxn>
                  <a:cxn ang="0">
                    <a:pos x="T4" y="T5"/>
                  </a:cxn>
                  <a:cxn ang="0">
                    <a:pos x="T6" y="T7"/>
                  </a:cxn>
                </a:cxnLst>
                <a:rect l="0" t="0" r="r" b="b"/>
                <a:pathLst>
                  <a:path w="10" h="11">
                    <a:moveTo>
                      <a:pt x="10" y="8"/>
                    </a:moveTo>
                    <a:cubicBezTo>
                      <a:pt x="8" y="9"/>
                      <a:pt x="8" y="11"/>
                      <a:pt x="6" y="11"/>
                    </a:cubicBezTo>
                    <a:cubicBezTo>
                      <a:pt x="3" y="11"/>
                      <a:pt x="0" y="8"/>
                      <a:pt x="0" y="7"/>
                    </a:cubicBezTo>
                    <a:cubicBezTo>
                      <a:pt x="0" y="0"/>
                      <a:pt x="8" y="7"/>
                      <a:pt x="10" y="8"/>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38" name="Freeform 115">
                <a:extLst>
                  <a:ext uri="{FF2B5EF4-FFF2-40B4-BE49-F238E27FC236}">
                    <a16:creationId xmlns:a16="http://schemas.microsoft.com/office/drawing/2014/main" id="{F84B5129-7F17-D6BF-03CC-6BD78781133C}"/>
                  </a:ext>
                </a:extLst>
              </p:cNvPr>
              <p:cNvSpPr>
                <a:spLocks/>
              </p:cNvSpPr>
              <p:nvPr/>
            </p:nvSpPr>
            <p:spPr bwMode="auto">
              <a:xfrm>
                <a:off x="3028155" y="1997707"/>
                <a:ext cx="151929" cy="123735"/>
              </a:xfrm>
              <a:custGeom>
                <a:avLst/>
                <a:gdLst>
                  <a:gd name="T0" fmla="*/ 43 w 49"/>
                  <a:gd name="T1" fmla="*/ 15 h 40"/>
                  <a:gd name="T2" fmla="*/ 42 w 49"/>
                  <a:gd name="T3" fmla="*/ 20 h 40"/>
                  <a:gd name="T4" fmla="*/ 49 w 49"/>
                  <a:gd name="T5" fmla="*/ 21 h 40"/>
                  <a:gd name="T6" fmla="*/ 37 w 49"/>
                  <a:gd name="T7" fmla="*/ 36 h 40"/>
                  <a:gd name="T8" fmla="*/ 32 w 49"/>
                  <a:gd name="T9" fmla="*/ 40 h 40"/>
                  <a:gd name="T10" fmla="*/ 25 w 49"/>
                  <a:gd name="T11" fmla="*/ 35 h 40"/>
                  <a:gd name="T12" fmla="*/ 0 w 49"/>
                  <a:gd name="T13" fmla="*/ 20 h 40"/>
                  <a:gd name="T14" fmla="*/ 0 w 49"/>
                  <a:gd name="T15" fmla="*/ 15 h 40"/>
                  <a:gd name="T16" fmla="*/ 13 w 49"/>
                  <a:gd name="T17" fmla="*/ 19 h 40"/>
                  <a:gd name="T18" fmla="*/ 17 w 49"/>
                  <a:gd name="T19" fmla="*/ 19 h 40"/>
                  <a:gd name="T20" fmla="*/ 17 w 49"/>
                  <a:gd name="T21" fmla="*/ 11 h 40"/>
                  <a:gd name="T22" fmla="*/ 8 w 49"/>
                  <a:gd name="T23" fmla="*/ 7 h 40"/>
                  <a:gd name="T24" fmla="*/ 10 w 49"/>
                  <a:gd name="T25" fmla="*/ 5 h 40"/>
                  <a:gd name="T26" fmla="*/ 27 w 49"/>
                  <a:gd name="T27" fmla="*/ 2 h 40"/>
                  <a:gd name="T28" fmla="*/ 39 w 49"/>
                  <a:gd name="T29" fmla="*/ 2 h 40"/>
                  <a:gd name="T30" fmla="*/ 42 w 49"/>
                  <a:gd name="T31" fmla="*/ 4 h 40"/>
                  <a:gd name="T32" fmla="*/ 32 w 49"/>
                  <a:gd name="T33" fmla="*/ 15 h 40"/>
                  <a:gd name="T34" fmla="*/ 43 w 49"/>
                  <a:gd name="T35"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0">
                    <a:moveTo>
                      <a:pt x="43" y="15"/>
                    </a:moveTo>
                    <a:cubicBezTo>
                      <a:pt x="43" y="19"/>
                      <a:pt x="42" y="17"/>
                      <a:pt x="42" y="20"/>
                    </a:cubicBezTo>
                    <a:cubicBezTo>
                      <a:pt x="43" y="20"/>
                      <a:pt x="47" y="21"/>
                      <a:pt x="49" y="21"/>
                    </a:cubicBezTo>
                    <a:cubicBezTo>
                      <a:pt x="47" y="37"/>
                      <a:pt x="46" y="33"/>
                      <a:pt x="37" y="36"/>
                    </a:cubicBezTo>
                    <a:cubicBezTo>
                      <a:pt x="35" y="37"/>
                      <a:pt x="34" y="40"/>
                      <a:pt x="32" y="40"/>
                    </a:cubicBezTo>
                    <a:cubicBezTo>
                      <a:pt x="28" y="40"/>
                      <a:pt x="27" y="37"/>
                      <a:pt x="25" y="35"/>
                    </a:cubicBezTo>
                    <a:cubicBezTo>
                      <a:pt x="17" y="27"/>
                      <a:pt x="8" y="29"/>
                      <a:pt x="0" y="20"/>
                    </a:cubicBezTo>
                    <a:cubicBezTo>
                      <a:pt x="0" y="15"/>
                      <a:pt x="0" y="15"/>
                      <a:pt x="0" y="15"/>
                    </a:cubicBezTo>
                    <a:cubicBezTo>
                      <a:pt x="4" y="15"/>
                      <a:pt x="8" y="19"/>
                      <a:pt x="13" y="19"/>
                    </a:cubicBezTo>
                    <a:cubicBezTo>
                      <a:pt x="16" y="19"/>
                      <a:pt x="15" y="19"/>
                      <a:pt x="17" y="19"/>
                    </a:cubicBezTo>
                    <a:cubicBezTo>
                      <a:pt x="17" y="11"/>
                      <a:pt x="17" y="11"/>
                      <a:pt x="17" y="11"/>
                    </a:cubicBezTo>
                    <a:cubicBezTo>
                      <a:pt x="13" y="10"/>
                      <a:pt x="8" y="11"/>
                      <a:pt x="8" y="7"/>
                    </a:cubicBezTo>
                    <a:cubicBezTo>
                      <a:pt x="8" y="6"/>
                      <a:pt x="10" y="6"/>
                      <a:pt x="10" y="5"/>
                    </a:cubicBezTo>
                    <a:cubicBezTo>
                      <a:pt x="15" y="0"/>
                      <a:pt x="21" y="2"/>
                      <a:pt x="27" y="2"/>
                    </a:cubicBezTo>
                    <a:cubicBezTo>
                      <a:pt x="32" y="2"/>
                      <a:pt x="39" y="2"/>
                      <a:pt x="39" y="2"/>
                    </a:cubicBezTo>
                    <a:cubicBezTo>
                      <a:pt x="40" y="2"/>
                      <a:pt x="42" y="3"/>
                      <a:pt x="42" y="4"/>
                    </a:cubicBezTo>
                    <a:cubicBezTo>
                      <a:pt x="42" y="10"/>
                      <a:pt x="34" y="12"/>
                      <a:pt x="32" y="15"/>
                    </a:cubicBezTo>
                    <a:cubicBezTo>
                      <a:pt x="35" y="15"/>
                      <a:pt x="43" y="12"/>
                      <a:pt x="43" y="15"/>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39" name="Freeform 116">
                <a:extLst>
                  <a:ext uri="{FF2B5EF4-FFF2-40B4-BE49-F238E27FC236}">
                    <a16:creationId xmlns:a16="http://schemas.microsoft.com/office/drawing/2014/main" id="{28FAA06E-879B-409A-D294-37BC24AEC6CA}"/>
                  </a:ext>
                </a:extLst>
              </p:cNvPr>
              <p:cNvSpPr>
                <a:spLocks/>
              </p:cNvSpPr>
              <p:nvPr/>
            </p:nvSpPr>
            <p:spPr bwMode="auto">
              <a:xfrm>
                <a:off x="2971770" y="1853610"/>
                <a:ext cx="170723" cy="89278"/>
              </a:xfrm>
              <a:custGeom>
                <a:avLst/>
                <a:gdLst>
                  <a:gd name="T0" fmla="*/ 3 w 55"/>
                  <a:gd name="T1" fmla="*/ 7 h 29"/>
                  <a:gd name="T2" fmla="*/ 0 w 55"/>
                  <a:gd name="T3" fmla="*/ 1 h 29"/>
                  <a:gd name="T4" fmla="*/ 4 w 55"/>
                  <a:gd name="T5" fmla="*/ 1 h 29"/>
                  <a:gd name="T6" fmla="*/ 25 w 55"/>
                  <a:gd name="T7" fmla="*/ 13 h 29"/>
                  <a:gd name="T8" fmla="*/ 19 w 55"/>
                  <a:gd name="T9" fmla="*/ 8 h 29"/>
                  <a:gd name="T10" fmla="*/ 19 w 55"/>
                  <a:gd name="T11" fmla="*/ 5 h 29"/>
                  <a:gd name="T12" fmla="*/ 35 w 55"/>
                  <a:gd name="T13" fmla="*/ 11 h 29"/>
                  <a:gd name="T14" fmla="*/ 35 w 55"/>
                  <a:gd name="T15" fmla="*/ 5 h 29"/>
                  <a:gd name="T16" fmla="*/ 25 w 55"/>
                  <a:gd name="T17" fmla="*/ 1 h 29"/>
                  <a:gd name="T18" fmla="*/ 30 w 55"/>
                  <a:gd name="T19" fmla="*/ 1 h 29"/>
                  <a:gd name="T20" fmla="*/ 43 w 55"/>
                  <a:gd name="T21" fmla="*/ 4 h 29"/>
                  <a:gd name="T22" fmla="*/ 49 w 55"/>
                  <a:gd name="T23" fmla="*/ 1 h 29"/>
                  <a:gd name="T24" fmla="*/ 55 w 55"/>
                  <a:gd name="T25" fmla="*/ 8 h 29"/>
                  <a:gd name="T26" fmla="*/ 52 w 55"/>
                  <a:gd name="T27" fmla="*/ 26 h 29"/>
                  <a:gd name="T28" fmla="*/ 41 w 55"/>
                  <a:gd name="T29" fmla="*/ 28 h 29"/>
                  <a:gd name="T30" fmla="*/ 32 w 55"/>
                  <a:gd name="T31" fmla="*/ 26 h 29"/>
                  <a:gd name="T32" fmla="*/ 34 w 55"/>
                  <a:gd name="T33" fmla="*/ 24 h 29"/>
                  <a:gd name="T34" fmla="*/ 34 w 55"/>
                  <a:gd name="T35" fmla="*/ 21 h 29"/>
                  <a:gd name="T36" fmla="*/ 41 w 55"/>
                  <a:gd name="T37" fmla="*/ 16 h 29"/>
                  <a:gd name="T38" fmla="*/ 37 w 55"/>
                  <a:gd name="T39" fmla="*/ 16 h 29"/>
                  <a:gd name="T40" fmla="*/ 17 w 55"/>
                  <a:gd name="T41" fmla="*/ 18 h 29"/>
                  <a:gd name="T42" fmla="*/ 13 w 55"/>
                  <a:gd name="T43" fmla="*/ 15 h 29"/>
                  <a:gd name="T44" fmla="*/ 9 w 55"/>
                  <a:gd name="T45" fmla="*/ 15 h 29"/>
                  <a:gd name="T46" fmla="*/ 8 w 55"/>
                  <a:gd name="T47" fmla="*/ 12 h 29"/>
                  <a:gd name="T48" fmla="*/ 1 w 55"/>
                  <a:gd name="T49" fmla="*/ 9 h 29"/>
                  <a:gd name="T50" fmla="*/ 1 w 55"/>
                  <a:gd name="T51" fmla="*/ 4 h 29"/>
                  <a:gd name="T52" fmla="*/ 3 w 55"/>
                  <a:gd name="T53"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9">
                    <a:moveTo>
                      <a:pt x="3" y="7"/>
                    </a:moveTo>
                    <a:cubicBezTo>
                      <a:pt x="2" y="6"/>
                      <a:pt x="0" y="4"/>
                      <a:pt x="0" y="1"/>
                    </a:cubicBezTo>
                    <a:cubicBezTo>
                      <a:pt x="1" y="1"/>
                      <a:pt x="2" y="1"/>
                      <a:pt x="4" y="1"/>
                    </a:cubicBezTo>
                    <a:cubicBezTo>
                      <a:pt x="12" y="1"/>
                      <a:pt x="16" y="16"/>
                      <a:pt x="25" y="13"/>
                    </a:cubicBezTo>
                    <a:cubicBezTo>
                      <a:pt x="23" y="12"/>
                      <a:pt x="21" y="10"/>
                      <a:pt x="19" y="8"/>
                    </a:cubicBezTo>
                    <a:cubicBezTo>
                      <a:pt x="19" y="5"/>
                      <a:pt x="19" y="5"/>
                      <a:pt x="19" y="5"/>
                    </a:cubicBezTo>
                    <a:cubicBezTo>
                      <a:pt x="26" y="5"/>
                      <a:pt x="28" y="11"/>
                      <a:pt x="35" y="11"/>
                    </a:cubicBezTo>
                    <a:cubicBezTo>
                      <a:pt x="35" y="5"/>
                      <a:pt x="35" y="5"/>
                      <a:pt x="35" y="5"/>
                    </a:cubicBezTo>
                    <a:cubicBezTo>
                      <a:pt x="30" y="5"/>
                      <a:pt x="26" y="5"/>
                      <a:pt x="25" y="1"/>
                    </a:cubicBezTo>
                    <a:cubicBezTo>
                      <a:pt x="27" y="0"/>
                      <a:pt x="28" y="1"/>
                      <a:pt x="30" y="1"/>
                    </a:cubicBezTo>
                    <a:cubicBezTo>
                      <a:pt x="35" y="1"/>
                      <a:pt x="38" y="4"/>
                      <a:pt x="43" y="4"/>
                    </a:cubicBezTo>
                    <a:cubicBezTo>
                      <a:pt x="46" y="4"/>
                      <a:pt x="47" y="1"/>
                      <a:pt x="49" y="1"/>
                    </a:cubicBezTo>
                    <a:cubicBezTo>
                      <a:pt x="54" y="1"/>
                      <a:pt x="55" y="4"/>
                      <a:pt x="55" y="8"/>
                    </a:cubicBezTo>
                    <a:cubicBezTo>
                      <a:pt x="55" y="15"/>
                      <a:pt x="51" y="18"/>
                      <a:pt x="52" y="26"/>
                    </a:cubicBezTo>
                    <a:cubicBezTo>
                      <a:pt x="48" y="28"/>
                      <a:pt x="42" y="28"/>
                      <a:pt x="41" y="28"/>
                    </a:cubicBezTo>
                    <a:cubicBezTo>
                      <a:pt x="39" y="28"/>
                      <a:pt x="32" y="29"/>
                      <a:pt x="32" y="26"/>
                    </a:cubicBezTo>
                    <a:cubicBezTo>
                      <a:pt x="32" y="25"/>
                      <a:pt x="33" y="24"/>
                      <a:pt x="34" y="24"/>
                    </a:cubicBezTo>
                    <a:cubicBezTo>
                      <a:pt x="33" y="23"/>
                      <a:pt x="33" y="22"/>
                      <a:pt x="34" y="21"/>
                    </a:cubicBezTo>
                    <a:cubicBezTo>
                      <a:pt x="34" y="18"/>
                      <a:pt x="39" y="18"/>
                      <a:pt x="41" y="16"/>
                    </a:cubicBezTo>
                    <a:cubicBezTo>
                      <a:pt x="40" y="16"/>
                      <a:pt x="39" y="16"/>
                      <a:pt x="37" y="16"/>
                    </a:cubicBezTo>
                    <a:cubicBezTo>
                      <a:pt x="32" y="16"/>
                      <a:pt x="22" y="18"/>
                      <a:pt x="17" y="18"/>
                    </a:cubicBezTo>
                    <a:cubicBezTo>
                      <a:pt x="15" y="18"/>
                      <a:pt x="13" y="17"/>
                      <a:pt x="13" y="15"/>
                    </a:cubicBezTo>
                    <a:cubicBezTo>
                      <a:pt x="9" y="15"/>
                      <a:pt x="9" y="15"/>
                      <a:pt x="9" y="15"/>
                    </a:cubicBezTo>
                    <a:cubicBezTo>
                      <a:pt x="8" y="12"/>
                      <a:pt x="8" y="12"/>
                      <a:pt x="8" y="12"/>
                    </a:cubicBezTo>
                    <a:cubicBezTo>
                      <a:pt x="5" y="13"/>
                      <a:pt x="3" y="11"/>
                      <a:pt x="1" y="9"/>
                    </a:cubicBezTo>
                    <a:cubicBezTo>
                      <a:pt x="1" y="4"/>
                      <a:pt x="1" y="4"/>
                      <a:pt x="1" y="4"/>
                    </a:cubicBezTo>
                    <a:lnTo>
                      <a:pt x="3" y="7"/>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40" name="Freeform 117">
                <a:extLst>
                  <a:ext uri="{FF2B5EF4-FFF2-40B4-BE49-F238E27FC236}">
                    <a16:creationId xmlns:a16="http://schemas.microsoft.com/office/drawing/2014/main" id="{C12E9167-D294-4D1B-007D-5C16FC639D6B}"/>
                  </a:ext>
                </a:extLst>
              </p:cNvPr>
              <p:cNvSpPr>
                <a:spLocks/>
              </p:cNvSpPr>
              <p:nvPr/>
            </p:nvSpPr>
            <p:spPr bwMode="auto">
              <a:xfrm>
                <a:off x="3101770" y="2193490"/>
                <a:ext cx="98675" cy="57953"/>
              </a:xfrm>
              <a:custGeom>
                <a:avLst/>
                <a:gdLst>
                  <a:gd name="T0" fmla="*/ 25 w 32"/>
                  <a:gd name="T1" fmla="*/ 19 h 19"/>
                  <a:gd name="T2" fmla="*/ 0 w 32"/>
                  <a:gd name="T3" fmla="*/ 10 h 19"/>
                  <a:gd name="T4" fmla="*/ 6 w 32"/>
                  <a:gd name="T5" fmla="*/ 9 h 19"/>
                  <a:gd name="T6" fmla="*/ 14 w 32"/>
                  <a:gd name="T7" fmla="*/ 0 h 19"/>
                  <a:gd name="T8" fmla="*/ 32 w 32"/>
                  <a:gd name="T9" fmla="*/ 14 h 19"/>
                  <a:gd name="T10" fmla="*/ 25 w 32"/>
                  <a:gd name="T11" fmla="*/ 19 h 19"/>
                </a:gdLst>
                <a:ahLst/>
                <a:cxnLst>
                  <a:cxn ang="0">
                    <a:pos x="T0" y="T1"/>
                  </a:cxn>
                  <a:cxn ang="0">
                    <a:pos x="T2" y="T3"/>
                  </a:cxn>
                  <a:cxn ang="0">
                    <a:pos x="T4" y="T5"/>
                  </a:cxn>
                  <a:cxn ang="0">
                    <a:pos x="T6" y="T7"/>
                  </a:cxn>
                  <a:cxn ang="0">
                    <a:pos x="T8" y="T9"/>
                  </a:cxn>
                  <a:cxn ang="0">
                    <a:pos x="T10" y="T11"/>
                  </a:cxn>
                </a:cxnLst>
                <a:rect l="0" t="0" r="r" b="b"/>
                <a:pathLst>
                  <a:path w="32" h="19">
                    <a:moveTo>
                      <a:pt x="25" y="19"/>
                    </a:moveTo>
                    <a:cubicBezTo>
                      <a:pt x="21" y="19"/>
                      <a:pt x="0" y="11"/>
                      <a:pt x="0" y="10"/>
                    </a:cubicBezTo>
                    <a:cubicBezTo>
                      <a:pt x="0" y="8"/>
                      <a:pt x="5" y="9"/>
                      <a:pt x="6" y="9"/>
                    </a:cubicBezTo>
                    <a:cubicBezTo>
                      <a:pt x="10" y="8"/>
                      <a:pt x="8" y="0"/>
                      <a:pt x="14" y="0"/>
                    </a:cubicBezTo>
                    <a:cubicBezTo>
                      <a:pt x="18" y="0"/>
                      <a:pt x="30" y="10"/>
                      <a:pt x="32" y="14"/>
                    </a:cubicBezTo>
                    <a:cubicBezTo>
                      <a:pt x="29" y="16"/>
                      <a:pt x="28" y="19"/>
                      <a:pt x="25" y="19"/>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41" name="Freeform 118">
                <a:extLst>
                  <a:ext uri="{FF2B5EF4-FFF2-40B4-BE49-F238E27FC236}">
                    <a16:creationId xmlns:a16="http://schemas.microsoft.com/office/drawing/2014/main" id="{21DB59C3-2BAF-85C0-B527-ABFE8E9625FD}"/>
                  </a:ext>
                </a:extLst>
              </p:cNvPr>
              <p:cNvSpPr>
                <a:spLocks/>
              </p:cNvSpPr>
              <p:nvPr/>
            </p:nvSpPr>
            <p:spPr bwMode="auto">
              <a:xfrm>
                <a:off x="3194179" y="1983611"/>
                <a:ext cx="133134" cy="108073"/>
              </a:xfrm>
              <a:custGeom>
                <a:avLst/>
                <a:gdLst>
                  <a:gd name="T0" fmla="*/ 43 w 43"/>
                  <a:gd name="T1" fmla="*/ 7 h 35"/>
                  <a:gd name="T2" fmla="*/ 38 w 43"/>
                  <a:gd name="T3" fmla="*/ 12 h 35"/>
                  <a:gd name="T4" fmla="*/ 21 w 43"/>
                  <a:gd name="T5" fmla="*/ 23 h 35"/>
                  <a:gd name="T6" fmla="*/ 13 w 43"/>
                  <a:gd name="T7" fmla="*/ 25 h 35"/>
                  <a:gd name="T8" fmla="*/ 17 w 43"/>
                  <a:gd name="T9" fmla="*/ 25 h 35"/>
                  <a:gd name="T10" fmla="*/ 11 w 43"/>
                  <a:gd name="T11" fmla="*/ 35 h 35"/>
                  <a:gd name="T12" fmla="*/ 5 w 43"/>
                  <a:gd name="T13" fmla="*/ 35 h 35"/>
                  <a:gd name="T14" fmla="*/ 5 w 43"/>
                  <a:gd name="T15" fmla="*/ 26 h 35"/>
                  <a:gd name="T16" fmla="*/ 0 w 43"/>
                  <a:gd name="T17" fmla="*/ 12 h 35"/>
                  <a:gd name="T18" fmla="*/ 0 w 43"/>
                  <a:gd name="T19" fmla="*/ 7 h 35"/>
                  <a:gd name="T20" fmla="*/ 7 w 43"/>
                  <a:gd name="T21" fmla="*/ 7 h 35"/>
                  <a:gd name="T22" fmla="*/ 7 w 43"/>
                  <a:gd name="T23" fmla="*/ 5 h 35"/>
                  <a:gd name="T24" fmla="*/ 15 w 43"/>
                  <a:gd name="T25" fmla="*/ 0 h 35"/>
                  <a:gd name="T26" fmla="*/ 43 w 43"/>
                  <a:gd name="T27" fmla="*/ 4 h 35"/>
                  <a:gd name="T28" fmla="*/ 43 w 43"/>
                  <a:gd name="T29"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35">
                    <a:moveTo>
                      <a:pt x="43" y="7"/>
                    </a:moveTo>
                    <a:cubicBezTo>
                      <a:pt x="43" y="8"/>
                      <a:pt x="38" y="12"/>
                      <a:pt x="38" y="12"/>
                    </a:cubicBezTo>
                    <a:cubicBezTo>
                      <a:pt x="34" y="17"/>
                      <a:pt x="30" y="23"/>
                      <a:pt x="21" y="23"/>
                    </a:cubicBezTo>
                    <a:cubicBezTo>
                      <a:pt x="15" y="23"/>
                      <a:pt x="15" y="19"/>
                      <a:pt x="13" y="25"/>
                    </a:cubicBezTo>
                    <a:cubicBezTo>
                      <a:pt x="17" y="25"/>
                      <a:pt x="17" y="25"/>
                      <a:pt x="17" y="25"/>
                    </a:cubicBezTo>
                    <a:cubicBezTo>
                      <a:pt x="16" y="30"/>
                      <a:pt x="14" y="31"/>
                      <a:pt x="11" y="35"/>
                    </a:cubicBezTo>
                    <a:cubicBezTo>
                      <a:pt x="5" y="35"/>
                      <a:pt x="5" y="35"/>
                      <a:pt x="5" y="35"/>
                    </a:cubicBezTo>
                    <a:cubicBezTo>
                      <a:pt x="5" y="31"/>
                      <a:pt x="5" y="27"/>
                      <a:pt x="5" y="26"/>
                    </a:cubicBezTo>
                    <a:cubicBezTo>
                      <a:pt x="0" y="21"/>
                      <a:pt x="2" y="18"/>
                      <a:pt x="0" y="12"/>
                    </a:cubicBezTo>
                    <a:cubicBezTo>
                      <a:pt x="0" y="7"/>
                      <a:pt x="0" y="7"/>
                      <a:pt x="0" y="7"/>
                    </a:cubicBezTo>
                    <a:cubicBezTo>
                      <a:pt x="3" y="7"/>
                      <a:pt x="6" y="7"/>
                      <a:pt x="7" y="7"/>
                    </a:cubicBezTo>
                    <a:cubicBezTo>
                      <a:pt x="7" y="7"/>
                      <a:pt x="7" y="5"/>
                      <a:pt x="7" y="5"/>
                    </a:cubicBezTo>
                    <a:cubicBezTo>
                      <a:pt x="7" y="4"/>
                      <a:pt x="9" y="0"/>
                      <a:pt x="15" y="0"/>
                    </a:cubicBezTo>
                    <a:cubicBezTo>
                      <a:pt x="25" y="0"/>
                      <a:pt x="33" y="4"/>
                      <a:pt x="43" y="4"/>
                    </a:cubicBezTo>
                    <a:cubicBezTo>
                      <a:pt x="43" y="5"/>
                      <a:pt x="43" y="6"/>
                      <a:pt x="43" y="7"/>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42" name="Freeform 119">
                <a:extLst>
                  <a:ext uri="{FF2B5EF4-FFF2-40B4-BE49-F238E27FC236}">
                    <a16:creationId xmlns:a16="http://schemas.microsoft.com/office/drawing/2014/main" id="{51BC8CD9-73A7-173C-1379-3B76CA6AB763}"/>
                  </a:ext>
                </a:extLst>
              </p:cNvPr>
              <p:cNvSpPr>
                <a:spLocks/>
              </p:cNvSpPr>
              <p:nvPr/>
            </p:nvSpPr>
            <p:spPr bwMode="auto">
              <a:xfrm>
                <a:off x="2929481" y="1794091"/>
                <a:ext cx="42290" cy="37591"/>
              </a:xfrm>
              <a:custGeom>
                <a:avLst/>
                <a:gdLst>
                  <a:gd name="T0" fmla="*/ 14 w 14"/>
                  <a:gd name="T1" fmla="*/ 8 h 12"/>
                  <a:gd name="T2" fmla="*/ 10 w 14"/>
                  <a:gd name="T3" fmla="*/ 12 h 12"/>
                  <a:gd name="T4" fmla="*/ 0 w 14"/>
                  <a:gd name="T5" fmla="*/ 0 h 12"/>
                  <a:gd name="T6" fmla="*/ 14 w 14"/>
                  <a:gd name="T7" fmla="*/ 8 h 12"/>
                </a:gdLst>
                <a:ahLst/>
                <a:cxnLst>
                  <a:cxn ang="0">
                    <a:pos x="T0" y="T1"/>
                  </a:cxn>
                  <a:cxn ang="0">
                    <a:pos x="T2" y="T3"/>
                  </a:cxn>
                  <a:cxn ang="0">
                    <a:pos x="T4" y="T5"/>
                  </a:cxn>
                  <a:cxn ang="0">
                    <a:pos x="T6" y="T7"/>
                  </a:cxn>
                </a:cxnLst>
                <a:rect l="0" t="0" r="r" b="b"/>
                <a:pathLst>
                  <a:path w="14" h="12">
                    <a:moveTo>
                      <a:pt x="14" y="8"/>
                    </a:moveTo>
                    <a:cubicBezTo>
                      <a:pt x="14" y="10"/>
                      <a:pt x="12" y="12"/>
                      <a:pt x="10" y="12"/>
                    </a:cubicBezTo>
                    <a:cubicBezTo>
                      <a:pt x="7" y="12"/>
                      <a:pt x="0" y="4"/>
                      <a:pt x="0" y="0"/>
                    </a:cubicBezTo>
                    <a:cubicBezTo>
                      <a:pt x="8" y="0"/>
                      <a:pt x="8" y="6"/>
                      <a:pt x="14" y="8"/>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43" name="Freeform 120">
                <a:extLst>
                  <a:ext uri="{FF2B5EF4-FFF2-40B4-BE49-F238E27FC236}">
                    <a16:creationId xmlns:a16="http://schemas.microsoft.com/office/drawing/2014/main" id="{0EE5B38C-2551-5610-98FF-CCBB13762B45}"/>
                  </a:ext>
                </a:extLst>
              </p:cNvPr>
              <p:cNvSpPr>
                <a:spLocks/>
              </p:cNvSpPr>
              <p:nvPr/>
            </p:nvSpPr>
            <p:spPr bwMode="auto">
              <a:xfrm>
                <a:off x="2956107" y="1914695"/>
                <a:ext cx="31325" cy="25060"/>
              </a:xfrm>
              <a:custGeom>
                <a:avLst/>
                <a:gdLst>
                  <a:gd name="T0" fmla="*/ 8 w 10"/>
                  <a:gd name="T1" fmla="*/ 0 h 8"/>
                  <a:gd name="T2" fmla="*/ 10 w 10"/>
                  <a:gd name="T3" fmla="*/ 4 h 8"/>
                  <a:gd name="T4" fmla="*/ 6 w 10"/>
                  <a:gd name="T5" fmla="*/ 8 h 8"/>
                  <a:gd name="T6" fmla="*/ 0 w 10"/>
                  <a:gd name="T7" fmla="*/ 8 h 8"/>
                  <a:gd name="T8" fmla="*/ 8 w 10"/>
                  <a:gd name="T9" fmla="*/ 0 h 8"/>
                </a:gdLst>
                <a:ahLst/>
                <a:cxnLst>
                  <a:cxn ang="0">
                    <a:pos x="T0" y="T1"/>
                  </a:cxn>
                  <a:cxn ang="0">
                    <a:pos x="T2" y="T3"/>
                  </a:cxn>
                  <a:cxn ang="0">
                    <a:pos x="T4" y="T5"/>
                  </a:cxn>
                  <a:cxn ang="0">
                    <a:pos x="T6" y="T7"/>
                  </a:cxn>
                  <a:cxn ang="0">
                    <a:pos x="T8" y="T9"/>
                  </a:cxn>
                </a:cxnLst>
                <a:rect l="0" t="0" r="r" b="b"/>
                <a:pathLst>
                  <a:path w="10" h="8">
                    <a:moveTo>
                      <a:pt x="8" y="0"/>
                    </a:moveTo>
                    <a:cubicBezTo>
                      <a:pt x="9" y="1"/>
                      <a:pt x="10" y="2"/>
                      <a:pt x="10" y="4"/>
                    </a:cubicBezTo>
                    <a:cubicBezTo>
                      <a:pt x="10" y="8"/>
                      <a:pt x="7" y="8"/>
                      <a:pt x="6" y="8"/>
                    </a:cubicBezTo>
                    <a:cubicBezTo>
                      <a:pt x="3" y="8"/>
                      <a:pt x="2" y="7"/>
                      <a:pt x="0" y="8"/>
                    </a:cubicBezTo>
                    <a:cubicBezTo>
                      <a:pt x="1" y="3"/>
                      <a:pt x="4" y="1"/>
                      <a:pt x="8" y="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44" name="Freeform 121">
                <a:extLst>
                  <a:ext uri="{FF2B5EF4-FFF2-40B4-BE49-F238E27FC236}">
                    <a16:creationId xmlns:a16="http://schemas.microsoft.com/office/drawing/2014/main" id="{C76B6F36-9E63-07FC-0FC5-D6DDC9E7E49A}"/>
                  </a:ext>
                </a:extLst>
              </p:cNvPr>
              <p:cNvSpPr>
                <a:spLocks/>
              </p:cNvSpPr>
              <p:nvPr/>
            </p:nvSpPr>
            <p:spPr bwMode="auto">
              <a:xfrm>
                <a:off x="2942010" y="1704813"/>
                <a:ext cx="162892" cy="89278"/>
              </a:xfrm>
              <a:custGeom>
                <a:avLst/>
                <a:gdLst>
                  <a:gd name="T0" fmla="*/ 35 w 53"/>
                  <a:gd name="T1" fmla="*/ 21 h 29"/>
                  <a:gd name="T2" fmla="*/ 22 w 53"/>
                  <a:gd name="T3" fmla="*/ 20 h 29"/>
                  <a:gd name="T4" fmla="*/ 12 w 53"/>
                  <a:gd name="T5" fmla="*/ 19 h 29"/>
                  <a:gd name="T6" fmla="*/ 4 w 53"/>
                  <a:gd name="T7" fmla="*/ 17 h 29"/>
                  <a:gd name="T8" fmla="*/ 13 w 53"/>
                  <a:gd name="T9" fmla="*/ 13 h 29"/>
                  <a:gd name="T10" fmla="*/ 13 w 53"/>
                  <a:gd name="T11" fmla="*/ 10 h 29"/>
                  <a:gd name="T12" fmla="*/ 3 w 53"/>
                  <a:gd name="T13" fmla="*/ 10 h 29"/>
                  <a:gd name="T14" fmla="*/ 5 w 53"/>
                  <a:gd name="T15" fmla="*/ 7 h 29"/>
                  <a:gd name="T16" fmla="*/ 0 w 53"/>
                  <a:gd name="T17" fmla="*/ 3 h 29"/>
                  <a:gd name="T18" fmla="*/ 9 w 53"/>
                  <a:gd name="T19" fmla="*/ 0 h 29"/>
                  <a:gd name="T20" fmla="*/ 20 w 53"/>
                  <a:gd name="T21" fmla="*/ 6 h 29"/>
                  <a:gd name="T22" fmla="*/ 26 w 53"/>
                  <a:gd name="T23" fmla="*/ 3 h 29"/>
                  <a:gd name="T24" fmla="*/ 35 w 53"/>
                  <a:gd name="T25" fmla="*/ 10 h 29"/>
                  <a:gd name="T26" fmla="*/ 39 w 53"/>
                  <a:gd name="T27" fmla="*/ 8 h 29"/>
                  <a:gd name="T28" fmla="*/ 47 w 53"/>
                  <a:gd name="T29" fmla="*/ 14 h 29"/>
                  <a:gd name="T30" fmla="*/ 45 w 53"/>
                  <a:gd name="T31" fmla="*/ 17 h 29"/>
                  <a:gd name="T32" fmla="*/ 53 w 53"/>
                  <a:gd name="T33" fmla="*/ 25 h 29"/>
                  <a:gd name="T34" fmla="*/ 48 w 53"/>
                  <a:gd name="T35" fmla="*/ 29 h 29"/>
                  <a:gd name="T36" fmla="*/ 35 w 53"/>
                  <a:gd name="T3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29">
                    <a:moveTo>
                      <a:pt x="35" y="21"/>
                    </a:moveTo>
                    <a:cubicBezTo>
                      <a:pt x="30" y="21"/>
                      <a:pt x="27" y="20"/>
                      <a:pt x="22" y="20"/>
                    </a:cubicBezTo>
                    <a:cubicBezTo>
                      <a:pt x="20" y="18"/>
                      <a:pt x="16" y="19"/>
                      <a:pt x="12" y="19"/>
                    </a:cubicBezTo>
                    <a:cubicBezTo>
                      <a:pt x="8" y="19"/>
                      <a:pt x="7" y="19"/>
                      <a:pt x="4" y="17"/>
                    </a:cubicBezTo>
                    <a:cubicBezTo>
                      <a:pt x="7" y="14"/>
                      <a:pt x="10" y="14"/>
                      <a:pt x="13" y="13"/>
                    </a:cubicBezTo>
                    <a:cubicBezTo>
                      <a:pt x="12" y="12"/>
                      <a:pt x="12" y="11"/>
                      <a:pt x="13" y="10"/>
                    </a:cubicBezTo>
                    <a:cubicBezTo>
                      <a:pt x="7" y="10"/>
                      <a:pt x="5" y="12"/>
                      <a:pt x="3" y="10"/>
                    </a:cubicBezTo>
                    <a:cubicBezTo>
                      <a:pt x="4" y="9"/>
                      <a:pt x="5" y="8"/>
                      <a:pt x="5" y="7"/>
                    </a:cubicBezTo>
                    <a:cubicBezTo>
                      <a:pt x="1" y="7"/>
                      <a:pt x="0" y="6"/>
                      <a:pt x="0" y="3"/>
                    </a:cubicBezTo>
                    <a:cubicBezTo>
                      <a:pt x="4" y="2"/>
                      <a:pt x="6" y="0"/>
                      <a:pt x="9" y="0"/>
                    </a:cubicBezTo>
                    <a:cubicBezTo>
                      <a:pt x="15" y="0"/>
                      <a:pt x="17" y="6"/>
                      <a:pt x="20" y="6"/>
                    </a:cubicBezTo>
                    <a:cubicBezTo>
                      <a:pt x="23" y="6"/>
                      <a:pt x="24" y="3"/>
                      <a:pt x="26" y="3"/>
                    </a:cubicBezTo>
                    <a:cubicBezTo>
                      <a:pt x="32" y="3"/>
                      <a:pt x="31" y="10"/>
                      <a:pt x="35" y="10"/>
                    </a:cubicBezTo>
                    <a:cubicBezTo>
                      <a:pt x="36" y="10"/>
                      <a:pt x="37" y="8"/>
                      <a:pt x="39" y="8"/>
                    </a:cubicBezTo>
                    <a:cubicBezTo>
                      <a:pt x="43" y="8"/>
                      <a:pt x="46" y="13"/>
                      <a:pt x="47" y="14"/>
                    </a:cubicBezTo>
                    <a:cubicBezTo>
                      <a:pt x="47" y="15"/>
                      <a:pt x="46" y="16"/>
                      <a:pt x="45" y="17"/>
                    </a:cubicBezTo>
                    <a:cubicBezTo>
                      <a:pt x="47" y="19"/>
                      <a:pt x="53" y="22"/>
                      <a:pt x="53" y="25"/>
                    </a:cubicBezTo>
                    <a:cubicBezTo>
                      <a:pt x="53" y="28"/>
                      <a:pt x="50" y="29"/>
                      <a:pt x="48" y="29"/>
                    </a:cubicBezTo>
                    <a:cubicBezTo>
                      <a:pt x="41" y="29"/>
                      <a:pt x="42" y="21"/>
                      <a:pt x="35" y="21"/>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45" name="Freeform 122">
                <a:extLst>
                  <a:ext uri="{FF2B5EF4-FFF2-40B4-BE49-F238E27FC236}">
                    <a16:creationId xmlns:a16="http://schemas.microsoft.com/office/drawing/2014/main" id="{0ECEF36A-CC4D-07F2-FF8E-302C5ECAF670}"/>
                  </a:ext>
                </a:extLst>
              </p:cNvPr>
              <p:cNvSpPr>
                <a:spLocks/>
              </p:cNvSpPr>
              <p:nvPr/>
            </p:nvSpPr>
            <p:spPr bwMode="auto">
              <a:xfrm>
                <a:off x="3006227" y="1781562"/>
                <a:ext cx="43856" cy="12531"/>
              </a:xfrm>
              <a:custGeom>
                <a:avLst/>
                <a:gdLst>
                  <a:gd name="T0" fmla="*/ 5 w 14"/>
                  <a:gd name="T1" fmla="*/ 4 h 4"/>
                  <a:gd name="T2" fmla="*/ 8 w 14"/>
                  <a:gd name="T3" fmla="*/ 0 h 4"/>
                  <a:gd name="T4" fmla="*/ 14 w 14"/>
                  <a:gd name="T5" fmla="*/ 2 h 4"/>
                  <a:gd name="T6" fmla="*/ 5 w 14"/>
                  <a:gd name="T7" fmla="*/ 4 h 4"/>
                </a:gdLst>
                <a:ahLst/>
                <a:cxnLst>
                  <a:cxn ang="0">
                    <a:pos x="T0" y="T1"/>
                  </a:cxn>
                  <a:cxn ang="0">
                    <a:pos x="T2" y="T3"/>
                  </a:cxn>
                  <a:cxn ang="0">
                    <a:pos x="T4" y="T5"/>
                  </a:cxn>
                  <a:cxn ang="0">
                    <a:pos x="T6" y="T7"/>
                  </a:cxn>
                </a:cxnLst>
                <a:rect l="0" t="0" r="r" b="b"/>
                <a:pathLst>
                  <a:path w="14" h="4">
                    <a:moveTo>
                      <a:pt x="5" y="4"/>
                    </a:moveTo>
                    <a:cubicBezTo>
                      <a:pt x="0" y="4"/>
                      <a:pt x="7" y="0"/>
                      <a:pt x="8" y="0"/>
                    </a:cubicBezTo>
                    <a:cubicBezTo>
                      <a:pt x="11" y="0"/>
                      <a:pt x="12" y="1"/>
                      <a:pt x="14" y="2"/>
                    </a:cubicBezTo>
                    <a:cubicBezTo>
                      <a:pt x="13" y="4"/>
                      <a:pt x="10" y="4"/>
                      <a:pt x="5" y="4"/>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46" name="Freeform 123">
                <a:extLst>
                  <a:ext uri="{FF2B5EF4-FFF2-40B4-BE49-F238E27FC236}">
                    <a16:creationId xmlns:a16="http://schemas.microsoft.com/office/drawing/2014/main" id="{6C3AA3D1-1B94-9E42-6ACA-0F76E33F32A4}"/>
                  </a:ext>
                </a:extLst>
              </p:cNvPr>
              <p:cNvSpPr>
                <a:spLocks/>
              </p:cNvSpPr>
              <p:nvPr/>
            </p:nvSpPr>
            <p:spPr bwMode="auto">
              <a:xfrm>
                <a:off x="3167553" y="1831682"/>
                <a:ext cx="435422" cy="139398"/>
              </a:xfrm>
              <a:custGeom>
                <a:avLst/>
                <a:gdLst>
                  <a:gd name="T0" fmla="*/ 140 w 141"/>
                  <a:gd name="T1" fmla="*/ 30 h 45"/>
                  <a:gd name="T2" fmla="*/ 137 w 141"/>
                  <a:gd name="T3" fmla="*/ 34 h 45"/>
                  <a:gd name="T4" fmla="*/ 141 w 141"/>
                  <a:gd name="T5" fmla="*/ 34 h 45"/>
                  <a:gd name="T6" fmla="*/ 117 w 141"/>
                  <a:gd name="T7" fmla="*/ 44 h 45"/>
                  <a:gd name="T8" fmla="*/ 111 w 141"/>
                  <a:gd name="T9" fmla="*/ 40 h 45"/>
                  <a:gd name="T10" fmla="*/ 104 w 141"/>
                  <a:gd name="T11" fmla="*/ 44 h 45"/>
                  <a:gd name="T12" fmla="*/ 81 w 141"/>
                  <a:gd name="T13" fmla="*/ 44 h 45"/>
                  <a:gd name="T14" fmla="*/ 67 w 141"/>
                  <a:gd name="T15" fmla="*/ 39 h 45"/>
                  <a:gd name="T16" fmla="*/ 63 w 141"/>
                  <a:gd name="T17" fmla="*/ 39 h 45"/>
                  <a:gd name="T18" fmla="*/ 55 w 141"/>
                  <a:gd name="T19" fmla="*/ 44 h 45"/>
                  <a:gd name="T20" fmla="*/ 35 w 141"/>
                  <a:gd name="T21" fmla="*/ 31 h 45"/>
                  <a:gd name="T22" fmla="*/ 38 w 141"/>
                  <a:gd name="T23" fmla="*/ 27 h 45"/>
                  <a:gd name="T24" fmla="*/ 27 w 141"/>
                  <a:gd name="T25" fmla="*/ 12 h 45"/>
                  <a:gd name="T26" fmla="*/ 21 w 141"/>
                  <a:gd name="T27" fmla="*/ 15 h 45"/>
                  <a:gd name="T28" fmla="*/ 0 w 141"/>
                  <a:gd name="T29" fmla="*/ 5 h 45"/>
                  <a:gd name="T30" fmla="*/ 9 w 141"/>
                  <a:gd name="T31" fmla="*/ 0 h 45"/>
                  <a:gd name="T32" fmla="*/ 34 w 141"/>
                  <a:gd name="T33" fmla="*/ 11 h 45"/>
                  <a:gd name="T34" fmla="*/ 40 w 141"/>
                  <a:gd name="T35" fmla="*/ 8 h 45"/>
                  <a:gd name="T36" fmla="*/ 45 w 141"/>
                  <a:gd name="T37" fmla="*/ 8 h 45"/>
                  <a:gd name="T38" fmla="*/ 58 w 141"/>
                  <a:gd name="T39" fmla="*/ 17 h 45"/>
                  <a:gd name="T40" fmla="*/ 47 w 141"/>
                  <a:gd name="T41" fmla="*/ 17 h 45"/>
                  <a:gd name="T42" fmla="*/ 60 w 141"/>
                  <a:gd name="T43" fmla="*/ 23 h 45"/>
                  <a:gd name="T44" fmla="*/ 58 w 141"/>
                  <a:gd name="T45" fmla="*/ 25 h 45"/>
                  <a:gd name="T46" fmla="*/ 62 w 141"/>
                  <a:gd name="T47" fmla="*/ 26 h 45"/>
                  <a:gd name="T48" fmla="*/ 82 w 141"/>
                  <a:gd name="T49" fmla="*/ 30 h 45"/>
                  <a:gd name="T50" fmla="*/ 118 w 141"/>
                  <a:gd name="T51" fmla="*/ 23 h 45"/>
                  <a:gd name="T52" fmla="*/ 141 w 141"/>
                  <a:gd name="T53" fmla="*/ 31 h 45"/>
                  <a:gd name="T54" fmla="*/ 138 w 141"/>
                  <a:gd name="T55" fmla="*/ 31 h 45"/>
                  <a:gd name="T56" fmla="*/ 140 w 141"/>
                  <a:gd name="T57"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1" h="45">
                    <a:moveTo>
                      <a:pt x="140" y="30"/>
                    </a:moveTo>
                    <a:cubicBezTo>
                      <a:pt x="139" y="31"/>
                      <a:pt x="138" y="32"/>
                      <a:pt x="137" y="34"/>
                    </a:cubicBezTo>
                    <a:cubicBezTo>
                      <a:pt x="139" y="34"/>
                      <a:pt x="141" y="34"/>
                      <a:pt x="141" y="34"/>
                    </a:cubicBezTo>
                    <a:cubicBezTo>
                      <a:pt x="140" y="44"/>
                      <a:pt x="127" y="44"/>
                      <a:pt x="117" y="44"/>
                    </a:cubicBezTo>
                    <a:cubicBezTo>
                      <a:pt x="113" y="44"/>
                      <a:pt x="112" y="42"/>
                      <a:pt x="111" y="40"/>
                    </a:cubicBezTo>
                    <a:cubicBezTo>
                      <a:pt x="107" y="40"/>
                      <a:pt x="107" y="42"/>
                      <a:pt x="104" y="44"/>
                    </a:cubicBezTo>
                    <a:cubicBezTo>
                      <a:pt x="81" y="44"/>
                      <a:pt x="81" y="44"/>
                      <a:pt x="81" y="44"/>
                    </a:cubicBezTo>
                    <a:cubicBezTo>
                      <a:pt x="75" y="45"/>
                      <a:pt x="66" y="44"/>
                      <a:pt x="67" y="39"/>
                    </a:cubicBezTo>
                    <a:cubicBezTo>
                      <a:pt x="63" y="39"/>
                      <a:pt x="63" y="39"/>
                      <a:pt x="63" y="39"/>
                    </a:cubicBezTo>
                    <a:cubicBezTo>
                      <a:pt x="62" y="41"/>
                      <a:pt x="58" y="44"/>
                      <a:pt x="55" y="44"/>
                    </a:cubicBezTo>
                    <a:cubicBezTo>
                      <a:pt x="49" y="44"/>
                      <a:pt x="35" y="37"/>
                      <a:pt x="35" y="31"/>
                    </a:cubicBezTo>
                    <a:cubicBezTo>
                      <a:pt x="35" y="29"/>
                      <a:pt x="37" y="27"/>
                      <a:pt x="38" y="27"/>
                    </a:cubicBezTo>
                    <a:cubicBezTo>
                      <a:pt x="33" y="21"/>
                      <a:pt x="32" y="17"/>
                      <a:pt x="27" y="12"/>
                    </a:cubicBezTo>
                    <a:cubicBezTo>
                      <a:pt x="25" y="14"/>
                      <a:pt x="23" y="15"/>
                      <a:pt x="21" y="15"/>
                    </a:cubicBezTo>
                    <a:cubicBezTo>
                      <a:pt x="18" y="15"/>
                      <a:pt x="0" y="7"/>
                      <a:pt x="0" y="5"/>
                    </a:cubicBezTo>
                    <a:cubicBezTo>
                      <a:pt x="0" y="0"/>
                      <a:pt x="5" y="0"/>
                      <a:pt x="9" y="0"/>
                    </a:cubicBezTo>
                    <a:cubicBezTo>
                      <a:pt x="22" y="0"/>
                      <a:pt x="24" y="11"/>
                      <a:pt x="34" y="11"/>
                    </a:cubicBezTo>
                    <a:cubicBezTo>
                      <a:pt x="37" y="11"/>
                      <a:pt x="38" y="10"/>
                      <a:pt x="40" y="8"/>
                    </a:cubicBezTo>
                    <a:cubicBezTo>
                      <a:pt x="42" y="8"/>
                      <a:pt x="45" y="8"/>
                      <a:pt x="45" y="8"/>
                    </a:cubicBezTo>
                    <a:cubicBezTo>
                      <a:pt x="42" y="15"/>
                      <a:pt x="56" y="13"/>
                      <a:pt x="58" y="17"/>
                    </a:cubicBezTo>
                    <a:cubicBezTo>
                      <a:pt x="47" y="17"/>
                      <a:pt x="47" y="17"/>
                      <a:pt x="47" y="17"/>
                    </a:cubicBezTo>
                    <a:cubicBezTo>
                      <a:pt x="49" y="25"/>
                      <a:pt x="56" y="20"/>
                      <a:pt x="60" y="23"/>
                    </a:cubicBezTo>
                    <a:cubicBezTo>
                      <a:pt x="59" y="24"/>
                      <a:pt x="58" y="24"/>
                      <a:pt x="58" y="25"/>
                    </a:cubicBezTo>
                    <a:cubicBezTo>
                      <a:pt x="58" y="29"/>
                      <a:pt x="61" y="27"/>
                      <a:pt x="62" y="26"/>
                    </a:cubicBezTo>
                    <a:cubicBezTo>
                      <a:pt x="69" y="28"/>
                      <a:pt x="75" y="30"/>
                      <a:pt x="82" y="30"/>
                    </a:cubicBezTo>
                    <a:cubicBezTo>
                      <a:pt x="98" y="30"/>
                      <a:pt x="103" y="23"/>
                      <a:pt x="118" y="23"/>
                    </a:cubicBezTo>
                    <a:cubicBezTo>
                      <a:pt x="129" y="23"/>
                      <a:pt x="137" y="23"/>
                      <a:pt x="141" y="31"/>
                    </a:cubicBezTo>
                    <a:cubicBezTo>
                      <a:pt x="140" y="31"/>
                      <a:pt x="139" y="31"/>
                      <a:pt x="138" y="31"/>
                    </a:cubicBezTo>
                    <a:lnTo>
                      <a:pt x="140" y="3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47" name="Freeform 124">
                <a:extLst>
                  <a:ext uri="{FF2B5EF4-FFF2-40B4-BE49-F238E27FC236}">
                    <a16:creationId xmlns:a16="http://schemas.microsoft.com/office/drawing/2014/main" id="{D927E0BC-52F2-B318-BC7A-402DBF9EC573}"/>
                  </a:ext>
                </a:extLst>
              </p:cNvPr>
              <p:cNvSpPr>
                <a:spLocks/>
              </p:cNvSpPr>
              <p:nvPr/>
            </p:nvSpPr>
            <p:spPr bwMode="auto">
              <a:xfrm>
                <a:off x="3173818" y="1905296"/>
                <a:ext cx="76747" cy="59519"/>
              </a:xfrm>
              <a:custGeom>
                <a:avLst/>
                <a:gdLst>
                  <a:gd name="T0" fmla="*/ 4 w 25"/>
                  <a:gd name="T1" fmla="*/ 7 h 19"/>
                  <a:gd name="T2" fmla="*/ 13 w 25"/>
                  <a:gd name="T3" fmla="*/ 0 h 19"/>
                  <a:gd name="T4" fmla="*/ 25 w 25"/>
                  <a:gd name="T5" fmla="*/ 9 h 19"/>
                  <a:gd name="T6" fmla="*/ 19 w 25"/>
                  <a:gd name="T7" fmla="*/ 19 h 19"/>
                  <a:gd name="T8" fmla="*/ 0 w 25"/>
                  <a:gd name="T9" fmla="*/ 11 h 19"/>
                  <a:gd name="T10" fmla="*/ 4 w 25"/>
                  <a:gd name="T11" fmla="*/ 7 h 19"/>
                </a:gdLst>
                <a:ahLst/>
                <a:cxnLst>
                  <a:cxn ang="0">
                    <a:pos x="T0" y="T1"/>
                  </a:cxn>
                  <a:cxn ang="0">
                    <a:pos x="T2" y="T3"/>
                  </a:cxn>
                  <a:cxn ang="0">
                    <a:pos x="T4" y="T5"/>
                  </a:cxn>
                  <a:cxn ang="0">
                    <a:pos x="T6" y="T7"/>
                  </a:cxn>
                  <a:cxn ang="0">
                    <a:pos x="T8" y="T9"/>
                  </a:cxn>
                  <a:cxn ang="0">
                    <a:pos x="T10" y="T11"/>
                  </a:cxn>
                </a:cxnLst>
                <a:rect l="0" t="0" r="r" b="b"/>
                <a:pathLst>
                  <a:path w="25" h="19">
                    <a:moveTo>
                      <a:pt x="4" y="7"/>
                    </a:moveTo>
                    <a:cubicBezTo>
                      <a:pt x="7" y="7"/>
                      <a:pt x="6" y="0"/>
                      <a:pt x="13" y="0"/>
                    </a:cubicBezTo>
                    <a:cubicBezTo>
                      <a:pt x="18" y="0"/>
                      <a:pt x="25" y="6"/>
                      <a:pt x="25" y="9"/>
                    </a:cubicBezTo>
                    <a:cubicBezTo>
                      <a:pt x="25" y="14"/>
                      <a:pt x="23" y="19"/>
                      <a:pt x="19" y="19"/>
                    </a:cubicBezTo>
                    <a:cubicBezTo>
                      <a:pt x="17" y="19"/>
                      <a:pt x="0" y="11"/>
                      <a:pt x="0" y="11"/>
                    </a:cubicBezTo>
                    <a:cubicBezTo>
                      <a:pt x="0" y="8"/>
                      <a:pt x="3" y="7"/>
                      <a:pt x="4" y="7"/>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48" name="Freeform 125">
                <a:extLst>
                  <a:ext uri="{FF2B5EF4-FFF2-40B4-BE49-F238E27FC236}">
                    <a16:creationId xmlns:a16="http://schemas.microsoft.com/office/drawing/2014/main" id="{4B6CA4F0-D54D-75F6-1D6C-BB33836436F8}"/>
                  </a:ext>
                </a:extLst>
              </p:cNvPr>
              <p:cNvSpPr>
                <a:spLocks/>
              </p:cNvSpPr>
              <p:nvPr/>
            </p:nvSpPr>
            <p:spPr bwMode="auto">
              <a:xfrm>
                <a:off x="3181650" y="1794091"/>
                <a:ext cx="72048" cy="21928"/>
              </a:xfrm>
              <a:custGeom>
                <a:avLst/>
                <a:gdLst>
                  <a:gd name="T0" fmla="*/ 19 w 23"/>
                  <a:gd name="T1" fmla="*/ 0 h 7"/>
                  <a:gd name="T2" fmla="*/ 23 w 23"/>
                  <a:gd name="T3" fmla="*/ 0 h 7"/>
                  <a:gd name="T4" fmla="*/ 23 w 23"/>
                  <a:gd name="T5" fmla="*/ 4 h 7"/>
                  <a:gd name="T6" fmla="*/ 18 w 23"/>
                  <a:gd name="T7" fmla="*/ 7 h 7"/>
                  <a:gd name="T8" fmla="*/ 0 w 23"/>
                  <a:gd name="T9" fmla="*/ 4 h 7"/>
                  <a:gd name="T10" fmla="*/ 19 w 23"/>
                  <a:gd name="T11" fmla="*/ 0 h 7"/>
                </a:gdLst>
                <a:ahLst/>
                <a:cxnLst>
                  <a:cxn ang="0">
                    <a:pos x="T0" y="T1"/>
                  </a:cxn>
                  <a:cxn ang="0">
                    <a:pos x="T2" y="T3"/>
                  </a:cxn>
                  <a:cxn ang="0">
                    <a:pos x="T4" y="T5"/>
                  </a:cxn>
                  <a:cxn ang="0">
                    <a:pos x="T6" y="T7"/>
                  </a:cxn>
                  <a:cxn ang="0">
                    <a:pos x="T8" y="T9"/>
                  </a:cxn>
                  <a:cxn ang="0">
                    <a:pos x="T10" y="T11"/>
                  </a:cxn>
                </a:cxnLst>
                <a:rect l="0" t="0" r="r" b="b"/>
                <a:pathLst>
                  <a:path w="23" h="7">
                    <a:moveTo>
                      <a:pt x="19" y="0"/>
                    </a:moveTo>
                    <a:cubicBezTo>
                      <a:pt x="22" y="0"/>
                      <a:pt x="20" y="1"/>
                      <a:pt x="23" y="0"/>
                    </a:cubicBezTo>
                    <a:cubicBezTo>
                      <a:pt x="23" y="2"/>
                      <a:pt x="23" y="3"/>
                      <a:pt x="23" y="4"/>
                    </a:cubicBezTo>
                    <a:cubicBezTo>
                      <a:pt x="23" y="5"/>
                      <a:pt x="21" y="7"/>
                      <a:pt x="18" y="7"/>
                    </a:cubicBezTo>
                    <a:cubicBezTo>
                      <a:pt x="17" y="7"/>
                      <a:pt x="0" y="4"/>
                      <a:pt x="0" y="4"/>
                    </a:cubicBezTo>
                    <a:cubicBezTo>
                      <a:pt x="3" y="1"/>
                      <a:pt x="13" y="0"/>
                      <a:pt x="19" y="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49" name="Freeform 126">
                <a:extLst>
                  <a:ext uri="{FF2B5EF4-FFF2-40B4-BE49-F238E27FC236}">
                    <a16:creationId xmlns:a16="http://schemas.microsoft.com/office/drawing/2014/main" id="{83AB5746-67B5-2886-0DA8-E4C26FA21252}"/>
                  </a:ext>
                </a:extLst>
              </p:cNvPr>
              <p:cNvSpPr>
                <a:spLocks/>
              </p:cNvSpPr>
              <p:nvPr/>
            </p:nvSpPr>
            <p:spPr bwMode="auto">
              <a:xfrm>
                <a:off x="3129964" y="1729873"/>
                <a:ext cx="83013" cy="64218"/>
              </a:xfrm>
              <a:custGeom>
                <a:avLst/>
                <a:gdLst>
                  <a:gd name="T0" fmla="*/ 7 w 27"/>
                  <a:gd name="T1" fmla="*/ 18 h 21"/>
                  <a:gd name="T2" fmla="*/ 9 w 27"/>
                  <a:gd name="T3" fmla="*/ 15 h 21"/>
                  <a:gd name="T4" fmla="*/ 0 w 27"/>
                  <a:gd name="T5" fmla="*/ 4 h 21"/>
                  <a:gd name="T6" fmla="*/ 7 w 27"/>
                  <a:gd name="T7" fmla="*/ 0 h 21"/>
                  <a:gd name="T8" fmla="*/ 17 w 27"/>
                  <a:gd name="T9" fmla="*/ 4 h 21"/>
                  <a:gd name="T10" fmla="*/ 27 w 27"/>
                  <a:gd name="T11" fmla="*/ 10 h 21"/>
                  <a:gd name="T12" fmla="*/ 27 w 27"/>
                  <a:gd name="T13" fmla="*/ 18 h 21"/>
                  <a:gd name="T14" fmla="*/ 7 w 27"/>
                  <a:gd name="T15" fmla="*/ 1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1">
                    <a:moveTo>
                      <a:pt x="7" y="18"/>
                    </a:moveTo>
                    <a:cubicBezTo>
                      <a:pt x="7" y="16"/>
                      <a:pt x="9" y="15"/>
                      <a:pt x="9" y="15"/>
                    </a:cubicBezTo>
                    <a:cubicBezTo>
                      <a:pt x="6" y="11"/>
                      <a:pt x="0" y="10"/>
                      <a:pt x="0" y="4"/>
                    </a:cubicBezTo>
                    <a:cubicBezTo>
                      <a:pt x="0" y="1"/>
                      <a:pt x="4" y="0"/>
                      <a:pt x="7" y="0"/>
                    </a:cubicBezTo>
                    <a:cubicBezTo>
                      <a:pt x="7" y="2"/>
                      <a:pt x="13" y="4"/>
                      <a:pt x="17" y="4"/>
                    </a:cubicBezTo>
                    <a:cubicBezTo>
                      <a:pt x="17" y="11"/>
                      <a:pt x="27" y="4"/>
                      <a:pt x="27" y="10"/>
                    </a:cubicBezTo>
                    <a:cubicBezTo>
                      <a:pt x="27" y="13"/>
                      <a:pt x="26" y="15"/>
                      <a:pt x="27" y="18"/>
                    </a:cubicBezTo>
                    <a:cubicBezTo>
                      <a:pt x="17" y="20"/>
                      <a:pt x="7" y="21"/>
                      <a:pt x="7" y="18"/>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50" name="Freeform 127">
                <a:extLst>
                  <a:ext uri="{FF2B5EF4-FFF2-40B4-BE49-F238E27FC236}">
                    <a16:creationId xmlns:a16="http://schemas.microsoft.com/office/drawing/2014/main" id="{CC74FF41-C716-0CB9-F6CF-31C6F531F51A}"/>
                  </a:ext>
                </a:extLst>
              </p:cNvPr>
              <p:cNvSpPr>
                <a:spLocks/>
              </p:cNvSpPr>
              <p:nvPr/>
            </p:nvSpPr>
            <p:spPr bwMode="auto">
              <a:xfrm>
                <a:off x="3098637" y="1667224"/>
                <a:ext cx="31325" cy="18795"/>
              </a:xfrm>
              <a:custGeom>
                <a:avLst/>
                <a:gdLst>
                  <a:gd name="T0" fmla="*/ 10 w 10"/>
                  <a:gd name="T1" fmla="*/ 0 h 6"/>
                  <a:gd name="T2" fmla="*/ 10 w 10"/>
                  <a:gd name="T3" fmla="*/ 6 h 6"/>
                  <a:gd name="T4" fmla="*/ 5 w 10"/>
                  <a:gd name="T5" fmla="*/ 6 h 6"/>
                  <a:gd name="T6" fmla="*/ 0 w 10"/>
                  <a:gd name="T7" fmla="*/ 0 h 6"/>
                  <a:gd name="T8" fmla="*/ 10 w 10"/>
                  <a:gd name="T9" fmla="*/ 0 h 6"/>
                </a:gdLst>
                <a:ahLst/>
                <a:cxnLst>
                  <a:cxn ang="0">
                    <a:pos x="T0" y="T1"/>
                  </a:cxn>
                  <a:cxn ang="0">
                    <a:pos x="T2" y="T3"/>
                  </a:cxn>
                  <a:cxn ang="0">
                    <a:pos x="T4" y="T5"/>
                  </a:cxn>
                  <a:cxn ang="0">
                    <a:pos x="T6" y="T7"/>
                  </a:cxn>
                  <a:cxn ang="0">
                    <a:pos x="T8" y="T9"/>
                  </a:cxn>
                </a:cxnLst>
                <a:rect l="0" t="0" r="r" b="b"/>
                <a:pathLst>
                  <a:path w="10" h="6">
                    <a:moveTo>
                      <a:pt x="10" y="0"/>
                    </a:moveTo>
                    <a:cubicBezTo>
                      <a:pt x="10" y="6"/>
                      <a:pt x="10" y="6"/>
                      <a:pt x="10" y="6"/>
                    </a:cubicBezTo>
                    <a:cubicBezTo>
                      <a:pt x="5" y="6"/>
                      <a:pt x="5" y="6"/>
                      <a:pt x="5" y="6"/>
                    </a:cubicBezTo>
                    <a:cubicBezTo>
                      <a:pt x="3" y="4"/>
                      <a:pt x="0" y="4"/>
                      <a:pt x="0" y="0"/>
                    </a:cubicBezTo>
                    <a:cubicBezTo>
                      <a:pt x="4" y="0"/>
                      <a:pt x="8" y="0"/>
                      <a:pt x="10" y="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51" name="Freeform 128">
                <a:extLst>
                  <a:ext uri="{FF2B5EF4-FFF2-40B4-BE49-F238E27FC236}">
                    <a16:creationId xmlns:a16="http://schemas.microsoft.com/office/drawing/2014/main" id="{218B0482-EA51-0C63-1734-4E4AB19B463C}"/>
                  </a:ext>
                </a:extLst>
              </p:cNvPr>
              <p:cNvSpPr>
                <a:spLocks/>
              </p:cNvSpPr>
              <p:nvPr/>
            </p:nvSpPr>
            <p:spPr bwMode="auto">
              <a:xfrm>
                <a:off x="3187915" y="1590477"/>
                <a:ext cx="275662" cy="184820"/>
              </a:xfrm>
              <a:custGeom>
                <a:avLst/>
                <a:gdLst>
                  <a:gd name="T0" fmla="*/ 59 w 89"/>
                  <a:gd name="T1" fmla="*/ 24 h 60"/>
                  <a:gd name="T2" fmla="*/ 63 w 89"/>
                  <a:gd name="T3" fmla="*/ 24 h 60"/>
                  <a:gd name="T4" fmla="*/ 63 w 89"/>
                  <a:gd name="T5" fmla="*/ 20 h 60"/>
                  <a:gd name="T6" fmla="*/ 61 w 89"/>
                  <a:gd name="T7" fmla="*/ 18 h 60"/>
                  <a:gd name="T8" fmla="*/ 64 w 89"/>
                  <a:gd name="T9" fmla="*/ 18 h 60"/>
                  <a:gd name="T10" fmla="*/ 68 w 89"/>
                  <a:gd name="T11" fmla="*/ 23 h 60"/>
                  <a:gd name="T12" fmla="*/ 71 w 89"/>
                  <a:gd name="T13" fmla="*/ 27 h 60"/>
                  <a:gd name="T14" fmla="*/ 69 w 89"/>
                  <a:gd name="T15" fmla="*/ 32 h 60"/>
                  <a:gd name="T16" fmla="*/ 74 w 89"/>
                  <a:gd name="T17" fmla="*/ 32 h 60"/>
                  <a:gd name="T18" fmla="*/ 88 w 89"/>
                  <a:gd name="T19" fmla="*/ 35 h 60"/>
                  <a:gd name="T20" fmla="*/ 88 w 89"/>
                  <a:gd name="T21" fmla="*/ 40 h 60"/>
                  <a:gd name="T22" fmla="*/ 81 w 89"/>
                  <a:gd name="T23" fmla="*/ 41 h 60"/>
                  <a:gd name="T24" fmla="*/ 68 w 89"/>
                  <a:gd name="T25" fmla="*/ 50 h 60"/>
                  <a:gd name="T26" fmla="*/ 63 w 89"/>
                  <a:gd name="T27" fmla="*/ 45 h 60"/>
                  <a:gd name="T28" fmla="*/ 60 w 89"/>
                  <a:gd name="T29" fmla="*/ 49 h 60"/>
                  <a:gd name="T30" fmla="*/ 64 w 89"/>
                  <a:gd name="T31" fmla="*/ 55 h 60"/>
                  <a:gd name="T32" fmla="*/ 58 w 89"/>
                  <a:gd name="T33" fmla="*/ 55 h 60"/>
                  <a:gd name="T34" fmla="*/ 58 w 89"/>
                  <a:gd name="T35" fmla="*/ 58 h 60"/>
                  <a:gd name="T36" fmla="*/ 48 w 89"/>
                  <a:gd name="T37" fmla="*/ 53 h 60"/>
                  <a:gd name="T38" fmla="*/ 41 w 89"/>
                  <a:gd name="T39" fmla="*/ 60 h 60"/>
                  <a:gd name="T40" fmla="*/ 30 w 89"/>
                  <a:gd name="T41" fmla="*/ 55 h 60"/>
                  <a:gd name="T42" fmla="*/ 33 w 89"/>
                  <a:gd name="T43" fmla="*/ 53 h 60"/>
                  <a:gd name="T44" fmla="*/ 21 w 89"/>
                  <a:gd name="T45" fmla="*/ 45 h 60"/>
                  <a:gd name="T46" fmla="*/ 42 w 89"/>
                  <a:gd name="T47" fmla="*/ 40 h 60"/>
                  <a:gd name="T48" fmla="*/ 31 w 89"/>
                  <a:gd name="T49" fmla="*/ 37 h 60"/>
                  <a:gd name="T50" fmla="*/ 22 w 89"/>
                  <a:gd name="T51" fmla="*/ 40 h 60"/>
                  <a:gd name="T52" fmla="*/ 18 w 89"/>
                  <a:gd name="T53" fmla="*/ 36 h 60"/>
                  <a:gd name="T54" fmla="*/ 12 w 89"/>
                  <a:gd name="T55" fmla="*/ 38 h 60"/>
                  <a:gd name="T56" fmla="*/ 10 w 89"/>
                  <a:gd name="T57" fmla="*/ 35 h 60"/>
                  <a:gd name="T58" fmla="*/ 16 w 89"/>
                  <a:gd name="T59" fmla="*/ 32 h 60"/>
                  <a:gd name="T60" fmla="*/ 0 w 89"/>
                  <a:gd name="T61" fmla="*/ 23 h 60"/>
                  <a:gd name="T62" fmla="*/ 4 w 89"/>
                  <a:gd name="T63" fmla="*/ 23 h 60"/>
                  <a:gd name="T64" fmla="*/ 13 w 89"/>
                  <a:gd name="T65" fmla="*/ 25 h 60"/>
                  <a:gd name="T66" fmla="*/ 15 w 89"/>
                  <a:gd name="T67" fmla="*/ 23 h 60"/>
                  <a:gd name="T68" fmla="*/ 2 w 89"/>
                  <a:gd name="T69" fmla="*/ 17 h 60"/>
                  <a:gd name="T70" fmla="*/ 9 w 89"/>
                  <a:gd name="T71" fmla="*/ 14 h 60"/>
                  <a:gd name="T72" fmla="*/ 17 w 89"/>
                  <a:gd name="T73" fmla="*/ 16 h 60"/>
                  <a:gd name="T74" fmla="*/ 20 w 89"/>
                  <a:gd name="T75" fmla="*/ 13 h 60"/>
                  <a:gd name="T76" fmla="*/ 12 w 89"/>
                  <a:gd name="T77" fmla="*/ 13 h 60"/>
                  <a:gd name="T78" fmla="*/ 8 w 89"/>
                  <a:gd name="T79" fmla="*/ 8 h 60"/>
                  <a:gd name="T80" fmla="*/ 19 w 89"/>
                  <a:gd name="T81" fmla="*/ 6 h 60"/>
                  <a:gd name="T82" fmla="*/ 24 w 89"/>
                  <a:gd name="T83" fmla="*/ 6 h 60"/>
                  <a:gd name="T84" fmla="*/ 15 w 89"/>
                  <a:gd name="T85" fmla="*/ 0 h 60"/>
                  <a:gd name="T86" fmla="*/ 33 w 89"/>
                  <a:gd name="T87" fmla="*/ 3 h 60"/>
                  <a:gd name="T88" fmla="*/ 43 w 89"/>
                  <a:gd name="T89" fmla="*/ 15 h 60"/>
                  <a:gd name="T90" fmla="*/ 54 w 89"/>
                  <a:gd name="T91" fmla="*/ 16 h 60"/>
                  <a:gd name="T92" fmla="*/ 59 w 89"/>
                  <a:gd name="T93"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9" h="60">
                    <a:moveTo>
                      <a:pt x="59" y="24"/>
                    </a:moveTo>
                    <a:cubicBezTo>
                      <a:pt x="63" y="24"/>
                      <a:pt x="63" y="24"/>
                      <a:pt x="63" y="24"/>
                    </a:cubicBezTo>
                    <a:cubicBezTo>
                      <a:pt x="63" y="20"/>
                      <a:pt x="63" y="20"/>
                      <a:pt x="63" y="20"/>
                    </a:cubicBezTo>
                    <a:cubicBezTo>
                      <a:pt x="61" y="18"/>
                      <a:pt x="61" y="18"/>
                      <a:pt x="61" y="18"/>
                    </a:cubicBezTo>
                    <a:cubicBezTo>
                      <a:pt x="62" y="18"/>
                      <a:pt x="63" y="18"/>
                      <a:pt x="64" y="18"/>
                    </a:cubicBezTo>
                    <a:cubicBezTo>
                      <a:pt x="68" y="18"/>
                      <a:pt x="68" y="20"/>
                      <a:pt x="68" y="23"/>
                    </a:cubicBezTo>
                    <a:cubicBezTo>
                      <a:pt x="68" y="25"/>
                      <a:pt x="71" y="25"/>
                      <a:pt x="71" y="27"/>
                    </a:cubicBezTo>
                    <a:cubicBezTo>
                      <a:pt x="71" y="29"/>
                      <a:pt x="69" y="30"/>
                      <a:pt x="69" y="32"/>
                    </a:cubicBezTo>
                    <a:cubicBezTo>
                      <a:pt x="69" y="34"/>
                      <a:pt x="74" y="32"/>
                      <a:pt x="74" y="32"/>
                    </a:cubicBezTo>
                    <a:cubicBezTo>
                      <a:pt x="77" y="32"/>
                      <a:pt x="85" y="35"/>
                      <a:pt x="88" y="35"/>
                    </a:cubicBezTo>
                    <a:cubicBezTo>
                      <a:pt x="88" y="37"/>
                      <a:pt x="89" y="39"/>
                      <a:pt x="88" y="40"/>
                    </a:cubicBezTo>
                    <a:cubicBezTo>
                      <a:pt x="87" y="41"/>
                      <a:pt x="84" y="41"/>
                      <a:pt x="81" y="41"/>
                    </a:cubicBezTo>
                    <a:cubicBezTo>
                      <a:pt x="76" y="42"/>
                      <a:pt x="72" y="50"/>
                      <a:pt x="68" y="50"/>
                    </a:cubicBezTo>
                    <a:cubicBezTo>
                      <a:pt x="64" y="50"/>
                      <a:pt x="64" y="48"/>
                      <a:pt x="63" y="45"/>
                    </a:cubicBezTo>
                    <a:cubicBezTo>
                      <a:pt x="62" y="46"/>
                      <a:pt x="61" y="47"/>
                      <a:pt x="60" y="49"/>
                    </a:cubicBezTo>
                    <a:cubicBezTo>
                      <a:pt x="62" y="52"/>
                      <a:pt x="63" y="52"/>
                      <a:pt x="64" y="55"/>
                    </a:cubicBezTo>
                    <a:cubicBezTo>
                      <a:pt x="58" y="55"/>
                      <a:pt x="58" y="55"/>
                      <a:pt x="58" y="55"/>
                    </a:cubicBezTo>
                    <a:cubicBezTo>
                      <a:pt x="58" y="58"/>
                      <a:pt x="58" y="58"/>
                      <a:pt x="58" y="58"/>
                    </a:cubicBezTo>
                    <a:cubicBezTo>
                      <a:pt x="56" y="59"/>
                      <a:pt x="51" y="55"/>
                      <a:pt x="48" y="53"/>
                    </a:cubicBezTo>
                    <a:cubicBezTo>
                      <a:pt x="48" y="58"/>
                      <a:pt x="46" y="60"/>
                      <a:pt x="41" y="60"/>
                    </a:cubicBezTo>
                    <a:cubicBezTo>
                      <a:pt x="37" y="60"/>
                      <a:pt x="30" y="59"/>
                      <a:pt x="30" y="55"/>
                    </a:cubicBezTo>
                    <a:cubicBezTo>
                      <a:pt x="32" y="54"/>
                      <a:pt x="33" y="54"/>
                      <a:pt x="33" y="53"/>
                    </a:cubicBezTo>
                    <a:cubicBezTo>
                      <a:pt x="29" y="53"/>
                      <a:pt x="21" y="50"/>
                      <a:pt x="21" y="45"/>
                    </a:cubicBezTo>
                    <a:cubicBezTo>
                      <a:pt x="21" y="40"/>
                      <a:pt x="38" y="41"/>
                      <a:pt x="42" y="40"/>
                    </a:cubicBezTo>
                    <a:cubicBezTo>
                      <a:pt x="38" y="39"/>
                      <a:pt x="35" y="37"/>
                      <a:pt x="31" y="37"/>
                    </a:cubicBezTo>
                    <a:cubicBezTo>
                      <a:pt x="26" y="37"/>
                      <a:pt x="25" y="40"/>
                      <a:pt x="22" y="40"/>
                    </a:cubicBezTo>
                    <a:cubicBezTo>
                      <a:pt x="19" y="40"/>
                      <a:pt x="19" y="38"/>
                      <a:pt x="18" y="36"/>
                    </a:cubicBezTo>
                    <a:cubicBezTo>
                      <a:pt x="15" y="37"/>
                      <a:pt x="14" y="38"/>
                      <a:pt x="12" y="38"/>
                    </a:cubicBezTo>
                    <a:cubicBezTo>
                      <a:pt x="10" y="38"/>
                      <a:pt x="10" y="37"/>
                      <a:pt x="10" y="35"/>
                    </a:cubicBezTo>
                    <a:cubicBezTo>
                      <a:pt x="13" y="34"/>
                      <a:pt x="15" y="34"/>
                      <a:pt x="16" y="32"/>
                    </a:cubicBezTo>
                    <a:cubicBezTo>
                      <a:pt x="7" y="32"/>
                      <a:pt x="0" y="31"/>
                      <a:pt x="0" y="23"/>
                    </a:cubicBezTo>
                    <a:cubicBezTo>
                      <a:pt x="4" y="23"/>
                      <a:pt x="4" y="23"/>
                      <a:pt x="4" y="23"/>
                    </a:cubicBezTo>
                    <a:cubicBezTo>
                      <a:pt x="5" y="24"/>
                      <a:pt x="10" y="25"/>
                      <a:pt x="13" y="25"/>
                    </a:cubicBezTo>
                    <a:cubicBezTo>
                      <a:pt x="14" y="25"/>
                      <a:pt x="15" y="23"/>
                      <a:pt x="15" y="23"/>
                    </a:cubicBezTo>
                    <a:cubicBezTo>
                      <a:pt x="11" y="22"/>
                      <a:pt x="2" y="20"/>
                      <a:pt x="2" y="17"/>
                    </a:cubicBezTo>
                    <a:cubicBezTo>
                      <a:pt x="2" y="14"/>
                      <a:pt x="7" y="14"/>
                      <a:pt x="9" y="14"/>
                    </a:cubicBezTo>
                    <a:cubicBezTo>
                      <a:pt x="13" y="14"/>
                      <a:pt x="15" y="16"/>
                      <a:pt x="17" y="16"/>
                    </a:cubicBezTo>
                    <a:cubicBezTo>
                      <a:pt x="19" y="16"/>
                      <a:pt x="19" y="14"/>
                      <a:pt x="20" y="13"/>
                    </a:cubicBezTo>
                    <a:cubicBezTo>
                      <a:pt x="17" y="11"/>
                      <a:pt x="14" y="13"/>
                      <a:pt x="12" y="13"/>
                    </a:cubicBezTo>
                    <a:cubicBezTo>
                      <a:pt x="11" y="13"/>
                      <a:pt x="8" y="9"/>
                      <a:pt x="8" y="8"/>
                    </a:cubicBezTo>
                    <a:cubicBezTo>
                      <a:pt x="12" y="6"/>
                      <a:pt x="14" y="5"/>
                      <a:pt x="19" y="6"/>
                    </a:cubicBezTo>
                    <a:cubicBezTo>
                      <a:pt x="24" y="6"/>
                      <a:pt x="24" y="6"/>
                      <a:pt x="24" y="6"/>
                    </a:cubicBezTo>
                    <a:cubicBezTo>
                      <a:pt x="21" y="4"/>
                      <a:pt x="16" y="4"/>
                      <a:pt x="15" y="0"/>
                    </a:cubicBezTo>
                    <a:cubicBezTo>
                      <a:pt x="23" y="0"/>
                      <a:pt x="28" y="1"/>
                      <a:pt x="33" y="3"/>
                    </a:cubicBezTo>
                    <a:cubicBezTo>
                      <a:pt x="39" y="5"/>
                      <a:pt x="38" y="14"/>
                      <a:pt x="43" y="15"/>
                    </a:cubicBezTo>
                    <a:cubicBezTo>
                      <a:pt x="47" y="17"/>
                      <a:pt x="50" y="14"/>
                      <a:pt x="54" y="16"/>
                    </a:cubicBezTo>
                    <a:cubicBezTo>
                      <a:pt x="58" y="18"/>
                      <a:pt x="57" y="21"/>
                      <a:pt x="59" y="24"/>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52" name="Freeform 129">
                <a:extLst>
                  <a:ext uri="{FF2B5EF4-FFF2-40B4-BE49-F238E27FC236}">
                    <a16:creationId xmlns:a16="http://schemas.microsoft.com/office/drawing/2014/main" id="{6E5BBD53-56AA-93EC-2588-761B3AF1D4CE}"/>
                  </a:ext>
                </a:extLst>
              </p:cNvPr>
              <p:cNvSpPr>
                <a:spLocks/>
              </p:cNvSpPr>
              <p:nvPr/>
            </p:nvSpPr>
            <p:spPr bwMode="auto">
              <a:xfrm>
                <a:off x="3408758" y="2364212"/>
                <a:ext cx="181687" cy="114338"/>
              </a:xfrm>
              <a:custGeom>
                <a:avLst/>
                <a:gdLst>
                  <a:gd name="T0" fmla="*/ 5 w 59"/>
                  <a:gd name="T1" fmla="*/ 25 h 37"/>
                  <a:gd name="T2" fmla="*/ 8 w 59"/>
                  <a:gd name="T3" fmla="*/ 21 h 37"/>
                  <a:gd name="T4" fmla="*/ 8 w 59"/>
                  <a:gd name="T5" fmla="*/ 17 h 37"/>
                  <a:gd name="T6" fmla="*/ 17 w 59"/>
                  <a:gd name="T7" fmla="*/ 0 h 37"/>
                  <a:gd name="T8" fmla="*/ 21 w 59"/>
                  <a:gd name="T9" fmla="*/ 8 h 37"/>
                  <a:gd name="T10" fmla="*/ 24 w 59"/>
                  <a:gd name="T11" fmla="*/ 6 h 37"/>
                  <a:gd name="T12" fmla="*/ 44 w 59"/>
                  <a:gd name="T13" fmla="*/ 17 h 37"/>
                  <a:gd name="T14" fmla="*/ 46 w 59"/>
                  <a:gd name="T15" fmla="*/ 22 h 37"/>
                  <a:gd name="T16" fmla="*/ 59 w 59"/>
                  <a:gd name="T17" fmla="*/ 28 h 37"/>
                  <a:gd name="T18" fmla="*/ 49 w 59"/>
                  <a:gd name="T19" fmla="*/ 31 h 37"/>
                  <a:gd name="T20" fmla="*/ 41 w 59"/>
                  <a:gd name="T21" fmla="*/ 31 h 37"/>
                  <a:gd name="T22" fmla="*/ 30 w 59"/>
                  <a:gd name="T23" fmla="*/ 24 h 37"/>
                  <a:gd name="T24" fmla="*/ 17 w 59"/>
                  <a:gd name="T25" fmla="*/ 34 h 37"/>
                  <a:gd name="T26" fmla="*/ 15 w 59"/>
                  <a:gd name="T27" fmla="*/ 37 h 37"/>
                  <a:gd name="T28" fmla="*/ 13 w 59"/>
                  <a:gd name="T29" fmla="*/ 31 h 37"/>
                  <a:gd name="T30" fmla="*/ 0 w 59"/>
                  <a:gd name="T31" fmla="*/ 31 h 37"/>
                  <a:gd name="T32" fmla="*/ 5 w 59"/>
                  <a:gd name="T33"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37">
                    <a:moveTo>
                      <a:pt x="5" y="25"/>
                    </a:moveTo>
                    <a:cubicBezTo>
                      <a:pt x="6" y="24"/>
                      <a:pt x="8" y="23"/>
                      <a:pt x="8" y="21"/>
                    </a:cubicBezTo>
                    <a:cubicBezTo>
                      <a:pt x="8" y="19"/>
                      <a:pt x="8" y="20"/>
                      <a:pt x="8" y="17"/>
                    </a:cubicBezTo>
                    <a:cubicBezTo>
                      <a:pt x="8" y="12"/>
                      <a:pt x="9" y="1"/>
                      <a:pt x="17" y="0"/>
                    </a:cubicBezTo>
                    <a:cubicBezTo>
                      <a:pt x="18" y="4"/>
                      <a:pt x="20" y="5"/>
                      <a:pt x="21" y="8"/>
                    </a:cubicBezTo>
                    <a:cubicBezTo>
                      <a:pt x="22" y="7"/>
                      <a:pt x="23" y="6"/>
                      <a:pt x="24" y="6"/>
                    </a:cubicBezTo>
                    <a:cubicBezTo>
                      <a:pt x="30" y="13"/>
                      <a:pt x="39" y="10"/>
                      <a:pt x="44" y="17"/>
                    </a:cubicBezTo>
                    <a:cubicBezTo>
                      <a:pt x="46" y="19"/>
                      <a:pt x="45" y="21"/>
                      <a:pt x="46" y="22"/>
                    </a:cubicBezTo>
                    <a:cubicBezTo>
                      <a:pt x="51" y="26"/>
                      <a:pt x="56" y="24"/>
                      <a:pt x="59" y="28"/>
                    </a:cubicBezTo>
                    <a:cubicBezTo>
                      <a:pt x="55" y="30"/>
                      <a:pt x="53" y="31"/>
                      <a:pt x="49" y="31"/>
                    </a:cubicBezTo>
                    <a:cubicBezTo>
                      <a:pt x="46" y="31"/>
                      <a:pt x="44" y="31"/>
                      <a:pt x="41" y="31"/>
                    </a:cubicBezTo>
                    <a:cubicBezTo>
                      <a:pt x="41" y="31"/>
                      <a:pt x="32" y="24"/>
                      <a:pt x="30" y="24"/>
                    </a:cubicBezTo>
                    <a:cubicBezTo>
                      <a:pt x="30" y="30"/>
                      <a:pt x="21" y="36"/>
                      <a:pt x="17" y="34"/>
                    </a:cubicBezTo>
                    <a:cubicBezTo>
                      <a:pt x="16" y="36"/>
                      <a:pt x="16" y="37"/>
                      <a:pt x="15" y="37"/>
                    </a:cubicBezTo>
                    <a:cubicBezTo>
                      <a:pt x="11" y="37"/>
                      <a:pt x="12" y="34"/>
                      <a:pt x="13" y="31"/>
                    </a:cubicBezTo>
                    <a:cubicBezTo>
                      <a:pt x="8" y="30"/>
                      <a:pt x="3" y="31"/>
                      <a:pt x="0" y="31"/>
                    </a:cubicBezTo>
                    <a:cubicBezTo>
                      <a:pt x="1" y="26"/>
                      <a:pt x="4" y="26"/>
                      <a:pt x="5" y="25"/>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53" name="Freeform 130">
                <a:extLst>
                  <a:ext uri="{FF2B5EF4-FFF2-40B4-BE49-F238E27FC236}">
                    <a16:creationId xmlns:a16="http://schemas.microsoft.com/office/drawing/2014/main" id="{8D5E96DF-EB44-2754-EC58-C35997555348}"/>
                  </a:ext>
                </a:extLst>
              </p:cNvPr>
              <p:cNvSpPr>
                <a:spLocks/>
              </p:cNvSpPr>
              <p:nvPr/>
            </p:nvSpPr>
            <p:spPr bwMode="auto">
              <a:xfrm>
                <a:off x="3664060" y="2248308"/>
                <a:ext cx="56385" cy="56385"/>
              </a:xfrm>
              <a:custGeom>
                <a:avLst/>
                <a:gdLst>
                  <a:gd name="T0" fmla="*/ 18 w 18"/>
                  <a:gd name="T1" fmla="*/ 12 h 18"/>
                  <a:gd name="T2" fmla="*/ 7 w 18"/>
                  <a:gd name="T3" fmla="*/ 18 h 18"/>
                  <a:gd name="T4" fmla="*/ 0 w 18"/>
                  <a:gd name="T5" fmla="*/ 12 h 18"/>
                  <a:gd name="T6" fmla="*/ 18 w 18"/>
                  <a:gd name="T7" fmla="*/ 12 h 18"/>
                </a:gdLst>
                <a:ahLst/>
                <a:cxnLst>
                  <a:cxn ang="0">
                    <a:pos x="T0" y="T1"/>
                  </a:cxn>
                  <a:cxn ang="0">
                    <a:pos x="T2" y="T3"/>
                  </a:cxn>
                  <a:cxn ang="0">
                    <a:pos x="T4" y="T5"/>
                  </a:cxn>
                  <a:cxn ang="0">
                    <a:pos x="T6" y="T7"/>
                  </a:cxn>
                </a:cxnLst>
                <a:rect l="0" t="0" r="r" b="b"/>
                <a:pathLst>
                  <a:path w="18" h="18">
                    <a:moveTo>
                      <a:pt x="18" y="12"/>
                    </a:moveTo>
                    <a:cubicBezTo>
                      <a:pt x="18" y="16"/>
                      <a:pt x="11" y="18"/>
                      <a:pt x="7" y="18"/>
                    </a:cubicBezTo>
                    <a:cubicBezTo>
                      <a:pt x="3" y="18"/>
                      <a:pt x="0" y="15"/>
                      <a:pt x="0" y="12"/>
                    </a:cubicBezTo>
                    <a:cubicBezTo>
                      <a:pt x="0" y="0"/>
                      <a:pt x="18" y="2"/>
                      <a:pt x="18" y="12"/>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54" name="Freeform 131">
                <a:extLst>
                  <a:ext uri="{FF2B5EF4-FFF2-40B4-BE49-F238E27FC236}">
                    <a16:creationId xmlns:a16="http://schemas.microsoft.com/office/drawing/2014/main" id="{9DF2EED0-3B68-C76F-20A0-2669469656CB}"/>
                  </a:ext>
                </a:extLst>
              </p:cNvPr>
              <p:cNvSpPr>
                <a:spLocks/>
              </p:cNvSpPr>
              <p:nvPr/>
            </p:nvSpPr>
            <p:spPr bwMode="auto">
              <a:xfrm>
                <a:off x="3501168" y="2481684"/>
                <a:ext cx="42290" cy="32893"/>
              </a:xfrm>
              <a:custGeom>
                <a:avLst/>
                <a:gdLst>
                  <a:gd name="T0" fmla="*/ 6 w 14"/>
                  <a:gd name="T1" fmla="*/ 1 h 11"/>
                  <a:gd name="T2" fmla="*/ 14 w 14"/>
                  <a:gd name="T3" fmla="*/ 2 h 11"/>
                  <a:gd name="T4" fmla="*/ 0 w 14"/>
                  <a:gd name="T5" fmla="*/ 11 h 11"/>
                  <a:gd name="T6" fmla="*/ 0 w 14"/>
                  <a:gd name="T7" fmla="*/ 8 h 11"/>
                  <a:gd name="T8" fmla="*/ 6 w 14"/>
                  <a:gd name="T9" fmla="*/ 1 h 11"/>
                </a:gdLst>
                <a:ahLst/>
                <a:cxnLst>
                  <a:cxn ang="0">
                    <a:pos x="T0" y="T1"/>
                  </a:cxn>
                  <a:cxn ang="0">
                    <a:pos x="T2" y="T3"/>
                  </a:cxn>
                  <a:cxn ang="0">
                    <a:pos x="T4" y="T5"/>
                  </a:cxn>
                  <a:cxn ang="0">
                    <a:pos x="T6" y="T7"/>
                  </a:cxn>
                  <a:cxn ang="0">
                    <a:pos x="T8" y="T9"/>
                  </a:cxn>
                </a:cxnLst>
                <a:rect l="0" t="0" r="r" b="b"/>
                <a:pathLst>
                  <a:path w="14" h="11">
                    <a:moveTo>
                      <a:pt x="6" y="1"/>
                    </a:moveTo>
                    <a:cubicBezTo>
                      <a:pt x="12" y="0"/>
                      <a:pt x="11" y="0"/>
                      <a:pt x="14" y="2"/>
                    </a:cubicBezTo>
                    <a:cubicBezTo>
                      <a:pt x="12" y="5"/>
                      <a:pt x="5" y="11"/>
                      <a:pt x="0" y="11"/>
                    </a:cubicBezTo>
                    <a:cubicBezTo>
                      <a:pt x="0" y="8"/>
                      <a:pt x="0" y="8"/>
                      <a:pt x="0" y="8"/>
                    </a:cubicBezTo>
                    <a:cubicBezTo>
                      <a:pt x="2" y="5"/>
                      <a:pt x="6" y="2"/>
                      <a:pt x="6" y="1"/>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55" name="Freeform 132">
                <a:extLst>
                  <a:ext uri="{FF2B5EF4-FFF2-40B4-BE49-F238E27FC236}">
                    <a16:creationId xmlns:a16="http://schemas.microsoft.com/office/drawing/2014/main" id="{1C8C23C5-B473-D9E3-CFFE-C9CFB5A52E20}"/>
                  </a:ext>
                </a:extLst>
              </p:cNvPr>
              <p:cNvSpPr>
                <a:spLocks/>
              </p:cNvSpPr>
              <p:nvPr/>
            </p:nvSpPr>
            <p:spPr bwMode="auto">
              <a:xfrm>
                <a:off x="3571650" y="2003973"/>
                <a:ext cx="120603" cy="50120"/>
              </a:xfrm>
              <a:custGeom>
                <a:avLst/>
                <a:gdLst>
                  <a:gd name="T0" fmla="*/ 14 w 39"/>
                  <a:gd name="T1" fmla="*/ 16 h 16"/>
                  <a:gd name="T2" fmla="*/ 6 w 39"/>
                  <a:gd name="T3" fmla="*/ 10 h 16"/>
                  <a:gd name="T4" fmla="*/ 0 w 39"/>
                  <a:gd name="T5" fmla="*/ 4 h 16"/>
                  <a:gd name="T6" fmla="*/ 5 w 39"/>
                  <a:gd name="T7" fmla="*/ 0 h 16"/>
                  <a:gd name="T8" fmla="*/ 19 w 39"/>
                  <a:gd name="T9" fmla="*/ 2 h 16"/>
                  <a:gd name="T10" fmla="*/ 39 w 39"/>
                  <a:gd name="T11" fmla="*/ 11 h 16"/>
                  <a:gd name="T12" fmla="*/ 33 w 39"/>
                  <a:gd name="T13" fmla="*/ 15 h 16"/>
                  <a:gd name="T14" fmla="*/ 25 w 39"/>
                  <a:gd name="T15" fmla="*/ 13 h 16"/>
                  <a:gd name="T16" fmla="*/ 14 w 39"/>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6">
                    <a:moveTo>
                      <a:pt x="14" y="16"/>
                    </a:moveTo>
                    <a:cubicBezTo>
                      <a:pt x="8" y="16"/>
                      <a:pt x="4" y="15"/>
                      <a:pt x="6" y="10"/>
                    </a:cubicBezTo>
                    <a:cubicBezTo>
                      <a:pt x="3" y="8"/>
                      <a:pt x="0" y="7"/>
                      <a:pt x="0" y="4"/>
                    </a:cubicBezTo>
                    <a:cubicBezTo>
                      <a:pt x="0" y="1"/>
                      <a:pt x="2" y="0"/>
                      <a:pt x="5" y="0"/>
                    </a:cubicBezTo>
                    <a:cubicBezTo>
                      <a:pt x="11" y="0"/>
                      <a:pt x="13" y="2"/>
                      <a:pt x="19" y="2"/>
                    </a:cubicBezTo>
                    <a:cubicBezTo>
                      <a:pt x="27" y="2"/>
                      <a:pt x="33" y="8"/>
                      <a:pt x="39" y="11"/>
                    </a:cubicBezTo>
                    <a:cubicBezTo>
                      <a:pt x="38" y="13"/>
                      <a:pt x="36" y="15"/>
                      <a:pt x="33" y="15"/>
                    </a:cubicBezTo>
                    <a:cubicBezTo>
                      <a:pt x="30" y="15"/>
                      <a:pt x="28" y="13"/>
                      <a:pt x="25" y="13"/>
                    </a:cubicBezTo>
                    <a:cubicBezTo>
                      <a:pt x="22" y="13"/>
                      <a:pt x="19" y="16"/>
                      <a:pt x="14" y="16"/>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56" name="Freeform 133">
                <a:extLst>
                  <a:ext uri="{FF2B5EF4-FFF2-40B4-BE49-F238E27FC236}">
                    <a16:creationId xmlns:a16="http://schemas.microsoft.com/office/drawing/2014/main" id="{A4D12C89-A54E-82DA-F600-3CDFD7ED5D0B}"/>
                  </a:ext>
                </a:extLst>
              </p:cNvPr>
              <p:cNvSpPr>
                <a:spLocks/>
              </p:cNvSpPr>
              <p:nvPr/>
            </p:nvSpPr>
            <p:spPr bwMode="auto">
              <a:xfrm>
                <a:off x="3581047" y="2502046"/>
                <a:ext cx="31325" cy="31325"/>
              </a:xfrm>
              <a:custGeom>
                <a:avLst/>
                <a:gdLst>
                  <a:gd name="T0" fmla="*/ 10 w 10"/>
                  <a:gd name="T1" fmla="*/ 4 h 10"/>
                  <a:gd name="T2" fmla="*/ 5 w 10"/>
                  <a:gd name="T3" fmla="*/ 10 h 10"/>
                  <a:gd name="T4" fmla="*/ 0 w 10"/>
                  <a:gd name="T5" fmla="*/ 6 h 10"/>
                  <a:gd name="T6" fmla="*/ 10 w 10"/>
                  <a:gd name="T7" fmla="*/ 4 h 10"/>
                </a:gdLst>
                <a:ahLst/>
                <a:cxnLst>
                  <a:cxn ang="0">
                    <a:pos x="T0" y="T1"/>
                  </a:cxn>
                  <a:cxn ang="0">
                    <a:pos x="T2" y="T3"/>
                  </a:cxn>
                  <a:cxn ang="0">
                    <a:pos x="T4" y="T5"/>
                  </a:cxn>
                  <a:cxn ang="0">
                    <a:pos x="T6" y="T7"/>
                  </a:cxn>
                </a:cxnLst>
                <a:rect l="0" t="0" r="r" b="b"/>
                <a:pathLst>
                  <a:path w="10" h="10">
                    <a:moveTo>
                      <a:pt x="10" y="4"/>
                    </a:moveTo>
                    <a:cubicBezTo>
                      <a:pt x="8" y="6"/>
                      <a:pt x="7" y="10"/>
                      <a:pt x="5" y="10"/>
                    </a:cubicBezTo>
                    <a:cubicBezTo>
                      <a:pt x="4" y="10"/>
                      <a:pt x="0" y="6"/>
                      <a:pt x="0" y="6"/>
                    </a:cubicBezTo>
                    <a:cubicBezTo>
                      <a:pt x="0" y="1"/>
                      <a:pt x="7" y="0"/>
                      <a:pt x="10" y="4"/>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57" name="Freeform 134">
                <a:extLst>
                  <a:ext uri="{FF2B5EF4-FFF2-40B4-BE49-F238E27FC236}">
                    <a16:creationId xmlns:a16="http://schemas.microsoft.com/office/drawing/2014/main" id="{F2D90244-F846-D1BC-A2D8-6B8C9095298F}"/>
                  </a:ext>
                </a:extLst>
              </p:cNvPr>
              <p:cNvSpPr>
                <a:spLocks/>
              </p:cNvSpPr>
              <p:nvPr/>
            </p:nvSpPr>
            <p:spPr bwMode="auto">
              <a:xfrm>
                <a:off x="3729844" y="2263972"/>
                <a:ext cx="28193" cy="18795"/>
              </a:xfrm>
              <a:custGeom>
                <a:avLst/>
                <a:gdLst>
                  <a:gd name="T0" fmla="*/ 3 w 9"/>
                  <a:gd name="T1" fmla="*/ 5 h 6"/>
                  <a:gd name="T2" fmla="*/ 0 w 9"/>
                  <a:gd name="T3" fmla="*/ 3 h 6"/>
                  <a:gd name="T4" fmla="*/ 3 w 9"/>
                  <a:gd name="T5" fmla="*/ 0 h 6"/>
                  <a:gd name="T6" fmla="*/ 9 w 9"/>
                  <a:gd name="T7" fmla="*/ 5 h 6"/>
                  <a:gd name="T8" fmla="*/ 3 w 9"/>
                  <a:gd name="T9" fmla="*/ 5 h 6"/>
                </a:gdLst>
                <a:ahLst/>
                <a:cxnLst>
                  <a:cxn ang="0">
                    <a:pos x="T0" y="T1"/>
                  </a:cxn>
                  <a:cxn ang="0">
                    <a:pos x="T2" y="T3"/>
                  </a:cxn>
                  <a:cxn ang="0">
                    <a:pos x="T4" y="T5"/>
                  </a:cxn>
                  <a:cxn ang="0">
                    <a:pos x="T6" y="T7"/>
                  </a:cxn>
                  <a:cxn ang="0">
                    <a:pos x="T8" y="T9"/>
                  </a:cxn>
                </a:cxnLst>
                <a:rect l="0" t="0" r="r" b="b"/>
                <a:pathLst>
                  <a:path w="9" h="6">
                    <a:moveTo>
                      <a:pt x="3" y="5"/>
                    </a:moveTo>
                    <a:cubicBezTo>
                      <a:pt x="1" y="5"/>
                      <a:pt x="0" y="5"/>
                      <a:pt x="0" y="3"/>
                    </a:cubicBezTo>
                    <a:cubicBezTo>
                      <a:pt x="0" y="2"/>
                      <a:pt x="3" y="0"/>
                      <a:pt x="3" y="0"/>
                    </a:cubicBezTo>
                    <a:cubicBezTo>
                      <a:pt x="6" y="0"/>
                      <a:pt x="8" y="4"/>
                      <a:pt x="9" y="5"/>
                    </a:cubicBezTo>
                    <a:cubicBezTo>
                      <a:pt x="5" y="6"/>
                      <a:pt x="6" y="5"/>
                      <a:pt x="3" y="5"/>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58" name="Freeform 135">
                <a:extLst>
                  <a:ext uri="{FF2B5EF4-FFF2-40B4-BE49-F238E27FC236}">
                    <a16:creationId xmlns:a16="http://schemas.microsoft.com/office/drawing/2014/main" id="{B8018A01-FFC7-FC8C-65FE-35452BEEE882}"/>
                  </a:ext>
                </a:extLst>
              </p:cNvPr>
              <p:cNvSpPr>
                <a:spLocks/>
              </p:cNvSpPr>
              <p:nvPr/>
            </p:nvSpPr>
            <p:spPr bwMode="auto">
              <a:xfrm>
                <a:off x="3602975" y="2215417"/>
                <a:ext cx="31325" cy="18795"/>
              </a:xfrm>
              <a:custGeom>
                <a:avLst/>
                <a:gdLst>
                  <a:gd name="T0" fmla="*/ 3 w 10"/>
                  <a:gd name="T1" fmla="*/ 6 h 6"/>
                  <a:gd name="T2" fmla="*/ 10 w 10"/>
                  <a:gd name="T3" fmla="*/ 0 h 6"/>
                  <a:gd name="T4" fmla="*/ 3 w 10"/>
                  <a:gd name="T5" fmla="*/ 6 h 6"/>
                </a:gdLst>
                <a:ahLst/>
                <a:cxnLst>
                  <a:cxn ang="0">
                    <a:pos x="T0" y="T1"/>
                  </a:cxn>
                  <a:cxn ang="0">
                    <a:pos x="T2" y="T3"/>
                  </a:cxn>
                  <a:cxn ang="0">
                    <a:pos x="T4" y="T5"/>
                  </a:cxn>
                </a:cxnLst>
                <a:rect l="0" t="0" r="r" b="b"/>
                <a:pathLst>
                  <a:path w="10" h="6">
                    <a:moveTo>
                      <a:pt x="3" y="6"/>
                    </a:moveTo>
                    <a:cubicBezTo>
                      <a:pt x="0" y="6"/>
                      <a:pt x="7" y="0"/>
                      <a:pt x="10" y="0"/>
                    </a:cubicBezTo>
                    <a:cubicBezTo>
                      <a:pt x="9" y="3"/>
                      <a:pt x="7" y="6"/>
                      <a:pt x="3" y="6"/>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59" name="Freeform 136">
                <a:extLst>
                  <a:ext uri="{FF2B5EF4-FFF2-40B4-BE49-F238E27FC236}">
                    <a16:creationId xmlns:a16="http://schemas.microsoft.com/office/drawing/2014/main" id="{05F1C3FF-583E-A944-A309-D20BDC976CBD}"/>
                  </a:ext>
                </a:extLst>
              </p:cNvPr>
              <p:cNvSpPr>
                <a:spLocks/>
              </p:cNvSpPr>
              <p:nvPr/>
            </p:nvSpPr>
            <p:spPr bwMode="auto">
              <a:xfrm>
                <a:off x="3336710" y="2000839"/>
                <a:ext cx="729881" cy="526266"/>
              </a:xfrm>
              <a:custGeom>
                <a:avLst/>
                <a:gdLst>
                  <a:gd name="T0" fmla="*/ 217 w 236"/>
                  <a:gd name="T1" fmla="*/ 128 h 170"/>
                  <a:gd name="T2" fmla="*/ 183 w 236"/>
                  <a:gd name="T3" fmla="*/ 111 h 170"/>
                  <a:gd name="T4" fmla="*/ 188 w 236"/>
                  <a:gd name="T5" fmla="*/ 115 h 170"/>
                  <a:gd name="T6" fmla="*/ 184 w 236"/>
                  <a:gd name="T7" fmla="*/ 120 h 170"/>
                  <a:gd name="T8" fmla="*/ 194 w 236"/>
                  <a:gd name="T9" fmla="*/ 131 h 170"/>
                  <a:gd name="T10" fmla="*/ 207 w 236"/>
                  <a:gd name="T11" fmla="*/ 134 h 170"/>
                  <a:gd name="T12" fmla="*/ 212 w 236"/>
                  <a:gd name="T13" fmla="*/ 146 h 170"/>
                  <a:gd name="T14" fmla="*/ 181 w 236"/>
                  <a:gd name="T15" fmla="*/ 146 h 170"/>
                  <a:gd name="T16" fmla="*/ 198 w 236"/>
                  <a:gd name="T17" fmla="*/ 166 h 170"/>
                  <a:gd name="T18" fmla="*/ 192 w 236"/>
                  <a:gd name="T19" fmla="*/ 166 h 170"/>
                  <a:gd name="T20" fmla="*/ 152 w 236"/>
                  <a:gd name="T21" fmla="*/ 147 h 170"/>
                  <a:gd name="T22" fmla="*/ 124 w 236"/>
                  <a:gd name="T23" fmla="*/ 137 h 170"/>
                  <a:gd name="T24" fmla="*/ 110 w 236"/>
                  <a:gd name="T25" fmla="*/ 139 h 170"/>
                  <a:gd name="T26" fmla="*/ 109 w 236"/>
                  <a:gd name="T27" fmla="*/ 123 h 170"/>
                  <a:gd name="T28" fmla="*/ 135 w 236"/>
                  <a:gd name="T29" fmla="*/ 119 h 170"/>
                  <a:gd name="T30" fmla="*/ 137 w 236"/>
                  <a:gd name="T31" fmla="*/ 109 h 170"/>
                  <a:gd name="T32" fmla="*/ 121 w 236"/>
                  <a:gd name="T33" fmla="*/ 75 h 170"/>
                  <a:gd name="T34" fmla="*/ 109 w 236"/>
                  <a:gd name="T35" fmla="*/ 75 h 170"/>
                  <a:gd name="T36" fmla="*/ 95 w 236"/>
                  <a:gd name="T37" fmla="*/ 55 h 170"/>
                  <a:gd name="T38" fmla="*/ 79 w 236"/>
                  <a:gd name="T39" fmla="*/ 59 h 170"/>
                  <a:gd name="T40" fmla="*/ 27 w 236"/>
                  <a:gd name="T41" fmla="*/ 54 h 170"/>
                  <a:gd name="T42" fmla="*/ 7 w 236"/>
                  <a:gd name="T43" fmla="*/ 45 h 170"/>
                  <a:gd name="T44" fmla="*/ 20 w 236"/>
                  <a:gd name="T45" fmla="*/ 42 h 170"/>
                  <a:gd name="T46" fmla="*/ 0 w 236"/>
                  <a:gd name="T47" fmla="*/ 32 h 170"/>
                  <a:gd name="T48" fmla="*/ 8 w 236"/>
                  <a:gd name="T49" fmla="*/ 11 h 170"/>
                  <a:gd name="T50" fmla="*/ 40 w 236"/>
                  <a:gd name="T51" fmla="*/ 3 h 170"/>
                  <a:gd name="T52" fmla="*/ 30 w 236"/>
                  <a:gd name="T53" fmla="*/ 21 h 170"/>
                  <a:gd name="T54" fmla="*/ 33 w 236"/>
                  <a:gd name="T55" fmla="*/ 31 h 170"/>
                  <a:gd name="T56" fmla="*/ 36 w 236"/>
                  <a:gd name="T57" fmla="*/ 17 h 170"/>
                  <a:gd name="T58" fmla="*/ 78 w 236"/>
                  <a:gd name="T59" fmla="*/ 19 h 170"/>
                  <a:gd name="T60" fmla="*/ 84 w 236"/>
                  <a:gd name="T61" fmla="*/ 22 h 170"/>
                  <a:gd name="T62" fmla="*/ 102 w 236"/>
                  <a:gd name="T63" fmla="*/ 18 h 170"/>
                  <a:gd name="T64" fmla="*/ 141 w 236"/>
                  <a:gd name="T65" fmla="*/ 36 h 170"/>
                  <a:gd name="T66" fmla="*/ 158 w 236"/>
                  <a:gd name="T67" fmla="*/ 42 h 170"/>
                  <a:gd name="T68" fmla="*/ 178 w 236"/>
                  <a:gd name="T69" fmla="*/ 55 h 170"/>
                  <a:gd name="T70" fmla="*/ 191 w 236"/>
                  <a:gd name="T71" fmla="*/ 62 h 170"/>
                  <a:gd name="T72" fmla="*/ 189 w 236"/>
                  <a:gd name="T73" fmla="*/ 67 h 170"/>
                  <a:gd name="T74" fmla="*/ 184 w 236"/>
                  <a:gd name="T75" fmla="*/ 76 h 170"/>
                  <a:gd name="T76" fmla="*/ 206 w 236"/>
                  <a:gd name="T77" fmla="*/ 88 h 170"/>
                  <a:gd name="T78" fmla="*/ 223 w 236"/>
                  <a:gd name="T79" fmla="*/ 100 h 170"/>
                  <a:gd name="T80" fmla="*/ 236 w 236"/>
                  <a:gd name="T81" fmla="*/ 108 h 170"/>
                  <a:gd name="T82" fmla="*/ 227 w 236"/>
                  <a:gd name="T83"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170">
                    <a:moveTo>
                      <a:pt x="221" y="120"/>
                    </a:moveTo>
                    <a:cubicBezTo>
                      <a:pt x="221" y="123"/>
                      <a:pt x="220" y="128"/>
                      <a:pt x="217" y="128"/>
                    </a:cubicBezTo>
                    <a:cubicBezTo>
                      <a:pt x="203" y="128"/>
                      <a:pt x="202" y="108"/>
                      <a:pt x="188" y="108"/>
                    </a:cubicBezTo>
                    <a:cubicBezTo>
                      <a:pt x="187" y="108"/>
                      <a:pt x="183" y="111"/>
                      <a:pt x="183" y="111"/>
                    </a:cubicBezTo>
                    <a:cubicBezTo>
                      <a:pt x="185" y="113"/>
                      <a:pt x="186" y="112"/>
                      <a:pt x="188" y="112"/>
                    </a:cubicBezTo>
                    <a:cubicBezTo>
                      <a:pt x="188" y="115"/>
                      <a:pt x="188" y="115"/>
                      <a:pt x="188" y="115"/>
                    </a:cubicBezTo>
                    <a:cubicBezTo>
                      <a:pt x="187" y="116"/>
                      <a:pt x="185" y="116"/>
                      <a:pt x="184" y="115"/>
                    </a:cubicBezTo>
                    <a:cubicBezTo>
                      <a:pt x="184" y="120"/>
                      <a:pt x="184" y="120"/>
                      <a:pt x="184" y="120"/>
                    </a:cubicBezTo>
                    <a:cubicBezTo>
                      <a:pt x="188" y="120"/>
                      <a:pt x="188" y="120"/>
                      <a:pt x="188" y="120"/>
                    </a:cubicBezTo>
                    <a:cubicBezTo>
                      <a:pt x="188" y="123"/>
                      <a:pt x="192" y="130"/>
                      <a:pt x="194" y="131"/>
                    </a:cubicBezTo>
                    <a:cubicBezTo>
                      <a:pt x="200" y="133"/>
                      <a:pt x="202" y="129"/>
                      <a:pt x="202" y="134"/>
                    </a:cubicBezTo>
                    <a:cubicBezTo>
                      <a:pt x="205" y="134"/>
                      <a:pt x="205" y="134"/>
                      <a:pt x="207" y="134"/>
                    </a:cubicBezTo>
                    <a:cubicBezTo>
                      <a:pt x="207" y="139"/>
                      <a:pt x="207" y="139"/>
                      <a:pt x="207" y="140"/>
                    </a:cubicBezTo>
                    <a:cubicBezTo>
                      <a:pt x="207" y="142"/>
                      <a:pt x="212" y="143"/>
                      <a:pt x="212" y="146"/>
                    </a:cubicBezTo>
                    <a:cubicBezTo>
                      <a:pt x="212" y="149"/>
                      <a:pt x="209" y="155"/>
                      <a:pt x="208" y="158"/>
                    </a:cubicBezTo>
                    <a:cubicBezTo>
                      <a:pt x="203" y="157"/>
                      <a:pt x="184" y="150"/>
                      <a:pt x="181" y="146"/>
                    </a:cubicBezTo>
                    <a:cubicBezTo>
                      <a:pt x="177" y="146"/>
                      <a:pt x="177" y="146"/>
                      <a:pt x="177" y="146"/>
                    </a:cubicBezTo>
                    <a:cubicBezTo>
                      <a:pt x="182" y="152"/>
                      <a:pt x="198" y="158"/>
                      <a:pt x="198" y="166"/>
                    </a:cubicBezTo>
                    <a:cubicBezTo>
                      <a:pt x="198" y="168"/>
                      <a:pt x="196" y="170"/>
                      <a:pt x="195" y="170"/>
                    </a:cubicBezTo>
                    <a:cubicBezTo>
                      <a:pt x="194" y="170"/>
                      <a:pt x="193" y="167"/>
                      <a:pt x="192" y="166"/>
                    </a:cubicBezTo>
                    <a:cubicBezTo>
                      <a:pt x="184" y="162"/>
                      <a:pt x="178" y="164"/>
                      <a:pt x="171" y="160"/>
                    </a:cubicBezTo>
                    <a:cubicBezTo>
                      <a:pt x="164" y="156"/>
                      <a:pt x="147" y="156"/>
                      <a:pt x="152" y="147"/>
                    </a:cubicBezTo>
                    <a:cubicBezTo>
                      <a:pt x="142" y="143"/>
                      <a:pt x="138" y="137"/>
                      <a:pt x="130" y="133"/>
                    </a:cubicBezTo>
                    <a:cubicBezTo>
                      <a:pt x="128" y="135"/>
                      <a:pt x="126" y="137"/>
                      <a:pt x="124" y="137"/>
                    </a:cubicBezTo>
                    <a:cubicBezTo>
                      <a:pt x="121" y="137"/>
                      <a:pt x="122" y="135"/>
                      <a:pt x="119" y="135"/>
                    </a:cubicBezTo>
                    <a:cubicBezTo>
                      <a:pt x="115" y="135"/>
                      <a:pt x="114" y="139"/>
                      <a:pt x="110" y="139"/>
                    </a:cubicBezTo>
                    <a:cubicBezTo>
                      <a:pt x="107" y="139"/>
                      <a:pt x="98" y="135"/>
                      <a:pt x="98" y="131"/>
                    </a:cubicBezTo>
                    <a:cubicBezTo>
                      <a:pt x="98" y="128"/>
                      <a:pt x="105" y="123"/>
                      <a:pt x="109" y="123"/>
                    </a:cubicBezTo>
                    <a:cubicBezTo>
                      <a:pt x="115" y="123"/>
                      <a:pt x="119" y="123"/>
                      <a:pt x="122" y="123"/>
                    </a:cubicBezTo>
                    <a:cubicBezTo>
                      <a:pt x="124" y="123"/>
                      <a:pt x="131" y="122"/>
                      <a:pt x="135" y="119"/>
                    </a:cubicBezTo>
                    <a:cubicBezTo>
                      <a:pt x="133" y="119"/>
                      <a:pt x="130" y="116"/>
                      <a:pt x="130" y="113"/>
                    </a:cubicBezTo>
                    <a:cubicBezTo>
                      <a:pt x="130" y="108"/>
                      <a:pt x="135" y="111"/>
                      <a:pt x="137" y="109"/>
                    </a:cubicBezTo>
                    <a:cubicBezTo>
                      <a:pt x="139" y="106"/>
                      <a:pt x="145" y="100"/>
                      <a:pt x="145" y="96"/>
                    </a:cubicBezTo>
                    <a:cubicBezTo>
                      <a:pt x="145" y="89"/>
                      <a:pt x="127" y="75"/>
                      <a:pt x="121" y="75"/>
                    </a:cubicBezTo>
                    <a:cubicBezTo>
                      <a:pt x="117" y="75"/>
                      <a:pt x="115" y="78"/>
                      <a:pt x="112" y="78"/>
                    </a:cubicBezTo>
                    <a:cubicBezTo>
                      <a:pt x="111" y="78"/>
                      <a:pt x="109" y="75"/>
                      <a:pt x="109" y="75"/>
                    </a:cubicBezTo>
                    <a:cubicBezTo>
                      <a:pt x="109" y="72"/>
                      <a:pt x="115" y="71"/>
                      <a:pt x="116" y="71"/>
                    </a:cubicBezTo>
                    <a:cubicBezTo>
                      <a:pt x="114" y="68"/>
                      <a:pt x="98" y="55"/>
                      <a:pt x="95" y="55"/>
                    </a:cubicBezTo>
                    <a:cubicBezTo>
                      <a:pt x="91" y="55"/>
                      <a:pt x="87" y="66"/>
                      <a:pt x="82" y="66"/>
                    </a:cubicBezTo>
                    <a:cubicBezTo>
                      <a:pt x="78" y="66"/>
                      <a:pt x="79" y="61"/>
                      <a:pt x="79" y="59"/>
                    </a:cubicBezTo>
                    <a:cubicBezTo>
                      <a:pt x="70" y="59"/>
                      <a:pt x="49" y="59"/>
                      <a:pt x="36" y="59"/>
                    </a:cubicBezTo>
                    <a:cubicBezTo>
                      <a:pt x="33" y="59"/>
                      <a:pt x="29" y="56"/>
                      <a:pt x="27" y="54"/>
                    </a:cubicBezTo>
                    <a:cubicBezTo>
                      <a:pt x="13" y="54"/>
                      <a:pt x="13" y="54"/>
                      <a:pt x="13" y="54"/>
                    </a:cubicBezTo>
                    <a:cubicBezTo>
                      <a:pt x="12" y="50"/>
                      <a:pt x="8" y="49"/>
                      <a:pt x="7" y="45"/>
                    </a:cubicBezTo>
                    <a:cubicBezTo>
                      <a:pt x="11" y="44"/>
                      <a:pt x="15" y="45"/>
                      <a:pt x="20" y="46"/>
                    </a:cubicBezTo>
                    <a:cubicBezTo>
                      <a:pt x="20" y="42"/>
                      <a:pt x="20" y="42"/>
                      <a:pt x="20" y="42"/>
                    </a:cubicBezTo>
                    <a:cubicBezTo>
                      <a:pt x="17" y="40"/>
                      <a:pt x="4" y="39"/>
                      <a:pt x="4" y="39"/>
                    </a:cubicBezTo>
                    <a:cubicBezTo>
                      <a:pt x="4" y="39"/>
                      <a:pt x="0" y="34"/>
                      <a:pt x="0" y="32"/>
                    </a:cubicBezTo>
                    <a:cubicBezTo>
                      <a:pt x="0" y="24"/>
                      <a:pt x="1" y="22"/>
                      <a:pt x="6" y="19"/>
                    </a:cubicBezTo>
                    <a:cubicBezTo>
                      <a:pt x="8" y="17"/>
                      <a:pt x="6" y="12"/>
                      <a:pt x="8" y="11"/>
                    </a:cubicBezTo>
                    <a:cubicBezTo>
                      <a:pt x="13" y="5"/>
                      <a:pt x="21" y="0"/>
                      <a:pt x="31" y="0"/>
                    </a:cubicBezTo>
                    <a:cubicBezTo>
                      <a:pt x="31" y="0"/>
                      <a:pt x="40" y="3"/>
                      <a:pt x="40" y="3"/>
                    </a:cubicBezTo>
                    <a:cubicBezTo>
                      <a:pt x="37" y="9"/>
                      <a:pt x="28" y="9"/>
                      <a:pt x="28" y="18"/>
                    </a:cubicBezTo>
                    <a:cubicBezTo>
                      <a:pt x="28" y="20"/>
                      <a:pt x="29" y="21"/>
                      <a:pt x="30" y="21"/>
                    </a:cubicBezTo>
                    <a:cubicBezTo>
                      <a:pt x="29" y="23"/>
                      <a:pt x="30" y="26"/>
                      <a:pt x="30" y="26"/>
                    </a:cubicBezTo>
                    <a:cubicBezTo>
                      <a:pt x="30" y="28"/>
                      <a:pt x="29" y="31"/>
                      <a:pt x="33" y="31"/>
                    </a:cubicBezTo>
                    <a:cubicBezTo>
                      <a:pt x="35" y="31"/>
                      <a:pt x="39" y="27"/>
                      <a:pt x="39" y="25"/>
                    </a:cubicBezTo>
                    <a:cubicBezTo>
                      <a:pt x="39" y="22"/>
                      <a:pt x="36" y="20"/>
                      <a:pt x="36" y="17"/>
                    </a:cubicBezTo>
                    <a:cubicBezTo>
                      <a:pt x="36" y="6"/>
                      <a:pt x="55" y="3"/>
                      <a:pt x="66" y="3"/>
                    </a:cubicBezTo>
                    <a:cubicBezTo>
                      <a:pt x="74" y="3"/>
                      <a:pt x="78" y="13"/>
                      <a:pt x="78" y="19"/>
                    </a:cubicBezTo>
                    <a:cubicBezTo>
                      <a:pt x="78" y="20"/>
                      <a:pt x="76" y="25"/>
                      <a:pt x="78" y="25"/>
                    </a:cubicBezTo>
                    <a:cubicBezTo>
                      <a:pt x="80" y="25"/>
                      <a:pt x="81" y="22"/>
                      <a:pt x="84" y="22"/>
                    </a:cubicBezTo>
                    <a:cubicBezTo>
                      <a:pt x="87" y="22"/>
                      <a:pt x="88" y="25"/>
                      <a:pt x="90" y="25"/>
                    </a:cubicBezTo>
                    <a:cubicBezTo>
                      <a:pt x="95" y="25"/>
                      <a:pt x="97" y="18"/>
                      <a:pt x="102" y="18"/>
                    </a:cubicBezTo>
                    <a:cubicBezTo>
                      <a:pt x="107" y="18"/>
                      <a:pt x="119" y="20"/>
                      <a:pt x="123" y="22"/>
                    </a:cubicBezTo>
                    <a:cubicBezTo>
                      <a:pt x="130" y="27"/>
                      <a:pt x="132" y="36"/>
                      <a:pt x="141" y="36"/>
                    </a:cubicBezTo>
                    <a:cubicBezTo>
                      <a:pt x="145" y="36"/>
                      <a:pt x="146" y="36"/>
                      <a:pt x="148" y="36"/>
                    </a:cubicBezTo>
                    <a:cubicBezTo>
                      <a:pt x="151" y="36"/>
                      <a:pt x="159" y="37"/>
                      <a:pt x="158" y="42"/>
                    </a:cubicBezTo>
                    <a:cubicBezTo>
                      <a:pt x="165" y="45"/>
                      <a:pt x="170" y="49"/>
                      <a:pt x="178" y="50"/>
                    </a:cubicBezTo>
                    <a:cubicBezTo>
                      <a:pt x="178" y="55"/>
                      <a:pt x="178" y="55"/>
                      <a:pt x="178" y="55"/>
                    </a:cubicBezTo>
                    <a:cubicBezTo>
                      <a:pt x="179" y="55"/>
                      <a:pt x="183" y="55"/>
                      <a:pt x="183" y="55"/>
                    </a:cubicBezTo>
                    <a:cubicBezTo>
                      <a:pt x="187" y="55"/>
                      <a:pt x="189" y="58"/>
                      <a:pt x="191" y="62"/>
                    </a:cubicBezTo>
                    <a:cubicBezTo>
                      <a:pt x="187" y="63"/>
                      <a:pt x="183" y="63"/>
                      <a:pt x="181" y="66"/>
                    </a:cubicBezTo>
                    <a:cubicBezTo>
                      <a:pt x="186" y="67"/>
                      <a:pt x="187" y="67"/>
                      <a:pt x="189" y="67"/>
                    </a:cubicBezTo>
                    <a:cubicBezTo>
                      <a:pt x="191" y="67"/>
                      <a:pt x="193" y="67"/>
                      <a:pt x="194" y="69"/>
                    </a:cubicBezTo>
                    <a:cubicBezTo>
                      <a:pt x="189" y="71"/>
                      <a:pt x="187" y="71"/>
                      <a:pt x="184" y="76"/>
                    </a:cubicBezTo>
                    <a:cubicBezTo>
                      <a:pt x="187" y="77"/>
                      <a:pt x="188" y="78"/>
                      <a:pt x="192" y="78"/>
                    </a:cubicBezTo>
                    <a:cubicBezTo>
                      <a:pt x="193" y="85"/>
                      <a:pt x="200" y="88"/>
                      <a:pt x="206" y="88"/>
                    </a:cubicBezTo>
                    <a:cubicBezTo>
                      <a:pt x="207" y="93"/>
                      <a:pt x="208" y="98"/>
                      <a:pt x="213" y="98"/>
                    </a:cubicBezTo>
                    <a:cubicBezTo>
                      <a:pt x="219" y="98"/>
                      <a:pt x="221" y="94"/>
                      <a:pt x="223" y="100"/>
                    </a:cubicBezTo>
                    <a:cubicBezTo>
                      <a:pt x="224" y="101"/>
                      <a:pt x="227" y="101"/>
                      <a:pt x="228" y="101"/>
                    </a:cubicBezTo>
                    <a:cubicBezTo>
                      <a:pt x="233" y="101"/>
                      <a:pt x="236" y="103"/>
                      <a:pt x="236" y="108"/>
                    </a:cubicBezTo>
                    <a:cubicBezTo>
                      <a:pt x="236" y="111"/>
                      <a:pt x="231" y="112"/>
                      <a:pt x="227" y="112"/>
                    </a:cubicBezTo>
                    <a:cubicBezTo>
                      <a:pt x="227" y="116"/>
                      <a:pt x="227" y="115"/>
                      <a:pt x="227" y="116"/>
                    </a:cubicBezTo>
                    <a:cubicBezTo>
                      <a:pt x="227" y="117"/>
                      <a:pt x="226" y="120"/>
                      <a:pt x="221" y="12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60" name="Freeform 137">
                <a:extLst>
                  <a:ext uri="{FF2B5EF4-FFF2-40B4-BE49-F238E27FC236}">
                    <a16:creationId xmlns:a16="http://schemas.microsoft.com/office/drawing/2014/main" id="{E5E3E75D-6C2B-017E-08DB-6CA83F8302BE}"/>
                  </a:ext>
                </a:extLst>
              </p:cNvPr>
              <p:cNvSpPr>
                <a:spLocks/>
              </p:cNvSpPr>
              <p:nvPr/>
            </p:nvSpPr>
            <p:spPr bwMode="auto">
              <a:xfrm>
                <a:off x="3637434" y="2456622"/>
                <a:ext cx="17230" cy="18795"/>
              </a:xfrm>
              <a:custGeom>
                <a:avLst/>
                <a:gdLst>
                  <a:gd name="T0" fmla="*/ 6 w 6"/>
                  <a:gd name="T1" fmla="*/ 3 h 6"/>
                  <a:gd name="T2" fmla="*/ 0 w 6"/>
                  <a:gd name="T3" fmla="*/ 3 h 6"/>
                  <a:gd name="T4" fmla="*/ 6 w 6"/>
                  <a:gd name="T5" fmla="*/ 3 h 6"/>
                </a:gdLst>
                <a:ahLst/>
                <a:cxnLst>
                  <a:cxn ang="0">
                    <a:pos x="T0" y="T1"/>
                  </a:cxn>
                  <a:cxn ang="0">
                    <a:pos x="T2" y="T3"/>
                  </a:cxn>
                  <a:cxn ang="0">
                    <a:pos x="T4" y="T5"/>
                  </a:cxn>
                </a:cxnLst>
                <a:rect l="0" t="0" r="r" b="b"/>
                <a:pathLst>
                  <a:path w="6" h="6">
                    <a:moveTo>
                      <a:pt x="6" y="3"/>
                    </a:moveTo>
                    <a:cubicBezTo>
                      <a:pt x="3" y="6"/>
                      <a:pt x="2" y="6"/>
                      <a:pt x="0" y="3"/>
                    </a:cubicBezTo>
                    <a:cubicBezTo>
                      <a:pt x="2" y="0"/>
                      <a:pt x="3" y="2"/>
                      <a:pt x="6" y="3"/>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61" name="Freeform 138">
                <a:extLst>
                  <a:ext uri="{FF2B5EF4-FFF2-40B4-BE49-F238E27FC236}">
                    <a16:creationId xmlns:a16="http://schemas.microsoft.com/office/drawing/2014/main" id="{E9AE87C7-E04F-3049-EF18-14AB5333F1FA}"/>
                  </a:ext>
                </a:extLst>
              </p:cNvPr>
              <p:cNvSpPr>
                <a:spLocks/>
              </p:cNvSpPr>
              <p:nvPr/>
            </p:nvSpPr>
            <p:spPr bwMode="auto">
              <a:xfrm>
                <a:off x="3485505" y="2354816"/>
                <a:ext cx="18795" cy="17230"/>
              </a:xfrm>
              <a:custGeom>
                <a:avLst/>
                <a:gdLst>
                  <a:gd name="T0" fmla="*/ 1 w 6"/>
                  <a:gd name="T1" fmla="*/ 1 h 6"/>
                  <a:gd name="T2" fmla="*/ 6 w 6"/>
                  <a:gd name="T3" fmla="*/ 6 h 6"/>
                  <a:gd name="T4" fmla="*/ 1 w 6"/>
                  <a:gd name="T5" fmla="*/ 1 h 6"/>
                </a:gdLst>
                <a:ahLst/>
                <a:cxnLst>
                  <a:cxn ang="0">
                    <a:pos x="T0" y="T1"/>
                  </a:cxn>
                  <a:cxn ang="0">
                    <a:pos x="T2" y="T3"/>
                  </a:cxn>
                  <a:cxn ang="0">
                    <a:pos x="T4" y="T5"/>
                  </a:cxn>
                </a:cxnLst>
                <a:rect l="0" t="0" r="r" b="b"/>
                <a:pathLst>
                  <a:path w="6" h="6">
                    <a:moveTo>
                      <a:pt x="1" y="1"/>
                    </a:moveTo>
                    <a:cubicBezTo>
                      <a:pt x="4" y="0"/>
                      <a:pt x="4" y="3"/>
                      <a:pt x="6" y="6"/>
                    </a:cubicBezTo>
                    <a:cubicBezTo>
                      <a:pt x="3" y="6"/>
                      <a:pt x="0" y="3"/>
                      <a:pt x="1" y="1"/>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62" name="Freeform 139">
                <a:extLst>
                  <a:ext uri="{FF2B5EF4-FFF2-40B4-BE49-F238E27FC236}">
                    <a16:creationId xmlns:a16="http://schemas.microsoft.com/office/drawing/2014/main" id="{41D1143C-A295-7027-E291-98047642419A}"/>
                  </a:ext>
                </a:extLst>
              </p:cNvPr>
              <p:cNvSpPr>
                <a:spLocks/>
              </p:cNvSpPr>
              <p:nvPr/>
            </p:nvSpPr>
            <p:spPr bwMode="auto">
              <a:xfrm>
                <a:off x="3291288" y="1473007"/>
                <a:ext cx="778435" cy="407229"/>
              </a:xfrm>
              <a:custGeom>
                <a:avLst/>
                <a:gdLst>
                  <a:gd name="T0" fmla="*/ 201 w 252"/>
                  <a:gd name="T1" fmla="*/ 10 h 132"/>
                  <a:gd name="T2" fmla="*/ 229 w 252"/>
                  <a:gd name="T3" fmla="*/ 6 h 132"/>
                  <a:gd name="T4" fmla="*/ 252 w 252"/>
                  <a:gd name="T5" fmla="*/ 18 h 132"/>
                  <a:gd name="T6" fmla="*/ 204 w 252"/>
                  <a:gd name="T7" fmla="*/ 33 h 132"/>
                  <a:gd name="T8" fmla="*/ 193 w 252"/>
                  <a:gd name="T9" fmla="*/ 48 h 132"/>
                  <a:gd name="T10" fmla="*/ 151 w 252"/>
                  <a:gd name="T11" fmla="*/ 71 h 132"/>
                  <a:gd name="T12" fmla="*/ 141 w 252"/>
                  <a:gd name="T13" fmla="*/ 77 h 132"/>
                  <a:gd name="T14" fmla="*/ 141 w 252"/>
                  <a:gd name="T15" fmla="*/ 89 h 132"/>
                  <a:gd name="T16" fmla="*/ 114 w 252"/>
                  <a:gd name="T17" fmla="*/ 102 h 132"/>
                  <a:gd name="T18" fmla="*/ 104 w 252"/>
                  <a:gd name="T19" fmla="*/ 120 h 132"/>
                  <a:gd name="T20" fmla="*/ 115 w 252"/>
                  <a:gd name="T21" fmla="*/ 122 h 132"/>
                  <a:gd name="T22" fmla="*/ 83 w 252"/>
                  <a:gd name="T23" fmla="*/ 128 h 132"/>
                  <a:gd name="T24" fmla="*/ 53 w 252"/>
                  <a:gd name="T25" fmla="*/ 131 h 132"/>
                  <a:gd name="T26" fmla="*/ 22 w 252"/>
                  <a:gd name="T27" fmla="*/ 128 h 132"/>
                  <a:gd name="T28" fmla="*/ 40 w 252"/>
                  <a:gd name="T29" fmla="*/ 114 h 132"/>
                  <a:gd name="T30" fmla="*/ 38 w 252"/>
                  <a:gd name="T31" fmla="*/ 103 h 132"/>
                  <a:gd name="T32" fmla="*/ 61 w 252"/>
                  <a:gd name="T33" fmla="*/ 111 h 132"/>
                  <a:gd name="T34" fmla="*/ 44 w 252"/>
                  <a:gd name="T35" fmla="*/ 96 h 132"/>
                  <a:gd name="T36" fmla="*/ 36 w 252"/>
                  <a:gd name="T37" fmla="*/ 98 h 132"/>
                  <a:gd name="T38" fmla="*/ 45 w 252"/>
                  <a:gd name="T39" fmla="*/ 85 h 132"/>
                  <a:gd name="T40" fmla="*/ 41 w 252"/>
                  <a:gd name="T41" fmla="*/ 63 h 132"/>
                  <a:gd name="T42" fmla="*/ 44 w 252"/>
                  <a:gd name="T43" fmla="*/ 58 h 132"/>
                  <a:gd name="T44" fmla="*/ 64 w 252"/>
                  <a:gd name="T45" fmla="*/ 58 h 132"/>
                  <a:gd name="T46" fmla="*/ 71 w 252"/>
                  <a:gd name="T47" fmla="*/ 59 h 132"/>
                  <a:gd name="T48" fmla="*/ 87 w 252"/>
                  <a:gd name="T49" fmla="*/ 56 h 132"/>
                  <a:gd name="T50" fmla="*/ 97 w 252"/>
                  <a:gd name="T51" fmla="*/ 48 h 132"/>
                  <a:gd name="T52" fmla="*/ 65 w 252"/>
                  <a:gd name="T53" fmla="*/ 52 h 132"/>
                  <a:gd name="T54" fmla="*/ 48 w 252"/>
                  <a:gd name="T55" fmla="*/ 50 h 132"/>
                  <a:gd name="T56" fmla="*/ 38 w 252"/>
                  <a:gd name="T57" fmla="*/ 52 h 132"/>
                  <a:gd name="T58" fmla="*/ 30 w 252"/>
                  <a:gd name="T59" fmla="*/ 43 h 132"/>
                  <a:gd name="T60" fmla="*/ 34 w 252"/>
                  <a:gd name="T61" fmla="*/ 34 h 132"/>
                  <a:gd name="T62" fmla="*/ 17 w 252"/>
                  <a:gd name="T63" fmla="*/ 39 h 132"/>
                  <a:gd name="T64" fmla="*/ 20 w 252"/>
                  <a:gd name="T65" fmla="*/ 32 h 132"/>
                  <a:gd name="T66" fmla="*/ 7 w 252"/>
                  <a:gd name="T67" fmla="*/ 34 h 132"/>
                  <a:gd name="T68" fmla="*/ 29 w 252"/>
                  <a:gd name="T69" fmla="*/ 23 h 132"/>
                  <a:gd name="T70" fmla="*/ 38 w 252"/>
                  <a:gd name="T71" fmla="*/ 21 h 132"/>
                  <a:gd name="T72" fmla="*/ 68 w 252"/>
                  <a:gd name="T73" fmla="*/ 21 h 132"/>
                  <a:gd name="T74" fmla="*/ 89 w 252"/>
                  <a:gd name="T75" fmla="*/ 7 h 132"/>
                  <a:gd name="T76" fmla="*/ 128 w 252"/>
                  <a:gd name="T77" fmla="*/ 4 h 132"/>
                  <a:gd name="T78" fmla="*/ 143 w 252"/>
                  <a:gd name="T79" fmla="*/ 5 h 132"/>
                  <a:gd name="T80" fmla="*/ 160 w 252"/>
                  <a:gd name="T81" fmla="*/ 2 h 132"/>
                  <a:gd name="T82" fmla="*/ 206 w 252"/>
                  <a:gd name="T83" fmla="*/ 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 h="132">
                    <a:moveTo>
                      <a:pt x="206" y="7"/>
                    </a:moveTo>
                    <a:cubicBezTo>
                      <a:pt x="204" y="9"/>
                      <a:pt x="203" y="10"/>
                      <a:pt x="201" y="10"/>
                    </a:cubicBezTo>
                    <a:cubicBezTo>
                      <a:pt x="223" y="4"/>
                      <a:pt x="223" y="4"/>
                      <a:pt x="223" y="4"/>
                    </a:cubicBezTo>
                    <a:cubicBezTo>
                      <a:pt x="225" y="5"/>
                      <a:pt x="227" y="5"/>
                      <a:pt x="229" y="6"/>
                    </a:cubicBezTo>
                    <a:cubicBezTo>
                      <a:pt x="232" y="7"/>
                      <a:pt x="232" y="9"/>
                      <a:pt x="234" y="11"/>
                    </a:cubicBezTo>
                    <a:cubicBezTo>
                      <a:pt x="237" y="14"/>
                      <a:pt x="252" y="13"/>
                      <a:pt x="252" y="18"/>
                    </a:cubicBezTo>
                    <a:cubicBezTo>
                      <a:pt x="252" y="22"/>
                      <a:pt x="247" y="21"/>
                      <a:pt x="245" y="22"/>
                    </a:cubicBezTo>
                    <a:cubicBezTo>
                      <a:pt x="234" y="31"/>
                      <a:pt x="219" y="26"/>
                      <a:pt x="204" y="33"/>
                    </a:cubicBezTo>
                    <a:cubicBezTo>
                      <a:pt x="207" y="36"/>
                      <a:pt x="219" y="34"/>
                      <a:pt x="226" y="34"/>
                    </a:cubicBezTo>
                    <a:cubicBezTo>
                      <a:pt x="219" y="41"/>
                      <a:pt x="203" y="45"/>
                      <a:pt x="193" y="48"/>
                    </a:cubicBezTo>
                    <a:cubicBezTo>
                      <a:pt x="181" y="52"/>
                      <a:pt x="175" y="63"/>
                      <a:pt x="166" y="70"/>
                    </a:cubicBezTo>
                    <a:cubicBezTo>
                      <a:pt x="162" y="73"/>
                      <a:pt x="156" y="69"/>
                      <a:pt x="151" y="71"/>
                    </a:cubicBezTo>
                    <a:cubicBezTo>
                      <a:pt x="145" y="73"/>
                      <a:pt x="138" y="73"/>
                      <a:pt x="133" y="77"/>
                    </a:cubicBezTo>
                    <a:cubicBezTo>
                      <a:pt x="141" y="77"/>
                      <a:pt x="141" y="77"/>
                      <a:pt x="141" y="77"/>
                    </a:cubicBezTo>
                    <a:cubicBezTo>
                      <a:pt x="142" y="83"/>
                      <a:pt x="138" y="83"/>
                      <a:pt x="133" y="82"/>
                    </a:cubicBezTo>
                    <a:cubicBezTo>
                      <a:pt x="136" y="84"/>
                      <a:pt x="139" y="85"/>
                      <a:pt x="141" y="89"/>
                    </a:cubicBezTo>
                    <a:cubicBezTo>
                      <a:pt x="135" y="92"/>
                      <a:pt x="133" y="99"/>
                      <a:pt x="128" y="102"/>
                    </a:cubicBezTo>
                    <a:cubicBezTo>
                      <a:pt x="116" y="102"/>
                      <a:pt x="116" y="102"/>
                      <a:pt x="114" y="102"/>
                    </a:cubicBezTo>
                    <a:cubicBezTo>
                      <a:pt x="114" y="104"/>
                      <a:pt x="116" y="105"/>
                      <a:pt x="116" y="106"/>
                    </a:cubicBezTo>
                    <a:cubicBezTo>
                      <a:pt x="116" y="116"/>
                      <a:pt x="104" y="110"/>
                      <a:pt x="104" y="120"/>
                    </a:cubicBezTo>
                    <a:cubicBezTo>
                      <a:pt x="108" y="120"/>
                      <a:pt x="109" y="120"/>
                      <a:pt x="111" y="120"/>
                    </a:cubicBezTo>
                    <a:cubicBezTo>
                      <a:pt x="112" y="120"/>
                      <a:pt x="115" y="120"/>
                      <a:pt x="115" y="122"/>
                    </a:cubicBezTo>
                    <a:cubicBezTo>
                      <a:pt x="115" y="127"/>
                      <a:pt x="99" y="132"/>
                      <a:pt x="92" y="132"/>
                    </a:cubicBezTo>
                    <a:cubicBezTo>
                      <a:pt x="86" y="132"/>
                      <a:pt x="89" y="128"/>
                      <a:pt x="83" y="128"/>
                    </a:cubicBezTo>
                    <a:cubicBezTo>
                      <a:pt x="75" y="128"/>
                      <a:pt x="68" y="128"/>
                      <a:pt x="61" y="128"/>
                    </a:cubicBezTo>
                    <a:cubicBezTo>
                      <a:pt x="59" y="128"/>
                      <a:pt x="57" y="131"/>
                      <a:pt x="53" y="131"/>
                    </a:cubicBezTo>
                    <a:cubicBezTo>
                      <a:pt x="43" y="131"/>
                      <a:pt x="35" y="128"/>
                      <a:pt x="25" y="125"/>
                    </a:cubicBezTo>
                    <a:cubicBezTo>
                      <a:pt x="25" y="127"/>
                      <a:pt x="23" y="128"/>
                      <a:pt x="22" y="128"/>
                    </a:cubicBezTo>
                    <a:cubicBezTo>
                      <a:pt x="20" y="128"/>
                      <a:pt x="19" y="127"/>
                      <a:pt x="19" y="126"/>
                    </a:cubicBezTo>
                    <a:cubicBezTo>
                      <a:pt x="19" y="114"/>
                      <a:pt x="34" y="118"/>
                      <a:pt x="40" y="114"/>
                    </a:cubicBezTo>
                    <a:cubicBezTo>
                      <a:pt x="37" y="112"/>
                      <a:pt x="31" y="111"/>
                      <a:pt x="31" y="106"/>
                    </a:cubicBezTo>
                    <a:cubicBezTo>
                      <a:pt x="31" y="102"/>
                      <a:pt x="35" y="103"/>
                      <a:pt x="38" y="103"/>
                    </a:cubicBezTo>
                    <a:cubicBezTo>
                      <a:pt x="47" y="103"/>
                      <a:pt x="50" y="108"/>
                      <a:pt x="56" y="111"/>
                    </a:cubicBezTo>
                    <a:cubicBezTo>
                      <a:pt x="61" y="111"/>
                      <a:pt x="61" y="111"/>
                      <a:pt x="61" y="111"/>
                    </a:cubicBezTo>
                    <a:cubicBezTo>
                      <a:pt x="57" y="107"/>
                      <a:pt x="48" y="103"/>
                      <a:pt x="48" y="96"/>
                    </a:cubicBezTo>
                    <a:cubicBezTo>
                      <a:pt x="44" y="96"/>
                      <a:pt x="44" y="96"/>
                      <a:pt x="44" y="96"/>
                    </a:cubicBezTo>
                    <a:cubicBezTo>
                      <a:pt x="42" y="97"/>
                      <a:pt x="42" y="97"/>
                      <a:pt x="41" y="98"/>
                    </a:cubicBezTo>
                    <a:cubicBezTo>
                      <a:pt x="36" y="98"/>
                      <a:pt x="36" y="98"/>
                      <a:pt x="36" y="98"/>
                    </a:cubicBezTo>
                    <a:cubicBezTo>
                      <a:pt x="36" y="95"/>
                      <a:pt x="36" y="95"/>
                      <a:pt x="36" y="95"/>
                    </a:cubicBezTo>
                    <a:cubicBezTo>
                      <a:pt x="39" y="90"/>
                      <a:pt x="41" y="87"/>
                      <a:pt x="45" y="85"/>
                    </a:cubicBezTo>
                    <a:cubicBezTo>
                      <a:pt x="52" y="83"/>
                      <a:pt x="61" y="86"/>
                      <a:pt x="61" y="78"/>
                    </a:cubicBezTo>
                    <a:cubicBezTo>
                      <a:pt x="61" y="69"/>
                      <a:pt x="41" y="69"/>
                      <a:pt x="41" y="63"/>
                    </a:cubicBezTo>
                    <a:cubicBezTo>
                      <a:pt x="41" y="61"/>
                      <a:pt x="46" y="61"/>
                      <a:pt x="48" y="61"/>
                    </a:cubicBezTo>
                    <a:cubicBezTo>
                      <a:pt x="45" y="61"/>
                      <a:pt x="45" y="60"/>
                      <a:pt x="44" y="58"/>
                    </a:cubicBezTo>
                    <a:cubicBezTo>
                      <a:pt x="46" y="57"/>
                      <a:pt x="47" y="58"/>
                      <a:pt x="48" y="58"/>
                    </a:cubicBezTo>
                    <a:cubicBezTo>
                      <a:pt x="52" y="58"/>
                      <a:pt x="58" y="56"/>
                      <a:pt x="64" y="58"/>
                    </a:cubicBezTo>
                    <a:cubicBezTo>
                      <a:pt x="71" y="61"/>
                      <a:pt x="73" y="69"/>
                      <a:pt x="81" y="68"/>
                    </a:cubicBezTo>
                    <a:cubicBezTo>
                      <a:pt x="80" y="67"/>
                      <a:pt x="71" y="61"/>
                      <a:pt x="71" y="59"/>
                    </a:cubicBezTo>
                    <a:cubicBezTo>
                      <a:pt x="71" y="58"/>
                      <a:pt x="72" y="57"/>
                      <a:pt x="73" y="56"/>
                    </a:cubicBezTo>
                    <a:cubicBezTo>
                      <a:pt x="87" y="56"/>
                      <a:pt x="87" y="56"/>
                      <a:pt x="87" y="56"/>
                    </a:cubicBezTo>
                    <a:cubicBezTo>
                      <a:pt x="93" y="54"/>
                      <a:pt x="97" y="52"/>
                      <a:pt x="101" y="48"/>
                    </a:cubicBezTo>
                    <a:cubicBezTo>
                      <a:pt x="97" y="48"/>
                      <a:pt x="97" y="48"/>
                      <a:pt x="97" y="48"/>
                    </a:cubicBezTo>
                    <a:cubicBezTo>
                      <a:pt x="91" y="53"/>
                      <a:pt x="84" y="55"/>
                      <a:pt x="75" y="55"/>
                    </a:cubicBezTo>
                    <a:cubicBezTo>
                      <a:pt x="70" y="55"/>
                      <a:pt x="68" y="52"/>
                      <a:pt x="65" y="52"/>
                    </a:cubicBezTo>
                    <a:cubicBezTo>
                      <a:pt x="63" y="52"/>
                      <a:pt x="62" y="55"/>
                      <a:pt x="59" y="55"/>
                    </a:cubicBezTo>
                    <a:cubicBezTo>
                      <a:pt x="54" y="55"/>
                      <a:pt x="46" y="53"/>
                      <a:pt x="48" y="50"/>
                    </a:cubicBezTo>
                    <a:cubicBezTo>
                      <a:pt x="44" y="50"/>
                      <a:pt x="44" y="50"/>
                      <a:pt x="44" y="50"/>
                    </a:cubicBezTo>
                    <a:cubicBezTo>
                      <a:pt x="42" y="51"/>
                      <a:pt x="40" y="52"/>
                      <a:pt x="38" y="52"/>
                    </a:cubicBezTo>
                    <a:cubicBezTo>
                      <a:pt x="32" y="52"/>
                      <a:pt x="24" y="49"/>
                      <a:pt x="22" y="46"/>
                    </a:cubicBezTo>
                    <a:cubicBezTo>
                      <a:pt x="24" y="45"/>
                      <a:pt x="26" y="44"/>
                      <a:pt x="30" y="43"/>
                    </a:cubicBezTo>
                    <a:cubicBezTo>
                      <a:pt x="24" y="43"/>
                      <a:pt x="19" y="43"/>
                      <a:pt x="16" y="43"/>
                    </a:cubicBezTo>
                    <a:cubicBezTo>
                      <a:pt x="19" y="36"/>
                      <a:pt x="27" y="37"/>
                      <a:pt x="34" y="34"/>
                    </a:cubicBezTo>
                    <a:cubicBezTo>
                      <a:pt x="31" y="34"/>
                      <a:pt x="31" y="34"/>
                      <a:pt x="28" y="34"/>
                    </a:cubicBezTo>
                    <a:cubicBezTo>
                      <a:pt x="23" y="34"/>
                      <a:pt x="22" y="39"/>
                      <a:pt x="17" y="39"/>
                    </a:cubicBezTo>
                    <a:cubicBezTo>
                      <a:pt x="15" y="39"/>
                      <a:pt x="12" y="37"/>
                      <a:pt x="12" y="37"/>
                    </a:cubicBezTo>
                    <a:cubicBezTo>
                      <a:pt x="15" y="34"/>
                      <a:pt x="16" y="33"/>
                      <a:pt x="20" y="32"/>
                    </a:cubicBezTo>
                    <a:cubicBezTo>
                      <a:pt x="11" y="32"/>
                      <a:pt x="11" y="32"/>
                      <a:pt x="11" y="32"/>
                    </a:cubicBezTo>
                    <a:cubicBezTo>
                      <a:pt x="9" y="32"/>
                      <a:pt x="8" y="33"/>
                      <a:pt x="7" y="34"/>
                    </a:cubicBezTo>
                    <a:cubicBezTo>
                      <a:pt x="6" y="34"/>
                      <a:pt x="2" y="34"/>
                      <a:pt x="0" y="34"/>
                    </a:cubicBezTo>
                    <a:cubicBezTo>
                      <a:pt x="2" y="27"/>
                      <a:pt x="21" y="23"/>
                      <a:pt x="29" y="23"/>
                    </a:cubicBezTo>
                    <a:cubicBezTo>
                      <a:pt x="33" y="23"/>
                      <a:pt x="35" y="23"/>
                      <a:pt x="35" y="23"/>
                    </a:cubicBezTo>
                    <a:cubicBezTo>
                      <a:pt x="37" y="23"/>
                      <a:pt x="38" y="22"/>
                      <a:pt x="38" y="21"/>
                    </a:cubicBezTo>
                    <a:cubicBezTo>
                      <a:pt x="47" y="21"/>
                      <a:pt x="43" y="15"/>
                      <a:pt x="49" y="15"/>
                    </a:cubicBezTo>
                    <a:cubicBezTo>
                      <a:pt x="55" y="15"/>
                      <a:pt x="66" y="20"/>
                      <a:pt x="68" y="21"/>
                    </a:cubicBezTo>
                    <a:cubicBezTo>
                      <a:pt x="71" y="14"/>
                      <a:pt x="75" y="8"/>
                      <a:pt x="83" y="8"/>
                    </a:cubicBezTo>
                    <a:cubicBezTo>
                      <a:pt x="88" y="8"/>
                      <a:pt x="85" y="11"/>
                      <a:pt x="89" y="7"/>
                    </a:cubicBezTo>
                    <a:cubicBezTo>
                      <a:pt x="90" y="5"/>
                      <a:pt x="92" y="4"/>
                      <a:pt x="95" y="4"/>
                    </a:cubicBezTo>
                    <a:cubicBezTo>
                      <a:pt x="110" y="4"/>
                      <a:pt x="113" y="4"/>
                      <a:pt x="128" y="4"/>
                    </a:cubicBezTo>
                    <a:cubicBezTo>
                      <a:pt x="129" y="3"/>
                      <a:pt x="130" y="2"/>
                      <a:pt x="132" y="2"/>
                    </a:cubicBezTo>
                    <a:cubicBezTo>
                      <a:pt x="137" y="2"/>
                      <a:pt x="138" y="5"/>
                      <a:pt x="143" y="5"/>
                    </a:cubicBezTo>
                    <a:cubicBezTo>
                      <a:pt x="147" y="5"/>
                      <a:pt x="148" y="0"/>
                      <a:pt x="152" y="0"/>
                    </a:cubicBezTo>
                    <a:cubicBezTo>
                      <a:pt x="156" y="0"/>
                      <a:pt x="158" y="2"/>
                      <a:pt x="160" y="2"/>
                    </a:cubicBezTo>
                    <a:cubicBezTo>
                      <a:pt x="164" y="2"/>
                      <a:pt x="165" y="2"/>
                      <a:pt x="168" y="2"/>
                    </a:cubicBezTo>
                    <a:cubicBezTo>
                      <a:pt x="175" y="2"/>
                      <a:pt x="200" y="1"/>
                      <a:pt x="206" y="7"/>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63" name="Freeform 140">
                <a:extLst>
                  <a:ext uri="{FF2B5EF4-FFF2-40B4-BE49-F238E27FC236}">
                    <a16:creationId xmlns:a16="http://schemas.microsoft.com/office/drawing/2014/main" id="{83C8EE0C-52F5-974C-A1DE-68B9884CF397}"/>
                  </a:ext>
                </a:extLst>
              </p:cNvPr>
              <p:cNvSpPr>
                <a:spLocks/>
              </p:cNvSpPr>
              <p:nvPr/>
            </p:nvSpPr>
            <p:spPr bwMode="auto">
              <a:xfrm>
                <a:off x="3778398" y="1435415"/>
                <a:ext cx="1520846" cy="1157472"/>
              </a:xfrm>
              <a:custGeom>
                <a:avLst/>
                <a:gdLst>
                  <a:gd name="T0" fmla="*/ 183 w 492"/>
                  <a:gd name="T1" fmla="*/ 242 h 374"/>
                  <a:gd name="T2" fmla="*/ 174 w 492"/>
                  <a:gd name="T3" fmla="*/ 234 h 374"/>
                  <a:gd name="T4" fmla="*/ 149 w 492"/>
                  <a:gd name="T5" fmla="*/ 218 h 374"/>
                  <a:gd name="T6" fmla="*/ 140 w 492"/>
                  <a:gd name="T7" fmla="*/ 196 h 374"/>
                  <a:gd name="T8" fmla="*/ 71 w 492"/>
                  <a:gd name="T9" fmla="*/ 142 h 374"/>
                  <a:gd name="T10" fmla="*/ 48 w 492"/>
                  <a:gd name="T11" fmla="*/ 145 h 374"/>
                  <a:gd name="T12" fmla="*/ 28 w 492"/>
                  <a:gd name="T13" fmla="*/ 141 h 374"/>
                  <a:gd name="T14" fmla="*/ 12 w 492"/>
                  <a:gd name="T15" fmla="*/ 131 h 374"/>
                  <a:gd name="T16" fmla="*/ 33 w 492"/>
                  <a:gd name="T17" fmla="*/ 123 h 374"/>
                  <a:gd name="T18" fmla="*/ 42 w 492"/>
                  <a:gd name="T19" fmla="*/ 117 h 374"/>
                  <a:gd name="T20" fmla="*/ 0 w 492"/>
                  <a:gd name="T21" fmla="*/ 108 h 374"/>
                  <a:gd name="T22" fmla="*/ 55 w 492"/>
                  <a:gd name="T23" fmla="*/ 91 h 374"/>
                  <a:gd name="T24" fmla="*/ 47 w 492"/>
                  <a:gd name="T25" fmla="*/ 66 h 374"/>
                  <a:gd name="T26" fmla="*/ 94 w 492"/>
                  <a:gd name="T27" fmla="*/ 38 h 374"/>
                  <a:gd name="T28" fmla="*/ 154 w 492"/>
                  <a:gd name="T29" fmla="*/ 36 h 374"/>
                  <a:gd name="T30" fmla="*/ 170 w 492"/>
                  <a:gd name="T31" fmla="*/ 34 h 374"/>
                  <a:gd name="T32" fmla="*/ 179 w 492"/>
                  <a:gd name="T33" fmla="*/ 24 h 374"/>
                  <a:gd name="T34" fmla="*/ 201 w 492"/>
                  <a:gd name="T35" fmla="*/ 23 h 374"/>
                  <a:gd name="T36" fmla="*/ 231 w 492"/>
                  <a:gd name="T37" fmla="*/ 9 h 374"/>
                  <a:gd name="T38" fmla="*/ 255 w 492"/>
                  <a:gd name="T39" fmla="*/ 8 h 374"/>
                  <a:gd name="T40" fmla="*/ 348 w 492"/>
                  <a:gd name="T41" fmla="*/ 0 h 374"/>
                  <a:gd name="T42" fmla="*/ 387 w 492"/>
                  <a:gd name="T43" fmla="*/ 31 h 374"/>
                  <a:gd name="T44" fmla="*/ 371 w 492"/>
                  <a:gd name="T45" fmla="*/ 49 h 374"/>
                  <a:gd name="T46" fmla="*/ 393 w 492"/>
                  <a:gd name="T47" fmla="*/ 66 h 374"/>
                  <a:gd name="T48" fmla="*/ 445 w 492"/>
                  <a:gd name="T49" fmla="*/ 42 h 374"/>
                  <a:gd name="T50" fmla="*/ 475 w 492"/>
                  <a:gd name="T51" fmla="*/ 33 h 374"/>
                  <a:gd name="T52" fmla="*/ 457 w 492"/>
                  <a:gd name="T53" fmla="*/ 61 h 374"/>
                  <a:gd name="T54" fmla="*/ 450 w 492"/>
                  <a:gd name="T55" fmla="*/ 74 h 374"/>
                  <a:gd name="T56" fmla="*/ 426 w 492"/>
                  <a:gd name="T57" fmla="*/ 97 h 374"/>
                  <a:gd name="T58" fmla="*/ 441 w 492"/>
                  <a:gd name="T59" fmla="*/ 115 h 374"/>
                  <a:gd name="T60" fmla="*/ 428 w 492"/>
                  <a:gd name="T61" fmla="*/ 131 h 374"/>
                  <a:gd name="T62" fmla="*/ 436 w 492"/>
                  <a:gd name="T63" fmla="*/ 153 h 374"/>
                  <a:gd name="T64" fmla="*/ 438 w 492"/>
                  <a:gd name="T65" fmla="*/ 169 h 374"/>
                  <a:gd name="T66" fmla="*/ 412 w 492"/>
                  <a:gd name="T67" fmla="*/ 192 h 374"/>
                  <a:gd name="T68" fmla="*/ 415 w 492"/>
                  <a:gd name="T69" fmla="*/ 198 h 374"/>
                  <a:gd name="T70" fmla="*/ 391 w 492"/>
                  <a:gd name="T71" fmla="*/ 193 h 374"/>
                  <a:gd name="T72" fmla="*/ 412 w 492"/>
                  <a:gd name="T73" fmla="*/ 232 h 374"/>
                  <a:gd name="T74" fmla="*/ 388 w 492"/>
                  <a:gd name="T75" fmla="*/ 225 h 374"/>
                  <a:gd name="T76" fmla="*/ 401 w 492"/>
                  <a:gd name="T77" fmla="*/ 244 h 374"/>
                  <a:gd name="T78" fmla="*/ 338 w 492"/>
                  <a:gd name="T79" fmla="*/ 265 h 374"/>
                  <a:gd name="T80" fmla="*/ 315 w 492"/>
                  <a:gd name="T81" fmla="*/ 289 h 374"/>
                  <a:gd name="T82" fmla="*/ 289 w 492"/>
                  <a:gd name="T83" fmla="*/ 292 h 374"/>
                  <a:gd name="T84" fmla="*/ 262 w 492"/>
                  <a:gd name="T85" fmla="*/ 315 h 374"/>
                  <a:gd name="T86" fmla="*/ 250 w 492"/>
                  <a:gd name="T87" fmla="*/ 340 h 374"/>
                  <a:gd name="T88" fmla="*/ 236 w 492"/>
                  <a:gd name="T89" fmla="*/ 371 h 374"/>
                  <a:gd name="T90" fmla="*/ 204 w 492"/>
                  <a:gd name="T91" fmla="*/ 364 h 374"/>
                  <a:gd name="T92" fmla="*/ 176 w 492"/>
                  <a:gd name="T93" fmla="*/ 324 h 374"/>
                  <a:gd name="T94" fmla="*/ 167 w 492"/>
                  <a:gd name="T95" fmla="*/ 308 h 374"/>
                  <a:gd name="T96" fmla="*/ 154 w 492"/>
                  <a:gd name="T97" fmla="*/ 2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2" h="374">
                    <a:moveTo>
                      <a:pt x="166" y="262"/>
                    </a:moveTo>
                    <a:cubicBezTo>
                      <a:pt x="170" y="260"/>
                      <a:pt x="170" y="260"/>
                      <a:pt x="174" y="261"/>
                    </a:cubicBezTo>
                    <a:cubicBezTo>
                      <a:pt x="176" y="253"/>
                      <a:pt x="180" y="250"/>
                      <a:pt x="183" y="242"/>
                    </a:cubicBezTo>
                    <a:cubicBezTo>
                      <a:pt x="174" y="239"/>
                      <a:pt x="153" y="238"/>
                      <a:pt x="152" y="229"/>
                    </a:cubicBezTo>
                    <a:cubicBezTo>
                      <a:pt x="154" y="228"/>
                      <a:pt x="154" y="229"/>
                      <a:pt x="157" y="229"/>
                    </a:cubicBezTo>
                    <a:cubicBezTo>
                      <a:pt x="163" y="229"/>
                      <a:pt x="167" y="234"/>
                      <a:pt x="174" y="234"/>
                    </a:cubicBezTo>
                    <a:cubicBezTo>
                      <a:pt x="177" y="234"/>
                      <a:pt x="177" y="231"/>
                      <a:pt x="177" y="229"/>
                    </a:cubicBezTo>
                    <a:cubicBezTo>
                      <a:pt x="168" y="227"/>
                      <a:pt x="165" y="213"/>
                      <a:pt x="156" y="213"/>
                    </a:cubicBezTo>
                    <a:cubicBezTo>
                      <a:pt x="153" y="213"/>
                      <a:pt x="152" y="218"/>
                      <a:pt x="149" y="218"/>
                    </a:cubicBezTo>
                    <a:cubicBezTo>
                      <a:pt x="144" y="218"/>
                      <a:pt x="141" y="217"/>
                      <a:pt x="141" y="213"/>
                    </a:cubicBezTo>
                    <a:cubicBezTo>
                      <a:pt x="141" y="207"/>
                      <a:pt x="147" y="207"/>
                      <a:pt x="147" y="201"/>
                    </a:cubicBezTo>
                    <a:cubicBezTo>
                      <a:pt x="147" y="196"/>
                      <a:pt x="143" y="196"/>
                      <a:pt x="140" y="196"/>
                    </a:cubicBezTo>
                    <a:cubicBezTo>
                      <a:pt x="140" y="192"/>
                      <a:pt x="140" y="192"/>
                      <a:pt x="140" y="192"/>
                    </a:cubicBezTo>
                    <a:cubicBezTo>
                      <a:pt x="132" y="167"/>
                      <a:pt x="112" y="142"/>
                      <a:pt x="80" y="142"/>
                    </a:cubicBezTo>
                    <a:cubicBezTo>
                      <a:pt x="75" y="142"/>
                      <a:pt x="74" y="142"/>
                      <a:pt x="71" y="142"/>
                    </a:cubicBezTo>
                    <a:cubicBezTo>
                      <a:pt x="67" y="142"/>
                      <a:pt x="66" y="146"/>
                      <a:pt x="62" y="146"/>
                    </a:cubicBezTo>
                    <a:cubicBezTo>
                      <a:pt x="59" y="146"/>
                      <a:pt x="57" y="143"/>
                      <a:pt x="53" y="143"/>
                    </a:cubicBezTo>
                    <a:cubicBezTo>
                      <a:pt x="50" y="143"/>
                      <a:pt x="49" y="144"/>
                      <a:pt x="48" y="145"/>
                    </a:cubicBezTo>
                    <a:cubicBezTo>
                      <a:pt x="49" y="145"/>
                      <a:pt x="50" y="147"/>
                      <a:pt x="51" y="147"/>
                    </a:cubicBezTo>
                    <a:cubicBezTo>
                      <a:pt x="49" y="149"/>
                      <a:pt x="49" y="148"/>
                      <a:pt x="47" y="148"/>
                    </a:cubicBezTo>
                    <a:cubicBezTo>
                      <a:pt x="41" y="148"/>
                      <a:pt x="32" y="145"/>
                      <a:pt x="28" y="141"/>
                    </a:cubicBezTo>
                    <a:cubicBezTo>
                      <a:pt x="31" y="139"/>
                      <a:pt x="33" y="139"/>
                      <a:pt x="34" y="136"/>
                    </a:cubicBezTo>
                    <a:cubicBezTo>
                      <a:pt x="29" y="134"/>
                      <a:pt x="26" y="131"/>
                      <a:pt x="22" y="131"/>
                    </a:cubicBezTo>
                    <a:cubicBezTo>
                      <a:pt x="16" y="131"/>
                      <a:pt x="18" y="133"/>
                      <a:pt x="12" y="131"/>
                    </a:cubicBezTo>
                    <a:cubicBezTo>
                      <a:pt x="13" y="127"/>
                      <a:pt x="19" y="126"/>
                      <a:pt x="21" y="126"/>
                    </a:cubicBezTo>
                    <a:cubicBezTo>
                      <a:pt x="24" y="126"/>
                      <a:pt x="26" y="126"/>
                      <a:pt x="28" y="126"/>
                    </a:cubicBezTo>
                    <a:cubicBezTo>
                      <a:pt x="31" y="126"/>
                      <a:pt x="32" y="125"/>
                      <a:pt x="33" y="123"/>
                    </a:cubicBezTo>
                    <a:cubicBezTo>
                      <a:pt x="50" y="123"/>
                      <a:pt x="50" y="123"/>
                      <a:pt x="50" y="123"/>
                    </a:cubicBezTo>
                    <a:cubicBezTo>
                      <a:pt x="53" y="121"/>
                      <a:pt x="53" y="120"/>
                      <a:pt x="53" y="117"/>
                    </a:cubicBezTo>
                    <a:cubicBezTo>
                      <a:pt x="42" y="117"/>
                      <a:pt x="42" y="117"/>
                      <a:pt x="42" y="117"/>
                    </a:cubicBezTo>
                    <a:cubicBezTo>
                      <a:pt x="41" y="118"/>
                      <a:pt x="40" y="120"/>
                      <a:pt x="39" y="120"/>
                    </a:cubicBezTo>
                    <a:cubicBezTo>
                      <a:pt x="34" y="120"/>
                      <a:pt x="33" y="120"/>
                      <a:pt x="29" y="120"/>
                    </a:cubicBezTo>
                    <a:cubicBezTo>
                      <a:pt x="28" y="120"/>
                      <a:pt x="0" y="112"/>
                      <a:pt x="0" y="108"/>
                    </a:cubicBezTo>
                    <a:cubicBezTo>
                      <a:pt x="0" y="99"/>
                      <a:pt x="10" y="102"/>
                      <a:pt x="17" y="100"/>
                    </a:cubicBezTo>
                    <a:cubicBezTo>
                      <a:pt x="22" y="98"/>
                      <a:pt x="25" y="95"/>
                      <a:pt x="30" y="93"/>
                    </a:cubicBezTo>
                    <a:cubicBezTo>
                      <a:pt x="38" y="91"/>
                      <a:pt x="49" y="95"/>
                      <a:pt x="55" y="91"/>
                    </a:cubicBezTo>
                    <a:cubicBezTo>
                      <a:pt x="59" y="88"/>
                      <a:pt x="63" y="83"/>
                      <a:pt x="63" y="76"/>
                    </a:cubicBezTo>
                    <a:cubicBezTo>
                      <a:pt x="57" y="75"/>
                      <a:pt x="41" y="76"/>
                      <a:pt x="41" y="70"/>
                    </a:cubicBezTo>
                    <a:cubicBezTo>
                      <a:pt x="41" y="68"/>
                      <a:pt x="45" y="66"/>
                      <a:pt x="47" y="66"/>
                    </a:cubicBezTo>
                    <a:cubicBezTo>
                      <a:pt x="57" y="63"/>
                      <a:pt x="69" y="56"/>
                      <a:pt x="75" y="50"/>
                    </a:cubicBezTo>
                    <a:cubicBezTo>
                      <a:pt x="78" y="52"/>
                      <a:pt x="80" y="52"/>
                      <a:pt x="83" y="52"/>
                    </a:cubicBezTo>
                    <a:cubicBezTo>
                      <a:pt x="93" y="52"/>
                      <a:pt x="85" y="39"/>
                      <a:pt x="94" y="38"/>
                    </a:cubicBezTo>
                    <a:cubicBezTo>
                      <a:pt x="106" y="37"/>
                      <a:pt x="110" y="34"/>
                      <a:pt x="121" y="34"/>
                    </a:cubicBezTo>
                    <a:cubicBezTo>
                      <a:pt x="129" y="32"/>
                      <a:pt x="135" y="27"/>
                      <a:pt x="142" y="27"/>
                    </a:cubicBezTo>
                    <a:cubicBezTo>
                      <a:pt x="148" y="27"/>
                      <a:pt x="149" y="36"/>
                      <a:pt x="154" y="36"/>
                    </a:cubicBezTo>
                    <a:cubicBezTo>
                      <a:pt x="154" y="34"/>
                      <a:pt x="153" y="32"/>
                      <a:pt x="153" y="30"/>
                    </a:cubicBezTo>
                    <a:cubicBezTo>
                      <a:pt x="156" y="27"/>
                      <a:pt x="156" y="27"/>
                      <a:pt x="156" y="27"/>
                    </a:cubicBezTo>
                    <a:cubicBezTo>
                      <a:pt x="159" y="33"/>
                      <a:pt x="164" y="32"/>
                      <a:pt x="170" y="34"/>
                    </a:cubicBezTo>
                    <a:cubicBezTo>
                      <a:pt x="171" y="34"/>
                      <a:pt x="174" y="34"/>
                      <a:pt x="174" y="34"/>
                    </a:cubicBezTo>
                    <a:cubicBezTo>
                      <a:pt x="173" y="32"/>
                      <a:pt x="172" y="30"/>
                      <a:pt x="172" y="28"/>
                    </a:cubicBezTo>
                    <a:cubicBezTo>
                      <a:pt x="172" y="25"/>
                      <a:pt x="176" y="24"/>
                      <a:pt x="179" y="24"/>
                    </a:cubicBezTo>
                    <a:cubicBezTo>
                      <a:pt x="191" y="24"/>
                      <a:pt x="197" y="31"/>
                      <a:pt x="205" y="34"/>
                    </a:cubicBezTo>
                    <a:cubicBezTo>
                      <a:pt x="218" y="34"/>
                      <a:pt x="218" y="34"/>
                      <a:pt x="218" y="34"/>
                    </a:cubicBezTo>
                    <a:cubicBezTo>
                      <a:pt x="213" y="32"/>
                      <a:pt x="201" y="28"/>
                      <a:pt x="201" y="23"/>
                    </a:cubicBezTo>
                    <a:cubicBezTo>
                      <a:pt x="201" y="19"/>
                      <a:pt x="210" y="20"/>
                      <a:pt x="213" y="19"/>
                    </a:cubicBezTo>
                    <a:cubicBezTo>
                      <a:pt x="211" y="17"/>
                      <a:pt x="208" y="17"/>
                      <a:pt x="207" y="15"/>
                    </a:cubicBezTo>
                    <a:cubicBezTo>
                      <a:pt x="215" y="11"/>
                      <a:pt x="222" y="9"/>
                      <a:pt x="231" y="9"/>
                    </a:cubicBezTo>
                    <a:cubicBezTo>
                      <a:pt x="238" y="9"/>
                      <a:pt x="243" y="9"/>
                      <a:pt x="249" y="11"/>
                    </a:cubicBezTo>
                    <a:cubicBezTo>
                      <a:pt x="255" y="11"/>
                      <a:pt x="255" y="11"/>
                      <a:pt x="255" y="11"/>
                    </a:cubicBezTo>
                    <a:cubicBezTo>
                      <a:pt x="255" y="8"/>
                      <a:pt x="255" y="8"/>
                      <a:pt x="255" y="8"/>
                    </a:cubicBezTo>
                    <a:cubicBezTo>
                      <a:pt x="259" y="7"/>
                      <a:pt x="262" y="8"/>
                      <a:pt x="266" y="8"/>
                    </a:cubicBezTo>
                    <a:cubicBezTo>
                      <a:pt x="280" y="8"/>
                      <a:pt x="291" y="0"/>
                      <a:pt x="306" y="0"/>
                    </a:cubicBezTo>
                    <a:cubicBezTo>
                      <a:pt x="322" y="0"/>
                      <a:pt x="333" y="0"/>
                      <a:pt x="348" y="0"/>
                    </a:cubicBezTo>
                    <a:cubicBezTo>
                      <a:pt x="364" y="0"/>
                      <a:pt x="377" y="11"/>
                      <a:pt x="391" y="17"/>
                    </a:cubicBezTo>
                    <a:cubicBezTo>
                      <a:pt x="398" y="20"/>
                      <a:pt x="408" y="18"/>
                      <a:pt x="416" y="19"/>
                    </a:cubicBezTo>
                    <a:cubicBezTo>
                      <a:pt x="414" y="29"/>
                      <a:pt x="395" y="28"/>
                      <a:pt x="387" y="31"/>
                    </a:cubicBezTo>
                    <a:cubicBezTo>
                      <a:pt x="324" y="34"/>
                      <a:pt x="324" y="34"/>
                      <a:pt x="324" y="34"/>
                    </a:cubicBezTo>
                    <a:cubicBezTo>
                      <a:pt x="329" y="38"/>
                      <a:pt x="377" y="32"/>
                      <a:pt x="382" y="34"/>
                    </a:cubicBezTo>
                    <a:cubicBezTo>
                      <a:pt x="381" y="37"/>
                      <a:pt x="369" y="49"/>
                      <a:pt x="371" y="49"/>
                    </a:cubicBezTo>
                    <a:cubicBezTo>
                      <a:pt x="378" y="49"/>
                      <a:pt x="395" y="32"/>
                      <a:pt x="405" y="32"/>
                    </a:cubicBezTo>
                    <a:cubicBezTo>
                      <a:pt x="410" y="32"/>
                      <a:pt x="412" y="37"/>
                      <a:pt x="412" y="41"/>
                    </a:cubicBezTo>
                    <a:cubicBezTo>
                      <a:pt x="412" y="44"/>
                      <a:pt x="394" y="63"/>
                      <a:pt x="393" y="66"/>
                    </a:cubicBezTo>
                    <a:cubicBezTo>
                      <a:pt x="400" y="64"/>
                      <a:pt x="415" y="45"/>
                      <a:pt x="419" y="42"/>
                    </a:cubicBezTo>
                    <a:cubicBezTo>
                      <a:pt x="427" y="42"/>
                      <a:pt x="439" y="42"/>
                      <a:pt x="439" y="42"/>
                    </a:cubicBezTo>
                    <a:cubicBezTo>
                      <a:pt x="439" y="42"/>
                      <a:pt x="444" y="43"/>
                      <a:pt x="445" y="42"/>
                    </a:cubicBezTo>
                    <a:cubicBezTo>
                      <a:pt x="450" y="40"/>
                      <a:pt x="451" y="39"/>
                      <a:pt x="456" y="37"/>
                    </a:cubicBezTo>
                    <a:cubicBezTo>
                      <a:pt x="470" y="37"/>
                      <a:pt x="470" y="37"/>
                      <a:pt x="470" y="37"/>
                    </a:cubicBezTo>
                    <a:cubicBezTo>
                      <a:pt x="470" y="33"/>
                      <a:pt x="472" y="33"/>
                      <a:pt x="475" y="33"/>
                    </a:cubicBezTo>
                    <a:cubicBezTo>
                      <a:pt x="479" y="33"/>
                      <a:pt x="492" y="39"/>
                      <a:pt x="492" y="43"/>
                    </a:cubicBezTo>
                    <a:cubicBezTo>
                      <a:pt x="492" y="46"/>
                      <a:pt x="487" y="49"/>
                      <a:pt x="485" y="50"/>
                    </a:cubicBezTo>
                    <a:cubicBezTo>
                      <a:pt x="476" y="53"/>
                      <a:pt x="470" y="61"/>
                      <a:pt x="457" y="61"/>
                    </a:cubicBezTo>
                    <a:cubicBezTo>
                      <a:pt x="460" y="63"/>
                      <a:pt x="461" y="63"/>
                      <a:pt x="463" y="61"/>
                    </a:cubicBezTo>
                    <a:cubicBezTo>
                      <a:pt x="463" y="69"/>
                      <a:pt x="455" y="69"/>
                      <a:pt x="450" y="70"/>
                    </a:cubicBezTo>
                    <a:cubicBezTo>
                      <a:pt x="452" y="74"/>
                      <a:pt x="450" y="71"/>
                      <a:pt x="450" y="74"/>
                    </a:cubicBezTo>
                    <a:cubicBezTo>
                      <a:pt x="450" y="79"/>
                      <a:pt x="443" y="80"/>
                      <a:pt x="437" y="81"/>
                    </a:cubicBezTo>
                    <a:cubicBezTo>
                      <a:pt x="437" y="84"/>
                      <a:pt x="437" y="84"/>
                      <a:pt x="437" y="85"/>
                    </a:cubicBezTo>
                    <a:cubicBezTo>
                      <a:pt x="437" y="91"/>
                      <a:pt x="431" y="93"/>
                      <a:pt x="426" y="97"/>
                    </a:cubicBezTo>
                    <a:cubicBezTo>
                      <a:pt x="422" y="100"/>
                      <a:pt x="422" y="107"/>
                      <a:pt x="421" y="110"/>
                    </a:cubicBezTo>
                    <a:cubicBezTo>
                      <a:pt x="424" y="111"/>
                      <a:pt x="426" y="110"/>
                      <a:pt x="429" y="110"/>
                    </a:cubicBezTo>
                    <a:cubicBezTo>
                      <a:pt x="434" y="110"/>
                      <a:pt x="438" y="113"/>
                      <a:pt x="441" y="115"/>
                    </a:cubicBezTo>
                    <a:cubicBezTo>
                      <a:pt x="439" y="116"/>
                      <a:pt x="437" y="117"/>
                      <a:pt x="436" y="117"/>
                    </a:cubicBezTo>
                    <a:cubicBezTo>
                      <a:pt x="437" y="122"/>
                      <a:pt x="448" y="120"/>
                      <a:pt x="448" y="127"/>
                    </a:cubicBezTo>
                    <a:cubicBezTo>
                      <a:pt x="448" y="134"/>
                      <a:pt x="433" y="131"/>
                      <a:pt x="428" y="131"/>
                    </a:cubicBezTo>
                    <a:cubicBezTo>
                      <a:pt x="425" y="131"/>
                      <a:pt x="422" y="134"/>
                      <a:pt x="422" y="136"/>
                    </a:cubicBezTo>
                    <a:cubicBezTo>
                      <a:pt x="422" y="141"/>
                      <a:pt x="427" y="141"/>
                      <a:pt x="431" y="141"/>
                    </a:cubicBezTo>
                    <a:cubicBezTo>
                      <a:pt x="431" y="147"/>
                      <a:pt x="436" y="149"/>
                      <a:pt x="436" y="153"/>
                    </a:cubicBezTo>
                    <a:cubicBezTo>
                      <a:pt x="436" y="155"/>
                      <a:pt x="434" y="157"/>
                      <a:pt x="436" y="159"/>
                    </a:cubicBezTo>
                    <a:cubicBezTo>
                      <a:pt x="431" y="159"/>
                      <a:pt x="426" y="159"/>
                      <a:pt x="426" y="163"/>
                    </a:cubicBezTo>
                    <a:cubicBezTo>
                      <a:pt x="426" y="168"/>
                      <a:pt x="435" y="167"/>
                      <a:pt x="438" y="169"/>
                    </a:cubicBezTo>
                    <a:cubicBezTo>
                      <a:pt x="436" y="173"/>
                      <a:pt x="430" y="176"/>
                      <a:pt x="425" y="176"/>
                    </a:cubicBezTo>
                    <a:cubicBezTo>
                      <a:pt x="425" y="178"/>
                      <a:pt x="426" y="180"/>
                      <a:pt x="428" y="181"/>
                    </a:cubicBezTo>
                    <a:cubicBezTo>
                      <a:pt x="426" y="189"/>
                      <a:pt x="414" y="186"/>
                      <a:pt x="412" y="192"/>
                    </a:cubicBezTo>
                    <a:cubicBezTo>
                      <a:pt x="409" y="190"/>
                      <a:pt x="406" y="188"/>
                      <a:pt x="404" y="185"/>
                    </a:cubicBezTo>
                    <a:cubicBezTo>
                      <a:pt x="399" y="185"/>
                      <a:pt x="399" y="185"/>
                      <a:pt x="399" y="185"/>
                    </a:cubicBezTo>
                    <a:cubicBezTo>
                      <a:pt x="402" y="193"/>
                      <a:pt x="415" y="190"/>
                      <a:pt x="415" y="198"/>
                    </a:cubicBezTo>
                    <a:cubicBezTo>
                      <a:pt x="415" y="201"/>
                      <a:pt x="414" y="206"/>
                      <a:pt x="411" y="206"/>
                    </a:cubicBezTo>
                    <a:cubicBezTo>
                      <a:pt x="406" y="206"/>
                      <a:pt x="397" y="198"/>
                      <a:pt x="395" y="193"/>
                    </a:cubicBezTo>
                    <a:cubicBezTo>
                      <a:pt x="393" y="193"/>
                      <a:pt x="392" y="193"/>
                      <a:pt x="391" y="193"/>
                    </a:cubicBezTo>
                    <a:cubicBezTo>
                      <a:pt x="391" y="197"/>
                      <a:pt x="391" y="197"/>
                      <a:pt x="391" y="197"/>
                    </a:cubicBezTo>
                    <a:cubicBezTo>
                      <a:pt x="402" y="208"/>
                      <a:pt x="420" y="213"/>
                      <a:pt x="420" y="229"/>
                    </a:cubicBezTo>
                    <a:cubicBezTo>
                      <a:pt x="420" y="232"/>
                      <a:pt x="415" y="232"/>
                      <a:pt x="412" y="232"/>
                    </a:cubicBezTo>
                    <a:cubicBezTo>
                      <a:pt x="399" y="232"/>
                      <a:pt x="402" y="218"/>
                      <a:pt x="390" y="218"/>
                    </a:cubicBezTo>
                    <a:cubicBezTo>
                      <a:pt x="388" y="218"/>
                      <a:pt x="387" y="219"/>
                      <a:pt x="385" y="218"/>
                    </a:cubicBezTo>
                    <a:cubicBezTo>
                      <a:pt x="385" y="222"/>
                      <a:pt x="388" y="223"/>
                      <a:pt x="388" y="225"/>
                    </a:cubicBezTo>
                    <a:cubicBezTo>
                      <a:pt x="388" y="228"/>
                      <a:pt x="383" y="229"/>
                      <a:pt x="382" y="229"/>
                    </a:cubicBezTo>
                    <a:cubicBezTo>
                      <a:pt x="382" y="238"/>
                      <a:pt x="408" y="236"/>
                      <a:pt x="414" y="238"/>
                    </a:cubicBezTo>
                    <a:cubicBezTo>
                      <a:pt x="409" y="242"/>
                      <a:pt x="406" y="242"/>
                      <a:pt x="401" y="244"/>
                    </a:cubicBezTo>
                    <a:cubicBezTo>
                      <a:pt x="392" y="247"/>
                      <a:pt x="389" y="255"/>
                      <a:pt x="381" y="258"/>
                    </a:cubicBezTo>
                    <a:cubicBezTo>
                      <a:pt x="370" y="261"/>
                      <a:pt x="362" y="260"/>
                      <a:pt x="351" y="265"/>
                    </a:cubicBezTo>
                    <a:cubicBezTo>
                      <a:pt x="338" y="265"/>
                      <a:pt x="338" y="265"/>
                      <a:pt x="338" y="265"/>
                    </a:cubicBezTo>
                    <a:cubicBezTo>
                      <a:pt x="335" y="266"/>
                      <a:pt x="332" y="267"/>
                      <a:pt x="332" y="270"/>
                    </a:cubicBezTo>
                    <a:cubicBezTo>
                      <a:pt x="325" y="275"/>
                      <a:pt x="325" y="275"/>
                      <a:pt x="325" y="275"/>
                    </a:cubicBezTo>
                    <a:cubicBezTo>
                      <a:pt x="319" y="279"/>
                      <a:pt x="319" y="285"/>
                      <a:pt x="315" y="289"/>
                    </a:cubicBezTo>
                    <a:cubicBezTo>
                      <a:pt x="309" y="295"/>
                      <a:pt x="299" y="293"/>
                      <a:pt x="293" y="298"/>
                    </a:cubicBezTo>
                    <a:cubicBezTo>
                      <a:pt x="289" y="298"/>
                      <a:pt x="289" y="298"/>
                      <a:pt x="289" y="298"/>
                    </a:cubicBezTo>
                    <a:cubicBezTo>
                      <a:pt x="289" y="292"/>
                      <a:pt x="289" y="292"/>
                      <a:pt x="289" y="292"/>
                    </a:cubicBezTo>
                    <a:cubicBezTo>
                      <a:pt x="284" y="294"/>
                      <a:pt x="286" y="297"/>
                      <a:pt x="283" y="299"/>
                    </a:cubicBezTo>
                    <a:cubicBezTo>
                      <a:pt x="277" y="305"/>
                      <a:pt x="261" y="303"/>
                      <a:pt x="261" y="312"/>
                    </a:cubicBezTo>
                    <a:cubicBezTo>
                      <a:pt x="261" y="313"/>
                      <a:pt x="262" y="314"/>
                      <a:pt x="262" y="315"/>
                    </a:cubicBezTo>
                    <a:cubicBezTo>
                      <a:pt x="261" y="316"/>
                      <a:pt x="260" y="317"/>
                      <a:pt x="260" y="318"/>
                    </a:cubicBezTo>
                    <a:cubicBezTo>
                      <a:pt x="260" y="320"/>
                      <a:pt x="263" y="322"/>
                      <a:pt x="263" y="325"/>
                    </a:cubicBezTo>
                    <a:cubicBezTo>
                      <a:pt x="263" y="335"/>
                      <a:pt x="250" y="332"/>
                      <a:pt x="250" y="340"/>
                    </a:cubicBezTo>
                    <a:cubicBezTo>
                      <a:pt x="250" y="345"/>
                      <a:pt x="249" y="353"/>
                      <a:pt x="250" y="356"/>
                    </a:cubicBezTo>
                    <a:cubicBezTo>
                      <a:pt x="243" y="359"/>
                      <a:pt x="247" y="374"/>
                      <a:pt x="239" y="374"/>
                    </a:cubicBezTo>
                    <a:cubicBezTo>
                      <a:pt x="237" y="374"/>
                      <a:pt x="236" y="373"/>
                      <a:pt x="236" y="371"/>
                    </a:cubicBezTo>
                    <a:cubicBezTo>
                      <a:pt x="232" y="371"/>
                      <a:pt x="232" y="373"/>
                      <a:pt x="230" y="373"/>
                    </a:cubicBezTo>
                    <a:cubicBezTo>
                      <a:pt x="223" y="373"/>
                      <a:pt x="223" y="360"/>
                      <a:pt x="216" y="360"/>
                    </a:cubicBezTo>
                    <a:cubicBezTo>
                      <a:pt x="212" y="360"/>
                      <a:pt x="208" y="363"/>
                      <a:pt x="204" y="364"/>
                    </a:cubicBezTo>
                    <a:cubicBezTo>
                      <a:pt x="202" y="357"/>
                      <a:pt x="199" y="359"/>
                      <a:pt x="195" y="356"/>
                    </a:cubicBezTo>
                    <a:cubicBezTo>
                      <a:pt x="193" y="355"/>
                      <a:pt x="193" y="351"/>
                      <a:pt x="193" y="350"/>
                    </a:cubicBezTo>
                    <a:cubicBezTo>
                      <a:pt x="187" y="345"/>
                      <a:pt x="176" y="332"/>
                      <a:pt x="176" y="324"/>
                    </a:cubicBezTo>
                    <a:cubicBezTo>
                      <a:pt x="176" y="320"/>
                      <a:pt x="178" y="321"/>
                      <a:pt x="180" y="319"/>
                    </a:cubicBezTo>
                    <a:cubicBezTo>
                      <a:pt x="176" y="313"/>
                      <a:pt x="175" y="320"/>
                      <a:pt x="170" y="318"/>
                    </a:cubicBezTo>
                    <a:cubicBezTo>
                      <a:pt x="168" y="317"/>
                      <a:pt x="168" y="311"/>
                      <a:pt x="167" y="308"/>
                    </a:cubicBezTo>
                    <a:cubicBezTo>
                      <a:pt x="165" y="303"/>
                      <a:pt x="157" y="300"/>
                      <a:pt x="157" y="292"/>
                    </a:cubicBezTo>
                    <a:cubicBezTo>
                      <a:pt x="157" y="289"/>
                      <a:pt x="159" y="288"/>
                      <a:pt x="160" y="285"/>
                    </a:cubicBezTo>
                    <a:cubicBezTo>
                      <a:pt x="158" y="284"/>
                      <a:pt x="156" y="283"/>
                      <a:pt x="154" y="285"/>
                    </a:cubicBezTo>
                    <a:cubicBezTo>
                      <a:pt x="154" y="278"/>
                      <a:pt x="154" y="278"/>
                      <a:pt x="154" y="278"/>
                    </a:cubicBezTo>
                    <a:cubicBezTo>
                      <a:pt x="158" y="273"/>
                      <a:pt x="160" y="267"/>
                      <a:pt x="166" y="262"/>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64" name="Freeform 141">
                <a:extLst>
                  <a:ext uri="{FF2B5EF4-FFF2-40B4-BE49-F238E27FC236}">
                    <a16:creationId xmlns:a16="http://schemas.microsoft.com/office/drawing/2014/main" id="{CC50DAEF-9B21-202E-AD7C-C7A9CEEE7A89}"/>
                  </a:ext>
                </a:extLst>
              </p:cNvPr>
              <p:cNvSpPr>
                <a:spLocks/>
              </p:cNvSpPr>
              <p:nvPr/>
            </p:nvSpPr>
            <p:spPr bwMode="auto">
              <a:xfrm>
                <a:off x="4232616" y="2162164"/>
                <a:ext cx="72048" cy="50120"/>
              </a:xfrm>
              <a:custGeom>
                <a:avLst/>
                <a:gdLst>
                  <a:gd name="T0" fmla="*/ 5 w 23"/>
                  <a:gd name="T1" fmla="*/ 16 h 16"/>
                  <a:gd name="T2" fmla="*/ 0 w 23"/>
                  <a:gd name="T3" fmla="*/ 6 h 16"/>
                  <a:gd name="T4" fmla="*/ 6 w 23"/>
                  <a:gd name="T5" fmla="*/ 0 h 16"/>
                  <a:gd name="T6" fmla="*/ 23 w 23"/>
                  <a:gd name="T7" fmla="*/ 10 h 16"/>
                  <a:gd name="T8" fmla="*/ 12 w 23"/>
                  <a:gd name="T9" fmla="*/ 16 h 16"/>
                  <a:gd name="T10" fmla="*/ 5 w 23"/>
                  <a:gd name="T11" fmla="*/ 16 h 16"/>
                </a:gdLst>
                <a:ahLst/>
                <a:cxnLst>
                  <a:cxn ang="0">
                    <a:pos x="T0" y="T1"/>
                  </a:cxn>
                  <a:cxn ang="0">
                    <a:pos x="T2" y="T3"/>
                  </a:cxn>
                  <a:cxn ang="0">
                    <a:pos x="T4" y="T5"/>
                  </a:cxn>
                  <a:cxn ang="0">
                    <a:pos x="T6" y="T7"/>
                  </a:cxn>
                  <a:cxn ang="0">
                    <a:pos x="T8" y="T9"/>
                  </a:cxn>
                  <a:cxn ang="0">
                    <a:pos x="T10" y="T11"/>
                  </a:cxn>
                </a:cxnLst>
                <a:rect l="0" t="0" r="r" b="b"/>
                <a:pathLst>
                  <a:path w="23" h="16">
                    <a:moveTo>
                      <a:pt x="5" y="16"/>
                    </a:moveTo>
                    <a:cubicBezTo>
                      <a:pt x="3" y="16"/>
                      <a:pt x="0" y="9"/>
                      <a:pt x="0" y="6"/>
                    </a:cubicBezTo>
                    <a:cubicBezTo>
                      <a:pt x="0" y="2"/>
                      <a:pt x="3" y="0"/>
                      <a:pt x="6" y="0"/>
                    </a:cubicBezTo>
                    <a:cubicBezTo>
                      <a:pt x="13" y="0"/>
                      <a:pt x="16" y="8"/>
                      <a:pt x="23" y="10"/>
                    </a:cubicBezTo>
                    <a:cubicBezTo>
                      <a:pt x="23" y="15"/>
                      <a:pt x="17" y="16"/>
                      <a:pt x="12" y="16"/>
                    </a:cubicBezTo>
                    <a:lnTo>
                      <a:pt x="5" y="16"/>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65" name="Freeform 142">
                <a:extLst>
                  <a:ext uri="{FF2B5EF4-FFF2-40B4-BE49-F238E27FC236}">
                    <a16:creationId xmlns:a16="http://schemas.microsoft.com/office/drawing/2014/main" id="{52A60559-04F3-4C03-80DE-C4A02B1CF89C}"/>
                  </a:ext>
                </a:extLst>
              </p:cNvPr>
              <p:cNvSpPr>
                <a:spLocks/>
              </p:cNvSpPr>
              <p:nvPr/>
            </p:nvSpPr>
            <p:spPr bwMode="auto">
              <a:xfrm>
                <a:off x="5139484" y="1914693"/>
                <a:ext cx="39157" cy="25060"/>
              </a:xfrm>
              <a:custGeom>
                <a:avLst/>
                <a:gdLst>
                  <a:gd name="T0" fmla="*/ 4 w 13"/>
                  <a:gd name="T1" fmla="*/ 8 h 8"/>
                  <a:gd name="T2" fmla="*/ 0 w 13"/>
                  <a:gd name="T3" fmla="*/ 4 h 8"/>
                  <a:gd name="T4" fmla="*/ 3 w 13"/>
                  <a:gd name="T5" fmla="*/ 0 h 8"/>
                  <a:gd name="T6" fmla="*/ 8 w 13"/>
                  <a:gd name="T7" fmla="*/ 0 h 8"/>
                  <a:gd name="T8" fmla="*/ 8 w 13"/>
                  <a:gd name="T9" fmla="*/ 4 h 8"/>
                  <a:gd name="T10" fmla="*/ 13 w 13"/>
                  <a:gd name="T11" fmla="*/ 4 h 8"/>
                  <a:gd name="T12" fmla="*/ 4 w 1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4" y="8"/>
                    </a:moveTo>
                    <a:cubicBezTo>
                      <a:pt x="2" y="8"/>
                      <a:pt x="0" y="5"/>
                      <a:pt x="0" y="4"/>
                    </a:cubicBezTo>
                    <a:cubicBezTo>
                      <a:pt x="0" y="2"/>
                      <a:pt x="2" y="1"/>
                      <a:pt x="3" y="0"/>
                    </a:cubicBezTo>
                    <a:cubicBezTo>
                      <a:pt x="8" y="0"/>
                      <a:pt x="8" y="0"/>
                      <a:pt x="8" y="0"/>
                    </a:cubicBezTo>
                    <a:cubicBezTo>
                      <a:pt x="8" y="2"/>
                      <a:pt x="8" y="2"/>
                      <a:pt x="8" y="4"/>
                    </a:cubicBezTo>
                    <a:cubicBezTo>
                      <a:pt x="13" y="4"/>
                      <a:pt x="13" y="4"/>
                      <a:pt x="13" y="4"/>
                    </a:cubicBezTo>
                    <a:cubicBezTo>
                      <a:pt x="11" y="4"/>
                      <a:pt x="7" y="8"/>
                      <a:pt x="4" y="8"/>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66" name="Freeform 143">
                <a:extLst>
                  <a:ext uri="{FF2B5EF4-FFF2-40B4-BE49-F238E27FC236}">
                    <a16:creationId xmlns:a16="http://schemas.microsoft.com/office/drawing/2014/main" id="{C86B4D43-2012-D6E1-8F9A-CFFEF2324134}"/>
                  </a:ext>
                </a:extLst>
              </p:cNvPr>
              <p:cNvSpPr>
                <a:spLocks/>
              </p:cNvSpPr>
              <p:nvPr/>
            </p:nvSpPr>
            <p:spPr bwMode="auto">
              <a:xfrm>
                <a:off x="4121410" y="2898309"/>
                <a:ext cx="167591" cy="161326"/>
              </a:xfrm>
              <a:custGeom>
                <a:avLst/>
                <a:gdLst>
                  <a:gd name="T0" fmla="*/ 3 w 54"/>
                  <a:gd name="T1" fmla="*/ 43 h 52"/>
                  <a:gd name="T2" fmla="*/ 0 w 54"/>
                  <a:gd name="T3" fmla="*/ 40 h 52"/>
                  <a:gd name="T4" fmla="*/ 6 w 54"/>
                  <a:gd name="T5" fmla="*/ 35 h 52"/>
                  <a:gd name="T6" fmla="*/ 6 w 54"/>
                  <a:gd name="T7" fmla="*/ 33 h 52"/>
                  <a:gd name="T8" fmla="*/ 3 w 54"/>
                  <a:gd name="T9" fmla="*/ 32 h 52"/>
                  <a:gd name="T10" fmla="*/ 19 w 54"/>
                  <a:gd name="T11" fmla="*/ 8 h 52"/>
                  <a:gd name="T12" fmla="*/ 27 w 54"/>
                  <a:gd name="T13" fmla="*/ 0 h 52"/>
                  <a:gd name="T14" fmla="*/ 29 w 54"/>
                  <a:gd name="T15" fmla="*/ 2 h 52"/>
                  <a:gd name="T16" fmla="*/ 22 w 54"/>
                  <a:gd name="T17" fmla="*/ 17 h 52"/>
                  <a:gd name="T18" fmla="*/ 22 w 54"/>
                  <a:gd name="T19" fmla="*/ 20 h 52"/>
                  <a:gd name="T20" fmla="*/ 26 w 54"/>
                  <a:gd name="T21" fmla="*/ 17 h 52"/>
                  <a:gd name="T22" fmla="*/ 31 w 54"/>
                  <a:gd name="T23" fmla="*/ 19 h 52"/>
                  <a:gd name="T24" fmla="*/ 29 w 54"/>
                  <a:gd name="T25" fmla="*/ 20 h 52"/>
                  <a:gd name="T26" fmla="*/ 29 w 54"/>
                  <a:gd name="T27" fmla="*/ 23 h 52"/>
                  <a:gd name="T28" fmla="*/ 34 w 54"/>
                  <a:gd name="T29" fmla="*/ 23 h 52"/>
                  <a:gd name="T30" fmla="*/ 34 w 54"/>
                  <a:gd name="T31" fmla="*/ 24 h 52"/>
                  <a:gd name="T32" fmla="*/ 38 w 54"/>
                  <a:gd name="T33" fmla="*/ 23 h 52"/>
                  <a:gd name="T34" fmla="*/ 46 w 54"/>
                  <a:gd name="T35" fmla="*/ 23 h 52"/>
                  <a:gd name="T36" fmla="*/ 46 w 54"/>
                  <a:gd name="T37" fmla="*/ 33 h 52"/>
                  <a:gd name="T38" fmla="*/ 49 w 54"/>
                  <a:gd name="T39" fmla="*/ 32 h 52"/>
                  <a:gd name="T40" fmla="*/ 46 w 54"/>
                  <a:gd name="T41" fmla="*/ 36 h 52"/>
                  <a:gd name="T42" fmla="*/ 48 w 54"/>
                  <a:gd name="T43" fmla="*/ 41 h 52"/>
                  <a:gd name="T44" fmla="*/ 52 w 54"/>
                  <a:gd name="T45" fmla="*/ 39 h 52"/>
                  <a:gd name="T46" fmla="*/ 54 w 54"/>
                  <a:gd name="T47" fmla="*/ 45 h 52"/>
                  <a:gd name="T48" fmla="*/ 49 w 54"/>
                  <a:gd name="T49" fmla="*/ 52 h 52"/>
                  <a:gd name="T50" fmla="*/ 47 w 54"/>
                  <a:gd name="T51" fmla="*/ 48 h 52"/>
                  <a:gd name="T52" fmla="*/ 44 w 54"/>
                  <a:gd name="T53" fmla="*/ 48 h 52"/>
                  <a:gd name="T54" fmla="*/ 41 w 54"/>
                  <a:gd name="T55" fmla="*/ 40 h 52"/>
                  <a:gd name="T56" fmla="*/ 33 w 54"/>
                  <a:gd name="T57" fmla="*/ 48 h 52"/>
                  <a:gd name="T58" fmla="*/ 31 w 54"/>
                  <a:gd name="T59" fmla="*/ 48 h 52"/>
                  <a:gd name="T60" fmla="*/ 35 w 54"/>
                  <a:gd name="T61" fmla="*/ 43 h 52"/>
                  <a:gd name="T62" fmla="*/ 26 w 54"/>
                  <a:gd name="T63" fmla="*/ 42 h 52"/>
                  <a:gd name="T64" fmla="*/ 21 w 54"/>
                  <a:gd name="T65" fmla="*/ 43 h 52"/>
                  <a:gd name="T66" fmla="*/ 12 w 54"/>
                  <a:gd name="T67" fmla="*/ 41 h 52"/>
                  <a:gd name="T68" fmla="*/ 3 w 54"/>
                  <a:gd name="T6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2">
                    <a:moveTo>
                      <a:pt x="3" y="43"/>
                    </a:moveTo>
                    <a:cubicBezTo>
                      <a:pt x="2" y="43"/>
                      <a:pt x="0" y="41"/>
                      <a:pt x="0" y="40"/>
                    </a:cubicBezTo>
                    <a:cubicBezTo>
                      <a:pt x="0" y="39"/>
                      <a:pt x="6" y="35"/>
                      <a:pt x="6" y="35"/>
                    </a:cubicBezTo>
                    <a:cubicBezTo>
                      <a:pt x="6" y="33"/>
                      <a:pt x="6" y="33"/>
                      <a:pt x="6" y="33"/>
                    </a:cubicBezTo>
                    <a:cubicBezTo>
                      <a:pt x="5" y="33"/>
                      <a:pt x="4" y="33"/>
                      <a:pt x="3" y="32"/>
                    </a:cubicBezTo>
                    <a:cubicBezTo>
                      <a:pt x="11" y="28"/>
                      <a:pt x="14" y="15"/>
                      <a:pt x="19" y="8"/>
                    </a:cubicBezTo>
                    <a:cubicBezTo>
                      <a:pt x="21" y="4"/>
                      <a:pt x="23" y="0"/>
                      <a:pt x="27" y="0"/>
                    </a:cubicBezTo>
                    <a:cubicBezTo>
                      <a:pt x="28" y="0"/>
                      <a:pt x="29" y="1"/>
                      <a:pt x="29" y="2"/>
                    </a:cubicBezTo>
                    <a:cubicBezTo>
                      <a:pt x="29" y="9"/>
                      <a:pt x="23" y="12"/>
                      <a:pt x="22" y="17"/>
                    </a:cubicBezTo>
                    <a:cubicBezTo>
                      <a:pt x="22" y="20"/>
                      <a:pt x="22" y="20"/>
                      <a:pt x="22" y="20"/>
                    </a:cubicBezTo>
                    <a:cubicBezTo>
                      <a:pt x="24" y="19"/>
                      <a:pt x="24" y="17"/>
                      <a:pt x="26" y="17"/>
                    </a:cubicBezTo>
                    <a:cubicBezTo>
                      <a:pt x="28" y="17"/>
                      <a:pt x="29" y="18"/>
                      <a:pt x="31" y="19"/>
                    </a:cubicBezTo>
                    <a:cubicBezTo>
                      <a:pt x="29" y="20"/>
                      <a:pt x="29" y="20"/>
                      <a:pt x="29" y="20"/>
                    </a:cubicBezTo>
                    <a:cubicBezTo>
                      <a:pt x="29" y="23"/>
                      <a:pt x="29" y="23"/>
                      <a:pt x="29" y="23"/>
                    </a:cubicBezTo>
                    <a:cubicBezTo>
                      <a:pt x="34" y="23"/>
                      <a:pt x="34" y="23"/>
                      <a:pt x="34" y="23"/>
                    </a:cubicBezTo>
                    <a:cubicBezTo>
                      <a:pt x="34" y="23"/>
                      <a:pt x="34" y="24"/>
                      <a:pt x="34" y="24"/>
                    </a:cubicBezTo>
                    <a:cubicBezTo>
                      <a:pt x="38" y="23"/>
                      <a:pt x="38" y="23"/>
                      <a:pt x="38" y="23"/>
                    </a:cubicBezTo>
                    <a:cubicBezTo>
                      <a:pt x="41" y="24"/>
                      <a:pt x="45" y="24"/>
                      <a:pt x="46" y="23"/>
                    </a:cubicBezTo>
                    <a:cubicBezTo>
                      <a:pt x="46" y="26"/>
                      <a:pt x="46" y="28"/>
                      <a:pt x="46" y="33"/>
                    </a:cubicBezTo>
                    <a:cubicBezTo>
                      <a:pt x="46" y="32"/>
                      <a:pt x="48" y="32"/>
                      <a:pt x="49" y="32"/>
                    </a:cubicBezTo>
                    <a:cubicBezTo>
                      <a:pt x="49" y="34"/>
                      <a:pt x="46" y="35"/>
                      <a:pt x="46" y="36"/>
                    </a:cubicBezTo>
                    <a:cubicBezTo>
                      <a:pt x="46" y="37"/>
                      <a:pt x="48" y="39"/>
                      <a:pt x="48" y="41"/>
                    </a:cubicBezTo>
                    <a:cubicBezTo>
                      <a:pt x="51" y="41"/>
                      <a:pt x="50" y="40"/>
                      <a:pt x="52" y="39"/>
                    </a:cubicBezTo>
                    <a:cubicBezTo>
                      <a:pt x="52" y="42"/>
                      <a:pt x="54" y="42"/>
                      <a:pt x="54" y="45"/>
                    </a:cubicBezTo>
                    <a:cubicBezTo>
                      <a:pt x="54" y="48"/>
                      <a:pt x="52" y="52"/>
                      <a:pt x="49" y="52"/>
                    </a:cubicBezTo>
                    <a:cubicBezTo>
                      <a:pt x="47" y="52"/>
                      <a:pt x="47" y="49"/>
                      <a:pt x="47" y="48"/>
                    </a:cubicBezTo>
                    <a:cubicBezTo>
                      <a:pt x="46" y="48"/>
                      <a:pt x="45" y="48"/>
                      <a:pt x="44" y="48"/>
                    </a:cubicBezTo>
                    <a:cubicBezTo>
                      <a:pt x="42" y="48"/>
                      <a:pt x="44" y="42"/>
                      <a:pt x="41" y="40"/>
                    </a:cubicBezTo>
                    <a:cubicBezTo>
                      <a:pt x="39" y="43"/>
                      <a:pt x="37" y="48"/>
                      <a:pt x="33" y="48"/>
                    </a:cubicBezTo>
                    <a:cubicBezTo>
                      <a:pt x="33" y="48"/>
                      <a:pt x="31" y="48"/>
                      <a:pt x="31" y="48"/>
                    </a:cubicBezTo>
                    <a:cubicBezTo>
                      <a:pt x="31" y="45"/>
                      <a:pt x="34" y="45"/>
                      <a:pt x="35" y="43"/>
                    </a:cubicBezTo>
                    <a:cubicBezTo>
                      <a:pt x="32" y="43"/>
                      <a:pt x="28" y="45"/>
                      <a:pt x="26" y="42"/>
                    </a:cubicBezTo>
                    <a:cubicBezTo>
                      <a:pt x="24" y="43"/>
                      <a:pt x="23" y="43"/>
                      <a:pt x="21" y="43"/>
                    </a:cubicBezTo>
                    <a:cubicBezTo>
                      <a:pt x="17" y="43"/>
                      <a:pt x="15" y="41"/>
                      <a:pt x="12" y="41"/>
                    </a:cubicBezTo>
                    <a:cubicBezTo>
                      <a:pt x="8" y="41"/>
                      <a:pt x="7" y="43"/>
                      <a:pt x="3" y="43"/>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67" name="Freeform 145">
                <a:extLst>
                  <a:ext uri="{FF2B5EF4-FFF2-40B4-BE49-F238E27FC236}">
                    <a16:creationId xmlns:a16="http://schemas.microsoft.com/office/drawing/2014/main" id="{F61E4D39-E183-D592-E3B2-F278CAA962B4}"/>
                  </a:ext>
                </a:extLst>
              </p:cNvPr>
              <p:cNvSpPr>
                <a:spLocks/>
              </p:cNvSpPr>
              <p:nvPr/>
            </p:nvSpPr>
            <p:spPr bwMode="auto">
              <a:xfrm>
                <a:off x="2656951" y="3480960"/>
                <a:ext cx="1013376" cy="679760"/>
              </a:xfrm>
              <a:custGeom>
                <a:avLst/>
                <a:gdLst>
                  <a:gd name="T0" fmla="*/ 163 w 328"/>
                  <a:gd name="T1" fmla="*/ 64 h 220"/>
                  <a:gd name="T2" fmla="*/ 160 w 328"/>
                  <a:gd name="T3" fmla="*/ 92 h 220"/>
                  <a:gd name="T4" fmla="*/ 163 w 328"/>
                  <a:gd name="T5" fmla="*/ 105 h 220"/>
                  <a:gd name="T6" fmla="*/ 183 w 328"/>
                  <a:gd name="T7" fmla="*/ 125 h 220"/>
                  <a:gd name="T8" fmla="*/ 203 w 328"/>
                  <a:gd name="T9" fmla="*/ 125 h 220"/>
                  <a:gd name="T10" fmla="*/ 213 w 328"/>
                  <a:gd name="T11" fmla="*/ 122 h 220"/>
                  <a:gd name="T12" fmla="*/ 236 w 328"/>
                  <a:gd name="T13" fmla="*/ 99 h 220"/>
                  <a:gd name="T14" fmla="*/ 249 w 328"/>
                  <a:gd name="T15" fmla="*/ 101 h 220"/>
                  <a:gd name="T16" fmla="*/ 244 w 328"/>
                  <a:gd name="T17" fmla="*/ 118 h 220"/>
                  <a:gd name="T18" fmla="*/ 240 w 328"/>
                  <a:gd name="T19" fmla="*/ 125 h 220"/>
                  <a:gd name="T20" fmla="*/ 238 w 328"/>
                  <a:gd name="T21" fmla="*/ 139 h 220"/>
                  <a:gd name="T22" fmla="*/ 233 w 328"/>
                  <a:gd name="T23" fmla="*/ 146 h 220"/>
                  <a:gd name="T24" fmla="*/ 263 w 328"/>
                  <a:gd name="T25" fmla="*/ 148 h 220"/>
                  <a:gd name="T26" fmla="*/ 277 w 328"/>
                  <a:gd name="T27" fmla="*/ 158 h 220"/>
                  <a:gd name="T28" fmla="*/ 275 w 328"/>
                  <a:gd name="T29" fmla="*/ 188 h 220"/>
                  <a:gd name="T30" fmla="*/ 294 w 328"/>
                  <a:gd name="T31" fmla="*/ 206 h 220"/>
                  <a:gd name="T32" fmla="*/ 328 w 328"/>
                  <a:gd name="T33" fmla="*/ 210 h 220"/>
                  <a:gd name="T34" fmla="*/ 318 w 328"/>
                  <a:gd name="T35" fmla="*/ 214 h 220"/>
                  <a:gd name="T36" fmla="*/ 312 w 328"/>
                  <a:gd name="T37" fmla="*/ 206 h 220"/>
                  <a:gd name="T38" fmla="*/ 304 w 328"/>
                  <a:gd name="T39" fmla="*/ 216 h 220"/>
                  <a:gd name="T40" fmla="*/ 290 w 328"/>
                  <a:gd name="T41" fmla="*/ 213 h 220"/>
                  <a:gd name="T42" fmla="*/ 280 w 328"/>
                  <a:gd name="T43" fmla="*/ 211 h 220"/>
                  <a:gd name="T44" fmla="*/ 264 w 328"/>
                  <a:gd name="T45" fmla="*/ 197 h 220"/>
                  <a:gd name="T46" fmla="*/ 261 w 328"/>
                  <a:gd name="T47" fmla="*/ 200 h 220"/>
                  <a:gd name="T48" fmla="*/ 255 w 328"/>
                  <a:gd name="T49" fmla="*/ 183 h 220"/>
                  <a:gd name="T50" fmla="*/ 242 w 328"/>
                  <a:gd name="T51" fmla="*/ 169 h 220"/>
                  <a:gd name="T52" fmla="*/ 224 w 328"/>
                  <a:gd name="T53" fmla="*/ 166 h 220"/>
                  <a:gd name="T54" fmla="*/ 191 w 328"/>
                  <a:gd name="T55" fmla="*/ 147 h 220"/>
                  <a:gd name="T56" fmla="*/ 183 w 328"/>
                  <a:gd name="T57" fmla="*/ 145 h 220"/>
                  <a:gd name="T58" fmla="*/ 167 w 328"/>
                  <a:gd name="T59" fmla="*/ 148 h 220"/>
                  <a:gd name="T60" fmla="*/ 144 w 328"/>
                  <a:gd name="T61" fmla="*/ 139 h 220"/>
                  <a:gd name="T62" fmla="*/ 127 w 328"/>
                  <a:gd name="T63" fmla="*/ 132 h 220"/>
                  <a:gd name="T64" fmla="*/ 114 w 328"/>
                  <a:gd name="T65" fmla="*/ 127 h 220"/>
                  <a:gd name="T66" fmla="*/ 97 w 328"/>
                  <a:gd name="T67" fmla="*/ 112 h 220"/>
                  <a:gd name="T68" fmla="*/ 97 w 328"/>
                  <a:gd name="T69" fmla="*/ 98 h 220"/>
                  <a:gd name="T70" fmla="*/ 67 w 328"/>
                  <a:gd name="T71" fmla="*/ 66 h 220"/>
                  <a:gd name="T72" fmla="*/ 54 w 328"/>
                  <a:gd name="T73" fmla="*/ 45 h 220"/>
                  <a:gd name="T74" fmla="*/ 41 w 328"/>
                  <a:gd name="T75" fmla="*/ 35 h 220"/>
                  <a:gd name="T76" fmla="*/ 32 w 328"/>
                  <a:gd name="T77" fmla="*/ 15 h 220"/>
                  <a:gd name="T78" fmla="*/ 18 w 328"/>
                  <a:gd name="T79" fmla="*/ 13 h 220"/>
                  <a:gd name="T80" fmla="*/ 32 w 328"/>
                  <a:gd name="T81" fmla="*/ 35 h 220"/>
                  <a:gd name="T82" fmla="*/ 48 w 328"/>
                  <a:gd name="T83" fmla="*/ 62 h 220"/>
                  <a:gd name="T84" fmla="*/ 63 w 328"/>
                  <a:gd name="T85" fmla="*/ 85 h 220"/>
                  <a:gd name="T86" fmla="*/ 56 w 328"/>
                  <a:gd name="T87" fmla="*/ 83 h 220"/>
                  <a:gd name="T88" fmla="*/ 42 w 328"/>
                  <a:gd name="T89" fmla="*/ 72 h 220"/>
                  <a:gd name="T90" fmla="*/ 34 w 328"/>
                  <a:gd name="T91" fmla="*/ 55 h 220"/>
                  <a:gd name="T92" fmla="*/ 26 w 328"/>
                  <a:gd name="T93" fmla="*/ 45 h 220"/>
                  <a:gd name="T94" fmla="*/ 7 w 328"/>
                  <a:gd name="T95" fmla="*/ 16 h 220"/>
                  <a:gd name="T96" fmla="*/ 0 w 328"/>
                  <a:gd name="T97" fmla="*/ 0 h 220"/>
                  <a:gd name="T98" fmla="*/ 50 w 328"/>
                  <a:gd name="T99" fmla="*/ 10 h 220"/>
                  <a:gd name="T100" fmla="*/ 73 w 328"/>
                  <a:gd name="T101" fmla="*/ 7 h 220"/>
                  <a:gd name="T102" fmla="*/ 99 w 328"/>
                  <a:gd name="T103" fmla="*/ 19 h 220"/>
                  <a:gd name="T104" fmla="*/ 122 w 328"/>
                  <a:gd name="T105" fmla="*/ 25 h 220"/>
                  <a:gd name="T106" fmla="*/ 162 w 328"/>
                  <a:gd name="T107" fmla="*/ 59 h 220"/>
                  <a:gd name="T108" fmla="*/ 161 w 328"/>
                  <a:gd name="T109" fmla="*/ 5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8" h="220">
                    <a:moveTo>
                      <a:pt x="162" y="60"/>
                    </a:moveTo>
                    <a:cubicBezTo>
                      <a:pt x="162" y="62"/>
                      <a:pt x="163" y="63"/>
                      <a:pt x="163" y="64"/>
                    </a:cubicBezTo>
                    <a:cubicBezTo>
                      <a:pt x="163" y="70"/>
                      <a:pt x="161" y="72"/>
                      <a:pt x="160" y="76"/>
                    </a:cubicBezTo>
                    <a:cubicBezTo>
                      <a:pt x="160" y="92"/>
                      <a:pt x="160" y="92"/>
                      <a:pt x="160" y="92"/>
                    </a:cubicBezTo>
                    <a:cubicBezTo>
                      <a:pt x="160" y="94"/>
                      <a:pt x="162" y="97"/>
                      <a:pt x="162" y="98"/>
                    </a:cubicBezTo>
                    <a:cubicBezTo>
                      <a:pt x="164" y="100"/>
                      <a:pt x="162" y="102"/>
                      <a:pt x="163" y="105"/>
                    </a:cubicBezTo>
                    <a:cubicBezTo>
                      <a:pt x="164" y="107"/>
                      <a:pt x="168" y="111"/>
                      <a:pt x="170" y="113"/>
                    </a:cubicBezTo>
                    <a:cubicBezTo>
                      <a:pt x="175" y="118"/>
                      <a:pt x="175" y="123"/>
                      <a:pt x="183" y="125"/>
                    </a:cubicBezTo>
                    <a:cubicBezTo>
                      <a:pt x="185" y="126"/>
                      <a:pt x="185" y="129"/>
                      <a:pt x="188" y="129"/>
                    </a:cubicBezTo>
                    <a:cubicBezTo>
                      <a:pt x="193" y="129"/>
                      <a:pt x="198" y="125"/>
                      <a:pt x="203" y="125"/>
                    </a:cubicBezTo>
                    <a:cubicBezTo>
                      <a:pt x="207" y="125"/>
                      <a:pt x="208" y="126"/>
                      <a:pt x="209" y="126"/>
                    </a:cubicBezTo>
                    <a:cubicBezTo>
                      <a:pt x="211" y="126"/>
                      <a:pt x="213" y="123"/>
                      <a:pt x="213" y="122"/>
                    </a:cubicBezTo>
                    <a:cubicBezTo>
                      <a:pt x="214" y="118"/>
                      <a:pt x="219" y="115"/>
                      <a:pt x="219" y="110"/>
                    </a:cubicBezTo>
                    <a:cubicBezTo>
                      <a:pt x="219" y="102"/>
                      <a:pt x="228" y="99"/>
                      <a:pt x="236" y="99"/>
                    </a:cubicBezTo>
                    <a:cubicBezTo>
                      <a:pt x="239" y="99"/>
                      <a:pt x="241" y="99"/>
                      <a:pt x="242" y="100"/>
                    </a:cubicBezTo>
                    <a:cubicBezTo>
                      <a:pt x="243" y="100"/>
                      <a:pt x="247" y="101"/>
                      <a:pt x="249" y="101"/>
                    </a:cubicBezTo>
                    <a:cubicBezTo>
                      <a:pt x="249" y="101"/>
                      <a:pt x="249" y="102"/>
                      <a:pt x="249" y="103"/>
                    </a:cubicBezTo>
                    <a:cubicBezTo>
                      <a:pt x="249" y="107"/>
                      <a:pt x="244" y="112"/>
                      <a:pt x="244" y="118"/>
                    </a:cubicBezTo>
                    <a:cubicBezTo>
                      <a:pt x="244" y="122"/>
                      <a:pt x="242" y="124"/>
                      <a:pt x="240" y="127"/>
                    </a:cubicBezTo>
                    <a:cubicBezTo>
                      <a:pt x="240" y="127"/>
                      <a:pt x="240" y="126"/>
                      <a:pt x="240" y="125"/>
                    </a:cubicBezTo>
                    <a:cubicBezTo>
                      <a:pt x="239" y="125"/>
                      <a:pt x="239" y="125"/>
                      <a:pt x="238" y="125"/>
                    </a:cubicBezTo>
                    <a:cubicBezTo>
                      <a:pt x="238" y="128"/>
                      <a:pt x="238" y="135"/>
                      <a:pt x="238" y="139"/>
                    </a:cubicBezTo>
                    <a:cubicBezTo>
                      <a:pt x="238" y="142"/>
                      <a:pt x="234" y="143"/>
                      <a:pt x="233" y="145"/>
                    </a:cubicBezTo>
                    <a:cubicBezTo>
                      <a:pt x="233" y="145"/>
                      <a:pt x="233" y="146"/>
                      <a:pt x="233" y="146"/>
                    </a:cubicBezTo>
                    <a:cubicBezTo>
                      <a:pt x="233" y="148"/>
                      <a:pt x="234" y="149"/>
                      <a:pt x="236" y="149"/>
                    </a:cubicBezTo>
                    <a:cubicBezTo>
                      <a:pt x="246" y="149"/>
                      <a:pt x="253" y="148"/>
                      <a:pt x="263" y="148"/>
                    </a:cubicBezTo>
                    <a:cubicBezTo>
                      <a:pt x="270" y="148"/>
                      <a:pt x="272" y="152"/>
                      <a:pt x="277" y="154"/>
                    </a:cubicBezTo>
                    <a:cubicBezTo>
                      <a:pt x="277" y="155"/>
                      <a:pt x="277" y="156"/>
                      <a:pt x="277" y="158"/>
                    </a:cubicBezTo>
                    <a:cubicBezTo>
                      <a:pt x="277" y="161"/>
                      <a:pt x="277" y="168"/>
                      <a:pt x="275" y="171"/>
                    </a:cubicBezTo>
                    <a:cubicBezTo>
                      <a:pt x="275" y="177"/>
                      <a:pt x="275" y="183"/>
                      <a:pt x="275" y="188"/>
                    </a:cubicBezTo>
                    <a:cubicBezTo>
                      <a:pt x="275" y="194"/>
                      <a:pt x="281" y="197"/>
                      <a:pt x="286" y="199"/>
                    </a:cubicBezTo>
                    <a:cubicBezTo>
                      <a:pt x="289" y="201"/>
                      <a:pt x="289" y="206"/>
                      <a:pt x="294" y="206"/>
                    </a:cubicBezTo>
                    <a:cubicBezTo>
                      <a:pt x="301" y="206"/>
                      <a:pt x="305" y="200"/>
                      <a:pt x="312" y="200"/>
                    </a:cubicBezTo>
                    <a:cubicBezTo>
                      <a:pt x="320" y="200"/>
                      <a:pt x="324" y="206"/>
                      <a:pt x="328" y="210"/>
                    </a:cubicBezTo>
                    <a:cubicBezTo>
                      <a:pt x="328" y="210"/>
                      <a:pt x="322" y="217"/>
                      <a:pt x="321" y="216"/>
                    </a:cubicBezTo>
                    <a:cubicBezTo>
                      <a:pt x="320" y="216"/>
                      <a:pt x="318" y="215"/>
                      <a:pt x="318" y="214"/>
                    </a:cubicBezTo>
                    <a:cubicBezTo>
                      <a:pt x="318" y="213"/>
                      <a:pt x="319" y="212"/>
                      <a:pt x="319" y="211"/>
                    </a:cubicBezTo>
                    <a:cubicBezTo>
                      <a:pt x="316" y="210"/>
                      <a:pt x="315" y="206"/>
                      <a:pt x="312" y="206"/>
                    </a:cubicBezTo>
                    <a:cubicBezTo>
                      <a:pt x="310" y="206"/>
                      <a:pt x="302" y="212"/>
                      <a:pt x="302" y="214"/>
                    </a:cubicBezTo>
                    <a:cubicBezTo>
                      <a:pt x="302" y="215"/>
                      <a:pt x="304" y="216"/>
                      <a:pt x="304" y="216"/>
                    </a:cubicBezTo>
                    <a:cubicBezTo>
                      <a:pt x="304" y="219"/>
                      <a:pt x="302" y="220"/>
                      <a:pt x="300" y="220"/>
                    </a:cubicBezTo>
                    <a:cubicBezTo>
                      <a:pt x="296" y="220"/>
                      <a:pt x="293" y="215"/>
                      <a:pt x="290" y="213"/>
                    </a:cubicBezTo>
                    <a:cubicBezTo>
                      <a:pt x="288" y="211"/>
                      <a:pt x="284" y="212"/>
                      <a:pt x="282" y="212"/>
                    </a:cubicBezTo>
                    <a:cubicBezTo>
                      <a:pt x="281" y="212"/>
                      <a:pt x="280" y="211"/>
                      <a:pt x="280" y="211"/>
                    </a:cubicBezTo>
                    <a:cubicBezTo>
                      <a:pt x="276" y="210"/>
                      <a:pt x="276" y="207"/>
                      <a:pt x="275" y="205"/>
                    </a:cubicBezTo>
                    <a:cubicBezTo>
                      <a:pt x="274" y="203"/>
                      <a:pt x="265" y="197"/>
                      <a:pt x="264" y="197"/>
                    </a:cubicBezTo>
                    <a:cubicBezTo>
                      <a:pt x="264" y="198"/>
                      <a:pt x="264" y="199"/>
                      <a:pt x="264" y="200"/>
                    </a:cubicBezTo>
                    <a:cubicBezTo>
                      <a:pt x="261" y="200"/>
                      <a:pt x="261" y="200"/>
                      <a:pt x="261" y="200"/>
                    </a:cubicBezTo>
                    <a:cubicBezTo>
                      <a:pt x="257" y="197"/>
                      <a:pt x="260" y="193"/>
                      <a:pt x="259" y="188"/>
                    </a:cubicBezTo>
                    <a:cubicBezTo>
                      <a:pt x="258" y="185"/>
                      <a:pt x="256" y="185"/>
                      <a:pt x="255" y="183"/>
                    </a:cubicBezTo>
                    <a:cubicBezTo>
                      <a:pt x="250" y="179"/>
                      <a:pt x="245" y="176"/>
                      <a:pt x="244" y="169"/>
                    </a:cubicBezTo>
                    <a:cubicBezTo>
                      <a:pt x="243" y="169"/>
                      <a:pt x="242" y="169"/>
                      <a:pt x="242" y="169"/>
                    </a:cubicBezTo>
                    <a:cubicBezTo>
                      <a:pt x="240" y="169"/>
                      <a:pt x="238" y="171"/>
                      <a:pt x="236" y="171"/>
                    </a:cubicBezTo>
                    <a:cubicBezTo>
                      <a:pt x="231" y="171"/>
                      <a:pt x="228" y="168"/>
                      <a:pt x="224" y="166"/>
                    </a:cubicBezTo>
                    <a:cubicBezTo>
                      <a:pt x="219" y="163"/>
                      <a:pt x="215" y="165"/>
                      <a:pt x="209" y="162"/>
                    </a:cubicBezTo>
                    <a:cubicBezTo>
                      <a:pt x="200" y="158"/>
                      <a:pt x="199" y="151"/>
                      <a:pt x="191" y="147"/>
                    </a:cubicBezTo>
                    <a:cubicBezTo>
                      <a:pt x="190" y="147"/>
                      <a:pt x="190" y="147"/>
                      <a:pt x="190" y="147"/>
                    </a:cubicBezTo>
                    <a:cubicBezTo>
                      <a:pt x="187" y="146"/>
                      <a:pt x="186" y="145"/>
                      <a:pt x="183" y="145"/>
                    </a:cubicBezTo>
                    <a:cubicBezTo>
                      <a:pt x="178" y="145"/>
                      <a:pt x="177" y="151"/>
                      <a:pt x="172" y="151"/>
                    </a:cubicBezTo>
                    <a:cubicBezTo>
                      <a:pt x="170" y="151"/>
                      <a:pt x="168" y="149"/>
                      <a:pt x="167" y="148"/>
                    </a:cubicBezTo>
                    <a:cubicBezTo>
                      <a:pt x="164" y="147"/>
                      <a:pt x="162" y="148"/>
                      <a:pt x="160" y="148"/>
                    </a:cubicBezTo>
                    <a:cubicBezTo>
                      <a:pt x="157" y="148"/>
                      <a:pt x="147" y="141"/>
                      <a:pt x="144" y="139"/>
                    </a:cubicBezTo>
                    <a:cubicBezTo>
                      <a:pt x="141" y="138"/>
                      <a:pt x="139" y="140"/>
                      <a:pt x="136" y="139"/>
                    </a:cubicBezTo>
                    <a:cubicBezTo>
                      <a:pt x="132" y="138"/>
                      <a:pt x="131" y="134"/>
                      <a:pt x="127" y="132"/>
                    </a:cubicBezTo>
                    <a:cubicBezTo>
                      <a:pt x="123" y="130"/>
                      <a:pt x="121" y="131"/>
                      <a:pt x="117" y="129"/>
                    </a:cubicBezTo>
                    <a:cubicBezTo>
                      <a:pt x="116" y="128"/>
                      <a:pt x="115" y="128"/>
                      <a:pt x="114" y="127"/>
                    </a:cubicBezTo>
                    <a:cubicBezTo>
                      <a:pt x="111" y="124"/>
                      <a:pt x="102" y="122"/>
                      <a:pt x="101" y="118"/>
                    </a:cubicBezTo>
                    <a:cubicBezTo>
                      <a:pt x="98" y="118"/>
                      <a:pt x="97" y="115"/>
                      <a:pt x="97" y="112"/>
                    </a:cubicBezTo>
                    <a:cubicBezTo>
                      <a:pt x="97" y="109"/>
                      <a:pt x="100" y="107"/>
                      <a:pt x="100" y="104"/>
                    </a:cubicBezTo>
                    <a:cubicBezTo>
                      <a:pt x="100" y="101"/>
                      <a:pt x="97" y="100"/>
                      <a:pt x="97" y="98"/>
                    </a:cubicBezTo>
                    <a:cubicBezTo>
                      <a:pt x="93" y="87"/>
                      <a:pt x="84" y="79"/>
                      <a:pt x="77" y="73"/>
                    </a:cubicBezTo>
                    <a:cubicBezTo>
                      <a:pt x="74" y="70"/>
                      <a:pt x="70" y="69"/>
                      <a:pt x="67" y="66"/>
                    </a:cubicBezTo>
                    <a:cubicBezTo>
                      <a:pt x="65" y="64"/>
                      <a:pt x="67" y="61"/>
                      <a:pt x="65" y="57"/>
                    </a:cubicBezTo>
                    <a:cubicBezTo>
                      <a:pt x="63" y="52"/>
                      <a:pt x="54" y="52"/>
                      <a:pt x="54" y="45"/>
                    </a:cubicBezTo>
                    <a:cubicBezTo>
                      <a:pt x="51" y="44"/>
                      <a:pt x="51" y="44"/>
                      <a:pt x="51" y="45"/>
                    </a:cubicBezTo>
                    <a:cubicBezTo>
                      <a:pt x="47" y="41"/>
                      <a:pt x="44" y="38"/>
                      <a:pt x="41" y="35"/>
                    </a:cubicBezTo>
                    <a:cubicBezTo>
                      <a:pt x="38" y="32"/>
                      <a:pt x="39" y="27"/>
                      <a:pt x="36" y="25"/>
                    </a:cubicBezTo>
                    <a:cubicBezTo>
                      <a:pt x="34" y="22"/>
                      <a:pt x="34" y="16"/>
                      <a:pt x="32" y="15"/>
                    </a:cubicBezTo>
                    <a:cubicBezTo>
                      <a:pt x="27" y="12"/>
                      <a:pt x="23" y="13"/>
                      <a:pt x="19" y="9"/>
                    </a:cubicBezTo>
                    <a:cubicBezTo>
                      <a:pt x="18" y="10"/>
                      <a:pt x="18" y="12"/>
                      <a:pt x="18" y="13"/>
                    </a:cubicBezTo>
                    <a:cubicBezTo>
                      <a:pt x="18" y="19"/>
                      <a:pt x="21" y="22"/>
                      <a:pt x="24" y="27"/>
                    </a:cubicBezTo>
                    <a:cubicBezTo>
                      <a:pt x="26" y="32"/>
                      <a:pt x="29" y="32"/>
                      <a:pt x="32" y="35"/>
                    </a:cubicBezTo>
                    <a:cubicBezTo>
                      <a:pt x="36" y="39"/>
                      <a:pt x="37" y="41"/>
                      <a:pt x="38" y="46"/>
                    </a:cubicBezTo>
                    <a:cubicBezTo>
                      <a:pt x="40" y="53"/>
                      <a:pt x="46" y="56"/>
                      <a:pt x="48" y="62"/>
                    </a:cubicBezTo>
                    <a:cubicBezTo>
                      <a:pt x="50" y="69"/>
                      <a:pt x="52" y="76"/>
                      <a:pt x="57" y="80"/>
                    </a:cubicBezTo>
                    <a:cubicBezTo>
                      <a:pt x="59" y="78"/>
                      <a:pt x="63" y="82"/>
                      <a:pt x="63" y="85"/>
                    </a:cubicBezTo>
                    <a:cubicBezTo>
                      <a:pt x="63" y="86"/>
                      <a:pt x="62" y="89"/>
                      <a:pt x="61" y="89"/>
                    </a:cubicBezTo>
                    <a:cubicBezTo>
                      <a:pt x="60" y="89"/>
                      <a:pt x="56" y="84"/>
                      <a:pt x="56" y="83"/>
                    </a:cubicBezTo>
                    <a:cubicBezTo>
                      <a:pt x="51" y="83"/>
                      <a:pt x="48" y="76"/>
                      <a:pt x="45" y="74"/>
                    </a:cubicBezTo>
                    <a:cubicBezTo>
                      <a:pt x="43" y="73"/>
                      <a:pt x="43" y="73"/>
                      <a:pt x="42" y="72"/>
                    </a:cubicBezTo>
                    <a:cubicBezTo>
                      <a:pt x="42" y="64"/>
                      <a:pt x="42" y="64"/>
                      <a:pt x="42" y="64"/>
                    </a:cubicBezTo>
                    <a:cubicBezTo>
                      <a:pt x="39" y="61"/>
                      <a:pt x="37" y="58"/>
                      <a:pt x="34" y="55"/>
                    </a:cubicBezTo>
                    <a:cubicBezTo>
                      <a:pt x="30" y="51"/>
                      <a:pt x="24" y="52"/>
                      <a:pt x="21" y="47"/>
                    </a:cubicBezTo>
                    <a:cubicBezTo>
                      <a:pt x="22" y="47"/>
                      <a:pt x="29" y="48"/>
                      <a:pt x="26" y="45"/>
                    </a:cubicBezTo>
                    <a:cubicBezTo>
                      <a:pt x="22" y="39"/>
                      <a:pt x="17" y="33"/>
                      <a:pt x="12" y="29"/>
                    </a:cubicBezTo>
                    <a:cubicBezTo>
                      <a:pt x="9" y="27"/>
                      <a:pt x="9" y="19"/>
                      <a:pt x="7" y="16"/>
                    </a:cubicBezTo>
                    <a:cubicBezTo>
                      <a:pt x="5" y="11"/>
                      <a:pt x="2" y="9"/>
                      <a:pt x="0" y="2"/>
                    </a:cubicBezTo>
                    <a:cubicBezTo>
                      <a:pt x="0" y="0"/>
                      <a:pt x="0" y="0"/>
                      <a:pt x="0" y="0"/>
                    </a:cubicBezTo>
                    <a:cubicBezTo>
                      <a:pt x="19" y="0"/>
                      <a:pt x="19" y="0"/>
                      <a:pt x="19" y="0"/>
                    </a:cubicBezTo>
                    <a:cubicBezTo>
                      <a:pt x="50" y="10"/>
                      <a:pt x="50" y="10"/>
                      <a:pt x="50" y="10"/>
                    </a:cubicBezTo>
                    <a:cubicBezTo>
                      <a:pt x="73" y="10"/>
                      <a:pt x="73" y="10"/>
                      <a:pt x="73" y="10"/>
                    </a:cubicBezTo>
                    <a:cubicBezTo>
                      <a:pt x="73" y="7"/>
                      <a:pt x="73" y="7"/>
                      <a:pt x="73" y="7"/>
                    </a:cubicBezTo>
                    <a:cubicBezTo>
                      <a:pt x="79" y="7"/>
                      <a:pt x="79" y="7"/>
                      <a:pt x="79" y="7"/>
                    </a:cubicBezTo>
                    <a:cubicBezTo>
                      <a:pt x="89" y="10"/>
                      <a:pt x="94" y="11"/>
                      <a:pt x="99" y="19"/>
                    </a:cubicBezTo>
                    <a:cubicBezTo>
                      <a:pt x="102" y="23"/>
                      <a:pt x="106" y="33"/>
                      <a:pt x="112" y="33"/>
                    </a:cubicBezTo>
                    <a:cubicBezTo>
                      <a:pt x="118" y="33"/>
                      <a:pt x="116" y="25"/>
                      <a:pt x="122" y="25"/>
                    </a:cubicBezTo>
                    <a:cubicBezTo>
                      <a:pt x="139" y="25"/>
                      <a:pt x="139" y="46"/>
                      <a:pt x="148" y="55"/>
                    </a:cubicBezTo>
                    <a:cubicBezTo>
                      <a:pt x="150" y="57"/>
                      <a:pt x="158" y="59"/>
                      <a:pt x="162" y="59"/>
                    </a:cubicBezTo>
                    <a:cubicBezTo>
                      <a:pt x="162" y="58"/>
                      <a:pt x="161" y="57"/>
                      <a:pt x="161" y="56"/>
                    </a:cubicBezTo>
                    <a:cubicBezTo>
                      <a:pt x="161" y="56"/>
                      <a:pt x="161" y="56"/>
                      <a:pt x="161" y="56"/>
                    </a:cubicBezTo>
                    <a:lnTo>
                      <a:pt x="162" y="6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68" name="Freeform 146">
                <a:extLst>
                  <a:ext uri="{FF2B5EF4-FFF2-40B4-BE49-F238E27FC236}">
                    <a16:creationId xmlns:a16="http://schemas.microsoft.com/office/drawing/2014/main" id="{65DE4FED-5FA6-4272-6E51-E6B5781EA3D4}"/>
                  </a:ext>
                </a:extLst>
              </p:cNvPr>
              <p:cNvSpPr>
                <a:spLocks/>
              </p:cNvSpPr>
              <p:nvPr/>
            </p:nvSpPr>
            <p:spPr bwMode="auto">
              <a:xfrm>
                <a:off x="3546590" y="2846623"/>
                <a:ext cx="31325" cy="15663"/>
              </a:xfrm>
              <a:custGeom>
                <a:avLst/>
                <a:gdLst>
                  <a:gd name="T0" fmla="*/ 0 w 10"/>
                  <a:gd name="T1" fmla="*/ 0 h 5"/>
                  <a:gd name="T2" fmla="*/ 10 w 10"/>
                  <a:gd name="T3" fmla="*/ 5 h 5"/>
                  <a:gd name="T4" fmla="*/ 8 w 10"/>
                  <a:gd name="T5" fmla="*/ 5 h 5"/>
                  <a:gd name="T6" fmla="*/ 0 w 10"/>
                  <a:gd name="T7" fmla="*/ 2 h 5"/>
                  <a:gd name="T8" fmla="*/ 0 w 10"/>
                  <a:gd name="T9" fmla="*/ 0 h 5"/>
                </a:gdLst>
                <a:ahLst/>
                <a:cxnLst>
                  <a:cxn ang="0">
                    <a:pos x="T0" y="T1"/>
                  </a:cxn>
                  <a:cxn ang="0">
                    <a:pos x="T2" y="T3"/>
                  </a:cxn>
                  <a:cxn ang="0">
                    <a:pos x="T4" y="T5"/>
                  </a:cxn>
                  <a:cxn ang="0">
                    <a:pos x="T6" y="T7"/>
                  </a:cxn>
                  <a:cxn ang="0">
                    <a:pos x="T8" y="T9"/>
                  </a:cxn>
                </a:cxnLst>
                <a:rect l="0" t="0" r="r" b="b"/>
                <a:pathLst>
                  <a:path w="10" h="5">
                    <a:moveTo>
                      <a:pt x="0" y="0"/>
                    </a:moveTo>
                    <a:cubicBezTo>
                      <a:pt x="5" y="0"/>
                      <a:pt x="10" y="1"/>
                      <a:pt x="10" y="5"/>
                    </a:cubicBezTo>
                    <a:cubicBezTo>
                      <a:pt x="10" y="5"/>
                      <a:pt x="9" y="5"/>
                      <a:pt x="8" y="5"/>
                    </a:cubicBezTo>
                    <a:cubicBezTo>
                      <a:pt x="6" y="5"/>
                      <a:pt x="2" y="4"/>
                      <a:pt x="0" y="2"/>
                    </a:cubicBezTo>
                    <a:cubicBezTo>
                      <a:pt x="0" y="2"/>
                      <a:pt x="0" y="1"/>
                      <a:pt x="0" y="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69" name="Freeform 147">
                <a:extLst>
                  <a:ext uri="{FF2B5EF4-FFF2-40B4-BE49-F238E27FC236}">
                    <a16:creationId xmlns:a16="http://schemas.microsoft.com/office/drawing/2014/main" id="{1C8C755F-025E-E4A4-216F-DABA13043B7F}"/>
                  </a:ext>
                </a:extLst>
              </p:cNvPr>
              <p:cNvSpPr>
                <a:spLocks/>
              </p:cNvSpPr>
              <p:nvPr/>
            </p:nvSpPr>
            <p:spPr bwMode="auto">
              <a:xfrm>
                <a:off x="2375022" y="2929634"/>
                <a:ext cx="117470" cy="76747"/>
              </a:xfrm>
              <a:custGeom>
                <a:avLst/>
                <a:gdLst>
                  <a:gd name="T0" fmla="*/ 0 w 38"/>
                  <a:gd name="T1" fmla="*/ 2 h 25"/>
                  <a:gd name="T2" fmla="*/ 4 w 38"/>
                  <a:gd name="T3" fmla="*/ 0 h 25"/>
                  <a:gd name="T4" fmla="*/ 12 w 38"/>
                  <a:gd name="T5" fmla="*/ 4 h 25"/>
                  <a:gd name="T6" fmla="*/ 38 w 38"/>
                  <a:gd name="T7" fmla="*/ 23 h 25"/>
                  <a:gd name="T8" fmla="*/ 38 w 38"/>
                  <a:gd name="T9" fmla="*/ 25 h 25"/>
                  <a:gd name="T10" fmla="*/ 36 w 38"/>
                  <a:gd name="T11" fmla="*/ 25 h 25"/>
                  <a:gd name="T12" fmla="*/ 15 w 38"/>
                  <a:gd name="T13" fmla="*/ 15 h 25"/>
                  <a:gd name="T14" fmla="*/ 18 w 38"/>
                  <a:gd name="T15" fmla="*/ 12 h 25"/>
                  <a:gd name="T16" fmla="*/ 3 w 38"/>
                  <a:gd name="T17" fmla="*/ 6 h 25"/>
                  <a:gd name="T18" fmla="*/ 5 w 38"/>
                  <a:gd name="T19" fmla="*/ 3 h 25"/>
                  <a:gd name="T20" fmla="*/ 1 w 38"/>
                  <a:gd name="T21" fmla="*/ 2 h 25"/>
                  <a:gd name="T22" fmla="*/ 0 w 38"/>
                  <a:gd name="T23"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5">
                    <a:moveTo>
                      <a:pt x="0" y="2"/>
                    </a:moveTo>
                    <a:cubicBezTo>
                      <a:pt x="1" y="1"/>
                      <a:pt x="3" y="0"/>
                      <a:pt x="4" y="0"/>
                    </a:cubicBezTo>
                    <a:cubicBezTo>
                      <a:pt x="7" y="0"/>
                      <a:pt x="10" y="4"/>
                      <a:pt x="12" y="4"/>
                    </a:cubicBezTo>
                    <a:cubicBezTo>
                      <a:pt x="24" y="8"/>
                      <a:pt x="31" y="15"/>
                      <a:pt x="38" y="23"/>
                    </a:cubicBezTo>
                    <a:cubicBezTo>
                      <a:pt x="38" y="25"/>
                      <a:pt x="38" y="25"/>
                      <a:pt x="38" y="25"/>
                    </a:cubicBezTo>
                    <a:cubicBezTo>
                      <a:pt x="38" y="25"/>
                      <a:pt x="37" y="25"/>
                      <a:pt x="36" y="25"/>
                    </a:cubicBezTo>
                    <a:cubicBezTo>
                      <a:pt x="29" y="25"/>
                      <a:pt x="19" y="18"/>
                      <a:pt x="15" y="15"/>
                    </a:cubicBezTo>
                    <a:cubicBezTo>
                      <a:pt x="15" y="13"/>
                      <a:pt x="17" y="13"/>
                      <a:pt x="18" y="12"/>
                    </a:cubicBezTo>
                    <a:cubicBezTo>
                      <a:pt x="12" y="12"/>
                      <a:pt x="4" y="9"/>
                      <a:pt x="3" y="6"/>
                    </a:cubicBezTo>
                    <a:cubicBezTo>
                      <a:pt x="4" y="5"/>
                      <a:pt x="5" y="4"/>
                      <a:pt x="5" y="3"/>
                    </a:cubicBezTo>
                    <a:cubicBezTo>
                      <a:pt x="4" y="3"/>
                      <a:pt x="1" y="2"/>
                      <a:pt x="1" y="2"/>
                    </a:cubicBezTo>
                    <a:lnTo>
                      <a:pt x="0" y="2"/>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70" name="Freeform 148">
                <a:extLst>
                  <a:ext uri="{FF2B5EF4-FFF2-40B4-BE49-F238E27FC236}">
                    <a16:creationId xmlns:a16="http://schemas.microsoft.com/office/drawing/2014/main" id="{884C5949-9E11-844A-62C4-DA96A074A5B4}"/>
                  </a:ext>
                </a:extLst>
              </p:cNvPr>
              <p:cNvSpPr>
                <a:spLocks/>
              </p:cNvSpPr>
              <p:nvPr/>
            </p:nvSpPr>
            <p:spPr bwMode="auto">
              <a:xfrm>
                <a:off x="2257552" y="2818429"/>
                <a:ext cx="40723" cy="61085"/>
              </a:xfrm>
              <a:custGeom>
                <a:avLst/>
                <a:gdLst>
                  <a:gd name="T0" fmla="*/ 3 w 13"/>
                  <a:gd name="T1" fmla="*/ 8 h 20"/>
                  <a:gd name="T2" fmla="*/ 0 w 13"/>
                  <a:gd name="T3" fmla="*/ 3 h 20"/>
                  <a:gd name="T4" fmla="*/ 0 w 13"/>
                  <a:gd name="T5" fmla="*/ 0 h 20"/>
                  <a:gd name="T6" fmla="*/ 6 w 13"/>
                  <a:gd name="T7" fmla="*/ 2 h 20"/>
                  <a:gd name="T8" fmla="*/ 4 w 13"/>
                  <a:gd name="T9" fmla="*/ 6 h 20"/>
                  <a:gd name="T10" fmla="*/ 8 w 13"/>
                  <a:gd name="T11" fmla="*/ 2 h 20"/>
                  <a:gd name="T12" fmla="*/ 8 w 13"/>
                  <a:gd name="T13" fmla="*/ 8 h 20"/>
                  <a:gd name="T14" fmla="*/ 10 w 13"/>
                  <a:gd name="T15" fmla="*/ 12 h 20"/>
                  <a:gd name="T16" fmla="*/ 8 w 13"/>
                  <a:gd name="T17" fmla="*/ 15 h 20"/>
                  <a:gd name="T18" fmla="*/ 10 w 13"/>
                  <a:gd name="T19" fmla="*/ 20 h 20"/>
                  <a:gd name="T20" fmla="*/ 6 w 13"/>
                  <a:gd name="T21" fmla="*/ 15 h 20"/>
                  <a:gd name="T22" fmla="*/ 8 w 13"/>
                  <a:gd name="T23" fmla="*/ 11 h 20"/>
                  <a:gd name="T24" fmla="*/ 3 w 13"/>
                  <a:gd name="T2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0">
                    <a:moveTo>
                      <a:pt x="3" y="8"/>
                    </a:moveTo>
                    <a:cubicBezTo>
                      <a:pt x="2" y="8"/>
                      <a:pt x="1" y="4"/>
                      <a:pt x="0" y="3"/>
                    </a:cubicBezTo>
                    <a:cubicBezTo>
                      <a:pt x="0" y="0"/>
                      <a:pt x="0" y="0"/>
                      <a:pt x="0" y="0"/>
                    </a:cubicBezTo>
                    <a:cubicBezTo>
                      <a:pt x="2" y="0"/>
                      <a:pt x="4" y="2"/>
                      <a:pt x="6" y="2"/>
                    </a:cubicBezTo>
                    <a:cubicBezTo>
                      <a:pt x="6" y="3"/>
                      <a:pt x="3" y="6"/>
                      <a:pt x="4" y="6"/>
                    </a:cubicBezTo>
                    <a:cubicBezTo>
                      <a:pt x="6" y="6"/>
                      <a:pt x="8" y="3"/>
                      <a:pt x="8" y="2"/>
                    </a:cubicBezTo>
                    <a:cubicBezTo>
                      <a:pt x="9" y="4"/>
                      <a:pt x="8" y="5"/>
                      <a:pt x="8" y="8"/>
                    </a:cubicBezTo>
                    <a:cubicBezTo>
                      <a:pt x="8" y="10"/>
                      <a:pt x="10" y="10"/>
                      <a:pt x="10" y="12"/>
                    </a:cubicBezTo>
                    <a:cubicBezTo>
                      <a:pt x="10" y="13"/>
                      <a:pt x="8" y="13"/>
                      <a:pt x="8" y="15"/>
                    </a:cubicBezTo>
                    <a:cubicBezTo>
                      <a:pt x="8" y="16"/>
                      <a:pt x="13" y="20"/>
                      <a:pt x="10" y="20"/>
                    </a:cubicBezTo>
                    <a:cubicBezTo>
                      <a:pt x="8" y="20"/>
                      <a:pt x="6" y="17"/>
                      <a:pt x="6" y="15"/>
                    </a:cubicBezTo>
                    <a:cubicBezTo>
                      <a:pt x="6" y="13"/>
                      <a:pt x="8" y="12"/>
                      <a:pt x="8" y="11"/>
                    </a:cubicBezTo>
                    <a:cubicBezTo>
                      <a:pt x="5" y="11"/>
                      <a:pt x="5" y="8"/>
                      <a:pt x="3" y="8"/>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71" name="Freeform 167">
                <a:extLst>
                  <a:ext uri="{FF2B5EF4-FFF2-40B4-BE49-F238E27FC236}">
                    <a16:creationId xmlns:a16="http://schemas.microsoft.com/office/drawing/2014/main" id="{9729FEE1-5824-3F13-7D52-A78BB4F7E1A5}"/>
                  </a:ext>
                </a:extLst>
              </p:cNvPr>
              <p:cNvSpPr>
                <a:spLocks/>
              </p:cNvSpPr>
              <p:nvPr/>
            </p:nvSpPr>
            <p:spPr bwMode="auto">
              <a:xfrm>
                <a:off x="3991410" y="2951562"/>
                <a:ext cx="65783" cy="31325"/>
              </a:xfrm>
              <a:custGeom>
                <a:avLst/>
                <a:gdLst>
                  <a:gd name="T0" fmla="*/ 17 w 21"/>
                  <a:gd name="T1" fmla="*/ 10 h 10"/>
                  <a:gd name="T2" fmla="*/ 21 w 21"/>
                  <a:gd name="T3" fmla="*/ 9 h 10"/>
                  <a:gd name="T4" fmla="*/ 0 w 21"/>
                  <a:gd name="T5" fmla="*/ 2 h 10"/>
                  <a:gd name="T6" fmla="*/ 17 w 21"/>
                  <a:gd name="T7" fmla="*/ 10 h 10"/>
                </a:gdLst>
                <a:ahLst/>
                <a:cxnLst>
                  <a:cxn ang="0">
                    <a:pos x="T0" y="T1"/>
                  </a:cxn>
                  <a:cxn ang="0">
                    <a:pos x="T2" y="T3"/>
                  </a:cxn>
                  <a:cxn ang="0">
                    <a:pos x="T4" y="T5"/>
                  </a:cxn>
                  <a:cxn ang="0">
                    <a:pos x="T6" y="T7"/>
                  </a:cxn>
                </a:cxnLst>
                <a:rect l="0" t="0" r="r" b="b"/>
                <a:pathLst>
                  <a:path w="21" h="10">
                    <a:moveTo>
                      <a:pt x="17" y="10"/>
                    </a:moveTo>
                    <a:cubicBezTo>
                      <a:pt x="19" y="10"/>
                      <a:pt x="20" y="10"/>
                      <a:pt x="21" y="9"/>
                    </a:cubicBezTo>
                    <a:cubicBezTo>
                      <a:pt x="15" y="5"/>
                      <a:pt x="9" y="0"/>
                      <a:pt x="0" y="2"/>
                    </a:cubicBezTo>
                    <a:cubicBezTo>
                      <a:pt x="4" y="4"/>
                      <a:pt x="12" y="10"/>
                      <a:pt x="17" y="1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72" name="Freeform 168">
                <a:extLst>
                  <a:ext uri="{FF2B5EF4-FFF2-40B4-BE49-F238E27FC236}">
                    <a16:creationId xmlns:a16="http://schemas.microsoft.com/office/drawing/2014/main" id="{9DF99398-4E62-FAAA-F129-32FAC8D5A504}"/>
                  </a:ext>
                </a:extLst>
              </p:cNvPr>
              <p:cNvSpPr>
                <a:spLocks/>
              </p:cNvSpPr>
              <p:nvPr/>
            </p:nvSpPr>
            <p:spPr bwMode="auto">
              <a:xfrm>
                <a:off x="3997675" y="3053371"/>
                <a:ext cx="50120" cy="28193"/>
              </a:xfrm>
              <a:custGeom>
                <a:avLst/>
                <a:gdLst>
                  <a:gd name="T0" fmla="*/ 1 w 16"/>
                  <a:gd name="T1" fmla="*/ 0 h 9"/>
                  <a:gd name="T2" fmla="*/ 7 w 16"/>
                  <a:gd name="T3" fmla="*/ 4 h 9"/>
                  <a:gd name="T4" fmla="*/ 16 w 16"/>
                  <a:gd name="T5" fmla="*/ 4 h 9"/>
                  <a:gd name="T6" fmla="*/ 16 w 16"/>
                  <a:gd name="T7" fmla="*/ 6 h 9"/>
                  <a:gd name="T8" fmla="*/ 13 w 16"/>
                  <a:gd name="T9" fmla="*/ 9 h 9"/>
                  <a:gd name="T10" fmla="*/ 0 w 16"/>
                  <a:gd name="T11" fmla="*/ 2 h 9"/>
                  <a:gd name="T12" fmla="*/ 1 w 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 y="0"/>
                    </a:moveTo>
                    <a:cubicBezTo>
                      <a:pt x="2" y="3"/>
                      <a:pt x="5" y="4"/>
                      <a:pt x="7" y="4"/>
                    </a:cubicBezTo>
                    <a:cubicBezTo>
                      <a:pt x="16" y="4"/>
                      <a:pt x="16" y="4"/>
                      <a:pt x="16" y="4"/>
                    </a:cubicBezTo>
                    <a:cubicBezTo>
                      <a:pt x="16" y="5"/>
                      <a:pt x="16" y="6"/>
                      <a:pt x="16" y="6"/>
                    </a:cubicBezTo>
                    <a:cubicBezTo>
                      <a:pt x="16" y="8"/>
                      <a:pt x="13" y="9"/>
                      <a:pt x="13" y="9"/>
                    </a:cubicBezTo>
                    <a:cubicBezTo>
                      <a:pt x="11" y="9"/>
                      <a:pt x="0" y="4"/>
                      <a:pt x="0" y="2"/>
                    </a:cubicBezTo>
                    <a:cubicBezTo>
                      <a:pt x="0" y="1"/>
                      <a:pt x="0" y="0"/>
                      <a:pt x="1" y="0"/>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sp>
            <p:nvSpPr>
              <p:cNvPr id="73" name="Freeform 169">
                <a:extLst>
                  <a:ext uri="{FF2B5EF4-FFF2-40B4-BE49-F238E27FC236}">
                    <a16:creationId xmlns:a16="http://schemas.microsoft.com/office/drawing/2014/main" id="{4ADE3C01-D10B-EB82-D249-D9EBEDF769E9}"/>
                  </a:ext>
                </a:extLst>
              </p:cNvPr>
              <p:cNvSpPr>
                <a:spLocks/>
              </p:cNvSpPr>
              <p:nvPr/>
            </p:nvSpPr>
            <p:spPr bwMode="auto">
              <a:xfrm>
                <a:off x="4069723" y="3053371"/>
                <a:ext cx="34457" cy="40723"/>
              </a:xfrm>
              <a:custGeom>
                <a:avLst/>
                <a:gdLst>
                  <a:gd name="T0" fmla="*/ 11 w 11"/>
                  <a:gd name="T1" fmla="*/ 7 h 13"/>
                  <a:gd name="T2" fmla="*/ 11 w 11"/>
                  <a:gd name="T3" fmla="*/ 9 h 13"/>
                  <a:gd name="T4" fmla="*/ 5 w 11"/>
                  <a:gd name="T5" fmla="*/ 13 h 13"/>
                  <a:gd name="T6" fmla="*/ 0 w 11"/>
                  <a:gd name="T7" fmla="*/ 10 h 13"/>
                  <a:gd name="T8" fmla="*/ 7 w 11"/>
                  <a:gd name="T9" fmla="*/ 0 h 13"/>
                  <a:gd name="T10" fmla="*/ 9 w 11"/>
                  <a:gd name="T11" fmla="*/ 3 h 13"/>
                  <a:gd name="T12" fmla="*/ 11 w 11"/>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11" y="7"/>
                    </a:moveTo>
                    <a:cubicBezTo>
                      <a:pt x="11" y="8"/>
                      <a:pt x="11" y="9"/>
                      <a:pt x="11" y="9"/>
                    </a:cubicBezTo>
                    <a:cubicBezTo>
                      <a:pt x="11" y="11"/>
                      <a:pt x="8" y="13"/>
                      <a:pt x="5" y="13"/>
                    </a:cubicBezTo>
                    <a:cubicBezTo>
                      <a:pt x="2" y="13"/>
                      <a:pt x="0" y="12"/>
                      <a:pt x="0" y="10"/>
                    </a:cubicBezTo>
                    <a:cubicBezTo>
                      <a:pt x="0" y="8"/>
                      <a:pt x="4" y="1"/>
                      <a:pt x="7" y="0"/>
                    </a:cubicBezTo>
                    <a:cubicBezTo>
                      <a:pt x="7" y="1"/>
                      <a:pt x="9" y="2"/>
                      <a:pt x="9" y="3"/>
                    </a:cubicBezTo>
                    <a:cubicBezTo>
                      <a:pt x="9" y="6"/>
                      <a:pt x="4" y="7"/>
                      <a:pt x="11" y="7"/>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ndara"/>
                  <a:ea typeface="+mn-ea"/>
                  <a:cs typeface="+mn-cs"/>
                </a:endParaRPr>
              </a:p>
            </p:txBody>
          </p:sp>
        </p:grpSp>
        <p:grpSp>
          <p:nvGrpSpPr>
            <p:cNvPr id="7" name="Group 799">
              <a:extLst>
                <a:ext uri="{FF2B5EF4-FFF2-40B4-BE49-F238E27FC236}">
                  <a16:creationId xmlns:a16="http://schemas.microsoft.com/office/drawing/2014/main" id="{85C64E15-71D0-670F-608F-5953CAEB4D7F}"/>
                </a:ext>
              </a:extLst>
            </p:cNvPr>
            <p:cNvGrpSpPr/>
            <p:nvPr/>
          </p:nvGrpSpPr>
          <p:grpSpPr>
            <a:xfrm>
              <a:off x="9660603" y="5243255"/>
              <a:ext cx="207090" cy="271671"/>
              <a:chOff x="4901579" y="3695067"/>
              <a:chExt cx="4509392" cy="5915635"/>
            </a:xfrm>
            <a:grpFill/>
          </p:grpSpPr>
          <p:sp>
            <p:nvSpPr>
              <p:cNvPr id="8" name="Freeform 800">
                <a:extLst>
                  <a:ext uri="{FF2B5EF4-FFF2-40B4-BE49-F238E27FC236}">
                    <a16:creationId xmlns:a16="http://schemas.microsoft.com/office/drawing/2014/main" id="{25BFFD8D-8536-0E19-896D-E669D124F7D6}"/>
                  </a:ext>
                </a:extLst>
              </p:cNvPr>
              <p:cNvSpPr/>
              <p:nvPr/>
            </p:nvSpPr>
            <p:spPr>
              <a:xfrm>
                <a:off x="7251345" y="3695067"/>
                <a:ext cx="2159626" cy="3524939"/>
              </a:xfrm>
              <a:custGeom>
                <a:avLst/>
                <a:gdLst>
                  <a:gd name="connsiteX0" fmla="*/ 0 w 2159619"/>
                  <a:gd name="connsiteY0" fmla="*/ 0 h 3524934"/>
                  <a:gd name="connsiteX1" fmla="*/ 142617 w 2159619"/>
                  <a:gd name="connsiteY1" fmla="*/ 176586 h 3524934"/>
                  <a:gd name="connsiteX2" fmla="*/ 129034 w 2159619"/>
                  <a:gd name="connsiteY2" fmla="*/ 332797 h 3524934"/>
                  <a:gd name="connsiteX3" fmla="*/ 495762 w 2159619"/>
                  <a:gd name="connsiteY3" fmla="*/ 944057 h 3524934"/>
                  <a:gd name="connsiteX4" fmla="*/ 536510 w 2159619"/>
                  <a:gd name="connsiteY4" fmla="*/ 828597 h 3524934"/>
                  <a:gd name="connsiteX5" fmla="*/ 611213 w 2159619"/>
                  <a:gd name="connsiteY5" fmla="*/ 971224 h 3524934"/>
                  <a:gd name="connsiteX6" fmla="*/ 584048 w 2159619"/>
                  <a:gd name="connsiteY6" fmla="*/ 1032350 h 3524934"/>
                  <a:gd name="connsiteX7" fmla="*/ 747039 w 2159619"/>
                  <a:gd name="connsiteY7" fmla="*/ 1575693 h 3524934"/>
                  <a:gd name="connsiteX8" fmla="*/ 726665 w 2159619"/>
                  <a:gd name="connsiteY8" fmla="*/ 1820197 h 3524934"/>
                  <a:gd name="connsiteX9" fmla="*/ 597631 w 2159619"/>
                  <a:gd name="connsiteY9" fmla="*/ 2186953 h 3524934"/>
                  <a:gd name="connsiteX10" fmla="*/ 359937 w 2159619"/>
                  <a:gd name="connsiteY10" fmla="*/ 2248079 h 3524934"/>
                  <a:gd name="connsiteX11" fmla="*/ 292024 w 2159619"/>
                  <a:gd name="connsiteY11" fmla="*/ 2390706 h 3524934"/>
                  <a:gd name="connsiteX12" fmla="*/ 441432 w 2159619"/>
                  <a:gd name="connsiteY12" fmla="*/ 2512958 h 3524934"/>
                  <a:gd name="connsiteX13" fmla="*/ 638378 w 2159619"/>
                  <a:gd name="connsiteY13" fmla="*/ 2642002 h 3524934"/>
                  <a:gd name="connsiteX14" fmla="*/ 808160 w 2159619"/>
                  <a:gd name="connsiteY14" fmla="*/ 2757462 h 3524934"/>
                  <a:gd name="connsiteX15" fmla="*/ 801369 w 2159619"/>
                  <a:gd name="connsiteY15" fmla="*/ 3049509 h 3524934"/>
                  <a:gd name="connsiteX16" fmla="*/ 679126 w 2159619"/>
                  <a:gd name="connsiteY16" fmla="*/ 3192136 h 3524934"/>
                  <a:gd name="connsiteX17" fmla="*/ 611213 w 2159619"/>
                  <a:gd name="connsiteY17" fmla="*/ 3314388 h 3524934"/>
                  <a:gd name="connsiteX18" fmla="*/ 645170 w 2159619"/>
                  <a:gd name="connsiteY18" fmla="*/ 3423057 h 3524934"/>
                  <a:gd name="connsiteX19" fmla="*/ 794577 w 2159619"/>
                  <a:gd name="connsiteY19" fmla="*/ 3429849 h 3524934"/>
                  <a:gd name="connsiteX20" fmla="*/ 794577 w 2159619"/>
                  <a:gd name="connsiteY20" fmla="*/ 3524934 h 3524934"/>
                  <a:gd name="connsiteX21" fmla="*/ 943985 w 2159619"/>
                  <a:gd name="connsiteY21" fmla="*/ 3470599 h 3524934"/>
                  <a:gd name="connsiteX22" fmla="*/ 1100184 w 2159619"/>
                  <a:gd name="connsiteY22" fmla="*/ 3294013 h 3524934"/>
                  <a:gd name="connsiteX23" fmla="*/ 1249591 w 2159619"/>
                  <a:gd name="connsiteY23" fmla="*/ 3069884 h 3524934"/>
                  <a:gd name="connsiteX24" fmla="*/ 1466912 w 2159619"/>
                  <a:gd name="connsiteY24" fmla="*/ 2757462 h 3524934"/>
                  <a:gd name="connsiteX25" fmla="*/ 1507659 w 2159619"/>
                  <a:gd name="connsiteY25" fmla="*/ 2601252 h 3524934"/>
                  <a:gd name="connsiteX26" fmla="*/ 1446538 w 2159619"/>
                  <a:gd name="connsiteY26" fmla="*/ 2506167 h 3524934"/>
                  <a:gd name="connsiteX27" fmla="*/ 1541615 w 2159619"/>
                  <a:gd name="connsiteY27" fmla="*/ 2377123 h 3524934"/>
                  <a:gd name="connsiteX28" fmla="*/ 1677440 w 2159619"/>
                  <a:gd name="connsiteY28" fmla="*/ 2322789 h 3524934"/>
                  <a:gd name="connsiteX29" fmla="*/ 1901552 w 2159619"/>
                  <a:gd name="connsiteY29" fmla="*/ 2336372 h 3524934"/>
                  <a:gd name="connsiteX30" fmla="*/ 1901552 w 2159619"/>
                  <a:gd name="connsiteY30" fmla="*/ 2186953 h 3524934"/>
                  <a:gd name="connsiteX31" fmla="*/ 2003421 w 2159619"/>
                  <a:gd name="connsiteY31" fmla="*/ 2139410 h 3524934"/>
                  <a:gd name="connsiteX32" fmla="*/ 2064542 w 2159619"/>
                  <a:gd name="connsiteY32" fmla="*/ 1983200 h 3524934"/>
                  <a:gd name="connsiteX33" fmla="*/ 2071333 w 2159619"/>
                  <a:gd name="connsiteY33" fmla="*/ 1840572 h 3524934"/>
                  <a:gd name="connsiteX34" fmla="*/ 2159619 w 2159619"/>
                  <a:gd name="connsiteY34" fmla="*/ 1697945 h 3524934"/>
                  <a:gd name="connsiteX35" fmla="*/ 2064542 w 2159619"/>
                  <a:gd name="connsiteY35" fmla="*/ 1623235 h 3524934"/>
                  <a:gd name="connsiteX36" fmla="*/ 1881178 w 2159619"/>
                  <a:gd name="connsiteY36" fmla="*/ 1684361 h 3524934"/>
                  <a:gd name="connsiteX37" fmla="*/ 1813265 w 2159619"/>
                  <a:gd name="connsiteY37" fmla="*/ 1759071 h 3524934"/>
                  <a:gd name="connsiteX38" fmla="*/ 1704605 w 2159619"/>
                  <a:gd name="connsiteY38" fmla="*/ 1813405 h 3524934"/>
                  <a:gd name="connsiteX39" fmla="*/ 1514450 w 2159619"/>
                  <a:gd name="connsiteY39" fmla="*/ 1765863 h 3524934"/>
                  <a:gd name="connsiteX40" fmla="*/ 1202053 w 2159619"/>
                  <a:gd name="connsiteY40" fmla="*/ 1568901 h 3524934"/>
                  <a:gd name="connsiteX41" fmla="*/ 1188470 w 2159619"/>
                  <a:gd name="connsiteY41" fmla="*/ 1399106 h 3524934"/>
                  <a:gd name="connsiteX42" fmla="*/ 1134140 w 2159619"/>
                  <a:gd name="connsiteY42" fmla="*/ 1147811 h 3524934"/>
                  <a:gd name="connsiteX43" fmla="*/ 1005106 w 2159619"/>
                  <a:gd name="connsiteY43" fmla="*/ 957641 h 3524934"/>
                  <a:gd name="connsiteX44" fmla="*/ 1018689 w 2159619"/>
                  <a:gd name="connsiteY44" fmla="*/ 1236104 h 3524934"/>
                  <a:gd name="connsiteX45" fmla="*/ 1011897 w 2159619"/>
                  <a:gd name="connsiteY45" fmla="*/ 1358356 h 3524934"/>
                  <a:gd name="connsiteX46" fmla="*/ 943985 w 2159619"/>
                  <a:gd name="connsiteY46" fmla="*/ 1242895 h 3524934"/>
                  <a:gd name="connsiteX47" fmla="*/ 801369 w 2159619"/>
                  <a:gd name="connsiteY47" fmla="*/ 1174978 h 3524934"/>
                  <a:gd name="connsiteX48" fmla="*/ 719873 w 2159619"/>
                  <a:gd name="connsiteY48" fmla="*/ 1093476 h 3524934"/>
                  <a:gd name="connsiteX49" fmla="*/ 774204 w 2159619"/>
                  <a:gd name="connsiteY49" fmla="*/ 910098 h 3524934"/>
                  <a:gd name="connsiteX50" fmla="*/ 645170 w 2159619"/>
                  <a:gd name="connsiteY50" fmla="*/ 713137 h 3524934"/>
                  <a:gd name="connsiteX51" fmla="*/ 706291 w 2159619"/>
                  <a:gd name="connsiteY51" fmla="*/ 502591 h 3524934"/>
                  <a:gd name="connsiteX52" fmla="*/ 577257 w 2159619"/>
                  <a:gd name="connsiteY52" fmla="*/ 353172 h 3524934"/>
                  <a:gd name="connsiteX53" fmla="*/ 353146 w 2159619"/>
                  <a:gd name="connsiteY53" fmla="*/ 217337 h 3524934"/>
                  <a:gd name="connsiteX54" fmla="*/ 224112 w 2159619"/>
                  <a:gd name="connsiteY54" fmla="*/ 169794 h 3524934"/>
                  <a:gd name="connsiteX55" fmla="*/ 0 w 2159619"/>
                  <a:gd name="connsiteY55" fmla="*/ 0 h 352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159619" h="3524934">
                    <a:moveTo>
                      <a:pt x="0" y="0"/>
                    </a:moveTo>
                    <a:lnTo>
                      <a:pt x="142617" y="176586"/>
                    </a:lnTo>
                    <a:lnTo>
                      <a:pt x="129034" y="332797"/>
                    </a:lnTo>
                    <a:lnTo>
                      <a:pt x="495762" y="944057"/>
                    </a:lnTo>
                    <a:lnTo>
                      <a:pt x="536510" y="828597"/>
                    </a:lnTo>
                    <a:lnTo>
                      <a:pt x="611213" y="971224"/>
                    </a:lnTo>
                    <a:lnTo>
                      <a:pt x="584048" y="1032350"/>
                    </a:lnTo>
                    <a:lnTo>
                      <a:pt x="747039" y="1575693"/>
                    </a:lnTo>
                    <a:lnTo>
                      <a:pt x="726665" y="1820197"/>
                    </a:lnTo>
                    <a:lnTo>
                      <a:pt x="597631" y="2186953"/>
                    </a:lnTo>
                    <a:lnTo>
                      <a:pt x="359937" y="2248079"/>
                    </a:lnTo>
                    <a:lnTo>
                      <a:pt x="292024" y="2390706"/>
                    </a:lnTo>
                    <a:lnTo>
                      <a:pt x="441432" y="2512958"/>
                    </a:lnTo>
                    <a:lnTo>
                      <a:pt x="638378" y="2642002"/>
                    </a:lnTo>
                    <a:lnTo>
                      <a:pt x="808160" y="2757462"/>
                    </a:lnTo>
                    <a:lnTo>
                      <a:pt x="801369" y="3049509"/>
                    </a:lnTo>
                    <a:lnTo>
                      <a:pt x="679126" y="3192136"/>
                    </a:lnTo>
                    <a:lnTo>
                      <a:pt x="611213" y="3314388"/>
                    </a:lnTo>
                    <a:lnTo>
                      <a:pt x="645170" y="3423057"/>
                    </a:lnTo>
                    <a:lnTo>
                      <a:pt x="794577" y="3429849"/>
                    </a:lnTo>
                    <a:lnTo>
                      <a:pt x="794577" y="3524934"/>
                    </a:lnTo>
                    <a:lnTo>
                      <a:pt x="943985" y="3470599"/>
                    </a:lnTo>
                    <a:lnTo>
                      <a:pt x="1100184" y="3294013"/>
                    </a:lnTo>
                    <a:lnTo>
                      <a:pt x="1249591" y="3069884"/>
                    </a:lnTo>
                    <a:lnTo>
                      <a:pt x="1466912" y="2757462"/>
                    </a:lnTo>
                    <a:lnTo>
                      <a:pt x="1507659" y="2601252"/>
                    </a:lnTo>
                    <a:lnTo>
                      <a:pt x="1446538" y="2506167"/>
                    </a:lnTo>
                    <a:lnTo>
                      <a:pt x="1541615" y="2377123"/>
                    </a:lnTo>
                    <a:lnTo>
                      <a:pt x="1677440" y="2322789"/>
                    </a:lnTo>
                    <a:lnTo>
                      <a:pt x="1901552" y="2336372"/>
                    </a:lnTo>
                    <a:lnTo>
                      <a:pt x="1901552" y="2186953"/>
                    </a:lnTo>
                    <a:lnTo>
                      <a:pt x="2003421" y="2139410"/>
                    </a:lnTo>
                    <a:lnTo>
                      <a:pt x="2064542" y="1983200"/>
                    </a:lnTo>
                    <a:lnTo>
                      <a:pt x="2071333" y="1840572"/>
                    </a:lnTo>
                    <a:lnTo>
                      <a:pt x="2159619" y="1697945"/>
                    </a:lnTo>
                    <a:lnTo>
                      <a:pt x="2064542" y="1623235"/>
                    </a:lnTo>
                    <a:lnTo>
                      <a:pt x="1881178" y="1684361"/>
                    </a:lnTo>
                    <a:lnTo>
                      <a:pt x="1813265" y="1759071"/>
                    </a:lnTo>
                    <a:lnTo>
                      <a:pt x="1704605" y="1813405"/>
                    </a:lnTo>
                    <a:lnTo>
                      <a:pt x="1514450" y="1765863"/>
                    </a:lnTo>
                    <a:lnTo>
                      <a:pt x="1202053" y="1568901"/>
                    </a:lnTo>
                    <a:lnTo>
                      <a:pt x="1188470" y="1399106"/>
                    </a:lnTo>
                    <a:lnTo>
                      <a:pt x="1134140" y="1147811"/>
                    </a:lnTo>
                    <a:lnTo>
                      <a:pt x="1005106" y="957641"/>
                    </a:lnTo>
                    <a:lnTo>
                      <a:pt x="1018689" y="1236104"/>
                    </a:lnTo>
                    <a:lnTo>
                      <a:pt x="1011897" y="1358356"/>
                    </a:lnTo>
                    <a:lnTo>
                      <a:pt x="943985" y="1242895"/>
                    </a:lnTo>
                    <a:lnTo>
                      <a:pt x="801369" y="1174978"/>
                    </a:lnTo>
                    <a:lnTo>
                      <a:pt x="719873" y="1093476"/>
                    </a:lnTo>
                    <a:lnTo>
                      <a:pt x="774204" y="910098"/>
                    </a:lnTo>
                    <a:lnTo>
                      <a:pt x="645170" y="713137"/>
                    </a:lnTo>
                    <a:lnTo>
                      <a:pt x="706291" y="502591"/>
                    </a:lnTo>
                    <a:lnTo>
                      <a:pt x="577257" y="353172"/>
                    </a:lnTo>
                    <a:lnTo>
                      <a:pt x="353146" y="217337"/>
                    </a:lnTo>
                    <a:lnTo>
                      <a:pt x="224112" y="169794"/>
                    </a:lnTo>
                    <a:lnTo>
                      <a:pt x="0" y="0"/>
                    </a:lnTo>
                    <a:close/>
                  </a:path>
                </a:pathLst>
              </a:cu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a:ea typeface="+mn-ea"/>
                  <a:cs typeface="+mn-cs"/>
                </a:endParaRPr>
              </a:p>
            </p:txBody>
          </p:sp>
          <p:sp>
            <p:nvSpPr>
              <p:cNvPr id="9" name="Freeform 801">
                <a:extLst>
                  <a:ext uri="{FF2B5EF4-FFF2-40B4-BE49-F238E27FC236}">
                    <a16:creationId xmlns:a16="http://schemas.microsoft.com/office/drawing/2014/main" id="{7A8FAA57-9F67-C24B-FB8D-8F2D16EC03E0}"/>
                  </a:ext>
                </a:extLst>
              </p:cNvPr>
              <p:cNvSpPr/>
              <p:nvPr/>
            </p:nvSpPr>
            <p:spPr>
              <a:xfrm>
                <a:off x="4901579" y="6595151"/>
                <a:ext cx="2798005" cy="3015551"/>
              </a:xfrm>
              <a:custGeom>
                <a:avLst/>
                <a:gdLst>
                  <a:gd name="connsiteX0" fmla="*/ 1983046 w 2797997"/>
                  <a:gd name="connsiteY0" fmla="*/ 373548 h 3015550"/>
                  <a:gd name="connsiteX1" fmla="*/ 2023794 w 2797997"/>
                  <a:gd name="connsiteY1" fmla="*/ 163002 h 3015550"/>
                  <a:gd name="connsiteX2" fmla="*/ 2234322 w 2797997"/>
                  <a:gd name="connsiteY2" fmla="*/ 0 h 3015550"/>
                  <a:gd name="connsiteX3" fmla="*/ 2227531 w 2797997"/>
                  <a:gd name="connsiteY3" fmla="*/ 163002 h 3015550"/>
                  <a:gd name="connsiteX4" fmla="*/ 2309026 w 2797997"/>
                  <a:gd name="connsiteY4" fmla="*/ 196961 h 3015550"/>
                  <a:gd name="connsiteX5" fmla="*/ 2376939 w 2797997"/>
                  <a:gd name="connsiteY5" fmla="*/ 176586 h 3015550"/>
                  <a:gd name="connsiteX6" fmla="*/ 2329400 w 2797997"/>
                  <a:gd name="connsiteY6" fmla="*/ 393923 h 3015550"/>
                  <a:gd name="connsiteX7" fmla="*/ 2465225 w 2797997"/>
                  <a:gd name="connsiteY7" fmla="*/ 380339 h 3015550"/>
                  <a:gd name="connsiteX8" fmla="*/ 2662171 w 2797997"/>
                  <a:gd name="connsiteY8" fmla="*/ 285254 h 3015550"/>
                  <a:gd name="connsiteX9" fmla="*/ 2797997 w 2797997"/>
                  <a:gd name="connsiteY9" fmla="*/ 366756 h 3015550"/>
                  <a:gd name="connsiteX10" fmla="*/ 2696128 w 2797997"/>
                  <a:gd name="connsiteY10" fmla="*/ 522967 h 3015550"/>
                  <a:gd name="connsiteX11" fmla="*/ 2791205 w 2797997"/>
                  <a:gd name="connsiteY11" fmla="*/ 652011 h 3015550"/>
                  <a:gd name="connsiteX12" fmla="*/ 2526346 w 2797997"/>
                  <a:gd name="connsiteY12" fmla="*/ 1018767 h 3015550"/>
                  <a:gd name="connsiteX13" fmla="*/ 2424478 w 2797997"/>
                  <a:gd name="connsiteY13" fmla="*/ 1208936 h 3015550"/>
                  <a:gd name="connsiteX14" fmla="*/ 2220740 w 2797997"/>
                  <a:gd name="connsiteY14" fmla="*/ 1331189 h 3015550"/>
                  <a:gd name="connsiteX15" fmla="*/ 2179992 w 2797997"/>
                  <a:gd name="connsiteY15" fmla="*/ 1534942 h 3015550"/>
                  <a:gd name="connsiteX16" fmla="*/ 2281861 w 2797997"/>
                  <a:gd name="connsiteY16" fmla="*/ 1562109 h 3015550"/>
                  <a:gd name="connsiteX17" fmla="*/ 2315817 w 2797997"/>
                  <a:gd name="connsiteY17" fmla="*/ 1677569 h 3015550"/>
                  <a:gd name="connsiteX18" fmla="*/ 2227531 w 2797997"/>
                  <a:gd name="connsiteY18" fmla="*/ 1691153 h 3015550"/>
                  <a:gd name="connsiteX19" fmla="*/ 2078124 w 2797997"/>
                  <a:gd name="connsiteY19" fmla="*/ 1602860 h 3015550"/>
                  <a:gd name="connsiteX20" fmla="*/ 2030585 w 2797997"/>
                  <a:gd name="connsiteY20" fmla="*/ 1657194 h 3015550"/>
                  <a:gd name="connsiteX21" fmla="*/ 1643483 w 2797997"/>
                  <a:gd name="connsiteY21" fmla="*/ 1881323 h 3015550"/>
                  <a:gd name="connsiteX22" fmla="*/ 1575571 w 2797997"/>
                  <a:gd name="connsiteY22" fmla="*/ 2132619 h 3015550"/>
                  <a:gd name="connsiteX23" fmla="*/ 1487284 w 2797997"/>
                  <a:gd name="connsiteY23" fmla="*/ 2343164 h 3015550"/>
                  <a:gd name="connsiteX24" fmla="*/ 1432954 w 2797997"/>
                  <a:gd name="connsiteY24" fmla="*/ 2512958 h 3015550"/>
                  <a:gd name="connsiteX25" fmla="*/ 1446537 w 2797997"/>
                  <a:gd name="connsiteY25" fmla="*/ 2628419 h 3015550"/>
                  <a:gd name="connsiteX26" fmla="*/ 1337877 w 2797997"/>
                  <a:gd name="connsiteY26" fmla="*/ 2648794 h 3015550"/>
                  <a:gd name="connsiteX27" fmla="*/ 1174887 w 2797997"/>
                  <a:gd name="connsiteY27" fmla="*/ 2811797 h 3015550"/>
                  <a:gd name="connsiteX28" fmla="*/ 1086600 w 2797997"/>
                  <a:gd name="connsiteY28" fmla="*/ 2872923 h 3015550"/>
                  <a:gd name="connsiteX29" fmla="*/ 1066227 w 2797997"/>
                  <a:gd name="connsiteY29" fmla="*/ 2961216 h 3015550"/>
                  <a:gd name="connsiteX30" fmla="*/ 862489 w 2797997"/>
                  <a:gd name="connsiteY30" fmla="*/ 3015550 h 3015550"/>
                  <a:gd name="connsiteX31" fmla="*/ 645169 w 2797997"/>
                  <a:gd name="connsiteY31" fmla="*/ 2968008 h 3015550"/>
                  <a:gd name="connsiteX32" fmla="*/ 550091 w 2797997"/>
                  <a:gd name="connsiteY32" fmla="*/ 2872923 h 3015550"/>
                  <a:gd name="connsiteX33" fmla="*/ 366727 w 2797997"/>
                  <a:gd name="connsiteY33" fmla="*/ 2838964 h 3015550"/>
                  <a:gd name="connsiteX34" fmla="*/ 6791 w 2797997"/>
                  <a:gd name="connsiteY34" fmla="*/ 2805005 h 3015550"/>
                  <a:gd name="connsiteX35" fmla="*/ 0 w 2797997"/>
                  <a:gd name="connsiteY35" fmla="*/ 2682753 h 3015550"/>
                  <a:gd name="connsiteX36" fmla="*/ 88286 w 2797997"/>
                  <a:gd name="connsiteY36" fmla="*/ 2451832 h 3015550"/>
                  <a:gd name="connsiteX37" fmla="*/ 237694 w 2797997"/>
                  <a:gd name="connsiteY37" fmla="*/ 2159786 h 3015550"/>
                  <a:gd name="connsiteX38" fmla="*/ 407475 w 2797997"/>
                  <a:gd name="connsiteY38" fmla="*/ 1996783 h 3015550"/>
                  <a:gd name="connsiteX39" fmla="*/ 509344 w 2797997"/>
                  <a:gd name="connsiteY39" fmla="*/ 1867739 h 3015550"/>
                  <a:gd name="connsiteX40" fmla="*/ 706290 w 2797997"/>
                  <a:gd name="connsiteY40" fmla="*/ 1711528 h 3015550"/>
                  <a:gd name="connsiteX41" fmla="*/ 876071 w 2797997"/>
                  <a:gd name="connsiteY41" fmla="*/ 1630027 h 3015550"/>
                  <a:gd name="connsiteX42" fmla="*/ 1324294 w 2797997"/>
                  <a:gd name="connsiteY42" fmla="*/ 1304021 h 3015550"/>
                  <a:gd name="connsiteX43" fmla="*/ 1480493 w 2797997"/>
                  <a:gd name="connsiteY43" fmla="*/ 1181769 h 3015550"/>
                  <a:gd name="connsiteX44" fmla="*/ 1691022 w 2797997"/>
                  <a:gd name="connsiteY44" fmla="*/ 869347 h 3015550"/>
                  <a:gd name="connsiteX45" fmla="*/ 1772517 w 2797997"/>
                  <a:gd name="connsiteY45" fmla="*/ 624843 h 3015550"/>
                  <a:gd name="connsiteX46" fmla="*/ 1942298 w 2797997"/>
                  <a:gd name="connsiteY46" fmla="*/ 516175 h 3015550"/>
                  <a:gd name="connsiteX47" fmla="*/ 1983046 w 2797997"/>
                  <a:gd name="connsiteY47" fmla="*/ 373548 h 301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97997" h="3015550">
                    <a:moveTo>
                      <a:pt x="1983046" y="373548"/>
                    </a:moveTo>
                    <a:lnTo>
                      <a:pt x="2023794" y="163002"/>
                    </a:lnTo>
                    <a:lnTo>
                      <a:pt x="2234322" y="0"/>
                    </a:lnTo>
                    <a:lnTo>
                      <a:pt x="2227531" y="163002"/>
                    </a:lnTo>
                    <a:lnTo>
                      <a:pt x="2309026" y="196961"/>
                    </a:lnTo>
                    <a:lnTo>
                      <a:pt x="2376939" y="176586"/>
                    </a:lnTo>
                    <a:lnTo>
                      <a:pt x="2329400" y="393923"/>
                    </a:lnTo>
                    <a:lnTo>
                      <a:pt x="2465225" y="380339"/>
                    </a:lnTo>
                    <a:lnTo>
                      <a:pt x="2662171" y="285254"/>
                    </a:lnTo>
                    <a:lnTo>
                      <a:pt x="2797997" y="366756"/>
                    </a:lnTo>
                    <a:lnTo>
                      <a:pt x="2696128" y="522967"/>
                    </a:lnTo>
                    <a:lnTo>
                      <a:pt x="2791205" y="652011"/>
                    </a:lnTo>
                    <a:lnTo>
                      <a:pt x="2526346" y="1018767"/>
                    </a:lnTo>
                    <a:lnTo>
                      <a:pt x="2424478" y="1208936"/>
                    </a:lnTo>
                    <a:lnTo>
                      <a:pt x="2220740" y="1331189"/>
                    </a:lnTo>
                    <a:lnTo>
                      <a:pt x="2179992" y="1534942"/>
                    </a:lnTo>
                    <a:lnTo>
                      <a:pt x="2281861" y="1562109"/>
                    </a:lnTo>
                    <a:lnTo>
                      <a:pt x="2315817" y="1677569"/>
                    </a:lnTo>
                    <a:lnTo>
                      <a:pt x="2227531" y="1691153"/>
                    </a:lnTo>
                    <a:lnTo>
                      <a:pt x="2078124" y="1602860"/>
                    </a:lnTo>
                    <a:lnTo>
                      <a:pt x="2030585" y="1657194"/>
                    </a:lnTo>
                    <a:lnTo>
                      <a:pt x="1643483" y="1881323"/>
                    </a:lnTo>
                    <a:lnTo>
                      <a:pt x="1575571" y="2132619"/>
                    </a:lnTo>
                    <a:lnTo>
                      <a:pt x="1487284" y="2343164"/>
                    </a:lnTo>
                    <a:lnTo>
                      <a:pt x="1432954" y="2512958"/>
                    </a:lnTo>
                    <a:lnTo>
                      <a:pt x="1446537" y="2628419"/>
                    </a:lnTo>
                    <a:lnTo>
                      <a:pt x="1337877" y="2648794"/>
                    </a:lnTo>
                    <a:lnTo>
                      <a:pt x="1174887" y="2811797"/>
                    </a:lnTo>
                    <a:lnTo>
                      <a:pt x="1086600" y="2872923"/>
                    </a:lnTo>
                    <a:lnTo>
                      <a:pt x="1066227" y="2961216"/>
                    </a:lnTo>
                    <a:lnTo>
                      <a:pt x="862489" y="3015550"/>
                    </a:lnTo>
                    <a:lnTo>
                      <a:pt x="645169" y="2968008"/>
                    </a:lnTo>
                    <a:lnTo>
                      <a:pt x="550091" y="2872923"/>
                    </a:lnTo>
                    <a:lnTo>
                      <a:pt x="366727" y="2838964"/>
                    </a:lnTo>
                    <a:lnTo>
                      <a:pt x="6791" y="2805005"/>
                    </a:lnTo>
                    <a:lnTo>
                      <a:pt x="0" y="2682753"/>
                    </a:lnTo>
                    <a:lnTo>
                      <a:pt x="88286" y="2451832"/>
                    </a:lnTo>
                    <a:lnTo>
                      <a:pt x="237694" y="2159786"/>
                    </a:lnTo>
                    <a:lnTo>
                      <a:pt x="407475" y="1996783"/>
                    </a:lnTo>
                    <a:lnTo>
                      <a:pt x="509344" y="1867739"/>
                    </a:lnTo>
                    <a:lnTo>
                      <a:pt x="706290" y="1711528"/>
                    </a:lnTo>
                    <a:lnTo>
                      <a:pt x="876071" y="1630027"/>
                    </a:lnTo>
                    <a:lnTo>
                      <a:pt x="1324294" y="1304021"/>
                    </a:lnTo>
                    <a:lnTo>
                      <a:pt x="1480493" y="1181769"/>
                    </a:lnTo>
                    <a:lnTo>
                      <a:pt x="1691022" y="869347"/>
                    </a:lnTo>
                    <a:lnTo>
                      <a:pt x="1772517" y="624843"/>
                    </a:lnTo>
                    <a:lnTo>
                      <a:pt x="1942298" y="516175"/>
                    </a:lnTo>
                    <a:lnTo>
                      <a:pt x="1983046" y="373548"/>
                    </a:lnTo>
                    <a:close/>
                  </a:path>
                </a:pathLst>
              </a:cu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a:ea typeface="+mn-ea"/>
                  <a:cs typeface="+mn-cs"/>
                </a:endParaRPr>
              </a:p>
            </p:txBody>
          </p:sp>
        </p:grpSp>
      </p:grpSp>
      <p:grpSp>
        <p:nvGrpSpPr>
          <p:cNvPr id="173" name="Group 6">
            <a:extLst>
              <a:ext uri="{FF2B5EF4-FFF2-40B4-BE49-F238E27FC236}">
                <a16:creationId xmlns:a16="http://schemas.microsoft.com/office/drawing/2014/main" id="{B944D7D1-769C-8877-B7B3-E0B7F9824027}"/>
              </a:ext>
            </a:extLst>
          </p:cNvPr>
          <p:cNvGrpSpPr/>
          <p:nvPr/>
        </p:nvGrpSpPr>
        <p:grpSpPr>
          <a:xfrm>
            <a:off x="2183534" y="2896527"/>
            <a:ext cx="1537248" cy="1092346"/>
            <a:chOff x="2842623" y="2587715"/>
            <a:chExt cx="1537248" cy="1092346"/>
          </a:xfrm>
        </p:grpSpPr>
        <p:sp>
          <p:nvSpPr>
            <p:cNvPr id="174" name="Freeform 101">
              <a:extLst>
                <a:ext uri="{FF2B5EF4-FFF2-40B4-BE49-F238E27FC236}">
                  <a16:creationId xmlns:a16="http://schemas.microsoft.com/office/drawing/2014/main" id="{AFA3A90C-B51E-437A-CF7E-0DC23C75562C}"/>
                </a:ext>
              </a:extLst>
            </p:cNvPr>
            <p:cNvSpPr>
              <a:spLocks/>
            </p:cNvSpPr>
            <p:nvPr/>
          </p:nvSpPr>
          <p:spPr bwMode="auto">
            <a:xfrm>
              <a:off x="2842623" y="2980331"/>
              <a:ext cx="1537248" cy="699730"/>
            </a:xfrm>
            <a:custGeom>
              <a:avLst/>
              <a:gdLst>
                <a:gd name="T0" fmla="*/ 353 w 472"/>
                <a:gd name="T1" fmla="*/ 186 h 232"/>
                <a:gd name="T2" fmla="*/ 361 w 472"/>
                <a:gd name="T3" fmla="*/ 207 h 232"/>
                <a:gd name="T4" fmla="*/ 365 w 472"/>
                <a:gd name="T5" fmla="*/ 220 h 232"/>
                <a:gd name="T6" fmla="*/ 353 w 472"/>
                <a:gd name="T7" fmla="*/ 225 h 232"/>
                <a:gd name="T8" fmla="*/ 330 w 472"/>
                <a:gd name="T9" fmla="*/ 187 h 232"/>
                <a:gd name="T10" fmla="*/ 309 w 472"/>
                <a:gd name="T11" fmla="*/ 184 h 232"/>
                <a:gd name="T12" fmla="*/ 299 w 472"/>
                <a:gd name="T13" fmla="*/ 184 h 232"/>
                <a:gd name="T14" fmla="*/ 288 w 472"/>
                <a:gd name="T15" fmla="*/ 187 h 232"/>
                <a:gd name="T16" fmla="*/ 268 w 472"/>
                <a:gd name="T17" fmla="*/ 190 h 232"/>
                <a:gd name="T18" fmla="*/ 256 w 472"/>
                <a:gd name="T19" fmla="*/ 190 h 232"/>
                <a:gd name="T20" fmla="*/ 232 w 472"/>
                <a:gd name="T21" fmla="*/ 202 h 232"/>
                <a:gd name="T22" fmla="*/ 223 w 472"/>
                <a:gd name="T23" fmla="*/ 223 h 232"/>
                <a:gd name="T24" fmla="*/ 183 w 472"/>
                <a:gd name="T25" fmla="*/ 189 h 232"/>
                <a:gd name="T26" fmla="*/ 160 w 472"/>
                <a:gd name="T27" fmla="*/ 183 h 232"/>
                <a:gd name="T28" fmla="*/ 134 w 472"/>
                <a:gd name="T29" fmla="*/ 171 h 232"/>
                <a:gd name="T30" fmla="*/ 111 w 472"/>
                <a:gd name="T31" fmla="*/ 174 h 232"/>
                <a:gd name="T32" fmla="*/ 62 w 472"/>
                <a:gd name="T33" fmla="*/ 164 h 232"/>
                <a:gd name="T34" fmla="*/ 30 w 472"/>
                <a:gd name="T35" fmla="*/ 139 h 232"/>
                <a:gd name="T36" fmla="*/ 2 w 472"/>
                <a:gd name="T37" fmla="*/ 92 h 232"/>
                <a:gd name="T38" fmla="*/ 2 w 472"/>
                <a:gd name="T39" fmla="*/ 62 h 232"/>
                <a:gd name="T40" fmla="*/ 0 w 472"/>
                <a:gd name="T41" fmla="*/ 15 h 232"/>
                <a:gd name="T42" fmla="*/ 13 w 472"/>
                <a:gd name="T43" fmla="*/ 18 h 232"/>
                <a:gd name="T44" fmla="*/ 13 w 472"/>
                <a:gd name="T45" fmla="*/ 4 h 232"/>
                <a:gd name="T46" fmla="*/ 243 w 472"/>
                <a:gd name="T47" fmla="*/ 0 h 232"/>
                <a:gd name="T48" fmla="*/ 264 w 472"/>
                <a:gd name="T49" fmla="*/ 7 h 232"/>
                <a:gd name="T50" fmla="*/ 266 w 472"/>
                <a:gd name="T51" fmla="*/ 30 h 232"/>
                <a:gd name="T52" fmla="*/ 275 w 472"/>
                <a:gd name="T53" fmla="*/ 27 h 232"/>
                <a:gd name="T54" fmla="*/ 287 w 472"/>
                <a:gd name="T55" fmla="*/ 27 h 232"/>
                <a:gd name="T56" fmla="*/ 297 w 472"/>
                <a:gd name="T57" fmla="*/ 27 h 232"/>
                <a:gd name="T58" fmla="*/ 307 w 472"/>
                <a:gd name="T59" fmla="*/ 31 h 232"/>
                <a:gd name="T60" fmla="*/ 332 w 472"/>
                <a:gd name="T61" fmla="*/ 32 h 232"/>
                <a:gd name="T62" fmla="*/ 319 w 472"/>
                <a:gd name="T63" fmla="*/ 35 h 232"/>
                <a:gd name="T64" fmla="*/ 307 w 472"/>
                <a:gd name="T65" fmla="*/ 45 h 232"/>
                <a:gd name="T66" fmla="*/ 307 w 472"/>
                <a:gd name="T67" fmla="*/ 79 h 232"/>
                <a:gd name="T68" fmla="*/ 312 w 472"/>
                <a:gd name="T69" fmla="*/ 58 h 232"/>
                <a:gd name="T70" fmla="*/ 326 w 472"/>
                <a:gd name="T71" fmla="*/ 38 h 232"/>
                <a:gd name="T72" fmla="*/ 336 w 472"/>
                <a:gd name="T73" fmla="*/ 57 h 232"/>
                <a:gd name="T74" fmla="*/ 345 w 472"/>
                <a:gd name="T75" fmla="*/ 64 h 232"/>
                <a:gd name="T76" fmla="*/ 343 w 472"/>
                <a:gd name="T77" fmla="*/ 81 h 232"/>
                <a:gd name="T78" fmla="*/ 367 w 472"/>
                <a:gd name="T79" fmla="*/ 64 h 232"/>
                <a:gd name="T80" fmla="*/ 397 w 472"/>
                <a:gd name="T81" fmla="*/ 55 h 232"/>
                <a:gd name="T82" fmla="*/ 425 w 472"/>
                <a:gd name="T83" fmla="*/ 42 h 232"/>
                <a:gd name="T84" fmla="*/ 439 w 472"/>
                <a:gd name="T85" fmla="*/ 41 h 232"/>
                <a:gd name="T86" fmla="*/ 455 w 472"/>
                <a:gd name="T87" fmla="*/ 19 h 232"/>
                <a:gd name="T88" fmla="*/ 472 w 472"/>
                <a:gd name="T89" fmla="*/ 48 h 232"/>
                <a:gd name="T90" fmla="*/ 456 w 472"/>
                <a:gd name="T91" fmla="*/ 52 h 232"/>
                <a:gd name="T92" fmla="*/ 443 w 472"/>
                <a:gd name="T93" fmla="*/ 74 h 232"/>
                <a:gd name="T94" fmla="*/ 449 w 472"/>
                <a:gd name="T95" fmla="*/ 77 h 232"/>
                <a:gd name="T96" fmla="*/ 440 w 472"/>
                <a:gd name="T97" fmla="*/ 80 h 232"/>
                <a:gd name="T98" fmla="*/ 421 w 472"/>
                <a:gd name="T99" fmla="*/ 86 h 232"/>
                <a:gd name="T100" fmla="*/ 418 w 472"/>
                <a:gd name="T101" fmla="*/ 87 h 232"/>
                <a:gd name="T102" fmla="*/ 413 w 472"/>
                <a:gd name="T103" fmla="*/ 89 h 232"/>
                <a:gd name="T104" fmla="*/ 408 w 472"/>
                <a:gd name="T105" fmla="*/ 105 h 232"/>
                <a:gd name="T106" fmla="*/ 405 w 472"/>
                <a:gd name="T107" fmla="*/ 104 h 232"/>
                <a:gd name="T108" fmla="*/ 400 w 472"/>
                <a:gd name="T109" fmla="*/ 121 h 232"/>
                <a:gd name="T110" fmla="*/ 399 w 472"/>
                <a:gd name="T111" fmla="*/ 116 h 232"/>
                <a:gd name="T112" fmla="*/ 396 w 472"/>
                <a:gd name="T113" fmla="*/ 111 h 232"/>
                <a:gd name="T114" fmla="*/ 397 w 472"/>
                <a:gd name="T115" fmla="*/ 125 h 232"/>
                <a:gd name="T116" fmla="*/ 399 w 472"/>
                <a:gd name="T117" fmla="*/ 128 h 232"/>
                <a:gd name="T118" fmla="*/ 399 w 472"/>
                <a:gd name="T119" fmla="*/ 134 h 232"/>
                <a:gd name="T120" fmla="*/ 395 w 472"/>
                <a:gd name="T121" fmla="*/ 139 h 232"/>
                <a:gd name="T122" fmla="*/ 395 w 472"/>
                <a:gd name="T123" fmla="*/ 144 h 232"/>
                <a:gd name="T124" fmla="*/ 383 w 472"/>
                <a:gd name="T125" fmla="*/ 15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2" h="232">
                  <a:moveTo>
                    <a:pt x="384" y="152"/>
                  </a:moveTo>
                  <a:cubicBezTo>
                    <a:pt x="370" y="160"/>
                    <a:pt x="353" y="165"/>
                    <a:pt x="353" y="186"/>
                  </a:cubicBezTo>
                  <a:cubicBezTo>
                    <a:pt x="353" y="195"/>
                    <a:pt x="361" y="198"/>
                    <a:pt x="361" y="207"/>
                  </a:cubicBezTo>
                  <a:cubicBezTo>
                    <a:pt x="361" y="207"/>
                    <a:pt x="361" y="207"/>
                    <a:pt x="361" y="207"/>
                  </a:cubicBezTo>
                  <a:cubicBezTo>
                    <a:pt x="361" y="209"/>
                    <a:pt x="361" y="209"/>
                    <a:pt x="361" y="209"/>
                  </a:cubicBezTo>
                  <a:cubicBezTo>
                    <a:pt x="362" y="212"/>
                    <a:pt x="365" y="215"/>
                    <a:pt x="365" y="220"/>
                  </a:cubicBezTo>
                  <a:cubicBezTo>
                    <a:pt x="365" y="226"/>
                    <a:pt x="363" y="232"/>
                    <a:pt x="358" y="232"/>
                  </a:cubicBezTo>
                  <a:cubicBezTo>
                    <a:pt x="354" y="232"/>
                    <a:pt x="354" y="227"/>
                    <a:pt x="353" y="225"/>
                  </a:cubicBezTo>
                  <a:cubicBezTo>
                    <a:pt x="349" y="220"/>
                    <a:pt x="346" y="219"/>
                    <a:pt x="344" y="214"/>
                  </a:cubicBezTo>
                  <a:cubicBezTo>
                    <a:pt x="339" y="205"/>
                    <a:pt x="343" y="187"/>
                    <a:pt x="330" y="187"/>
                  </a:cubicBezTo>
                  <a:cubicBezTo>
                    <a:pt x="328" y="187"/>
                    <a:pt x="326" y="191"/>
                    <a:pt x="324" y="191"/>
                  </a:cubicBezTo>
                  <a:cubicBezTo>
                    <a:pt x="319" y="191"/>
                    <a:pt x="316" y="184"/>
                    <a:pt x="309" y="184"/>
                  </a:cubicBezTo>
                  <a:cubicBezTo>
                    <a:pt x="305" y="184"/>
                    <a:pt x="304" y="187"/>
                    <a:pt x="301" y="187"/>
                  </a:cubicBezTo>
                  <a:cubicBezTo>
                    <a:pt x="301" y="187"/>
                    <a:pt x="299" y="185"/>
                    <a:pt x="299" y="184"/>
                  </a:cubicBezTo>
                  <a:cubicBezTo>
                    <a:pt x="295" y="186"/>
                    <a:pt x="289" y="185"/>
                    <a:pt x="284" y="187"/>
                  </a:cubicBezTo>
                  <a:cubicBezTo>
                    <a:pt x="287" y="188"/>
                    <a:pt x="286" y="188"/>
                    <a:pt x="288" y="187"/>
                  </a:cubicBezTo>
                  <a:cubicBezTo>
                    <a:pt x="288" y="191"/>
                    <a:pt x="285" y="194"/>
                    <a:pt x="289" y="196"/>
                  </a:cubicBezTo>
                  <a:cubicBezTo>
                    <a:pt x="281" y="200"/>
                    <a:pt x="274" y="190"/>
                    <a:pt x="268" y="190"/>
                  </a:cubicBezTo>
                  <a:cubicBezTo>
                    <a:pt x="266" y="190"/>
                    <a:pt x="265" y="192"/>
                    <a:pt x="264" y="192"/>
                  </a:cubicBezTo>
                  <a:cubicBezTo>
                    <a:pt x="260" y="192"/>
                    <a:pt x="259" y="190"/>
                    <a:pt x="256" y="190"/>
                  </a:cubicBezTo>
                  <a:cubicBezTo>
                    <a:pt x="247" y="190"/>
                    <a:pt x="243" y="197"/>
                    <a:pt x="240" y="200"/>
                  </a:cubicBezTo>
                  <a:cubicBezTo>
                    <a:pt x="237" y="203"/>
                    <a:pt x="235" y="201"/>
                    <a:pt x="232" y="202"/>
                  </a:cubicBezTo>
                  <a:cubicBezTo>
                    <a:pt x="226" y="204"/>
                    <a:pt x="222" y="212"/>
                    <a:pt x="222" y="220"/>
                  </a:cubicBezTo>
                  <a:cubicBezTo>
                    <a:pt x="222" y="221"/>
                    <a:pt x="223" y="222"/>
                    <a:pt x="223" y="223"/>
                  </a:cubicBezTo>
                  <a:cubicBezTo>
                    <a:pt x="219" y="223"/>
                    <a:pt x="211" y="221"/>
                    <a:pt x="209" y="219"/>
                  </a:cubicBezTo>
                  <a:cubicBezTo>
                    <a:pt x="200" y="210"/>
                    <a:pt x="200" y="189"/>
                    <a:pt x="183" y="189"/>
                  </a:cubicBezTo>
                  <a:cubicBezTo>
                    <a:pt x="177" y="189"/>
                    <a:pt x="179" y="197"/>
                    <a:pt x="173" y="197"/>
                  </a:cubicBezTo>
                  <a:cubicBezTo>
                    <a:pt x="167" y="197"/>
                    <a:pt x="163" y="187"/>
                    <a:pt x="160" y="183"/>
                  </a:cubicBezTo>
                  <a:cubicBezTo>
                    <a:pt x="155" y="175"/>
                    <a:pt x="150" y="174"/>
                    <a:pt x="140" y="171"/>
                  </a:cubicBezTo>
                  <a:cubicBezTo>
                    <a:pt x="134" y="171"/>
                    <a:pt x="134" y="171"/>
                    <a:pt x="134" y="171"/>
                  </a:cubicBezTo>
                  <a:cubicBezTo>
                    <a:pt x="134" y="174"/>
                    <a:pt x="134" y="174"/>
                    <a:pt x="134" y="174"/>
                  </a:cubicBezTo>
                  <a:cubicBezTo>
                    <a:pt x="111" y="174"/>
                    <a:pt x="111" y="174"/>
                    <a:pt x="111" y="174"/>
                  </a:cubicBezTo>
                  <a:cubicBezTo>
                    <a:pt x="80" y="164"/>
                    <a:pt x="80" y="164"/>
                    <a:pt x="80" y="164"/>
                  </a:cubicBezTo>
                  <a:cubicBezTo>
                    <a:pt x="62" y="164"/>
                    <a:pt x="62" y="164"/>
                    <a:pt x="62" y="164"/>
                  </a:cubicBezTo>
                  <a:cubicBezTo>
                    <a:pt x="58" y="156"/>
                    <a:pt x="43" y="150"/>
                    <a:pt x="33" y="146"/>
                  </a:cubicBezTo>
                  <a:cubicBezTo>
                    <a:pt x="30" y="145"/>
                    <a:pt x="31" y="142"/>
                    <a:pt x="30" y="139"/>
                  </a:cubicBezTo>
                  <a:cubicBezTo>
                    <a:pt x="26" y="129"/>
                    <a:pt x="18" y="126"/>
                    <a:pt x="20" y="114"/>
                  </a:cubicBezTo>
                  <a:cubicBezTo>
                    <a:pt x="14" y="113"/>
                    <a:pt x="7" y="101"/>
                    <a:pt x="2" y="92"/>
                  </a:cubicBezTo>
                  <a:cubicBezTo>
                    <a:pt x="1" y="90"/>
                    <a:pt x="4" y="88"/>
                    <a:pt x="5" y="87"/>
                  </a:cubicBezTo>
                  <a:cubicBezTo>
                    <a:pt x="2" y="80"/>
                    <a:pt x="5" y="70"/>
                    <a:pt x="2" y="62"/>
                  </a:cubicBezTo>
                  <a:cubicBezTo>
                    <a:pt x="0" y="56"/>
                    <a:pt x="7" y="39"/>
                    <a:pt x="7" y="30"/>
                  </a:cubicBezTo>
                  <a:cubicBezTo>
                    <a:pt x="7" y="24"/>
                    <a:pt x="0" y="21"/>
                    <a:pt x="0" y="15"/>
                  </a:cubicBezTo>
                  <a:cubicBezTo>
                    <a:pt x="0" y="13"/>
                    <a:pt x="3" y="13"/>
                    <a:pt x="4" y="13"/>
                  </a:cubicBezTo>
                  <a:cubicBezTo>
                    <a:pt x="9" y="13"/>
                    <a:pt x="11" y="15"/>
                    <a:pt x="13" y="18"/>
                  </a:cubicBezTo>
                  <a:cubicBezTo>
                    <a:pt x="14" y="16"/>
                    <a:pt x="17" y="13"/>
                    <a:pt x="17" y="10"/>
                  </a:cubicBezTo>
                  <a:cubicBezTo>
                    <a:pt x="17" y="7"/>
                    <a:pt x="14" y="7"/>
                    <a:pt x="13" y="4"/>
                  </a:cubicBezTo>
                  <a:cubicBezTo>
                    <a:pt x="243" y="4"/>
                    <a:pt x="243" y="4"/>
                    <a:pt x="243" y="4"/>
                  </a:cubicBezTo>
                  <a:cubicBezTo>
                    <a:pt x="243" y="0"/>
                    <a:pt x="243" y="0"/>
                    <a:pt x="243" y="0"/>
                  </a:cubicBezTo>
                  <a:cubicBezTo>
                    <a:pt x="246" y="3"/>
                    <a:pt x="246" y="5"/>
                    <a:pt x="250" y="7"/>
                  </a:cubicBezTo>
                  <a:cubicBezTo>
                    <a:pt x="264" y="7"/>
                    <a:pt x="264" y="7"/>
                    <a:pt x="264" y="7"/>
                  </a:cubicBezTo>
                  <a:cubicBezTo>
                    <a:pt x="270" y="13"/>
                    <a:pt x="277" y="13"/>
                    <a:pt x="288" y="13"/>
                  </a:cubicBezTo>
                  <a:cubicBezTo>
                    <a:pt x="280" y="18"/>
                    <a:pt x="272" y="21"/>
                    <a:pt x="266" y="30"/>
                  </a:cubicBezTo>
                  <a:cubicBezTo>
                    <a:pt x="270" y="30"/>
                    <a:pt x="270" y="30"/>
                    <a:pt x="270" y="30"/>
                  </a:cubicBezTo>
                  <a:cubicBezTo>
                    <a:pt x="272" y="29"/>
                    <a:pt x="273" y="28"/>
                    <a:pt x="275" y="27"/>
                  </a:cubicBezTo>
                  <a:cubicBezTo>
                    <a:pt x="276" y="30"/>
                    <a:pt x="277" y="30"/>
                    <a:pt x="279" y="30"/>
                  </a:cubicBezTo>
                  <a:cubicBezTo>
                    <a:pt x="284" y="30"/>
                    <a:pt x="285" y="27"/>
                    <a:pt x="287" y="27"/>
                  </a:cubicBezTo>
                  <a:cubicBezTo>
                    <a:pt x="290" y="27"/>
                    <a:pt x="295" y="21"/>
                    <a:pt x="300" y="20"/>
                  </a:cubicBezTo>
                  <a:cubicBezTo>
                    <a:pt x="300" y="24"/>
                    <a:pt x="298" y="25"/>
                    <a:pt x="297" y="27"/>
                  </a:cubicBezTo>
                  <a:cubicBezTo>
                    <a:pt x="302" y="27"/>
                    <a:pt x="302" y="27"/>
                    <a:pt x="302" y="27"/>
                  </a:cubicBezTo>
                  <a:cubicBezTo>
                    <a:pt x="303" y="30"/>
                    <a:pt x="305" y="31"/>
                    <a:pt x="307" y="31"/>
                  </a:cubicBezTo>
                  <a:cubicBezTo>
                    <a:pt x="311" y="31"/>
                    <a:pt x="312" y="28"/>
                    <a:pt x="315" y="28"/>
                  </a:cubicBezTo>
                  <a:cubicBezTo>
                    <a:pt x="322" y="28"/>
                    <a:pt x="326" y="32"/>
                    <a:pt x="332" y="32"/>
                  </a:cubicBezTo>
                  <a:cubicBezTo>
                    <a:pt x="332" y="35"/>
                    <a:pt x="332" y="35"/>
                    <a:pt x="332" y="35"/>
                  </a:cubicBezTo>
                  <a:cubicBezTo>
                    <a:pt x="327" y="37"/>
                    <a:pt x="321" y="35"/>
                    <a:pt x="319" y="35"/>
                  </a:cubicBezTo>
                  <a:cubicBezTo>
                    <a:pt x="312" y="35"/>
                    <a:pt x="301" y="43"/>
                    <a:pt x="300" y="49"/>
                  </a:cubicBezTo>
                  <a:cubicBezTo>
                    <a:pt x="303" y="47"/>
                    <a:pt x="304" y="45"/>
                    <a:pt x="307" y="45"/>
                  </a:cubicBezTo>
                  <a:cubicBezTo>
                    <a:pt x="302" y="51"/>
                    <a:pt x="300" y="66"/>
                    <a:pt x="300" y="73"/>
                  </a:cubicBezTo>
                  <a:cubicBezTo>
                    <a:pt x="300" y="77"/>
                    <a:pt x="303" y="79"/>
                    <a:pt x="307" y="79"/>
                  </a:cubicBezTo>
                  <a:cubicBezTo>
                    <a:pt x="311" y="79"/>
                    <a:pt x="312" y="71"/>
                    <a:pt x="312" y="67"/>
                  </a:cubicBezTo>
                  <a:cubicBezTo>
                    <a:pt x="312" y="63"/>
                    <a:pt x="312" y="58"/>
                    <a:pt x="312" y="58"/>
                  </a:cubicBezTo>
                  <a:cubicBezTo>
                    <a:pt x="312" y="54"/>
                    <a:pt x="312" y="45"/>
                    <a:pt x="315" y="45"/>
                  </a:cubicBezTo>
                  <a:cubicBezTo>
                    <a:pt x="326" y="44"/>
                    <a:pt x="321" y="38"/>
                    <a:pt x="326" y="38"/>
                  </a:cubicBezTo>
                  <a:cubicBezTo>
                    <a:pt x="328" y="38"/>
                    <a:pt x="339" y="43"/>
                    <a:pt x="339" y="46"/>
                  </a:cubicBezTo>
                  <a:cubicBezTo>
                    <a:pt x="339" y="50"/>
                    <a:pt x="336" y="53"/>
                    <a:pt x="336" y="57"/>
                  </a:cubicBezTo>
                  <a:cubicBezTo>
                    <a:pt x="339" y="57"/>
                    <a:pt x="339" y="56"/>
                    <a:pt x="341" y="55"/>
                  </a:cubicBezTo>
                  <a:cubicBezTo>
                    <a:pt x="343" y="59"/>
                    <a:pt x="343" y="61"/>
                    <a:pt x="345" y="64"/>
                  </a:cubicBezTo>
                  <a:cubicBezTo>
                    <a:pt x="342" y="67"/>
                    <a:pt x="339" y="69"/>
                    <a:pt x="339" y="73"/>
                  </a:cubicBezTo>
                  <a:cubicBezTo>
                    <a:pt x="339" y="76"/>
                    <a:pt x="340" y="81"/>
                    <a:pt x="343" y="81"/>
                  </a:cubicBezTo>
                  <a:cubicBezTo>
                    <a:pt x="351" y="81"/>
                    <a:pt x="364" y="73"/>
                    <a:pt x="370" y="71"/>
                  </a:cubicBezTo>
                  <a:cubicBezTo>
                    <a:pt x="369" y="68"/>
                    <a:pt x="368" y="65"/>
                    <a:pt x="367" y="64"/>
                  </a:cubicBezTo>
                  <a:cubicBezTo>
                    <a:pt x="369" y="64"/>
                    <a:pt x="369" y="63"/>
                    <a:pt x="370" y="63"/>
                  </a:cubicBezTo>
                  <a:cubicBezTo>
                    <a:pt x="379" y="63"/>
                    <a:pt x="397" y="66"/>
                    <a:pt x="397" y="55"/>
                  </a:cubicBezTo>
                  <a:cubicBezTo>
                    <a:pt x="398" y="55"/>
                    <a:pt x="408" y="45"/>
                    <a:pt x="410" y="43"/>
                  </a:cubicBezTo>
                  <a:cubicBezTo>
                    <a:pt x="411" y="42"/>
                    <a:pt x="418" y="42"/>
                    <a:pt x="425" y="42"/>
                  </a:cubicBezTo>
                  <a:cubicBezTo>
                    <a:pt x="427" y="42"/>
                    <a:pt x="429" y="42"/>
                    <a:pt x="432" y="42"/>
                  </a:cubicBezTo>
                  <a:cubicBezTo>
                    <a:pt x="435" y="42"/>
                    <a:pt x="437" y="42"/>
                    <a:pt x="439" y="41"/>
                  </a:cubicBezTo>
                  <a:cubicBezTo>
                    <a:pt x="442" y="41"/>
                    <a:pt x="441" y="40"/>
                    <a:pt x="442" y="39"/>
                  </a:cubicBezTo>
                  <a:cubicBezTo>
                    <a:pt x="448" y="33"/>
                    <a:pt x="447" y="24"/>
                    <a:pt x="455" y="19"/>
                  </a:cubicBezTo>
                  <a:cubicBezTo>
                    <a:pt x="458" y="23"/>
                    <a:pt x="464" y="17"/>
                    <a:pt x="466" y="21"/>
                  </a:cubicBezTo>
                  <a:cubicBezTo>
                    <a:pt x="470" y="29"/>
                    <a:pt x="467" y="41"/>
                    <a:pt x="472" y="48"/>
                  </a:cubicBezTo>
                  <a:cubicBezTo>
                    <a:pt x="470" y="51"/>
                    <a:pt x="467" y="52"/>
                    <a:pt x="463" y="52"/>
                  </a:cubicBezTo>
                  <a:cubicBezTo>
                    <a:pt x="460" y="52"/>
                    <a:pt x="459" y="51"/>
                    <a:pt x="456" y="52"/>
                  </a:cubicBezTo>
                  <a:cubicBezTo>
                    <a:pt x="452" y="57"/>
                    <a:pt x="442" y="60"/>
                    <a:pt x="442" y="71"/>
                  </a:cubicBezTo>
                  <a:cubicBezTo>
                    <a:pt x="442" y="72"/>
                    <a:pt x="442" y="73"/>
                    <a:pt x="443" y="74"/>
                  </a:cubicBezTo>
                  <a:cubicBezTo>
                    <a:pt x="443" y="75"/>
                    <a:pt x="444" y="79"/>
                    <a:pt x="446" y="79"/>
                  </a:cubicBezTo>
                  <a:cubicBezTo>
                    <a:pt x="447" y="79"/>
                    <a:pt x="449" y="77"/>
                    <a:pt x="449" y="77"/>
                  </a:cubicBezTo>
                  <a:cubicBezTo>
                    <a:pt x="449" y="79"/>
                    <a:pt x="449" y="79"/>
                    <a:pt x="449" y="79"/>
                  </a:cubicBezTo>
                  <a:cubicBezTo>
                    <a:pt x="446" y="80"/>
                    <a:pt x="441" y="81"/>
                    <a:pt x="440" y="80"/>
                  </a:cubicBezTo>
                  <a:cubicBezTo>
                    <a:pt x="434" y="84"/>
                    <a:pt x="424" y="82"/>
                    <a:pt x="419" y="86"/>
                  </a:cubicBezTo>
                  <a:cubicBezTo>
                    <a:pt x="421" y="86"/>
                    <a:pt x="421" y="86"/>
                    <a:pt x="421" y="86"/>
                  </a:cubicBezTo>
                  <a:cubicBezTo>
                    <a:pt x="424" y="86"/>
                    <a:pt x="427" y="85"/>
                    <a:pt x="429" y="86"/>
                  </a:cubicBezTo>
                  <a:cubicBezTo>
                    <a:pt x="425" y="87"/>
                    <a:pt x="422" y="87"/>
                    <a:pt x="418" y="87"/>
                  </a:cubicBezTo>
                  <a:cubicBezTo>
                    <a:pt x="417" y="87"/>
                    <a:pt x="416" y="87"/>
                    <a:pt x="415" y="87"/>
                  </a:cubicBezTo>
                  <a:cubicBezTo>
                    <a:pt x="414" y="87"/>
                    <a:pt x="413" y="88"/>
                    <a:pt x="413" y="89"/>
                  </a:cubicBezTo>
                  <a:cubicBezTo>
                    <a:pt x="413" y="91"/>
                    <a:pt x="416" y="93"/>
                    <a:pt x="416" y="93"/>
                  </a:cubicBezTo>
                  <a:cubicBezTo>
                    <a:pt x="415" y="95"/>
                    <a:pt x="410" y="105"/>
                    <a:pt x="408" y="105"/>
                  </a:cubicBezTo>
                  <a:cubicBezTo>
                    <a:pt x="407" y="105"/>
                    <a:pt x="407" y="103"/>
                    <a:pt x="406" y="103"/>
                  </a:cubicBezTo>
                  <a:cubicBezTo>
                    <a:pt x="405" y="104"/>
                    <a:pt x="405" y="104"/>
                    <a:pt x="405" y="104"/>
                  </a:cubicBezTo>
                  <a:cubicBezTo>
                    <a:pt x="405" y="106"/>
                    <a:pt x="407" y="107"/>
                    <a:pt x="407" y="110"/>
                  </a:cubicBezTo>
                  <a:cubicBezTo>
                    <a:pt x="407" y="111"/>
                    <a:pt x="401" y="121"/>
                    <a:pt x="400" y="121"/>
                  </a:cubicBezTo>
                  <a:cubicBezTo>
                    <a:pt x="400" y="121"/>
                    <a:pt x="399" y="120"/>
                    <a:pt x="399" y="120"/>
                  </a:cubicBezTo>
                  <a:cubicBezTo>
                    <a:pt x="399" y="118"/>
                    <a:pt x="399" y="118"/>
                    <a:pt x="399" y="116"/>
                  </a:cubicBezTo>
                  <a:cubicBezTo>
                    <a:pt x="399" y="114"/>
                    <a:pt x="397" y="110"/>
                    <a:pt x="396" y="107"/>
                  </a:cubicBezTo>
                  <a:cubicBezTo>
                    <a:pt x="396" y="108"/>
                    <a:pt x="396" y="111"/>
                    <a:pt x="396" y="111"/>
                  </a:cubicBezTo>
                  <a:cubicBezTo>
                    <a:pt x="396" y="113"/>
                    <a:pt x="397" y="118"/>
                    <a:pt x="397" y="121"/>
                  </a:cubicBezTo>
                  <a:cubicBezTo>
                    <a:pt x="397" y="124"/>
                    <a:pt x="396" y="123"/>
                    <a:pt x="397" y="125"/>
                  </a:cubicBezTo>
                  <a:cubicBezTo>
                    <a:pt x="398" y="125"/>
                    <a:pt x="399" y="125"/>
                    <a:pt x="399" y="125"/>
                  </a:cubicBezTo>
                  <a:cubicBezTo>
                    <a:pt x="399" y="126"/>
                    <a:pt x="399" y="127"/>
                    <a:pt x="399" y="128"/>
                  </a:cubicBezTo>
                  <a:cubicBezTo>
                    <a:pt x="399" y="130"/>
                    <a:pt x="397" y="131"/>
                    <a:pt x="396" y="131"/>
                  </a:cubicBezTo>
                  <a:cubicBezTo>
                    <a:pt x="397" y="133"/>
                    <a:pt x="398" y="134"/>
                    <a:pt x="399" y="134"/>
                  </a:cubicBezTo>
                  <a:cubicBezTo>
                    <a:pt x="399" y="137"/>
                    <a:pt x="398" y="137"/>
                    <a:pt x="395" y="137"/>
                  </a:cubicBezTo>
                  <a:cubicBezTo>
                    <a:pt x="395" y="139"/>
                    <a:pt x="395" y="139"/>
                    <a:pt x="395" y="139"/>
                  </a:cubicBezTo>
                  <a:cubicBezTo>
                    <a:pt x="398" y="141"/>
                    <a:pt x="398" y="141"/>
                    <a:pt x="398" y="141"/>
                  </a:cubicBezTo>
                  <a:cubicBezTo>
                    <a:pt x="398" y="142"/>
                    <a:pt x="397" y="144"/>
                    <a:pt x="395" y="144"/>
                  </a:cubicBezTo>
                  <a:cubicBezTo>
                    <a:pt x="392" y="145"/>
                    <a:pt x="390" y="147"/>
                    <a:pt x="388" y="148"/>
                  </a:cubicBezTo>
                  <a:cubicBezTo>
                    <a:pt x="384" y="149"/>
                    <a:pt x="385" y="150"/>
                    <a:pt x="383" y="151"/>
                  </a:cubicBezTo>
                  <a:lnTo>
                    <a:pt x="384" y="152"/>
                  </a:lnTo>
                  <a:close/>
                </a:path>
              </a:pathLst>
            </a:custGeom>
            <a:noFill/>
            <a:ln>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ndara"/>
                <a:ea typeface="+mn-ea"/>
                <a:cs typeface="+mn-cs"/>
              </a:endParaRPr>
            </a:p>
          </p:txBody>
        </p:sp>
        <p:sp>
          <p:nvSpPr>
            <p:cNvPr id="175" name="Rectangle 174">
              <a:extLst>
                <a:ext uri="{FF2B5EF4-FFF2-40B4-BE49-F238E27FC236}">
                  <a16:creationId xmlns:a16="http://schemas.microsoft.com/office/drawing/2014/main" id="{BE9AED3B-E1B6-987F-8411-A045FFEA9ABC}"/>
                </a:ext>
              </a:extLst>
            </p:cNvPr>
            <p:cNvSpPr/>
            <p:nvPr/>
          </p:nvSpPr>
          <p:spPr>
            <a:xfrm>
              <a:off x="2891179" y="2587715"/>
              <a:ext cx="1467643" cy="687194"/>
            </a:xfrm>
            <a:prstGeom prst="rect">
              <a:avLst/>
            </a:prstGeom>
            <a:solidFill>
              <a:schemeClr val="bg1"/>
            </a:solidFill>
            <a:ln w="28575" cmpd="sng"/>
            <a:effectLst>
              <a:outerShdw blurRad="247650" dist="1143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050" dirty="0">
                  <a:solidFill>
                    <a:schemeClr val="accent1"/>
                  </a:solidFill>
                  <a:latin typeface="RG Title" panose="02000000000000000000" pitchFamily="2" charset="0"/>
                </a:rPr>
                <a:t>USA - Canada</a:t>
              </a:r>
            </a:p>
          </p:txBody>
        </p:sp>
        <p:pic>
          <p:nvPicPr>
            <p:cNvPr id="176" name="Picture 12" descr="http://oncourttennis.net/images/100_TennisChannelLogo.jpg">
              <a:extLst>
                <a:ext uri="{FF2B5EF4-FFF2-40B4-BE49-F238E27FC236}">
                  <a16:creationId xmlns:a16="http://schemas.microsoft.com/office/drawing/2014/main" id="{EA39F1C2-CAE6-D3E6-8C22-2503D7B8F6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6659" y="2861475"/>
              <a:ext cx="258924" cy="302077"/>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4" descr="http://braindamaged.fr/wp-content/uploads/2011/11/NBC-Logo.jpg">
              <a:extLst>
                <a:ext uri="{FF2B5EF4-FFF2-40B4-BE49-F238E27FC236}">
                  <a16:creationId xmlns:a16="http://schemas.microsoft.com/office/drawing/2014/main" id="{9D05AF4E-48F5-DB51-1F04-4979E8BE3CF8}"/>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0038" y="2856756"/>
              <a:ext cx="372058" cy="282251"/>
            </a:xfrm>
            <a:prstGeom prst="rect">
              <a:avLst/>
            </a:prstGeom>
            <a:noFill/>
            <a:extLst>
              <a:ext uri="{909E8E84-426E-40DD-AFC4-6F175D3DCCD1}">
                <a14:hiddenFill xmlns:a14="http://schemas.microsoft.com/office/drawing/2010/main">
                  <a:solidFill>
                    <a:srgbClr val="FFFFFF"/>
                  </a:solidFill>
                </a14:hiddenFill>
              </a:ext>
            </a:extLst>
          </p:spPr>
        </p:pic>
        <p:pic>
          <p:nvPicPr>
            <p:cNvPr id="178" name="Image 591">
              <a:extLst>
                <a:ext uri="{FF2B5EF4-FFF2-40B4-BE49-F238E27FC236}">
                  <a16:creationId xmlns:a16="http://schemas.microsoft.com/office/drawing/2014/main" id="{5FAB91AB-4D2D-E6AA-03E2-10CFEED7C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2127" y="2826334"/>
              <a:ext cx="380226" cy="380226"/>
            </a:xfrm>
            <a:prstGeom prst="rect">
              <a:avLst/>
            </a:prstGeom>
          </p:spPr>
        </p:pic>
      </p:grpSp>
      <p:grpSp>
        <p:nvGrpSpPr>
          <p:cNvPr id="179" name="Group 3">
            <a:extLst>
              <a:ext uri="{FF2B5EF4-FFF2-40B4-BE49-F238E27FC236}">
                <a16:creationId xmlns:a16="http://schemas.microsoft.com/office/drawing/2014/main" id="{D64E83ED-0F55-4B17-AE0E-5A2EF01D1E4E}"/>
              </a:ext>
            </a:extLst>
          </p:cNvPr>
          <p:cNvGrpSpPr/>
          <p:nvPr/>
        </p:nvGrpSpPr>
        <p:grpSpPr>
          <a:xfrm>
            <a:off x="3733383" y="4913327"/>
            <a:ext cx="1467643" cy="687194"/>
            <a:chOff x="4566230" y="4574613"/>
            <a:chExt cx="1467643" cy="687194"/>
          </a:xfrm>
        </p:grpSpPr>
        <p:sp>
          <p:nvSpPr>
            <p:cNvPr id="180" name="Rectangle 179">
              <a:extLst>
                <a:ext uri="{FF2B5EF4-FFF2-40B4-BE49-F238E27FC236}">
                  <a16:creationId xmlns:a16="http://schemas.microsoft.com/office/drawing/2014/main" id="{91EDD004-4361-AB73-79D0-E9A263C7C76F}"/>
                </a:ext>
              </a:extLst>
            </p:cNvPr>
            <p:cNvSpPr/>
            <p:nvPr/>
          </p:nvSpPr>
          <p:spPr>
            <a:xfrm>
              <a:off x="4566230" y="4574613"/>
              <a:ext cx="1467643" cy="687194"/>
            </a:xfrm>
            <a:prstGeom prst="rect">
              <a:avLst/>
            </a:prstGeom>
            <a:solidFill>
              <a:schemeClr val="bg1"/>
            </a:solidFill>
            <a:ln w="28575" cmpd="sng"/>
            <a:effectLst>
              <a:outerShdw blurRad="247650" dist="1143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050" dirty="0">
                  <a:solidFill>
                    <a:schemeClr val="accent1"/>
                  </a:solidFill>
                  <a:latin typeface="RG Title" panose="02000000000000000000" pitchFamily="2" charset="0"/>
                </a:rPr>
                <a:t>Brazil</a:t>
              </a:r>
            </a:p>
          </p:txBody>
        </p:sp>
        <p:pic>
          <p:nvPicPr>
            <p:cNvPr id="181" name="Image 611">
              <a:extLst>
                <a:ext uri="{FF2B5EF4-FFF2-40B4-BE49-F238E27FC236}">
                  <a16:creationId xmlns:a16="http://schemas.microsoft.com/office/drawing/2014/main" id="{DCA72437-D203-4EA1-DCFE-674E17C65321}"/>
                </a:ext>
              </a:extLst>
            </p:cNvPr>
            <p:cNvPicPr>
              <a:picLocks noChangeAspect="1"/>
            </p:cNvPicPr>
            <p:nvPr/>
          </p:nvPicPr>
          <p:blipFill>
            <a:blip r:embed="rId5"/>
            <a:stretch>
              <a:fillRect/>
            </a:stretch>
          </p:blipFill>
          <p:spPr>
            <a:xfrm>
              <a:off x="5088639" y="4894803"/>
              <a:ext cx="436617" cy="187669"/>
            </a:xfrm>
            <a:prstGeom prst="rect">
              <a:avLst/>
            </a:prstGeom>
          </p:spPr>
        </p:pic>
      </p:grpSp>
      <p:grpSp>
        <p:nvGrpSpPr>
          <p:cNvPr id="182" name="Group 5">
            <a:extLst>
              <a:ext uri="{FF2B5EF4-FFF2-40B4-BE49-F238E27FC236}">
                <a16:creationId xmlns:a16="http://schemas.microsoft.com/office/drawing/2014/main" id="{07BDDC1A-1586-008F-AE70-1CFA4B41F0E1}"/>
              </a:ext>
            </a:extLst>
          </p:cNvPr>
          <p:cNvGrpSpPr/>
          <p:nvPr/>
        </p:nvGrpSpPr>
        <p:grpSpPr>
          <a:xfrm>
            <a:off x="2815796" y="4021582"/>
            <a:ext cx="1467643" cy="687194"/>
            <a:chOff x="3216799" y="3726684"/>
            <a:chExt cx="1467643" cy="687194"/>
          </a:xfrm>
        </p:grpSpPr>
        <p:sp>
          <p:nvSpPr>
            <p:cNvPr id="183" name="Rectangle 182">
              <a:extLst>
                <a:ext uri="{FF2B5EF4-FFF2-40B4-BE49-F238E27FC236}">
                  <a16:creationId xmlns:a16="http://schemas.microsoft.com/office/drawing/2014/main" id="{49EC286C-53CB-D031-D3E5-70CB905901D4}"/>
                </a:ext>
              </a:extLst>
            </p:cNvPr>
            <p:cNvSpPr/>
            <p:nvPr/>
          </p:nvSpPr>
          <p:spPr>
            <a:xfrm>
              <a:off x="3216799" y="3726684"/>
              <a:ext cx="1467643" cy="687194"/>
            </a:xfrm>
            <a:prstGeom prst="rect">
              <a:avLst/>
            </a:prstGeom>
            <a:solidFill>
              <a:schemeClr val="bg1"/>
            </a:solidFill>
            <a:ln w="28575" cmpd="sng"/>
            <a:effectLst>
              <a:outerShdw blurRad="247650" dist="1143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050" dirty="0">
                  <a:solidFill>
                    <a:schemeClr val="accent1"/>
                  </a:solidFill>
                  <a:latin typeface="RG Title" panose="02000000000000000000" pitchFamily="2" charset="0"/>
                </a:rPr>
                <a:t>Latin America</a:t>
              </a:r>
            </a:p>
          </p:txBody>
        </p:sp>
        <p:pic>
          <p:nvPicPr>
            <p:cNvPr id="184" name="Picture 7" descr="http://www.lyngsat-logo.com/logo/tv/ee/espn_lam.jpg">
              <a:extLst>
                <a:ext uri="{FF2B5EF4-FFF2-40B4-BE49-F238E27FC236}">
                  <a16:creationId xmlns:a16="http://schemas.microsoft.com/office/drawing/2014/main" id="{A5CF17BC-C69C-DFA6-407E-6D9BA12A84D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4093" y="4016374"/>
              <a:ext cx="463572" cy="2897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5" name="Group 2">
            <a:extLst>
              <a:ext uri="{FF2B5EF4-FFF2-40B4-BE49-F238E27FC236}">
                <a16:creationId xmlns:a16="http://schemas.microsoft.com/office/drawing/2014/main" id="{131A1172-9506-4AB9-B588-A5C470A46675}"/>
              </a:ext>
            </a:extLst>
          </p:cNvPr>
          <p:cNvGrpSpPr/>
          <p:nvPr/>
        </p:nvGrpSpPr>
        <p:grpSpPr>
          <a:xfrm>
            <a:off x="5693924" y="2357036"/>
            <a:ext cx="1467643" cy="687194"/>
            <a:chOff x="1767074" y="5733306"/>
            <a:chExt cx="1467643" cy="687194"/>
          </a:xfrm>
        </p:grpSpPr>
        <p:sp>
          <p:nvSpPr>
            <p:cNvPr id="186" name="Rectangle 185">
              <a:extLst>
                <a:ext uri="{FF2B5EF4-FFF2-40B4-BE49-F238E27FC236}">
                  <a16:creationId xmlns:a16="http://schemas.microsoft.com/office/drawing/2014/main" id="{25ED97E1-5075-E526-BBC5-27D119D1EEF3}"/>
                </a:ext>
              </a:extLst>
            </p:cNvPr>
            <p:cNvSpPr/>
            <p:nvPr/>
          </p:nvSpPr>
          <p:spPr>
            <a:xfrm>
              <a:off x="1767074" y="5733306"/>
              <a:ext cx="1467643" cy="687194"/>
            </a:xfrm>
            <a:prstGeom prst="rect">
              <a:avLst/>
            </a:prstGeom>
            <a:solidFill>
              <a:schemeClr val="bg1"/>
            </a:solidFill>
            <a:ln w="28575" cmpd="sng"/>
            <a:effectLst>
              <a:outerShdw blurRad="247650" dist="1143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050" dirty="0">
                  <a:solidFill>
                    <a:schemeClr val="accent1"/>
                  </a:solidFill>
                  <a:latin typeface="RG Title" panose="02000000000000000000" pitchFamily="2" charset="0"/>
                </a:rPr>
                <a:t>Europe</a:t>
              </a:r>
            </a:p>
          </p:txBody>
        </p:sp>
        <p:pic>
          <p:nvPicPr>
            <p:cNvPr id="187" name="Image 596">
              <a:extLst>
                <a:ext uri="{FF2B5EF4-FFF2-40B4-BE49-F238E27FC236}">
                  <a16:creationId xmlns:a16="http://schemas.microsoft.com/office/drawing/2014/main" id="{BEAE232E-E87A-ED49-CA8C-FE6869D7E33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0" t="38668" r="8316" b="34866"/>
            <a:stretch/>
          </p:blipFill>
          <p:spPr>
            <a:xfrm>
              <a:off x="1865284" y="6106925"/>
              <a:ext cx="703051" cy="116440"/>
            </a:xfrm>
            <a:prstGeom prst="rect">
              <a:avLst/>
            </a:prstGeom>
          </p:spPr>
        </p:pic>
        <p:sp>
          <p:nvSpPr>
            <p:cNvPr id="188" name="ZoneTexte 600">
              <a:extLst>
                <a:ext uri="{FF2B5EF4-FFF2-40B4-BE49-F238E27FC236}">
                  <a16:creationId xmlns:a16="http://schemas.microsoft.com/office/drawing/2014/main" id="{EA80A6C6-34A6-192A-8508-ED9FF89411EA}"/>
                </a:ext>
              </a:extLst>
            </p:cNvPr>
            <p:cNvSpPr txBox="1"/>
            <p:nvPr/>
          </p:nvSpPr>
          <p:spPr>
            <a:xfrm>
              <a:off x="2560395" y="6027454"/>
              <a:ext cx="579628" cy="276999"/>
            </a:xfrm>
            <a:prstGeom prst="rect">
              <a:avLst/>
            </a:prstGeom>
            <a:noFill/>
          </p:spPr>
          <p:txBody>
            <a:bodyPr wrap="square" rtlCol="0">
              <a:spAutoFit/>
            </a:bodyPr>
            <a:lstStyle/>
            <a:p>
              <a:pPr algn="ctr" defTabSz="609585">
                <a:defRPr/>
              </a:pPr>
              <a:r>
                <a:rPr lang="fr-FR" sz="1200" dirty="0">
                  <a:solidFill>
                    <a:srgbClr val="000000"/>
                  </a:solidFill>
                  <a:latin typeface="RG Text" panose="02000503040000020003" charset="0"/>
                </a:rPr>
                <a:t>FTA</a:t>
              </a:r>
            </a:p>
          </p:txBody>
        </p:sp>
      </p:grpSp>
      <p:grpSp>
        <p:nvGrpSpPr>
          <p:cNvPr id="189" name="Group 1">
            <a:extLst>
              <a:ext uri="{FF2B5EF4-FFF2-40B4-BE49-F238E27FC236}">
                <a16:creationId xmlns:a16="http://schemas.microsoft.com/office/drawing/2014/main" id="{52B14442-E340-EBA4-8C94-2595264613A4}"/>
              </a:ext>
            </a:extLst>
          </p:cNvPr>
          <p:cNvGrpSpPr/>
          <p:nvPr/>
        </p:nvGrpSpPr>
        <p:grpSpPr>
          <a:xfrm>
            <a:off x="4084670" y="2529462"/>
            <a:ext cx="1467643" cy="1358418"/>
            <a:chOff x="533485" y="3403047"/>
            <a:chExt cx="1467643" cy="1358418"/>
          </a:xfrm>
        </p:grpSpPr>
        <p:sp>
          <p:nvSpPr>
            <p:cNvPr id="190" name="Rectangle 189">
              <a:extLst>
                <a:ext uri="{FF2B5EF4-FFF2-40B4-BE49-F238E27FC236}">
                  <a16:creationId xmlns:a16="http://schemas.microsoft.com/office/drawing/2014/main" id="{44B6082D-5067-8230-1945-FD23650C2D42}"/>
                </a:ext>
              </a:extLst>
            </p:cNvPr>
            <p:cNvSpPr/>
            <p:nvPr/>
          </p:nvSpPr>
          <p:spPr>
            <a:xfrm>
              <a:off x="533485" y="3403047"/>
              <a:ext cx="1467643" cy="1358418"/>
            </a:xfrm>
            <a:prstGeom prst="rect">
              <a:avLst/>
            </a:prstGeom>
            <a:solidFill>
              <a:schemeClr val="bg1"/>
            </a:solidFill>
            <a:ln w="28575" cmpd="sng"/>
            <a:effectLst>
              <a:outerShdw blurRad="247650" dist="1143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050" dirty="0">
                  <a:solidFill>
                    <a:schemeClr val="accent1"/>
                  </a:solidFill>
                  <a:latin typeface="RG Title" panose="02000000000000000000" pitchFamily="2" charset="0"/>
                </a:rPr>
                <a:t>France</a:t>
              </a:r>
              <a:endParaRPr lang="fr-FR" sz="1050" dirty="0">
                <a:solidFill>
                  <a:schemeClr val="accent1"/>
                </a:solidFill>
                <a:latin typeface="RG Title" panose="02000000000000000000" pitchFamily="2" charset="0"/>
              </a:endParaRPr>
            </a:p>
            <a:p>
              <a:pPr algn="ctr"/>
              <a:r>
                <a:rPr lang="fr-FR" sz="800" dirty="0" err="1">
                  <a:solidFill>
                    <a:schemeClr val="accent1"/>
                  </a:solidFill>
                  <a:latin typeface="RG Title" panose="02000000000000000000" pitchFamily="2" charset="0"/>
                </a:rPr>
                <a:t>until</a:t>
              </a:r>
              <a:r>
                <a:rPr lang="fr-FR" sz="800" dirty="0">
                  <a:solidFill>
                    <a:schemeClr val="accent1"/>
                  </a:solidFill>
                  <a:latin typeface="RG Title" panose="02000000000000000000" pitchFamily="2" charset="0"/>
                </a:rPr>
                <a:t> 2020*</a:t>
              </a:r>
            </a:p>
            <a:p>
              <a:pPr algn="ctr"/>
              <a:endParaRPr lang="en-US" sz="1050" dirty="0">
                <a:solidFill>
                  <a:schemeClr val="accent1"/>
                </a:solidFill>
                <a:latin typeface="RG Title" panose="02000000000000000000" pitchFamily="2" charset="0"/>
              </a:endParaRPr>
            </a:p>
            <a:p>
              <a:pPr algn="ctr"/>
              <a:endParaRPr lang="en-US" sz="1600" dirty="0">
                <a:solidFill>
                  <a:schemeClr val="accent1"/>
                </a:solidFill>
                <a:latin typeface="RG Title" panose="02000000000000000000" pitchFamily="2" charset="0"/>
              </a:endParaRPr>
            </a:p>
            <a:p>
              <a:pPr algn="ctr"/>
              <a:r>
                <a:rPr lang="fr-FR" sz="1050" dirty="0">
                  <a:solidFill>
                    <a:schemeClr val="accent1"/>
                  </a:solidFill>
                  <a:latin typeface="RG Title" panose="02000000000000000000" pitchFamily="2" charset="0"/>
                </a:rPr>
                <a:t>*France</a:t>
              </a:r>
            </a:p>
            <a:p>
              <a:pPr algn="ctr"/>
              <a:r>
                <a:rPr lang="fr-FR" sz="800" dirty="0">
                  <a:solidFill>
                    <a:schemeClr val="accent1"/>
                  </a:solidFill>
                  <a:latin typeface="RG Title" panose="02000000000000000000" pitchFamily="2" charset="0"/>
                </a:rPr>
                <a:t>as of 2021</a:t>
              </a:r>
            </a:p>
            <a:p>
              <a:pPr algn="ctr"/>
              <a:r>
                <a:rPr lang="en-US" sz="1050" dirty="0">
                  <a:solidFill>
                    <a:schemeClr val="accent1"/>
                  </a:solidFill>
                  <a:latin typeface="RG Title" panose="02000000000000000000" pitchFamily="2" charset="0"/>
                </a:rPr>
                <a:t> </a:t>
              </a:r>
            </a:p>
          </p:txBody>
        </p:sp>
        <p:pic>
          <p:nvPicPr>
            <p:cNvPr id="191" name="Picture 2" descr="Résultat de recherche d'images pour &quot;france tv logo png&quot;">
              <a:extLst>
                <a:ext uri="{FF2B5EF4-FFF2-40B4-BE49-F238E27FC236}">
                  <a16:creationId xmlns:a16="http://schemas.microsoft.com/office/drawing/2014/main" id="{C9C23220-6112-479E-F061-B298052E17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63" y="3840571"/>
              <a:ext cx="535826" cy="92430"/>
            </a:xfrm>
            <a:prstGeom prst="rect">
              <a:avLst/>
            </a:prstGeom>
            <a:noFill/>
            <a:extLst>
              <a:ext uri="{909E8E84-426E-40DD-AFC4-6F175D3DCCD1}">
                <a14:hiddenFill xmlns:a14="http://schemas.microsoft.com/office/drawing/2010/main">
                  <a:solidFill>
                    <a:srgbClr val="FFFFFF"/>
                  </a:solidFill>
                </a14:hiddenFill>
              </a:ext>
            </a:extLst>
          </p:spPr>
        </p:pic>
        <p:pic>
          <p:nvPicPr>
            <p:cNvPr id="192" name="Image 596">
              <a:extLst>
                <a:ext uri="{FF2B5EF4-FFF2-40B4-BE49-F238E27FC236}">
                  <a16:creationId xmlns:a16="http://schemas.microsoft.com/office/drawing/2014/main" id="{D2D6765F-C797-11C0-C3E8-18E66FB8BE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0" t="38668" r="8316" b="34866"/>
            <a:stretch/>
          </p:blipFill>
          <p:spPr>
            <a:xfrm>
              <a:off x="1213941" y="3830473"/>
              <a:ext cx="703051" cy="116440"/>
            </a:xfrm>
            <a:prstGeom prst="rect">
              <a:avLst/>
            </a:prstGeom>
          </p:spPr>
        </p:pic>
        <p:pic>
          <p:nvPicPr>
            <p:cNvPr id="193" name="Picture 10" descr="File:Amazon logo.svg">
              <a:extLst>
                <a:ext uri="{FF2B5EF4-FFF2-40B4-BE49-F238E27FC236}">
                  <a16:creationId xmlns:a16="http://schemas.microsoft.com/office/drawing/2014/main" id="{0E587671-00B3-DD88-70A2-F0A8A6B37F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7043" y="4515732"/>
              <a:ext cx="462365" cy="139288"/>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 descr="Résultat de recherche d'images pour &quot;france tv logo png&quot;">
              <a:extLst>
                <a:ext uri="{FF2B5EF4-FFF2-40B4-BE49-F238E27FC236}">
                  <a16:creationId xmlns:a16="http://schemas.microsoft.com/office/drawing/2014/main" id="{6754E3A2-6CB5-3E1E-F349-0CB83A9977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439" y="4512085"/>
              <a:ext cx="535826" cy="924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5" name="Group 7">
            <a:extLst>
              <a:ext uri="{FF2B5EF4-FFF2-40B4-BE49-F238E27FC236}">
                <a16:creationId xmlns:a16="http://schemas.microsoft.com/office/drawing/2014/main" id="{D0B0816D-BE94-6601-03AE-DA377691B68D}"/>
              </a:ext>
            </a:extLst>
          </p:cNvPr>
          <p:cNvGrpSpPr/>
          <p:nvPr/>
        </p:nvGrpSpPr>
        <p:grpSpPr>
          <a:xfrm>
            <a:off x="4586535" y="4035496"/>
            <a:ext cx="1467643" cy="687194"/>
            <a:chOff x="5245624" y="3726684"/>
            <a:chExt cx="1467643" cy="687194"/>
          </a:xfrm>
        </p:grpSpPr>
        <p:sp>
          <p:nvSpPr>
            <p:cNvPr id="196" name="Rectangle 195">
              <a:extLst>
                <a:ext uri="{FF2B5EF4-FFF2-40B4-BE49-F238E27FC236}">
                  <a16:creationId xmlns:a16="http://schemas.microsoft.com/office/drawing/2014/main" id="{D9DAF5EA-D4A0-5464-6BE3-668E2C199254}"/>
                </a:ext>
              </a:extLst>
            </p:cNvPr>
            <p:cNvSpPr/>
            <p:nvPr/>
          </p:nvSpPr>
          <p:spPr>
            <a:xfrm>
              <a:off x="5245624" y="3726684"/>
              <a:ext cx="1467643" cy="687194"/>
            </a:xfrm>
            <a:prstGeom prst="rect">
              <a:avLst/>
            </a:prstGeom>
            <a:solidFill>
              <a:schemeClr val="bg1"/>
            </a:solidFill>
            <a:ln w="28575" cmpd="sng"/>
            <a:effectLst>
              <a:outerShdw blurRad="247650" dist="1143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050" dirty="0">
                  <a:solidFill>
                    <a:schemeClr val="accent1"/>
                  </a:solidFill>
                  <a:latin typeface="RG Title" panose="02000000000000000000" pitchFamily="2" charset="0"/>
                </a:rPr>
                <a:t>Africa</a:t>
              </a:r>
            </a:p>
          </p:txBody>
        </p:sp>
        <p:pic>
          <p:nvPicPr>
            <p:cNvPr id="197" name="Picture 38" descr="Image result for canal + logo">
              <a:extLst>
                <a:ext uri="{FF2B5EF4-FFF2-40B4-BE49-F238E27FC236}">
                  <a16:creationId xmlns:a16="http://schemas.microsoft.com/office/drawing/2014/main" id="{2CA8696A-713C-4C3F-2275-24B7E5F3DE4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152" y="4095346"/>
              <a:ext cx="519043" cy="152064"/>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2" descr="Résultat de recherche d'images pour &quot;supersport logo png&quot;">
              <a:extLst>
                <a:ext uri="{FF2B5EF4-FFF2-40B4-BE49-F238E27FC236}">
                  <a16:creationId xmlns:a16="http://schemas.microsoft.com/office/drawing/2014/main" id="{CA371A42-3819-722F-BFF0-0EDFBDAF280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1577" b="27439"/>
            <a:stretch/>
          </p:blipFill>
          <p:spPr bwMode="auto">
            <a:xfrm>
              <a:off x="5938533" y="4045542"/>
              <a:ext cx="690324" cy="2346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9" name="Group 8">
            <a:extLst>
              <a:ext uri="{FF2B5EF4-FFF2-40B4-BE49-F238E27FC236}">
                <a16:creationId xmlns:a16="http://schemas.microsoft.com/office/drawing/2014/main" id="{EADB10B7-071D-DB54-1CF9-A2EF56FDA1D2}"/>
              </a:ext>
            </a:extLst>
          </p:cNvPr>
          <p:cNvGrpSpPr/>
          <p:nvPr/>
        </p:nvGrpSpPr>
        <p:grpSpPr>
          <a:xfrm>
            <a:off x="6315322" y="4035496"/>
            <a:ext cx="1467643" cy="691210"/>
            <a:chOff x="6974411" y="3726684"/>
            <a:chExt cx="1467643" cy="691210"/>
          </a:xfrm>
        </p:grpSpPr>
        <p:sp>
          <p:nvSpPr>
            <p:cNvPr id="200" name="Rectangle 199">
              <a:extLst>
                <a:ext uri="{FF2B5EF4-FFF2-40B4-BE49-F238E27FC236}">
                  <a16:creationId xmlns:a16="http://schemas.microsoft.com/office/drawing/2014/main" id="{95C57A7E-132F-D271-8D3A-8D22613B1D75}"/>
                </a:ext>
              </a:extLst>
            </p:cNvPr>
            <p:cNvSpPr/>
            <p:nvPr/>
          </p:nvSpPr>
          <p:spPr>
            <a:xfrm>
              <a:off x="6974411" y="3726684"/>
              <a:ext cx="1467643" cy="687194"/>
            </a:xfrm>
            <a:prstGeom prst="rect">
              <a:avLst/>
            </a:prstGeom>
            <a:solidFill>
              <a:schemeClr val="bg1"/>
            </a:solidFill>
            <a:ln w="28575" cmpd="sng"/>
            <a:effectLst>
              <a:outerShdw blurRad="247650" dist="1143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050" dirty="0">
                  <a:solidFill>
                    <a:schemeClr val="accent1"/>
                  </a:solidFill>
                  <a:latin typeface="RG Title" panose="02000000000000000000" pitchFamily="2" charset="0"/>
                </a:rPr>
                <a:t>India</a:t>
              </a:r>
            </a:p>
          </p:txBody>
        </p:sp>
        <p:pic>
          <p:nvPicPr>
            <p:cNvPr id="201" name="Image 598">
              <a:extLst>
                <a:ext uri="{FF2B5EF4-FFF2-40B4-BE49-F238E27FC236}">
                  <a16:creationId xmlns:a16="http://schemas.microsoft.com/office/drawing/2014/main" id="{EA0E46EB-B9EB-425A-5B7F-BB978A045982}"/>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49992" y="3911363"/>
              <a:ext cx="716480" cy="506531"/>
            </a:xfrm>
            <a:prstGeom prst="rect">
              <a:avLst/>
            </a:prstGeom>
          </p:spPr>
        </p:pic>
      </p:grpSp>
      <p:grpSp>
        <p:nvGrpSpPr>
          <p:cNvPr id="202" name="Group 9">
            <a:extLst>
              <a:ext uri="{FF2B5EF4-FFF2-40B4-BE49-F238E27FC236}">
                <a16:creationId xmlns:a16="http://schemas.microsoft.com/office/drawing/2014/main" id="{146DC5DF-275C-BAD8-D677-AF11A1FAABC3}"/>
              </a:ext>
            </a:extLst>
          </p:cNvPr>
          <p:cNvGrpSpPr/>
          <p:nvPr/>
        </p:nvGrpSpPr>
        <p:grpSpPr>
          <a:xfrm>
            <a:off x="7325538" y="3207121"/>
            <a:ext cx="1467643" cy="687194"/>
            <a:chOff x="7984627" y="2898309"/>
            <a:chExt cx="1467643" cy="687194"/>
          </a:xfrm>
        </p:grpSpPr>
        <p:sp>
          <p:nvSpPr>
            <p:cNvPr id="203" name="Rectangle 202">
              <a:extLst>
                <a:ext uri="{FF2B5EF4-FFF2-40B4-BE49-F238E27FC236}">
                  <a16:creationId xmlns:a16="http://schemas.microsoft.com/office/drawing/2014/main" id="{BD78DF16-3ADF-9642-56AD-5DCF75CBD6FC}"/>
                </a:ext>
              </a:extLst>
            </p:cNvPr>
            <p:cNvSpPr/>
            <p:nvPr/>
          </p:nvSpPr>
          <p:spPr>
            <a:xfrm>
              <a:off x="7984627" y="2898309"/>
              <a:ext cx="1467643" cy="687194"/>
            </a:xfrm>
            <a:prstGeom prst="rect">
              <a:avLst/>
            </a:prstGeom>
            <a:solidFill>
              <a:schemeClr val="bg1"/>
            </a:solidFill>
            <a:ln w="28575" cmpd="sng"/>
            <a:effectLst>
              <a:outerShdw blurRad="247650" dist="1143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050" dirty="0">
                  <a:solidFill>
                    <a:schemeClr val="accent1"/>
                  </a:solidFill>
                  <a:latin typeface="RG Title" panose="02000000000000000000" pitchFamily="2" charset="0"/>
                </a:rPr>
                <a:t>China</a:t>
              </a:r>
            </a:p>
          </p:txBody>
        </p:sp>
        <p:pic>
          <p:nvPicPr>
            <p:cNvPr id="204" name="Picture 6" descr="http://cinematicscoring.com/wp-content/uploads/2013/03/cctv2.jpg">
              <a:extLst>
                <a:ext uri="{FF2B5EF4-FFF2-40B4-BE49-F238E27FC236}">
                  <a16:creationId xmlns:a16="http://schemas.microsoft.com/office/drawing/2014/main" id="{C98FC72E-6D41-65C7-A767-C4FF7AAD0D0C}"/>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94" t="31611" r="7237" b="26695"/>
            <a:stretch/>
          </p:blipFill>
          <p:spPr bwMode="auto">
            <a:xfrm>
              <a:off x="8079942" y="3209970"/>
              <a:ext cx="557199" cy="161327"/>
            </a:xfrm>
            <a:prstGeom prst="rect">
              <a:avLst/>
            </a:prstGeom>
            <a:noFill/>
            <a:extLst>
              <a:ext uri="{909E8E84-426E-40DD-AFC4-6F175D3DCCD1}">
                <a14:hiddenFill xmlns:a14="http://schemas.microsoft.com/office/drawing/2010/main">
                  <a:solidFill>
                    <a:srgbClr val="FFFFFF"/>
                  </a:solidFill>
                </a14:hiddenFill>
              </a:ext>
            </a:extLst>
          </p:spPr>
        </p:pic>
        <p:pic>
          <p:nvPicPr>
            <p:cNvPr id="205" name="Image 613">
              <a:extLst>
                <a:ext uri="{FF2B5EF4-FFF2-40B4-BE49-F238E27FC236}">
                  <a16:creationId xmlns:a16="http://schemas.microsoft.com/office/drawing/2014/main" id="{3BDA6885-D76B-3305-3146-A9A75C86EFC9}"/>
                </a:ext>
              </a:extLst>
            </p:cNvPr>
            <p:cNvPicPr>
              <a:picLocks noChangeAspect="1"/>
            </p:cNvPicPr>
            <p:nvPr/>
          </p:nvPicPr>
          <p:blipFill rotWithShape="1">
            <a:blip r:embed="rId15"/>
            <a:srcRect t="29678" b="49357"/>
            <a:stretch/>
          </p:blipFill>
          <p:spPr>
            <a:xfrm>
              <a:off x="8650348" y="3213945"/>
              <a:ext cx="731562" cy="153376"/>
            </a:xfrm>
            <a:prstGeom prst="rect">
              <a:avLst/>
            </a:prstGeom>
          </p:spPr>
        </p:pic>
      </p:grpSp>
      <p:grpSp>
        <p:nvGrpSpPr>
          <p:cNvPr id="206" name="Group 10">
            <a:extLst>
              <a:ext uri="{FF2B5EF4-FFF2-40B4-BE49-F238E27FC236}">
                <a16:creationId xmlns:a16="http://schemas.microsoft.com/office/drawing/2014/main" id="{84F9FA39-73D5-170A-A96A-93898CEBD03E}"/>
              </a:ext>
            </a:extLst>
          </p:cNvPr>
          <p:cNvGrpSpPr/>
          <p:nvPr/>
        </p:nvGrpSpPr>
        <p:grpSpPr>
          <a:xfrm>
            <a:off x="8954715" y="3188326"/>
            <a:ext cx="1467643" cy="687194"/>
            <a:chOff x="9613804" y="2879514"/>
            <a:chExt cx="1467643" cy="687194"/>
          </a:xfrm>
        </p:grpSpPr>
        <p:sp>
          <p:nvSpPr>
            <p:cNvPr id="207" name="Rectangle 206">
              <a:extLst>
                <a:ext uri="{FF2B5EF4-FFF2-40B4-BE49-F238E27FC236}">
                  <a16:creationId xmlns:a16="http://schemas.microsoft.com/office/drawing/2014/main" id="{2677058D-43A7-2782-F747-74DE6C687B81}"/>
                </a:ext>
              </a:extLst>
            </p:cNvPr>
            <p:cNvSpPr/>
            <p:nvPr/>
          </p:nvSpPr>
          <p:spPr>
            <a:xfrm>
              <a:off x="9613804" y="2879514"/>
              <a:ext cx="1467643" cy="687194"/>
            </a:xfrm>
            <a:prstGeom prst="rect">
              <a:avLst/>
            </a:prstGeom>
            <a:solidFill>
              <a:schemeClr val="bg1"/>
            </a:solidFill>
            <a:ln w="28575" cmpd="sng"/>
            <a:effectLst>
              <a:outerShdw blurRad="247650" dist="1143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050" dirty="0">
                  <a:solidFill>
                    <a:schemeClr val="accent1"/>
                  </a:solidFill>
                  <a:latin typeface="RG Title" panose="02000000000000000000" pitchFamily="2" charset="0"/>
                </a:rPr>
                <a:t>Japan</a:t>
              </a:r>
            </a:p>
          </p:txBody>
        </p:sp>
        <p:pic>
          <p:nvPicPr>
            <p:cNvPr id="208" name="Image 593">
              <a:extLst>
                <a:ext uri="{FF2B5EF4-FFF2-40B4-BE49-F238E27FC236}">
                  <a16:creationId xmlns:a16="http://schemas.microsoft.com/office/drawing/2014/main" id="{730D274B-74BE-A9A6-2340-AAC50B386C81}"/>
                </a:ext>
              </a:extLst>
            </p:cNvPr>
            <p:cNvPicPr>
              <a:picLocks noChangeAspect="1"/>
            </p:cNvPicPr>
            <p:nvPr/>
          </p:nvPicPr>
          <p:blipFill>
            <a:blip r:embed="rId16"/>
            <a:stretch>
              <a:fillRect/>
            </a:stretch>
          </p:blipFill>
          <p:spPr>
            <a:xfrm>
              <a:off x="9727691" y="3173432"/>
              <a:ext cx="535844" cy="214842"/>
            </a:xfrm>
            <a:prstGeom prst="rect">
              <a:avLst/>
            </a:prstGeom>
          </p:spPr>
        </p:pic>
        <p:pic>
          <p:nvPicPr>
            <p:cNvPr id="209" name="Image 594">
              <a:extLst>
                <a:ext uri="{FF2B5EF4-FFF2-40B4-BE49-F238E27FC236}">
                  <a16:creationId xmlns:a16="http://schemas.microsoft.com/office/drawing/2014/main" id="{C0900514-D06E-15B6-8142-FAF263E66791}"/>
                </a:ext>
              </a:extLst>
            </p:cNvPr>
            <p:cNvPicPr>
              <a:picLocks noChangeAspect="1"/>
            </p:cNvPicPr>
            <p:nvPr/>
          </p:nvPicPr>
          <p:blipFill>
            <a:blip r:embed="rId17"/>
            <a:stretch>
              <a:fillRect/>
            </a:stretch>
          </p:blipFill>
          <p:spPr>
            <a:xfrm>
              <a:off x="10371774" y="3156862"/>
              <a:ext cx="647468" cy="231412"/>
            </a:xfrm>
            <a:prstGeom prst="rect">
              <a:avLst/>
            </a:prstGeom>
          </p:spPr>
        </p:pic>
      </p:grpSp>
      <p:grpSp>
        <p:nvGrpSpPr>
          <p:cNvPr id="210" name="Group 11">
            <a:extLst>
              <a:ext uri="{FF2B5EF4-FFF2-40B4-BE49-F238E27FC236}">
                <a16:creationId xmlns:a16="http://schemas.microsoft.com/office/drawing/2014/main" id="{96B98E95-B79C-1894-0437-6E63D267BDFE}"/>
              </a:ext>
            </a:extLst>
          </p:cNvPr>
          <p:cNvGrpSpPr/>
          <p:nvPr/>
        </p:nvGrpSpPr>
        <p:grpSpPr>
          <a:xfrm>
            <a:off x="5702833" y="3214600"/>
            <a:ext cx="1467643" cy="687194"/>
            <a:chOff x="7131818" y="1292041"/>
            <a:chExt cx="1467643" cy="687194"/>
          </a:xfrm>
        </p:grpSpPr>
        <p:sp>
          <p:nvSpPr>
            <p:cNvPr id="211" name="Rectangle 210">
              <a:extLst>
                <a:ext uri="{FF2B5EF4-FFF2-40B4-BE49-F238E27FC236}">
                  <a16:creationId xmlns:a16="http://schemas.microsoft.com/office/drawing/2014/main" id="{5CBDFEEC-CA61-8CA9-84A2-3E925A740386}"/>
                </a:ext>
              </a:extLst>
            </p:cNvPr>
            <p:cNvSpPr/>
            <p:nvPr/>
          </p:nvSpPr>
          <p:spPr>
            <a:xfrm>
              <a:off x="7131818" y="1292041"/>
              <a:ext cx="1467643" cy="687194"/>
            </a:xfrm>
            <a:prstGeom prst="rect">
              <a:avLst/>
            </a:prstGeom>
            <a:solidFill>
              <a:schemeClr val="bg1"/>
            </a:solidFill>
            <a:ln w="28575" cmpd="sng"/>
            <a:effectLst>
              <a:outerShdw blurRad="247650" dist="1143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050" dirty="0">
                  <a:solidFill>
                    <a:schemeClr val="accent1"/>
                  </a:solidFill>
                  <a:latin typeface="RG Title" panose="02000000000000000000" pitchFamily="2" charset="0"/>
                </a:rPr>
                <a:t>Middle East</a:t>
              </a:r>
            </a:p>
          </p:txBody>
        </p:sp>
        <p:pic>
          <p:nvPicPr>
            <p:cNvPr id="212" name="Image 595">
              <a:extLst>
                <a:ext uri="{FF2B5EF4-FFF2-40B4-BE49-F238E27FC236}">
                  <a16:creationId xmlns:a16="http://schemas.microsoft.com/office/drawing/2014/main" id="{6329B075-601E-4DB5-63E7-4E13F2A2836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71629" y="1624969"/>
              <a:ext cx="408254" cy="203616"/>
            </a:xfrm>
            <a:prstGeom prst="rect">
              <a:avLst/>
            </a:prstGeom>
          </p:spPr>
        </p:pic>
      </p:grpSp>
      <p:grpSp>
        <p:nvGrpSpPr>
          <p:cNvPr id="213" name="Group 12">
            <a:extLst>
              <a:ext uri="{FF2B5EF4-FFF2-40B4-BE49-F238E27FC236}">
                <a16:creationId xmlns:a16="http://schemas.microsoft.com/office/drawing/2014/main" id="{337C37C8-B889-692B-849A-61689C98D9A3}"/>
              </a:ext>
            </a:extLst>
          </p:cNvPr>
          <p:cNvGrpSpPr/>
          <p:nvPr/>
        </p:nvGrpSpPr>
        <p:grpSpPr>
          <a:xfrm>
            <a:off x="8029822" y="4035496"/>
            <a:ext cx="1467643" cy="687194"/>
            <a:chOff x="8688911" y="3726684"/>
            <a:chExt cx="1467643" cy="687194"/>
          </a:xfrm>
        </p:grpSpPr>
        <p:sp>
          <p:nvSpPr>
            <p:cNvPr id="214" name="Rectangle 213">
              <a:extLst>
                <a:ext uri="{FF2B5EF4-FFF2-40B4-BE49-F238E27FC236}">
                  <a16:creationId xmlns:a16="http://schemas.microsoft.com/office/drawing/2014/main" id="{AA5269D2-3958-98EE-47CD-102EEE9A310E}"/>
                </a:ext>
              </a:extLst>
            </p:cNvPr>
            <p:cNvSpPr/>
            <p:nvPr/>
          </p:nvSpPr>
          <p:spPr>
            <a:xfrm>
              <a:off x="8688911" y="3726684"/>
              <a:ext cx="1467643" cy="687194"/>
            </a:xfrm>
            <a:prstGeom prst="rect">
              <a:avLst/>
            </a:prstGeom>
            <a:solidFill>
              <a:schemeClr val="bg1"/>
            </a:solidFill>
            <a:ln w="28575" cmpd="sng"/>
            <a:effectLst>
              <a:outerShdw blurRad="247650" dist="1143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050" dirty="0">
                  <a:solidFill>
                    <a:schemeClr val="accent1"/>
                  </a:solidFill>
                  <a:latin typeface="RG Title" panose="02000000000000000000" pitchFamily="2" charset="0"/>
                </a:rPr>
                <a:t>SE Asia</a:t>
              </a:r>
            </a:p>
          </p:txBody>
        </p:sp>
        <p:pic>
          <p:nvPicPr>
            <p:cNvPr id="215" name="Image 606">
              <a:extLst>
                <a:ext uri="{FF2B5EF4-FFF2-40B4-BE49-F238E27FC236}">
                  <a16:creationId xmlns:a16="http://schemas.microsoft.com/office/drawing/2014/main" id="{A788D6CB-ED27-9E56-B86B-2DA86BD30730}"/>
                </a:ext>
              </a:extLst>
            </p:cNvPr>
            <p:cNvPicPr>
              <a:picLocks noChangeAspect="1"/>
            </p:cNvPicPr>
            <p:nvPr/>
          </p:nvPicPr>
          <p:blipFill>
            <a:blip r:embed="rId19"/>
            <a:stretch>
              <a:fillRect/>
            </a:stretch>
          </p:blipFill>
          <p:spPr>
            <a:xfrm>
              <a:off x="9224732" y="4055196"/>
              <a:ext cx="400083" cy="211047"/>
            </a:xfrm>
            <a:prstGeom prst="rect">
              <a:avLst/>
            </a:prstGeom>
          </p:spPr>
        </p:pic>
      </p:grpSp>
      <p:grpSp>
        <p:nvGrpSpPr>
          <p:cNvPr id="216" name="Group 13">
            <a:extLst>
              <a:ext uri="{FF2B5EF4-FFF2-40B4-BE49-F238E27FC236}">
                <a16:creationId xmlns:a16="http://schemas.microsoft.com/office/drawing/2014/main" id="{E00A919F-5573-7449-FF50-A2AEE7C38360}"/>
              </a:ext>
            </a:extLst>
          </p:cNvPr>
          <p:cNvGrpSpPr/>
          <p:nvPr/>
        </p:nvGrpSpPr>
        <p:grpSpPr>
          <a:xfrm>
            <a:off x="7357245" y="4902962"/>
            <a:ext cx="1467643" cy="687194"/>
            <a:chOff x="8016334" y="4594150"/>
            <a:chExt cx="1467643" cy="687194"/>
          </a:xfrm>
        </p:grpSpPr>
        <p:sp>
          <p:nvSpPr>
            <p:cNvPr id="217" name="Rectangle 216">
              <a:extLst>
                <a:ext uri="{FF2B5EF4-FFF2-40B4-BE49-F238E27FC236}">
                  <a16:creationId xmlns:a16="http://schemas.microsoft.com/office/drawing/2014/main" id="{8A5C6721-CC33-5DDE-279C-121E978CB999}"/>
                </a:ext>
              </a:extLst>
            </p:cNvPr>
            <p:cNvSpPr/>
            <p:nvPr/>
          </p:nvSpPr>
          <p:spPr>
            <a:xfrm>
              <a:off x="8016334" y="4594150"/>
              <a:ext cx="1467643" cy="687194"/>
            </a:xfrm>
            <a:prstGeom prst="rect">
              <a:avLst/>
            </a:prstGeom>
            <a:solidFill>
              <a:schemeClr val="bg1"/>
            </a:solidFill>
            <a:ln w="28575" cmpd="sng"/>
            <a:effectLst>
              <a:outerShdw blurRad="247650" dist="1143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050" dirty="0">
                  <a:solidFill>
                    <a:schemeClr val="accent1"/>
                  </a:solidFill>
                  <a:latin typeface="RG Title" panose="02000000000000000000" pitchFamily="2" charset="0"/>
                </a:rPr>
                <a:t>Australia &amp; NZ</a:t>
              </a:r>
            </a:p>
          </p:txBody>
        </p:sp>
        <p:pic>
          <p:nvPicPr>
            <p:cNvPr id="218" name="Image 607">
              <a:extLst>
                <a:ext uri="{FF2B5EF4-FFF2-40B4-BE49-F238E27FC236}">
                  <a16:creationId xmlns:a16="http://schemas.microsoft.com/office/drawing/2014/main" id="{1AB40D90-DE73-FFAB-9572-99DC604EEFF5}"/>
                </a:ext>
              </a:extLst>
            </p:cNvPr>
            <p:cNvPicPr>
              <a:picLocks noChangeAspect="1"/>
            </p:cNvPicPr>
            <p:nvPr/>
          </p:nvPicPr>
          <p:blipFill>
            <a:blip r:embed="rId20"/>
            <a:stretch>
              <a:fillRect/>
            </a:stretch>
          </p:blipFill>
          <p:spPr>
            <a:xfrm>
              <a:off x="9026849" y="4926395"/>
              <a:ext cx="400113" cy="200688"/>
            </a:xfrm>
            <a:prstGeom prst="rect">
              <a:avLst/>
            </a:prstGeom>
          </p:spPr>
        </p:pic>
        <p:pic>
          <p:nvPicPr>
            <p:cNvPr id="219" name="Picture 2" descr="Résultat de recherche d'images pour &quot;sbs australia logo&quot;">
              <a:extLst>
                <a:ext uri="{FF2B5EF4-FFF2-40B4-BE49-F238E27FC236}">
                  <a16:creationId xmlns:a16="http://schemas.microsoft.com/office/drawing/2014/main" id="{223E7585-9473-7100-1B31-DA3F1665201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04340" y="4906337"/>
              <a:ext cx="320388" cy="218932"/>
            </a:xfrm>
            <a:prstGeom prst="rect">
              <a:avLst/>
            </a:prstGeom>
            <a:noFill/>
            <a:extLst>
              <a:ext uri="{909E8E84-426E-40DD-AFC4-6F175D3DCCD1}">
                <a14:hiddenFill xmlns:a14="http://schemas.microsoft.com/office/drawing/2010/main">
                  <a:solidFill>
                    <a:srgbClr val="FFFFFF"/>
                  </a:solidFill>
                </a14:hiddenFill>
              </a:ext>
            </a:extLst>
          </p:spPr>
        </p:pic>
        <p:pic>
          <p:nvPicPr>
            <p:cNvPr id="220" name="Image 609">
              <a:extLst>
                <a:ext uri="{FF2B5EF4-FFF2-40B4-BE49-F238E27FC236}">
                  <a16:creationId xmlns:a16="http://schemas.microsoft.com/office/drawing/2014/main" id="{09F96825-8401-4C4E-8A1A-B0B765C2F2F5}"/>
                </a:ext>
              </a:extLst>
            </p:cNvPr>
            <p:cNvPicPr>
              <a:picLocks noChangeAspect="1"/>
            </p:cNvPicPr>
            <p:nvPr/>
          </p:nvPicPr>
          <p:blipFill>
            <a:blip r:embed="rId19"/>
            <a:stretch>
              <a:fillRect/>
            </a:stretch>
          </p:blipFill>
          <p:spPr>
            <a:xfrm>
              <a:off x="8558701" y="4922662"/>
              <a:ext cx="373422" cy="196983"/>
            </a:xfrm>
            <a:prstGeom prst="rect">
              <a:avLst/>
            </a:prstGeom>
          </p:spPr>
        </p:pic>
      </p:grpSp>
      <p:grpSp>
        <p:nvGrpSpPr>
          <p:cNvPr id="221" name="Group 14">
            <a:extLst>
              <a:ext uri="{FF2B5EF4-FFF2-40B4-BE49-F238E27FC236}">
                <a16:creationId xmlns:a16="http://schemas.microsoft.com/office/drawing/2014/main" id="{2640DDB6-3E7C-6659-A3C8-A84D8675172C}"/>
              </a:ext>
            </a:extLst>
          </p:cNvPr>
          <p:cNvGrpSpPr/>
          <p:nvPr/>
        </p:nvGrpSpPr>
        <p:grpSpPr>
          <a:xfrm>
            <a:off x="10166800" y="5577584"/>
            <a:ext cx="1467643" cy="687194"/>
            <a:chOff x="10224000" y="5691853"/>
            <a:chExt cx="1467643" cy="687194"/>
          </a:xfrm>
        </p:grpSpPr>
        <p:sp>
          <p:nvSpPr>
            <p:cNvPr id="222" name="Rectangle 221">
              <a:extLst>
                <a:ext uri="{FF2B5EF4-FFF2-40B4-BE49-F238E27FC236}">
                  <a16:creationId xmlns:a16="http://schemas.microsoft.com/office/drawing/2014/main" id="{EFA42105-3DC1-6EF9-BF7C-9D146435F61A}"/>
                </a:ext>
              </a:extLst>
            </p:cNvPr>
            <p:cNvSpPr/>
            <p:nvPr/>
          </p:nvSpPr>
          <p:spPr>
            <a:xfrm>
              <a:off x="10224000" y="5691853"/>
              <a:ext cx="1467643" cy="687194"/>
            </a:xfrm>
            <a:prstGeom prst="rect">
              <a:avLst/>
            </a:prstGeom>
            <a:solidFill>
              <a:schemeClr val="bg1"/>
            </a:solidFill>
            <a:ln w="28575" cmpd="sng"/>
            <a:effectLst>
              <a:outerShdw blurRad="247650" dist="1143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050" dirty="0">
                  <a:solidFill>
                    <a:schemeClr val="accent1"/>
                  </a:solidFill>
                  <a:latin typeface="RG Title" panose="02000000000000000000" pitchFamily="2" charset="0"/>
                </a:rPr>
                <a:t>WW - betting</a:t>
              </a:r>
            </a:p>
          </p:txBody>
        </p:sp>
        <p:pic>
          <p:nvPicPr>
            <p:cNvPr id="223" name="Image 599">
              <a:extLst>
                <a:ext uri="{FF2B5EF4-FFF2-40B4-BE49-F238E27FC236}">
                  <a16:creationId xmlns:a16="http://schemas.microsoft.com/office/drawing/2014/main" id="{72D14556-B301-7C08-77D2-D85BBD80747C}"/>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6042" t="25906" r="16917" b="26219"/>
            <a:stretch/>
          </p:blipFill>
          <p:spPr>
            <a:xfrm>
              <a:off x="10646343" y="5981637"/>
              <a:ext cx="622956" cy="250575"/>
            </a:xfrm>
            <a:prstGeom prst="rect">
              <a:avLst/>
            </a:prstGeom>
          </p:spPr>
        </p:pic>
      </p:grpSp>
      <p:sp>
        <p:nvSpPr>
          <p:cNvPr id="224" name="TextBox 2">
            <a:extLst>
              <a:ext uri="{FF2B5EF4-FFF2-40B4-BE49-F238E27FC236}">
                <a16:creationId xmlns:a16="http://schemas.microsoft.com/office/drawing/2014/main" id="{7C98D044-4ADE-1319-32C9-2FDF6D58FA53}"/>
              </a:ext>
            </a:extLst>
          </p:cNvPr>
          <p:cNvSpPr txBox="1"/>
          <p:nvPr/>
        </p:nvSpPr>
        <p:spPr>
          <a:xfrm>
            <a:off x="883706" y="538227"/>
            <a:ext cx="11003494" cy="553998"/>
          </a:xfrm>
          <a:prstGeom prst="rect">
            <a:avLst/>
          </a:prstGeom>
          <a:noFill/>
        </p:spPr>
        <p:txBody>
          <a:bodyPr wrap="square" lIns="0" tIns="0" rIns="0" bIns="0" rtlCol="0">
            <a:spAutoFit/>
          </a:bodyPr>
          <a:lstStyle/>
          <a:p>
            <a:r>
              <a:rPr lang="fr-FR" sz="3600" dirty="0">
                <a:solidFill>
                  <a:schemeClr val="accent4"/>
                </a:solidFill>
                <a:latin typeface="RG Title Light"/>
              </a:rPr>
              <a:t>First in class global TV </a:t>
            </a:r>
            <a:r>
              <a:rPr lang="fr-FR" sz="3600" dirty="0" err="1">
                <a:solidFill>
                  <a:schemeClr val="accent4"/>
                </a:solidFill>
                <a:latin typeface="RG Title Light"/>
              </a:rPr>
              <a:t>coverage</a:t>
            </a:r>
            <a:endParaRPr lang="fr-FR" sz="3600" dirty="0">
              <a:solidFill>
                <a:schemeClr val="accent4"/>
              </a:solidFill>
              <a:latin typeface="RG Title Light"/>
            </a:endParaRPr>
          </a:p>
        </p:txBody>
      </p:sp>
    </p:spTree>
    <p:extLst>
      <p:ext uri="{BB962C8B-B14F-4D97-AF65-F5344CB8AC3E}">
        <p14:creationId xmlns:p14="http://schemas.microsoft.com/office/powerpoint/2010/main" val="11534425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43393" name="Group 33"/>
          <p:cNvGraphicFramePr>
            <a:graphicFrameLocks noGrp="1"/>
          </p:cNvGraphicFramePr>
          <p:nvPr>
            <p:extLst>
              <p:ext uri="{D42A27DB-BD31-4B8C-83A1-F6EECF244321}">
                <p14:modId xmlns:p14="http://schemas.microsoft.com/office/powerpoint/2010/main" val="2083315819"/>
              </p:ext>
            </p:extLst>
          </p:nvPr>
        </p:nvGraphicFramePr>
        <p:xfrm>
          <a:off x="1847851" y="260351"/>
          <a:ext cx="8640763" cy="6303963"/>
        </p:xfrm>
        <a:graphic>
          <a:graphicData uri="http://schemas.openxmlformats.org/drawingml/2006/table">
            <a:tbl>
              <a:tblPr/>
              <a:tblGrid>
                <a:gridCol w="3333750">
                  <a:extLst>
                    <a:ext uri="{9D8B030D-6E8A-4147-A177-3AD203B41FA5}">
                      <a16:colId xmlns:a16="http://schemas.microsoft.com/office/drawing/2014/main" val="20000"/>
                    </a:ext>
                  </a:extLst>
                </a:gridCol>
                <a:gridCol w="5307013">
                  <a:extLst>
                    <a:ext uri="{9D8B030D-6E8A-4147-A177-3AD203B41FA5}">
                      <a16:colId xmlns:a16="http://schemas.microsoft.com/office/drawing/2014/main" val="20001"/>
                    </a:ext>
                  </a:extLst>
                </a:gridCol>
              </a:tblGrid>
              <a:tr h="1001763">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000" b="1" i="0" u="none" strike="noStrike" cap="none" normalizeH="0" baseline="0">
                          <a:ln>
                            <a:noFill/>
                          </a:ln>
                          <a:solidFill>
                            <a:schemeClr val="hlink"/>
                          </a:solidFill>
                          <a:effectLst>
                            <a:outerShdw blurRad="38100" dist="38100" dir="2700000" algn="tl">
                              <a:srgbClr val="000000"/>
                            </a:outerShdw>
                          </a:effectLst>
                          <a:latin typeface="Times New Roman" pitchFamily="18" charset="0"/>
                          <a:cs typeface="Times New Roman" pitchFamily="18" charset="0"/>
                        </a:rPr>
                        <a:t>5 principles</a:t>
                      </a:r>
                    </a:p>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000" b="1" i="0" u="none" strike="noStrike" cap="none" normalizeH="0" baseline="0">
                          <a:ln>
                            <a:noFill/>
                          </a:ln>
                          <a:solidFill>
                            <a:schemeClr val="hlink"/>
                          </a:solidFill>
                          <a:effectLst>
                            <a:outerShdw blurRad="38100" dist="38100" dir="2700000" algn="tl">
                              <a:srgbClr val="000000"/>
                            </a:outerShdw>
                          </a:effectLst>
                          <a:latin typeface="Times New Roman" pitchFamily="18" charset="0"/>
                          <a:cs typeface="Times New Roman" pitchFamily="18" charset="0"/>
                        </a:rPr>
                        <a:t>Reputation Management</a:t>
                      </a:r>
                      <a:endParaRPr kumimoji="0" lang="fr-FR" sz="2000" b="1" i="0" u="none" strike="noStrike" cap="none" normalizeH="0" baseline="0">
                        <a:ln>
                          <a:noFill/>
                        </a:ln>
                        <a:solidFill>
                          <a:schemeClr val="hlink"/>
                        </a:solidFill>
                        <a:effectLst>
                          <a:outerShdw blurRad="38100" dist="38100" dir="2700000" algn="tl">
                            <a:srgbClr val="000000"/>
                          </a:outerShdw>
                        </a:effectLst>
                        <a:latin typeface="Arial" charset="0"/>
                      </a:endParaRPr>
                    </a:p>
                  </a:txBody>
                  <a:tcPr marT="45722" marB="45722" anchor="ctr"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000" b="1" i="0" u="none" strike="noStrike" cap="none" normalizeH="0" baseline="0">
                          <a:ln>
                            <a:noFill/>
                          </a:ln>
                          <a:solidFill>
                            <a:schemeClr val="hlink"/>
                          </a:solidFill>
                          <a:effectLst>
                            <a:outerShdw blurRad="38100" dist="38100" dir="2700000" algn="tl">
                              <a:srgbClr val="000000"/>
                            </a:outerShdw>
                          </a:effectLst>
                          <a:latin typeface="Times New Roman" pitchFamily="18" charset="0"/>
                          <a:cs typeface="Times New Roman" pitchFamily="18" charset="0"/>
                        </a:rPr>
                        <a:t>For Roland Garros</a:t>
                      </a:r>
                      <a:endParaRPr kumimoji="0" lang="fr-FR" sz="2000" b="1" i="0" u="none" strike="noStrike" cap="none" normalizeH="0" baseline="0">
                        <a:ln>
                          <a:noFill/>
                        </a:ln>
                        <a:solidFill>
                          <a:schemeClr val="hlink"/>
                        </a:solidFill>
                        <a:effectLst>
                          <a:outerShdw blurRad="38100" dist="38100" dir="2700000" algn="tl">
                            <a:srgbClr val="000000"/>
                          </a:outerShdw>
                        </a:effectLst>
                        <a:latin typeface="Arial" charset="0"/>
                      </a:endParaRPr>
                    </a:p>
                  </a:txBody>
                  <a:tcPr marT="45722" marB="45722" anchor="ctr"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0"/>
                  </a:ext>
                </a:extLst>
              </a:tr>
              <a:tr h="1087493">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400" b="1" i="1" u="none" strike="noStrike" cap="none" normalizeH="0" baseline="0" dirty="0">
                          <a:ln>
                            <a:noFill/>
                          </a:ln>
                          <a:solidFill>
                            <a:srgbClr val="FF0000"/>
                          </a:solidFill>
                          <a:effectLst>
                            <a:outerShdw blurRad="38100" dist="38100" dir="2700000" algn="tl">
                              <a:srgbClr val="000000"/>
                            </a:outerShdw>
                          </a:effectLst>
                          <a:latin typeface="Times New Roman" pitchFamily="18" charset="0"/>
                          <a:cs typeface="Times New Roman" pitchFamily="18" charset="0"/>
                        </a:rPr>
                        <a:t>Be visible</a:t>
                      </a:r>
                      <a:endParaRPr kumimoji="0" lang="fr-FR" sz="24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T="45722" marB="45722" anchor="ctr"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0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Media </a:t>
                      </a:r>
                      <a:r>
                        <a:rPr kumimoji="0" lang="fr-FR" sz="2000" b="1"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cs typeface="Times New Roman" pitchFamily="18" charset="0"/>
                        </a:rPr>
                        <a:t>choice</a:t>
                      </a:r>
                      <a:r>
                        <a:rPr kumimoji="0" lang="fr-FR" sz="20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(France TV?)</a:t>
                      </a:r>
                    </a:p>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0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Stadium </a:t>
                      </a:r>
                      <a:r>
                        <a:rPr kumimoji="0" lang="fr-FR" sz="2000" b="1"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cs typeface="Times New Roman" pitchFamily="18" charset="0"/>
                        </a:rPr>
                        <a:t>evolution</a:t>
                      </a:r>
                      <a:endParaRPr kumimoji="0" lang="fr-FR" sz="20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Pct val="80000"/>
                        <a:buFontTx/>
                        <a:buNone/>
                        <a:tabLst/>
                      </a:pPr>
                      <a:endParaRPr kumimoji="0" lang="fr-FR" sz="20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T="45722" marB="45722"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1"/>
                  </a:ext>
                </a:extLst>
              </a:tr>
              <a:tr h="701075">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400" b="1" i="1" u="none" strike="noStrike" cap="none" normalizeH="0" baseline="0">
                          <a:ln>
                            <a:noFill/>
                          </a:ln>
                          <a:solidFill>
                            <a:srgbClr val="FF0000"/>
                          </a:solidFill>
                          <a:effectLst>
                            <a:outerShdw blurRad="38100" dist="38100" dir="2700000" algn="tl">
                              <a:srgbClr val="000000"/>
                            </a:outerShdw>
                          </a:effectLst>
                          <a:latin typeface="Times New Roman" pitchFamily="18" charset="0"/>
                          <a:cs typeface="Times New Roman" pitchFamily="18" charset="0"/>
                        </a:rPr>
                        <a:t>Be authentic</a:t>
                      </a:r>
                      <a:endParaRPr kumimoji="0" lang="fr-FR" sz="2400" b="1" i="0" u="none" strike="noStrike" cap="none" normalizeH="0" baseline="0">
                        <a:ln>
                          <a:noFill/>
                        </a:ln>
                        <a:solidFill>
                          <a:srgbClr val="FF0000"/>
                        </a:solidFill>
                        <a:effectLst>
                          <a:outerShdw blurRad="38100" dist="38100" dir="2700000" algn="tl">
                            <a:srgbClr val="000000"/>
                          </a:outerShdw>
                        </a:effectLst>
                        <a:latin typeface="Arial" charset="0"/>
                      </a:endParaRPr>
                    </a:p>
                  </a:txBody>
                  <a:tcPr marT="45722" marB="45722" anchor="ctr"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0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Traditional identity </a:t>
                      </a:r>
                    </a:p>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0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History respect (museum)</a:t>
                      </a:r>
                      <a:endParaRPr kumimoji="0" lang="fr-FR" sz="2000" b="1" i="0" u="none" strike="noStrike" cap="none" normalizeH="0" baseline="0">
                        <a:ln>
                          <a:noFill/>
                        </a:ln>
                        <a:solidFill>
                          <a:schemeClr val="tx1"/>
                        </a:solidFill>
                        <a:effectLst>
                          <a:outerShdw blurRad="38100" dist="38100" dir="2700000" algn="tl">
                            <a:srgbClr val="000000"/>
                          </a:outerShdw>
                        </a:effectLst>
                        <a:latin typeface="Arial" charset="0"/>
                      </a:endParaRPr>
                    </a:p>
                  </a:txBody>
                  <a:tcPr marT="45722" marB="45722"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2"/>
                  </a:ext>
                </a:extLst>
              </a:tr>
              <a:tr h="892220">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400" b="1" i="1" u="none" strike="noStrike" cap="none" normalizeH="0" baseline="0">
                          <a:ln>
                            <a:noFill/>
                          </a:ln>
                          <a:solidFill>
                            <a:srgbClr val="FF0000"/>
                          </a:solidFill>
                          <a:effectLst>
                            <a:outerShdw blurRad="38100" dist="38100" dir="2700000" algn="tl">
                              <a:srgbClr val="000000"/>
                            </a:outerShdw>
                          </a:effectLst>
                          <a:latin typeface="Times New Roman" pitchFamily="18" charset="0"/>
                          <a:cs typeface="Times New Roman" pitchFamily="18" charset="0"/>
                        </a:rPr>
                        <a:t>Etre consistent</a:t>
                      </a:r>
                      <a:endParaRPr kumimoji="0" lang="fr-FR" sz="2400" b="1" i="0" u="none" strike="noStrike" cap="none" normalizeH="0" baseline="0">
                        <a:ln>
                          <a:noFill/>
                        </a:ln>
                        <a:solidFill>
                          <a:srgbClr val="FF0000"/>
                        </a:solidFill>
                        <a:effectLst>
                          <a:outerShdw blurRad="38100" dist="38100" dir="2700000" algn="tl">
                            <a:srgbClr val="000000"/>
                          </a:outerShdw>
                        </a:effectLst>
                        <a:latin typeface="Arial" charset="0"/>
                      </a:endParaRPr>
                    </a:p>
                  </a:txBody>
                  <a:tcPr marT="45722" marB="45722" anchor="ctr"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0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Sport advantage</a:t>
                      </a:r>
                    </a:p>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000" b="1" i="0" u="none" strike="noStrike" cap="none" normalizeH="0" baseline="0">
                          <a:ln>
                            <a:noFill/>
                          </a:ln>
                          <a:solidFill>
                            <a:schemeClr val="tx1"/>
                          </a:solidFill>
                          <a:effectLst>
                            <a:outerShdw blurRad="38100" dist="38100" dir="2700000" algn="tl">
                              <a:srgbClr val="000000"/>
                            </a:outerShdw>
                          </a:effectLst>
                          <a:latin typeface="Arial" charset="0"/>
                        </a:rPr>
                        <a:t>Sponsors control (colors on the court)</a:t>
                      </a:r>
                    </a:p>
                  </a:txBody>
                  <a:tcPr marT="45722" marB="45722"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3"/>
                  </a:ext>
                </a:extLst>
              </a:tr>
              <a:tr h="1310706">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400" b="1" i="1" u="none" strike="noStrike" cap="none" normalizeH="0" baseline="0" dirty="0" err="1">
                          <a:ln>
                            <a:noFill/>
                          </a:ln>
                          <a:solidFill>
                            <a:srgbClr val="FF0000"/>
                          </a:solidFill>
                          <a:effectLst>
                            <a:outerShdw blurRad="38100" dist="38100" dir="2700000" algn="tl">
                              <a:srgbClr val="000000"/>
                            </a:outerShdw>
                          </a:effectLst>
                          <a:latin typeface="Times New Roman" pitchFamily="18" charset="0"/>
                          <a:cs typeface="Times New Roman" pitchFamily="18" charset="0"/>
                        </a:rPr>
                        <a:t>Etre</a:t>
                      </a:r>
                      <a:r>
                        <a:rPr kumimoji="0" lang="fr-FR" sz="2400" b="1" i="1" u="none" strike="noStrike" cap="none" normalizeH="0" baseline="0" dirty="0">
                          <a:ln>
                            <a:noFill/>
                          </a:ln>
                          <a:solidFill>
                            <a:srgbClr val="FF0000"/>
                          </a:solidFill>
                          <a:effectLst>
                            <a:outerShdw blurRad="38100" dist="38100" dir="2700000" algn="tl">
                              <a:srgbClr val="000000"/>
                            </a:outerShdw>
                          </a:effectLst>
                          <a:latin typeface="Times New Roman" pitchFamily="18" charset="0"/>
                          <a:cs typeface="Times New Roman" pitchFamily="18" charset="0"/>
                        </a:rPr>
                        <a:t> distinctive</a:t>
                      </a:r>
                      <a:endParaRPr kumimoji="0" lang="fr-FR" sz="24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T="45722" marB="45722" anchor="ctr"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0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Sport exception  :</a:t>
                      </a:r>
                    </a:p>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0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Grand Slam</a:t>
                      </a:r>
                    </a:p>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0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Clay courts</a:t>
                      </a:r>
                    </a:p>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0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Physical impacts</a:t>
                      </a:r>
                      <a:endParaRPr kumimoji="0" lang="fr-FR" sz="2000" b="1" i="0" u="none" strike="noStrike" cap="none" normalizeH="0" baseline="0">
                        <a:ln>
                          <a:noFill/>
                        </a:ln>
                        <a:solidFill>
                          <a:schemeClr val="tx1"/>
                        </a:solidFill>
                        <a:effectLst>
                          <a:outerShdw blurRad="38100" dist="38100" dir="2700000" algn="tl">
                            <a:srgbClr val="000000"/>
                          </a:outerShdw>
                        </a:effectLst>
                        <a:latin typeface="Arial" charset="0"/>
                      </a:endParaRPr>
                    </a:p>
                  </a:txBody>
                  <a:tcPr marT="45722" marB="45722"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4"/>
                  </a:ext>
                </a:extLst>
              </a:tr>
              <a:tr h="1310706">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400" b="1" i="1" u="none" strike="noStrike" cap="none" normalizeH="0" baseline="0" dirty="0" err="1">
                          <a:ln>
                            <a:noFill/>
                          </a:ln>
                          <a:solidFill>
                            <a:srgbClr val="FF0000"/>
                          </a:solidFill>
                          <a:effectLst>
                            <a:outerShdw blurRad="38100" dist="38100" dir="2700000" algn="tl">
                              <a:srgbClr val="000000"/>
                            </a:outerShdw>
                          </a:effectLst>
                          <a:latin typeface="Times New Roman" pitchFamily="18" charset="0"/>
                          <a:cs typeface="Times New Roman" pitchFamily="18" charset="0"/>
                        </a:rPr>
                        <a:t>Etre</a:t>
                      </a:r>
                      <a:r>
                        <a:rPr kumimoji="0" lang="fr-FR" sz="2400" b="1" i="1" u="none" strike="noStrike" cap="none" normalizeH="0" baseline="0" dirty="0">
                          <a:ln>
                            <a:noFill/>
                          </a:ln>
                          <a:solidFill>
                            <a:srgbClr val="FF0000"/>
                          </a:solidFill>
                          <a:effectLst>
                            <a:outerShdw blurRad="38100" dist="38100" dir="2700000" algn="tl">
                              <a:srgbClr val="000000"/>
                            </a:outerShdw>
                          </a:effectLst>
                          <a:latin typeface="Times New Roman" pitchFamily="18" charset="0"/>
                          <a:cs typeface="Times New Roman" pitchFamily="18" charset="0"/>
                        </a:rPr>
                        <a:t> transparent</a:t>
                      </a:r>
                      <a:endParaRPr kumimoji="0" lang="fr-FR" sz="24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T="45722" marB="45722" anchor="ctr"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0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Communication (ex </a:t>
                      </a:r>
                      <a:r>
                        <a:rPr kumimoji="0" lang="fr-FR" sz="2000" b="1"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cs typeface="Times New Roman" pitchFamily="18" charset="0"/>
                        </a:rPr>
                        <a:t>players</a:t>
                      </a:r>
                      <a:r>
                        <a:rPr kumimoji="0" lang="fr-FR" sz="20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a:t>
                      </a:r>
                    </a:p>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0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FFT </a:t>
                      </a:r>
                      <a:r>
                        <a:rPr kumimoji="0" lang="fr-FR" sz="2000" b="1"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cs typeface="Times New Roman" pitchFamily="18" charset="0"/>
                        </a:rPr>
                        <a:t>is</a:t>
                      </a:r>
                      <a:r>
                        <a:rPr kumimoji="0" lang="fr-FR" sz="20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an association</a:t>
                      </a:r>
                    </a:p>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2000" b="1"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cs typeface="Times New Roman" pitchFamily="18" charset="0"/>
                        </a:rPr>
                        <a:t>Politic</a:t>
                      </a:r>
                      <a:r>
                        <a:rPr kumimoji="0" lang="fr-FR" sz="20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a:t>
                      </a:r>
                    </a:p>
                    <a:p>
                      <a:pPr marL="342900" marR="0" lvl="0" indent="-342900" algn="ctr" defTabSz="914400" rtl="0" eaLnBrk="1" fontAlgn="base" latinLnBrk="0" hangingPunct="1">
                        <a:lnSpc>
                          <a:spcPct val="100000"/>
                        </a:lnSpc>
                        <a:spcBef>
                          <a:spcPct val="0"/>
                        </a:spcBef>
                        <a:spcAft>
                          <a:spcPct val="0"/>
                        </a:spcAft>
                        <a:buClrTx/>
                        <a:buSzPct val="80000"/>
                        <a:buFontTx/>
                        <a:buNone/>
                        <a:tabLst/>
                      </a:pPr>
                      <a:endParaRPr kumimoji="0" lang="fr-FR" sz="20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T="45722" marB="45722"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2460626" y="1119188"/>
            <a:ext cx="1712913" cy="584200"/>
          </a:xfrm>
          <a:prstGeom prst="rect">
            <a:avLst/>
          </a:prstGeom>
          <a:solidFill>
            <a:srgbClr val="FFFF99"/>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Physical </a:t>
            </a:r>
          </a:p>
          <a:p>
            <a:pPr algn="ctr" eaLnBrk="1" hangingPunct="1">
              <a:spcBef>
                <a:spcPct val="0"/>
              </a:spcBef>
              <a:buClrTx/>
              <a:buSzTx/>
              <a:buFontTx/>
              <a:buNone/>
            </a:pPr>
            <a:r>
              <a:rPr lang="fr-FR" altLang="fr-FR" sz="1400" b="1">
                <a:latin typeface="Verdana" panose="020B0604030504040204" pitchFamily="34" charset="0"/>
              </a:rPr>
              <a:t>Resources</a:t>
            </a:r>
          </a:p>
        </p:txBody>
      </p:sp>
      <p:sp>
        <p:nvSpPr>
          <p:cNvPr id="72707" name="Text Box 3"/>
          <p:cNvSpPr txBox="1">
            <a:spLocks noChangeArrowheads="1"/>
          </p:cNvSpPr>
          <p:nvPr/>
        </p:nvSpPr>
        <p:spPr bwMode="auto">
          <a:xfrm>
            <a:off x="7945438" y="1119188"/>
            <a:ext cx="1884362" cy="584200"/>
          </a:xfrm>
          <a:prstGeom prst="rect">
            <a:avLst/>
          </a:prstGeom>
          <a:solidFill>
            <a:srgbClr val="FFFF99"/>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Relational</a:t>
            </a:r>
          </a:p>
          <a:p>
            <a:pPr algn="ctr" eaLnBrk="1" hangingPunct="1">
              <a:spcBef>
                <a:spcPct val="0"/>
              </a:spcBef>
              <a:buClrTx/>
              <a:buSzTx/>
              <a:buFontTx/>
              <a:buNone/>
            </a:pPr>
            <a:r>
              <a:rPr lang="fr-FR" altLang="fr-FR" sz="1400" b="1">
                <a:latin typeface="Verdana" panose="020B0604030504040204" pitchFamily="34" charset="0"/>
              </a:rPr>
              <a:t>Resources</a:t>
            </a:r>
          </a:p>
        </p:txBody>
      </p:sp>
      <p:sp>
        <p:nvSpPr>
          <p:cNvPr id="72708" name="Text Box 4"/>
          <p:cNvSpPr txBox="1">
            <a:spLocks noChangeArrowheads="1"/>
          </p:cNvSpPr>
          <p:nvPr/>
        </p:nvSpPr>
        <p:spPr bwMode="auto">
          <a:xfrm>
            <a:off x="5202238" y="1119188"/>
            <a:ext cx="1714500" cy="584200"/>
          </a:xfrm>
          <a:prstGeom prst="rect">
            <a:avLst/>
          </a:prstGeom>
          <a:solidFill>
            <a:srgbClr val="FFFF99"/>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Partner</a:t>
            </a:r>
          </a:p>
          <a:p>
            <a:pPr algn="ctr" eaLnBrk="1" hangingPunct="1">
              <a:spcBef>
                <a:spcPct val="0"/>
              </a:spcBef>
              <a:buClrTx/>
              <a:buSzTx/>
              <a:buFontTx/>
              <a:buNone/>
            </a:pPr>
            <a:r>
              <a:rPr lang="fr-FR" altLang="fr-FR" sz="1400" b="1">
                <a:latin typeface="Verdana" panose="020B0604030504040204" pitchFamily="34" charset="0"/>
              </a:rPr>
              <a:t>Resources</a:t>
            </a:r>
          </a:p>
        </p:txBody>
      </p:sp>
      <p:sp>
        <p:nvSpPr>
          <p:cNvPr id="72709" name="Text Box 5"/>
          <p:cNvSpPr txBox="1">
            <a:spLocks noChangeArrowheads="1"/>
          </p:cNvSpPr>
          <p:nvPr/>
        </p:nvSpPr>
        <p:spPr bwMode="auto">
          <a:xfrm>
            <a:off x="5232400" y="3455988"/>
            <a:ext cx="1943100" cy="584200"/>
          </a:xfrm>
          <a:prstGeom prst="rect">
            <a:avLst/>
          </a:prstGeom>
          <a:solidFill>
            <a:srgbClr val="FFFF99"/>
          </a:solidFill>
          <a:ln w="57150">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Reputational</a:t>
            </a:r>
          </a:p>
          <a:p>
            <a:pPr algn="ctr" eaLnBrk="1" hangingPunct="1">
              <a:spcBef>
                <a:spcPct val="0"/>
              </a:spcBef>
              <a:buClrTx/>
              <a:buSzTx/>
              <a:buFontTx/>
              <a:buNone/>
            </a:pPr>
            <a:r>
              <a:rPr lang="fr-FR" altLang="fr-FR" sz="1400" b="1">
                <a:latin typeface="Verdana" panose="020B0604030504040204" pitchFamily="34" charset="0"/>
              </a:rPr>
              <a:t>Resources</a:t>
            </a:r>
          </a:p>
          <a:p>
            <a:pPr eaLnBrk="1" hangingPunct="1">
              <a:spcBef>
                <a:spcPct val="0"/>
              </a:spcBef>
              <a:buClrTx/>
              <a:buSzTx/>
              <a:buFontTx/>
              <a:buNone/>
            </a:pPr>
            <a:endParaRPr lang="fr-FR" altLang="fr-FR" sz="1400" b="1">
              <a:latin typeface="Verdana" panose="020B0604030504040204" pitchFamily="34" charset="0"/>
            </a:endParaRPr>
          </a:p>
        </p:txBody>
      </p:sp>
      <p:sp>
        <p:nvSpPr>
          <p:cNvPr id="72710" name="Text Box 6"/>
          <p:cNvSpPr txBox="1">
            <a:spLocks noChangeArrowheads="1"/>
          </p:cNvSpPr>
          <p:nvPr/>
        </p:nvSpPr>
        <p:spPr bwMode="auto">
          <a:xfrm>
            <a:off x="5159375" y="6084888"/>
            <a:ext cx="2305050" cy="512762"/>
          </a:xfrm>
          <a:prstGeom prst="rect">
            <a:avLst/>
          </a:prstGeom>
          <a:solidFill>
            <a:srgbClr val="FFFF99"/>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Organisational</a:t>
            </a:r>
          </a:p>
          <a:p>
            <a:pPr algn="ctr" eaLnBrk="1" hangingPunct="1">
              <a:spcBef>
                <a:spcPct val="0"/>
              </a:spcBef>
              <a:buClrTx/>
              <a:buSzTx/>
              <a:buFontTx/>
              <a:buNone/>
            </a:pPr>
            <a:r>
              <a:rPr lang="fr-FR" altLang="fr-FR" sz="1400" b="1">
                <a:latin typeface="Verdana" panose="020B0604030504040204" pitchFamily="34" charset="0"/>
              </a:rPr>
              <a:t>Capabilities</a:t>
            </a:r>
          </a:p>
        </p:txBody>
      </p:sp>
      <p:sp>
        <p:nvSpPr>
          <p:cNvPr id="72711" name="Text Box 7"/>
          <p:cNvSpPr txBox="1">
            <a:spLocks noChangeArrowheads="1"/>
          </p:cNvSpPr>
          <p:nvPr/>
        </p:nvSpPr>
        <p:spPr bwMode="auto">
          <a:xfrm>
            <a:off x="1774825" y="3455988"/>
            <a:ext cx="1543050" cy="584200"/>
          </a:xfrm>
          <a:prstGeom prst="rect">
            <a:avLst/>
          </a:prstGeom>
          <a:solidFill>
            <a:srgbClr val="FFFF99"/>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Corporate</a:t>
            </a:r>
          </a:p>
          <a:p>
            <a:pPr algn="ctr" eaLnBrk="1" hangingPunct="1">
              <a:spcBef>
                <a:spcPct val="0"/>
              </a:spcBef>
              <a:buClrTx/>
              <a:buSzTx/>
              <a:buFontTx/>
              <a:buNone/>
            </a:pPr>
            <a:r>
              <a:rPr lang="fr-FR" altLang="fr-FR" sz="1400" b="1">
                <a:latin typeface="Verdana" panose="020B0604030504040204" pitchFamily="34" charset="0"/>
              </a:rPr>
              <a:t>Reputation</a:t>
            </a:r>
          </a:p>
        </p:txBody>
      </p:sp>
      <p:sp>
        <p:nvSpPr>
          <p:cNvPr id="72712" name="Text Box 8"/>
          <p:cNvSpPr txBox="1">
            <a:spLocks noChangeArrowheads="1"/>
          </p:cNvSpPr>
          <p:nvPr/>
        </p:nvSpPr>
        <p:spPr bwMode="auto">
          <a:xfrm>
            <a:off x="8629650" y="3455988"/>
            <a:ext cx="1714500" cy="584200"/>
          </a:xfrm>
          <a:prstGeom prst="rect">
            <a:avLst/>
          </a:prstGeom>
          <a:solidFill>
            <a:srgbClr val="FFFF99"/>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Sport</a:t>
            </a:r>
          </a:p>
          <a:p>
            <a:pPr algn="ctr" eaLnBrk="1" hangingPunct="1">
              <a:spcBef>
                <a:spcPct val="0"/>
              </a:spcBef>
              <a:buClrTx/>
              <a:buSzTx/>
              <a:buFontTx/>
              <a:buNone/>
            </a:pPr>
            <a:r>
              <a:rPr lang="fr-FR" altLang="fr-FR" sz="1400" b="1">
                <a:latin typeface="Verdana" panose="020B0604030504040204" pitchFamily="34" charset="0"/>
              </a:rPr>
              <a:t>Reputation</a:t>
            </a:r>
          </a:p>
        </p:txBody>
      </p:sp>
      <p:sp>
        <p:nvSpPr>
          <p:cNvPr id="72713" name="Text Box 9"/>
          <p:cNvSpPr txBox="1">
            <a:spLocks noChangeArrowheads="1"/>
          </p:cNvSpPr>
          <p:nvPr/>
        </p:nvSpPr>
        <p:spPr bwMode="auto">
          <a:xfrm>
            <a:off x="3660776" y="5208588"/>
            <a:ext cx="2055813" cy="584200"/>
          </a:xfrm>
          <a:prstGeom prst="rect">
            <a:avLst/>
          </a:prstGeom>
          <a:solidFill>
            <a:srgbClr val="FFFF99"/>
          </a:solidFill>
          <a:ln w="9525">
            <a:solidFill>
              <a:schemeClr val="tx1"/>
            </a:solidFill>
            <a:prstDash val="lgDash"/>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Learning</a:t>
            </a:r>
          </a:p>
        </p:txBody>
      </p:sp>
      <p:sp>
        <p:nvSpPr>
          <p:cNvPr id="72714" name="Text Box 10"/>
          <p:cNvSpPr txBox="1">
            <a:spLocks noChangeArrowheads="1"/>
          </p:cNvSpPr>
          <p:nvPr/>
        </p:nvSpPr>
        <p:spPr bwMode="auto">
          <a:xfrm>
            <a:off x="6916738" y="5208588"/>
            <a:ext cx="2055812" cy="584200"/>
          </a:xfrm>
          <a:prstGeom prst="rect">
            <a:avLst/>
          </a:prstGeom>
          <a:solidFill>
            <a:srgbClr val="FFFF99"/>
          </a:solidFill>
          <a:ln w="9525">
            <a:solidFill>
              <a:schemeClr val="tx1"/>
            </a:solidFill>
            <a:prstDash val="lgDash"/>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Forecasting</a:t>
            </a:r>
          </a:p>
          <a:p>
            <a:pPr eaLnBrk="1" hangingPunct="1">
              <a:spcBef>
                <a:spcPct val="0"/>
              </a:spcBef>
              <a:buClrTx/>
              <a:buSzTx/>
              <a:buFontTx/>
              <a:buNone/>
            </a:pPr>
            <a:endParaRPr lang="fr-FR" altLang="fr-FR" sz="1400" b="1">
              <a:latin typeface="Verdana" panose="020B0604030504040204" pitchFamily="34" charset="0"/>
            </a:endParaRPr>
          </a:p>
        </p:txBody>
      </p:sp>
      <p:sp>
        <p:nvSpPr>
          <p:cNvPr id="72715" name="Rectangle 11"/>
          <p:cNvSpPr>
            <a:spLocks noChangeArrowheads="1"/>
          </p:cNvSpPr>
          <p:nvPr/>
        </p:nvSpPr>
        <p:spPr bwMode="auto">
          <a:xfrm>
            <a:off x="2289176" y="5062538"/>
            <a:ext cx="7883525" cy="160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716" name="Text Box 12"/>
          <p:cNvSpPr txBox="1">
            <a:spLocks noChangeArrowheads="1"/>
          </p:cNvSpPr>
          <p:nvPr/>
        </p:nvSpPr>
        <p:spPr bwMode="auto">
          <a:xfrm>
            <a:off x="3317876" y="4332288"/>
            <a:ext cx="1370013" cy="438150"/>
          </a:xfrm>
          <a:prstGeom prst="rect">
            <a:avLst/>
          </a:prstGeom>
          <a:solidFill>
            <a:srgbClr val="FFFF99"/>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Protection</a:t>
            </a:r>
          </a:p>
        </p:txBody>
      </p:sp>
      <p:sp>
        <p:nvSpPr>
          <p:cNvPr id="72717" name="Text Box 13"/>
          <p:cNvSpPr txBox="1">
            <a:spLocks noChangeArrowheads="1"/>
          </p:cNvSpPr>
          <p:nvPr/>
        </p:nvSpPr>
        <p:spPr bwMode="auto">
          <a:xfrm>
            <a:off x="7751763" y="4292600"/>
            <a:ext cx="1541462" cy="438150"/>
          </a:xfrm>
          <a:prstGeom prst="rect">
            <a:avLst/>
          </a:prstGeom>
          <a:solidFill>
            <a:srgbClr val="FFFF99"/>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Exploitation</a:t>
            </a:r>
          </a:p>
        </p:txBody>
      </p:sp>
      <p:sp>
        <p:nvSpPr>
          <p:cNvPr id="72718" name="Line 14"/>
          <p:cNvSpPr>
            <a:spLocks noChangeShapeType="1"/>
          </p:cNvSpPr>
          <p:nvPr/>
        </p:nvSpPr>
        <p:spPr bwMode="auto">
          <a:xfrm flipH="1">
            <a:off x="7175500" y="3644900"/>
            <a:ext cx="1441450" cy="1588"/>
          </a:xfrm>
          <a:prstGeom prst="line">
            <a:avLst/>
          </a:prstGeom>
          <a:noFill/>
          <a:ln w="571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19" name="Line 15"/>
          <p:cNvSpPr>
            <a:spLocks noChangeShapeType="1"/>
          </p:cNvSpPr>
          <p:nvPr/>
        </p:nvSpPr>
        <p:spPr bwMode="auto">
          <a:xfrm>
            <a:off x="4173538" y="1265239"/>
            <a:ext cx="1028700" cy="15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20" name="Line 16"/>
          <p:cNvSpPr>
            <a:spLocks noChangeShapeType="1"/>
          </p:cNvSpPr>
          <p:nvPr/>
        </p:nvSpPr>
        <p:spPr bwMode="auto">
          <a:xfrm flipH="1">
            <a:off x="4173538" y="1557339"/>
            <a:ext cx="1028700" cy="15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21" name="Line 17"/>
          <p:cNvSpPr>
            <a:spLocks noChangeShapeType="1"/>
          </p:cNvSpPr>
          <p:nvPr/>
        </p:nvSpPr>
        <p:spPr bwMode="auto">
          <a:xfrm>
            <a:off x="6916738" y="1265239"/>
            <a:ext cx="1028700" cy="15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22" name="Line 18"/>
          <p:cNvSpPr>
            <a:spLocks noChangeShapeType="1"/>
          </p:cNvSpPr>
          <p:nvPr/>
        </p:nvSpPr>
        <p:spPr bwMode="auto">
          <a:xfrm flipH="1">
            <a:off x="6916738" y="1557339"/>
            <a:ext cx="1028700" cy="15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23" name="Line 19"/>
          <p:cNvSpPr>
            <a:spLocks noChangeShapeType="1"/>
          </p:cNvSpPr>
          <p:nvPr/>
        </p:nvSpPr>
        <p:spPr bwMode="auto">
          <a:xfrm flipH="1" flipV="1">
            <a:off x="3317876" y="1703388"/>
            <a:ext cx="2055813" cy="175260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24" name="Line 20"/>
          <p:cNvSpPr>
            <a:spLocks noChangeShapeType="1"/>
          </p:cNvSpPr>
          <p:nvPr/>
        </p:nvSpPr>
        <p:spPr bwMode="auto">
          <a:xfrm flipV="1">
            <a:off x="7088188" y="1703388"/>
            <a:ext cx="1884362" cy="175260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25" name="Line 21"/>
          <p:cNvSpPr>
            <a:spLocks noChangeShapeType="1"/>
          </p:cNvSpPr>
          <p:nvPr/>
        </p:nvSpPr>
        <p:spPr bwMode="auto">
          <a:xfrm>
            <a:off x="3832225" y="1703388"/>
            <a:ext cx="1976438" cy="1725612"/>
          </a:xfrm>
          <a:prstGeom prst="line">
            <a:avLst/>
          </a:prstGeom>
          <a:noFill/>
          <a:ln w="19050">
            <a:solidFill>
              <a:schemeClr val="tx1"/>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26" name="Line 22"/>
          <p:cNvSpPr>
            <a:spLocks noChangeShapeType="1"/>
          </p:cNvSpPr>
          <p:nvPr/>
        </p:nvSpPr>
        <p:spPr bwMode="auto">
          <a:xfrm flipH="1">
            <a:off x="6600826" y="1703388"/>
            <a:ext cx="1857375" cy="1725612"/>
          </a:xfrm>
          <a:prstGeom prst="line">
            <a:avLst/>
          </a:prstGeom>
          <a:noFill/>
          <a:ln w="19050">
            <a:solidFill>
              <a:schemeClr val="tx1"/>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27" name="Line 23"/>
          <p:cNvSpPr>
            <a:spLocks noChangeShapeType="1"/>
          </p:cNvSpPr>
          <p:nvPr/>
        </p:nvSpPr>
        <p:spPr bwMode="auto">
          <a:xfrm flipH="1">
            <a:off x="5880100" y="1703388"/>
            <a:ext cx="7938" cy="1725612"/>
          </a:xfrm>
          <a:prstGeom prst="line">
            <a:avLst/>
          </a:prstGeom>
          <a:noFill/>
          <a:ln w="19050">
            <a:solidFill>
              <a:schemeClr val="tx1"/>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28" name="Line 24"/>
          <p:cNvSpPr>
            <a:spLocks noChangeShapeType="1"/>
          </p:cNvSpPr>
          <p:nvPr/>
        </p:nvSpPr>
        <p:spPr bwMode="auto">
          <a:xfrm flipV="1">
            <a:off x="6383338" y="1703388"/>
            <a:ext cx="19050" cy="1725612"/>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72729" name="Line 25"/>
          <p:cNvSpPr>
            <a:spLocks noChangeShapeType="1"/>
          </p:cNvSpPr>
          <p:nvPr/>
        </p:nvSpPr>
        <p:spPr bwMode="auto">
          <a:xfrm>
            <a:off x="3287714" y="3644900"/>
            <a:ext cx="1944687" cy="1588"/>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30" name="Line 26"/>
          <p:cNvSpPr>
            <a:spLocks noChangeShapeType="1"/>
          </p:cNvSpPr>
          <p:nvPr/>
        </p:nvSpPr>
        <p:spPr bwMode="auto">
          <a:xfrm flipH="1" flipV="1">
            <a:off x="4800601" y="5805489"/>
            <a:ext cx="358775" cy="2873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31" name="Line 27"/>
          <p:cNvSpPr>
            <a:spLocks noChangeShapeType="1"/>
          </p:cNvSpPr>
          <p:nvPr/>
        </p:nvSpPr>
        <p:spPr bwMode="auto">
          <a:xfrm flipH="1" flipV="1">
            <a:off x="3503613" y="4797426"/>
            <a:ext cx="431800" cy="3603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32" name="Line 28"/>
          <p:cNvSpPr>
            <a:spLocks noChangeShapeType="1"/>
          </p:cNvSpPr>
          <p:nvPr/>
        </p:nvSpPr>
        <p:spPr bwMode="auto">
          <a:xfrm flipH="1" flipV="1">
            <a:off x="2855913" y="4076700"/>
            <a:ext cx="431800" cy="4318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33" name="Line 29"/>
          <p:cNvSpPr>
            <a:spLocks noChangeShapeType="1"/>
          </p:cNvSpPr>
          <p:nvPr/>
        </p:nvSpPr>
        <p:spPr bwMode="auto">
          <a:xfrm flipV="1">
            <a:off x="7464425" y="5805489"/>
            <a:ext cx="431800" cy="2873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34" name="Line 30"/>
          <p:cNvSpPr>
            <a:spLocks noChangeShapeType="1"/>
          </p:cNvSpPr>
          <p:nvPr/>
        </p:nvSpPr>
        <p:spPr bwMode="auto">
          <a:xfrm flipV="1">
            <a:off x="8401051" y="4724401"/>
            <a:ext cx="574675" cy="5048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35" name="Line 31"/>
          <p:cNvSpPr>
            <a:spLocks noChangeShapeType="1"/>
          </p:cNvSpPr>
          <p:nvPr/>
        </p:nvSpPr>
        <p:spPr bwMode="auto">
          <a:xfrm flipV="1">
            <a:off x="9336088" y="4076701"/>
            <a:ext cx="431800" cy="3603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1981200" y="382138"/>
            <a:ext cx="82296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fr-FR" sz="4400" b="1" dirty="0">
                <a:effectLst>
                  <a:outerShdw blurRad="38100" dist="38100" dir="2700000" algn="tl">
                    <a:srgbClr val="000000"/>
                  </a:outerShdw>
                </a:effectLst>
                <a:latin typeface="Arial" charset="0"/>
              </a:rPr>
              <a:t>Cascade of assets</a:t>
            </a:r>
          </a:p>
        </p:txBody>
      </p:sp>
      <p:pic>
        <p:nvPicPr>
          <p:cNvPr id="73731" name="Picture 3"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6" y="1484313"/>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4"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150" y="3789363"/>
            <a:ext cx="38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33" name="Group 5"/>
          <p:cNvGrpSpPr>
            <a:grpSpLocks/>
          </p:cNvGrpSpPr>
          <p:nvPr/>
        </p:nvGrpSpPr>
        <p:grpSpPr bwMode="auto">
          <a:xfrm>
            <a:off x="2352676" y="5334000"/>
            <a:ext cx="6919913" cy="1257300"/>
            <a:chOff x="2342" y="6919"/>
            <a:chExt cx="6912" cy="1584"/>
          </a:xfrm>
        </p:grpSpPr>
        <p:sp>
          <p:nvSpPr>
            <p:cNvPr id="73784" name="Line 6"/>
            <p:cNvSpPr>
              <a:spLocks noChangeShapeType="1"/>
            </p:cNvSpPr>
            <p:nvPr/>
          </p:nvSpPr>
          <p:spPr bwMode="auto">
            <a:xfrm>
              <a:off x="2342" y="7063"/>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85" name="Line 7"/>
            <p:cNvSpPr>
              <a:spLocks noChangeShapeType="1"/>
            </p:cNvSpPr>
            <p:nvPr/>
          </p:nvSpPr>
          <p:spPr bwMode="auto">
            <a:xfrm>
              <a:off x="2342" y="8503"/>
              <a:ext cx="69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86" name="Line 8"/>
            <p:cNvSpPr>
              <a:spLocks noChangeShapeType="1"/>
            </p:cNvSpPr>
            <p:nvPr/>
          </p:nvSpPr>
          <p:spPr bwMode="auto">
            <a:xfrm flipV="1">
              <a:off x="9254" y="6919"/>
              <a:ext cx="0" cy="15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73734" name="Group 9"/>
          <p:cNvGrpSpPr>
            <a:grpSpLocks/>
          </p:cNvGrpSpPr>
          <p:nvPr/>
        </p:nvGrpSpPr>
        <p:grpSpPr bwMode="auto">
          <a:xfrm>
            <a:off x="3938589" y="1104900"/>
            <a:ext cx="1298575" cy="800100"/>
            <a:chOff x="4070" y="7"/>
            <a:chExt cx="1296" cy="1008"/>
          </a:xfrm>
        </p:grpSpPr>
        <p:sp>
          <p:nvSpPr>
            <p:cNvPr id="73781" name="Line 10"/>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82" name="Line 11"/>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83" name="Line 12"/>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73735" name="Group 13"/>
          <p:cNvGrpSpPr>
            <a:grpSpLocks/>
          </p:cNvGrpSpPr>
          <p:nvPr/>
        </p:nvGrpSpPr>
        <p:grpSpPr bwMode="auto">
          <a:xfrm rot="-1244874">
            <a:off x="4948239" y="2133600"/>
            <a:ext cx="1296987" cy="800100"/>
            <a:chOff x="4070" y="7"/>
            <a:chExt cx="1296" cy="1008"/>
          </a:xfrm>
        </p:grpSpPr>
        <p:sp>
          <p:nvSpPr>
            <p:cNvPr id="73778" name="Line 14"/>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79" name="Line 15"/>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80" name="Line 16"/>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73736" name="Group 17"/>
          <p:cNvGrpSpPr>
            <a:grpSpLocks/>
          </p:cNvGrpSpPr>
          <p:nvPr/>
        </p:nvGrpSpPr>
        <p:grpSpPr bwMode="auto">
          <a:xfrm rot="-1765081">
            <a:off x="5811839" y="3276600"/>
            <a:ext cx="1298575" cy="800100"/>
            <a:chOff x="4070" y="7"/>
            <a:chExt cx="1296" cy="1008"/>
          </a:xfrm>
        </p:grpSpPr>
        <p:sp>
          <p:nvSpPr>
            <p:cNvPr id="73775" name="Line 18"/>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76" name="Line 19"/>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77" name="Line 20"/>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73737" name="Group 21"/>
          <p:cNvGrpSpPr>
            <a:grpSpLocks/>
          </p:cNvGrpSpPr>
          <p:nvPr/>
        </p:nvGrpSpPr>
        <p:grpSpPr bwMode="auto">
          <a:xfrm rot="-1244874">
            <a:off x="6532564" y="4419600"/>
            <a:ext cx="1298575" cy="800100"/>
            <a:chOff x="4070" y="7"/>
            <a:chExt cx="1296" cy="1008"/>
          </a:xfrm>
        </p:grpSpPr>
        <p:sp>
          <p:nvSpPr>
            <p:cNvPr id="73772" name="Line 22"/>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73" name="Line 23"/>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74" name="Line 24"/>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73738" name="Rectangle 25"/>
          <p:cNvSpPr>
            <a:spLocks noChangeArrowheads="1"/>
          </p:cNvSpPr>
          <p:nvPr/>
        </p:nvSpPr>
        <p:spPr bwMode="auto">
          <a:xfrm>
            <a:off x="2352676" y="1104900"/>
            <a:ext cx="720725" cy="5486400"/>
          </a:xfrm>
          <a:prstGeom prst="rect">
            <a:avLst/>
          </a:prstGeom>
          <a:noFill/>
          <a:ln w="19050"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3739" name="Line 26"/>
          <p:cNvSpPr>
            <a:spLocks noChangeShapeType="1"/>
          </p:cNvSpPr>
          <p:nvPr/>
        </p:nvSpPr>
        <p:spPr bwMode="auto">
          <a:xfrm flipV="1">
            <a:off x="2566988" y="2819400"/>
            <a:ext cx="2813050" cy="33338"/>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40" name="Line 27"/>
          <p:cNvSpPr>
            <a:spLocks noChangeShapeType="1"/>
          </p:cNvSpPr>
          <p:nvPr/>
        </p:nvSpPr>
        <p:spPr bwMode="auto">
          <a:xfrm flipH="1" flipV="1">
            <a:off x="2424114" y="5084764"/>
            <a:ext cx="4541837" cy="20637"/>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46460" name="Freeform 28"/>
          <p:cNvSpPr>
            <a:spLocks/>
          </p:cNvSpPr>
          <p:nvPr/>
        </p:nvSpPr>
        <p:spPr bwMode="auto">
          <a:xfrm>
            <a:off x="5091113" y="1790700"/>
            <a:ext cx="577850" cy="457200"/>
          </a:xfrm>
          <a:custGeom>
            <a:avLst/>
            <a:gdLst>
              <a:gd name="T0" fmla="*/ 0 w 720"/>
              <a:gd name="T1" fmla="*/ 0 h 720"/>
              <a:gd name="T2" fmla="*/ 2147483646 w 720"/>
              <a:gd name="T3" fmla="*/ 2147483646 h 720"/>
              <a:gd name="T4" fmla="*/ 2147483646 w 720"/>
              <a:gd name="T5" fmla="*/ 2147483646 h 720"/>
              <a:gd name="T6" fmla="*/ 0 60000 65536"/>
              <a:gd name="T7" fmla="*/ 0 60000 65536"/>
              <a:gd name="T8" fmla="*/ 0 60000 65536"/>
            </a:gdLst>
            <a:ahLst/>
            <a:cxnLst>
              <a:cxn ang="T6">
                <a:pos x="T0" y="T1"/>
              </a:cxn>
              <a:cxn ang="T7">
                <a:pos x="T2" y="T3"/>
              </a:cxn>
              <a:cxn ang="T8">
                <a:pos x="T4" y="T5"/>
              </a:cxn>
            </a:cxnLst>
            <a:rect l="0" t="0" r="r" b="b"/>
            <a:pathLst>
              <a:path w="720" h="720">
                <a:moveTo>
                  <a:pt x="0" y="0"/>
                </a:moveTo>
                <a:cubicBezTo>
                  <a:pt x="210" y="30"/>
                  <a:pt x="420" y="60"/>
                  <a:pt x="540" y="180"/>
                </a:cubicBezTo>
                <a:cubicBezTo>
                  <a:pt x="660" y="300"/>
                  <a:pt x="690" y="630"/>
                  <a:pt x="720" y="72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3742" name="AutoShape 29"/>
          <p:cNvSpPr>
            <a:spLocks noChangeArrowheads="1"/>
          </p:cNvSpPr>
          <p:nvPr/>
        </p:nvSpPr>
        <p:spPr bwMode="auto">
          <a:xfrm>
            <a:off x="3071814" y="1557339"/>
            <a:ext cx="865187" cy="2873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525">
            <a:solidFill>
              <a:srgbClr val="000000"/>
            </a:solidFill>
            <a:miter lim="800000"/>
            <a:headEnd/>
            <a:tailEnd/>
          </a:ln>
        </p:spPr>
        <p:txBody>
          <a:bodyPr/>
          <a:lstStyle/>
          <a:p>
            <a:endParaRPr lang="fr-FR"/>
          </a:p>
        </p:txBody>
      </p:sp>
      <p:sp>
        <p:nvSpPr>
          <p:cNvPr id="73743" name="Line 30"/>
          <p:cNvSpPr>
            <a:spLocks noChangeShapeType="1"/>
          </p:cNvSpPr>
          <p:nvPr/>
        </p:nvSpPr>
        <p:spPr bwMode="auto">
          <a:xfrm>
            <a:off x="2352676" y="5676900"/>
            <a:ext cx="6919913" cy="0"/>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fr-FR"/>
          </a:p>
        </p:txBody>
      </p:sp>
      <p:sp>
        <p:nvSpPr>
          <p:cNvPr id="73744" name="Rectangle 31"/>
          <p:cNvSpPr>
            <a:spLocks noChangeArrowheads="1"/>
          </p:cNvSpPr>
          <p:nvPr/>
        </p:nvSpPr>
        <p:spPr bwMode="auto">
          <a:xfrm>
            <a:off x="2279650" y="5661025"/>
            <a:ext cx="6985000" cy="914400"/>
          </a:xfrm>
          <a:prstGeom prst="rect">
            <a:avLst/>
          </a:prstGeom>
          <a:solidFill>
            <a:srgbClr val="CCFFFF">
              <a:alpha val="30196"/>
            </a:srgbClr>
          </a:solidFill>
          <a:ln w="9525">
            <a:solidFill>
              <a:srgbClr val="000000"/>
            </a:solidFill>
            <a:prstDash val="dashDot"/>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46464" name="Text Box 32"/>
          <p:cNvSpPr txBox="1">
            <a:spLocks noChangeArrowheads="1"/>
          </p:cNvSpPr>
          <p:nvPr/>
        </p:nvSpPr>
        <p:spPr bwMode="auto">
          <a:xfrm>
            <a:off x="7680325" y="5661025"/>
            <a:ext cx="17272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Stock of resources</a:t>
            </a:r>
          </a:p>
        </p:txBody>
      </p:sp>
      <p:sp>
        <p:nvSpPr>
          <p:cNvPr id="146465" name="Text Box 33"/>
          <p:cNvSpPr txBox="1">
            <a:spLocks noChangeArrowheads="1"/>
          </p:cNvSpPr>
          <p:nvPr/>
        </p:nvSpPr>
        <p:spPr bwMode="auto">
          <a:xfrm>
            <a:off x="4151313" y="1052513"/>
            <a:ext cx="2089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Reputational</a:t>
            </a:r>
          </a:p>
          <a:p>
            <a:pPr algn="ctr" eaLnBrk="1" hangingPunct="1">
              <a:spcBef>
                <a:spcPct val="0"/>
              </a:spcBef>
              <a:buClrTx/>
              <a:buSzTx/>
              <a:buFontTx/>
              <a:buNone/>
            </a:pPr>
            <a:r>
              <a:rPr lang="fr-FR" altLang="fr-FR" sz="1400" b="1">
                <a:latin typeface="Verdana" panose="020B0604030504040204" pitchFamily="34" charset="0"/>
              </a:rPr>
              <a:t>Resources</a:t>
            </a:r>
          </a:p>
          <a:p>
            <a:pPr algn="ctr" eaLnBrk="1" hangingPunct="1">
              <a:spcBef>
                <a:spcPct val="0"/>
              </a:spcBef>
              <a:buClrTx/>
              <a:buSzTx/>
              <a:buFontTx/>
              <a:buNone/>
            </a:pPr>
            <a:r>
              <a:rPr lang="fr-FR" altLang="fr-FR" sz="1400" b="1">
                <a:latin typeface="Verdana" panose="020B0604030504040204" pitchFamily="34" charset="0"/>
              </a:rPr>
              <a:t>« axes »</a:t>
            </a:r>
          </a:p>
        </p:txBody>
      </p:sp>
      <p:sp>
        <p:nvSpPr>
          <p:cNvPr id="146466" name="Text Box 34"/>
          <p:cNvSpPr txBox="1">
            <a:spLocks noChangeArrowheads="1"/>
          </p:cNvSpPr>
          <p:nvPr/>
        </p:nvSpPr>
        <p:spPr bwMode="auto">
          <a:xfrm>
            <a:off x="5303839" y="2133600"/>
            <a:ext cx="20843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Partnership</a:t>
            </a:r>
          </a:p>
          <a:p>
            <a:pPr algn="ctr" eaLnBrk="1" hangingPunct="1">
              <a:spcBef>
                <a:spcPct val="0"/>
              </a:spcBef>
              <a:buClrTx/>
              <a:buSzTx/>
              <a:buFontTx/>
              <a:buNone/>
            </a:pPr>
            <a:r>
              <a:rPr lang="fr-FR" altLang="fr-FR" sz="1400" b="1">
                <a:latin typeface="Verdana" panose="020B0604030504040204" pitchFamily="34" charset="0"/>
              </a:rPr>
              <a:t>Resources</a:t>
            </a:r>
          </a:p>
          <a:p>
            <a:pPr algn="ctr" eaLnBrk="1" hangingPunct="1">
              <a:spcBef>
                <a:spcPct val="0"/>
              </a:spcBef>
              <a:buClrTx/>
              <a:buSzTx/>
              <a:buFontTx/>
              <a:buNone/>
            </a:pPr>
            <a:endParaRPr lang="fr-FR" altLang="fr-FR" sz="1400" b="1">
              <a:latin typeface="Verdana" panose="020B0604030504040204" pitchFamily="34" charset="0"/>
            </a:endParaRPr>
          </a:p>
        </p:txBody>
      </p:sp>
      <p:sp>
        <p:nvSpPr>
          <p:cNvPr id="146467" name="Freeform 35"/>
          <p:cNvSpPr>
            <a:spLocks/>
          </p:cNvSpPr>
          <p:nvPr/>
        </p:nvSpPr>
        <p:spPr bwMode="auto">
          <a:xfrm>
            <a:off x="2208214" y="1700214"/>
            <a:ext cx="1800225" cy="5157787"/>
          </a:xfrm>
          <a:custGeom>
            <a:avLst/>
            <a:gdLst>
              <a:gd name="T0" fmla="*/ 2147483646 w 3060"/>
              <a:gd name="T1" fmla="*/ 2147483646 h 7980"/>
              <a:gd name="T2" fmla="*/ 2147483646 w 3060"/>
              <a:gd name="T3" fmla="*/ 2147483646 h 7980"/>
              <a:gd name="T4" fmla="*/ 2147483646 w 3060"/>
              <a:gd name="T5" fmla="*/ 0 h 7980"/>
              <a:gd name="T6" fmla="*/ 0 60000 65536"/>
              <a:gd name="T7" fmla="*/ 0 60000 65536"/>
              <a:gd name="T8" fmla="*/ 0 60000 65536"/>
            </a:gdLst>
            <a:ahLst/>
            <a:cxnLst>
              <a:cxn ang="T6">
                <a:pos x="T0" y="T1"/>
              </a:cxn>
              <a:cxn ang="T7">
                <a:pos x="T2" y="T3"/>
              </a:cxn>
              <a:cxn ang="T8">
                <a:pos x="T4" y="T5"/>
              </a:cxn>
            </a:cxnLst>
            <a:rect l="0" t="0" r="r" b="b"/>
            <a:pathLst>
              <a:path w="3060" h="7980">
                <a:moveTo>
                  <a:pt x="3060" y="6840"/>
                </a:moveTo>
                <a:cubicBezTo>
                  <a:pt x="1890" y="7410"/>
                  <a:pt x="720" y="7980"/>
                  <a:pt x="360" y="6840"/>
                </a:cubicBezTo>
                <a:cubicBezTo>
                  <a:pt x="0" y="5700"/>
                  <a:pt x="810" y="1140"/>
                  <a:pt x="900" y="0"/>
                </a:cubicBezTo>
              </a:path>
            </a:pathLst>
          </a:custGeom>
          <a:noFill/>
          <a:ln w="76200">
            <a:solidFill>
              <a:srgbClr val="000000"/>
            </a:solidFill>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6468" name="Text Box 36"/>
          <p:cNvSpPr txBox="1">
            <a:spLocks noChangeArrowheads="1"/>
          </p:cNvSpPr>
          <p:nvPr/>
        </p:nvSpPr>
        <p:spPr bwMode="auto">
          <a:xfrm>
            <a:off x="6256339" y="3141663"/>
            <a:ext cx="250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Physical</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46469" name="Text Box 37"/>
          <p:cNvSpPr txBox="1">
            <a:spLocks noChangeArrowheads="1"/>
          </p:cNvSpPr>
          <p:nvPr/>
        </p:nvSpPr>
        <p:spPr bwMode="auto">
          <a:xfrm>
            <a:off x="6859589" y="4292600"/>
            <a:ext cx="276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Relational</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46470" name="AutoShape 38"/>
          <p:cNvSpPr>
            <a:spLocks noChangeArrowheads="1"/>
          </p:cNvSpPr>
          <p:nvPr/>
        </p:nvSpPr>
        <p:spPr bwMode="auto">
          <a:xfrm>
            <a:off x="8040689" y="1557338"/>
            <a:ext cx="2376487" cy="1117600"/>
          </a:xfrm>
          <a:prstGeom prst="flowChartAlternateProcess">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Learning</a:t>
            </a:r>
          </a:p>
          <a:p>
            <a:pPr algn="ctr" eaLnBrk="1" hangingPunct="1">
              <a:spcBef>
                <a:spcPct val="0"/>
              </a:spcBef>
              <a:buClrTx/>
              <a:buSzTx/>
              <a:buFontTx/>
              <a:buNone/>
            </a:pPr>
            <a:r>
              <a:rPr lang="fr-FR" altLang="fr-FR" sz="1800" b="1"/>
              <a:t>Organizational</a:t>
            </a:r>
          </a:p>
          <a:p>
            <a:pPr algn="ctr" eaLnBrk="1" hangingPunct="1">
              <a:spcBef>
                <a:spcPct val="0"/>
              </a:spcBef>
              <a:buClrTx/>
              <a:buSzTx/>
              <a:buFontTx/>
              <a:buNone/>
            </a:pPr>
            <a:r>
              <a:rPr lang="fr-FR" altLang="fr-FR" sz="1800" b="1"/>
              <a:t>Capabilities</a:t>
            </a:r>
          </a:p>
        </p:txBody>
      </p:sp>
      <p:sp>
        <p:nvSpPr>
          <p:cNvPr id="146471" name="Freeform 39"/>
          <p:cNvSpPr>
            <a:spLocks/>
          </p:cNvSpPr>
          <p:nvPr/>
        </p:nvSpPr>
        <p:spPr bwMode="auto">
          <a:xfrm>
            <a:off x="7974014" y="4876801"/>
            <a:ext cx="858837" cy="784225"/>
          </a:xfrm>
          <a:custGeom>
            <a:avLst/>
            <a:gdLst>
              <a:gd name="T0" fmla="*/ 0 w 900"/>
              <a:gd name="T1" fmla="*/ 0 h 1080"/>
              <a:gd name="T2" fmla="*/ 2147483646 w 900"/>
              <a:gd name="T3" fmla="*/ 2147483646 h 1080"/>
              <a:gd name="T4" fmla="*/ 2147483646 w 900"/>
              <a:gd name="T5" fmla="*/ 2147483646 h 1080"/>
              <a:gd name="T6" fmla="*/ 0 60000 65536"/>
              <a:gd name="T7" fmla="*/ 0 60000 65536"/>
              <a:gd name="T8" fmla="*/ 0 60000 65536"/>
            </a:gdLst>
            <a:ahLst/>
            <a:cxnLst>
              <a:cxn ang="T6">
                <a:pos x="T0" y="T1"/>
              </a:cxn>
              <a:cxn ang="T7">
                <a:pos x="T2" y="T3"/>
              </a:cxn>
              <a:cxn ang="T8">
                <a:pos x="T4" y="T5"/>
              </a:cxn>
            </a:cxnLst>
            <a:rect l="0" t="0" r="r" b="b"/>
            <a:pathLst>
              <a:path w="900" h="1080">
                <a:moveTo>
                  <a:pt x="0" y="0"/>
                </a:moveTo>
                <a:cubicBezTo>
                  <a:pt x="195" y="0"/>
                  <a:pt x="390" y="0"/>
                  <a:pt x="540" y="180"/>
                </a:cubicBezTo>
                <a:cubicBezTo>
                  <a:pt x="690" y="360"/>
                  <a:pt x="840" y="930"/>
                  <a:pt x="900" y="108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6472" name="Freeform 40"/>
          <p:cNvSpPr>
            <a:spLocks/>
          </p:cNvSpPr>
          <p:nvPr/>
        </p:nvSpPr>
        <p:spPr bwMode="auto">
          <a:xfrm>
            <a:off x="6672263" y="2636839"/>
            <a:ext cx="431800" cy="504825"/>
          </a:xfrm>
          <a:custGeom>
            <a:avLst/>
            <a:gdLst>
              <a:gd name="T0" fmla="*/ 0 w 272"/>
              <a:gd name="T1" fmla="*/ 0 h 318"/>
              <a:gd name="T2" fmla="*/ 2147483646 w 272"/>
              <a:gd name="T3" fmla="*/ 2147483646 h 318"/>
              <a:gd name="T4" fmla="*/ 2147483646 w 272"/>
              <a:gd name="T5" fmla="*/ 2147483646 h 318"/>
              <a:gd name="T6" fmla="*/ 0 60000 65536"/>
              <a:gd name="T7" fmla="*/ 0 60000 65536"/>
              <a:gd name="T8" fmla="*/ 0 60000 65536"/>
            </a:gdLst>
            <a:ahLst/>
            <a:cxnLst>
              <a:cxn ang="T6">
                <a:pos x="T0" y="T1"/>
              </a:cxn>
              <a:cxn ang="T7">
                <a:pos x="T2" y="T3"/>
              </a:cxn>
              <a:cxn ang="T8">
                <a:pos x="T4" y="T5"/>
              </a:cxn>
            </a:cxnLst>
            <a:rect l="0" t="0" r="r" b="b"/>
            <a:pathLst>
              <a:path w="272" h="318">
                <a:moveTo>
                  <a:pt x="0" y="0"/>
                </a:moveTo>
                <a:cubicBezTo>
                  <a:pt x="91" y="64"/>
                  <a:pt x="182" y="128"/>
                  <a:pt x="227" y="181"/>
                </a:cubicBezTo>
                <a:cubicBezTo>
                  <a:pt x="272" y="234"/>
                  <a:pt x="265" y="295"/>
                  <a:pt x="272" y="31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6473" name="Freeform 41"/>
          <p:cNvSpPr>
            <a:spLocks/>
          </p:cNvSpPr>
          <p:nvPr/>
        </p:nvSpPr>
        <p:spPr bwMode="auto">
          <a:xfrm>
            <a:off x="7535864" y="3716338"/>
            <a:ext cx="420687" cy="576262"/>
          </a:xfrm>
          <a:custGeom>
            <a:avLst/>
            <a:gdLst>
              <a:gd name="T0" fmla="*/ 0 w 265"/>
              <a:gd name="T1" fmla="*/ 0 h 363"/>
              <a:gd name="T2" fmla="*/ 2147483646 w 265"/>
              <a:gd name="T3" fmla="*/ 2147483646 h 363"/>
              <a:gd name="T4" fmla="*/ 2147483646 w 265"/>
              <a:gd name="T5" fmla="*/ 2147483646 h 363"/>
              <a:gd name="T6" fmla="*/ 0 60000 65536"/>
              <a:gd name="T7" fmla="*/ 0 60000 65536"/>
              <a:gd name="T8" fmla="*/ 0 60000 65536"/>
            </a:gdLst>
            <a:ahLst/>
            <a:cxnLst>
              <a:cxn ang="T6">
                <a:pos x="T0" y="T1"/>
              </a:cxn>
              <a:cxn ang="T7">
                <a:pos x="T2" y="T3"/>
              </a:cxn>
              <a:cxn ang="T8">
                <a:pos x="T4" y="T5"/>
              </a:cxn>
            </a:cxnLst>
            <a:rect l="0" t="0" r="r" b="b"/>
            <a:pathLst>
              <a:path w="265" h="363">
                <a:moveTo>
                  <a:pt x="0" y="0"/>
                </a:moveTo>
                <a:cubicBezTo>
                  <a:pt x="94" y="106"/>
                  <a:pt x="189" y="213"/>
                  <a:pt x="227" y="273"/>
                </a:cubicBezTo>
                <a:cubicBezTo>
                  <a:pt x="265" y="333"/>
                  <a:pt x="227" y="348"/>
                  <a:pt x="227" y="36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6474" name="Freeform 42"/>
          <p:cNvSpPr>
            <a:spLocks/>
          </p:cNvSpPr>
          <p:nvPr/>
        </p:nvSpPr>
        <p:spPr bwMode="auto">
          <a:xfrm>
            <a:off x="3432175" y="1773238"/>
            <a:ext cx="4535488" cy="360362"/>
          </a:xfrm>
          <a:custGeom>
            <a:avLst/>
            <a:gdLst>
              <a:gd name="T0" fmla="*/ 2147483646 w 2706"/>
              <a:gd name="T1" fmla="*/ 2147483646 h 227"/>
              <a:gd name="T2" fmla="*/ 2147483646 w 2706"/>
              <a:gd name="T3" fmla="*/ 2147483646 h 227"/>
              <a:gd name="T4" fmla="*/ 2147483646 w 2706"/>
              <a:gd name="T5" fmla="*/ 0 h 227"/>
              <a:gd name="T6" fmla="*/ 0 60000 65536"/>
              <a:gd name="T7" fmla="*/ 0 60000 65536"/>
              <a:gd name="T8" fmla="*/ 0 60000 65536"/>
            </a:gdLst>
            <a:ahLst/>
            <a:cxnLst>
              <a:cxn ang="T6">
                <a:pos x="T0" y="T1"/>
              </a:cxn>
              <a:cxn ang="T7">
                <a:pos x="T2" y="T3"/>
              </a:cxn>
              <a:cxn ang="T8">
                <a:pos x="T4" y="T5"/>
              </a:cxn>
            </a:cxnLst>
            <a:rect l="0" t="0" r="r" b="b"/>
            <a:pathLst>
              <a:path w="2706" h="227">
                <a:moveTo>
                  <a:pt x="2706" y="227"/>
                </a:moveTo>
                <a:cubicBezTo>
                  <a:pt x="1746" y="223"/>
                  <a:pt x="786" y="219"/>
                  <a:pt x="393" y="181"/>
                </a:cubicBezTo>
                <a:cubicBezTo>
                  <a:pt x="0" y="143"/>
                  <a:pt x="355" y="30"/>
                  <a:pt x="348"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6475" name="Freeform 43"/>
          <p:cNvSpPr>
            <a:spLocks/>
          </p:cNvSpPr>
          <p:nvPr/>
        </p:nvSpPr>
        <p:spPr bwMode="auto">
          <a:xfrm>
            <a:off x="4835526" y="2636839"/>
            <a:ext cx="3205163" cy="623887"/>
          </a:xfrm>
          <a:custGeom>
            <a:avLst/>
            <a:gdLst>
              <a:gd name="T0" fmla="*/ 2147483646 w 2019"/>
              <a:gd name="T1" fmla="*/ 0 h 393"/>
              <a:gd name="T2" fmla="*/ 2147483646 w 2019"/>
              <a:gd name="T3" fmla="*/ 2147483646 h 393"/>
              <a:gd name="T4" fmla="*/ 2147483646 w 2019"/>
              <a:gd name="T5" fmla="*/ 2147483646 h 393"/>
              <a:gd name="T6" fmla="*/ 0 60000 65536"/>
              <a:gd name="T7" fmla="*/ 0 60000 65536"/>
              <a:gd name="T8" fmla="*/ 0 60000 65536"/>
            </a:gdLst>
            <a:ahLst/>
            <a:cxnLst>
              <a:cxn ang="T6">
                <a:pos x="T0" y="T1"/>
              </a:cxn>
              <a:cxn ang="T7">
                <a:pos x="T2" y="T3"/>
              </a:cxn>
              <a:cxn ang="T8">
                <a:pos x="T4" y="T5"/>
              </a:cxn>
            </a:cxnLst>
            <a:rect l="0" t="0" r="r" b="b"/>
            <a:pathLst>
              <a:path w="2019" h="393">
                <a:moveTo>
                  <a:pt x="2019" y="0"/>
                </a:moveTo>
                <a:cubicBezTo>
                  <a:pt x="1304" y="166"/>
                  <a:pt x="590" y="333"/>
                  <a:pt x="295" y="363"/>
                </a:cubicBezTo>
                <a:cubicBezTo>
                  <a:pt x="0" y="393"/>
                  <a:pt x="250" y="211"/>
                  <a:pt x="250" y="181"/>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6476" name="Freeform 44"/>
          <p:cNvSpPr>
            <a:spLocks/>
          </p:cNvSpPr>
          <p:nvPr/>
        </p:nvSpPr>
        <p:spPr bwMode="auto">
          <a:xfrm>
            <a:off x="5711826" y="2708276"/>
            <a:ext cx="3624263" cy="1681163"/>
          </a:xfrm>
          <a:custGeom>
            <a:avLst/>
            <a:gdLst>
              <a:gd name="T0" fmla="*/ 2147483646 w 2306"/>
              <a:gd name="T1" fmla="*/ 0 h 1104"/>
              <a:gd name="T2" fmla="*/ 2147483646 w 2306"/>
              <a:gd name="T3" fmla="*/ 2147483646 h 1104"/>
              <a:gd name="T4" fmla="*/ 2147483646 w 2306"/>
              <a:gd name="T5" fmla="*/ 2147483646 h 1104"/>
              <a:gd name="T6" fmla="*/ 2147483646 w 2306"/>
              <a:gd name="T7" fmla="*/ 2147483646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6" h="1104">
                <a:moveTo>
                  <a:pt x="2056" y="0"/>
                </a:moveTo>
                <a:cubicBezTo>
                  <a:pt x="2181" y="294"/>
                  <a:pt x="2306" y="589"/>
                  <a:pt x="2011" y="771"/>
                </a:cubicBezTo>
                <a:cubicBezTo>
                  <a:pt x="1716" y="953"/>
                  <a:pt x="574" y="1074"/>
                  <a:pt x="287" y="1089"/>
                </a:cubicBezTo>
                <a:cubicBezTo>
                  <a:pt x="0" y="1104"/>
                  <a:pt x="287" y="900"/>
                  <a:pt x="287" y="8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6477" name="Freeform 45"/>
          <p:cNvSpPr>
            <a:spLocks/>
          </p:cNvSpPr>
          <p:nvPr/>
        </p:nvSpPr>
        <p:spPr bwMode="auto">
          <a:xfrm>
            <a:off x="6011864" y="2708276"/>
            <a:ext cx="4548187" cy="2976563"/>
          </a:xfrm>
          <a:custGeom>
            <a:avLst/>
            <a:gdLst>
              <a:gd name="T0" fmla="*/ 2147483646 w 2865"/>
              <a:gd name="T1" fmla="*/ 0 h 1875"/>
              <a:gd name="T2" fmla="*/ 2147483646 w 2865"/>
              <a:gd name="T3" fmla="*/ 2147483646 h 1875"/>
              <a:gd name="T4" fmla="*/ 2147483646 w 2865"/>
              <a:gd name="T5" fmla="*/ 2147483646 h 1875"/>
              <a:gd name="T6" fmla="*/ 2147483646 w 2865"/>
              <a:gd name="T7" fmla="*/ 2147483646 h 18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65" h="1875">
                <a:moveTo>
                  <a:pt x="2502" y="0"/>
                </a:moveTo>
                <a:cubicBezTo>
                  <a:pt x="2683" y="650"/>
                  <a:pt x="2865" y="1301"/>
                  <a:pt x="2502" y="1588"/>
                </a:cubicBezTo>
                <a:cubicBezTo>
                  <a:pt x="2139" y="1875"/>
                  <a:pt x="650" y="1724"/>
                  <a:pt x="325" y="1724"/>
                </a:cubicBezTo>
                <a:cubicBezTo>
                  <a:pt x="0" y="1724"/>
                  <a:pt x="514" y="1611"/>
                  <a:pt x="552" y="1588"/>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73759" name="Picture 46"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4" y="494188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0" name="Picture 47"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9" y="263683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61" name="Line 48"/>
          <p:cNvSpPr>
            <a:spLocks noChangeShapeType="1"/>
          </p:cNvSpPr>
          <p:nvPr/>
        </p:nvSpPr>
        <p:spPr bwMode="auto">
          <a:xfrm flipV="1">
            <a:off x="3071813" y="1700213"/>
            <a:ext cx="863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762" name="Line 49"/>
          <p:cNvSpPr>
            <a:spLocks noChangeShapeType="1"/>
          </p:cNvSpPr>
          <p:nvPr/>
        </p:nvSpPr>
        <p:spPr bwMode="auto">
          <a:xfrm>
            <a:off x="2495550" y="4005263"/>
            <a:ext cx="360045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46482" name="Text Box 50"/>
          <p:cNvSpPr txBox="1">
            <a:spLocks noChangeArrowheads="1"/>
          </p:cNvSpPr>
          <p:nvPr/>
        </p:nvSpPr>
        <p:spPr bwMode="auto">
          <a:xfrm>
            <a:off x="4079876" y="5803900"/>
            <a:ext cx="37449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b="1"/>
              <a:t>Dynamic Capabilities</a:t>
            </a:r>
          </a:p>
          <a:p>
            <a:pPr eaLnBrk="1" hangingPunct="1">
              <a:spcBef>
                <a:spcPct val="0"/>
              </a:spcBef>
              <a:buClrTx/>
              <a:buSzTx/>
              <a:buFontTx/>
              <a:buNone/>
            </a:pPr>
            <a:r>
              <a:rPr lang="fr-FR" altLang="fr-FR" sz="1800" b="1"/>
              <a:t>« Bricolage  »</a:t>
            </a:r>
          </a:p>
        </p:txBody>
      </p:sp>
      <p:sp>
        <p:nvSpPr>
          <p:cNvPr id="146483" name="Line 51"/>
          <p:cNvSpPr>
            <a:spLocks noChangeShapeType="1"/>
          </p:cNvSpPr>
          <p:nvPr/>
        </p:nvSpPr>
        <p:spPr bwMode="auto">
          <a:xfrm>
            <a:off x="2424114" y="5084763"/>
            <a:ext cx="4751387"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6484" name="Freeform 52"/>
          <p:cNvSpPr>
            <a:spLocks/>
          </p:cNvSpPr>
          <p:nvPr/>
        </p:nvSpPr>
        <p:spPr bwMode="auto">
          <a:xfrm>
            <a:off x="2676525" y="1700214"/>
            <a:ext cx="1835150" cy="288925"/>
          </a:xfrm>
          <a:custGeom>
            <a:avLst/>
            <a:gdLst>
              <a:gd name="T0" fmla="*/ 2147483646 w 703"/>
              <a:gd name="T1" fmla="*/ 2147483646 h 212"/>
              <a:gd name="T2" fmla="*/ 2147483646 w 703"/>
              <a:gd name="T3" fmla="*/ 2147483646 h 212"/>
              <a:gd name="T4" fmla="*/ 2147483646 w 703"/>
              <a:gd name="T5" fmla="*/ 2147483646 h 212"/>
              <a:gd name="T6" fmla="*/ 0 60000 65536"/>
              <a:gd name="T7" fmla="*/ 0 60000 65536"/>
              <a:gd name="T8" fmla="*/ 0 60000 65536"/>
            </a:gdLst>
            <a:ahLst/>
            <a:cxnLst>
              <a:cxn ang="T6">
                <a:pos x="T0" y="T1"/>
              </a:cxn>
              <a:cxn ang="T7">
                <a:pos x="T2" y="T3"/>
              </a:cxn>
              <a:cxn ang="T8">
                <a:pos x="T4" y="T5"/>
              </a:cxn>
            </a:cxnLst>
            <a:rect l="0" t="0" r="r" b="b"/>
            <a:pathLst>
              <a:path w="703" h="212">
                <a:moveTo>
                  <a:pt x="22" y="212"/>
                </a:moveTo>
                <a:cubicBezTo>
                  <a:pt x="11" y="136"/>
                  <a:pt x="0" y="60"/>
                  <a:pt x="113" y="30"/>
                </a:cubicBezTo>
                <a:cubicBezTo>
                  <a:pt x="226" y="0"/>
                  <a:pt x="605" y="30"/>
                  <a:pt x="703" y="30"/>
                </a:cubicBezTo>
              </a:path>
            </a:pathLst>
          </a:custGeom>
          <a:noFill/>
          <a:ln w="25400" cap="flat">
            <a:solidFill>
              <a:srgbClr val="000000"/>
            </a:solidFill>
            <a:prstDash val="dash"/>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6485" name="Line 53"/>
          <p:cNvSpPr>
            <a:spLocks noChangeShapeType="1"/>
          </p:cNvSpPr>
          <p:nvPr/>
        </p:nvSpPr>
        <p:spPr bwMode="auto">
          <a:xfrm>
            <a:off x="2495550" y="4005263"/>
            <a:ext cx="40322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6486" name="Line 54"/>
          <p:cNvSpPr>
            <a:spLocks noChangeShapeType="1"/>
          </p:cNvSpPr>
          <p:nvPr/>
        </p:nvSpPr>
        <p:spPr bwMode="auto">
          <a:xfrm>
            <a:off x="2566988" y="2852738"/>
            <a:ext cx="309721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3768" name="Freeform 55"/>
          <p:cNvSpPr>
            <a:spLocks/>
          </p:cNvSpPr>
          <p:nvPr/>
        </p:nvSpPr>
        <p:spPr bwMode="auto">
          <a:xfrm>
            <a:off x="4008439" y="1268413"/>
            <a:ext cx="885825" cy="633412"/>
          </a:xfrm>
          <a:custGeom>
            <a:avLst/>
            <a:gdLst>
              <a:gd name="T0" fmla="*/ 2147483646 w 695"/>
              <a:gd name="T1" fmla="*/ 2147483646 h 433"/>
              <a:gd name="T2" fmla="*/ 2147483646 w 695"/>
              <a:gd name="T3" fmla="*/ 2147483646 h 433"/>
              <a:gd name="T4" fmla="*/ 2147483646 w 695"/>
              <a:gd name="T5" fmla="*/ 2147483646 h 433"/>
              <a:gd name="T6" fmla="*/ 2147483646 w 695"/>
              <a:gd name="T7" fmla="*/ 2147483646 h 433"/>
              <a:gd name="T8" fmla="*/ 2147483646 w 695"/>
              <a:gd name="T9" fmla="*/ 2147483646 h 433"/>
              <a:gd name="T10" fmla="*/ 2147483646 w 695"/>
              <a:gd name="T11" fmla="*/ 2147483646 h 433"/>
              <a:gd name="T12" fmla="*/ 2147483646 w 695"/>
              <a:gd name="T13" fmla="*/ 2147483646 h 433"/>
              <a:gd name="T14" fmla="*/ 2147483646 w 695"/>
              <a:gd name="T15" fmla="*/ 2147483646 h 433"/>
              <a:gd name="T16" fmla="*/ 2147483646 w 695"/>
              <a:gd name="T17" fmla="*/ 2147483646 h 433"/>
              <a:gd name="T18" fmla="*/ 2147483646 w 695"/>
              <a:gd name="T19" fmla="*/ 2147483646 h 433"/>
              <a:gd name="T20" fmla="*/ 2147483646 w 695"/>
              <a:gd name="T21" fmla="*/ 2147483646 h 433"/>
              <a:gd name="T22" fmla="*/ 2147483646 w 695"/>
              <a:gd name="T23" fmla="*/ 2147483646 h 433"/>
              <a:gd name="T24" fmla="*/ 2147483646 w 695"/>
              <a:gd name="T25" fmla="*/ 2147483646 h 433"/>
              <a:gd name="T26" fmla="*/ 2147483646 w 695"/>
              <a:gd name="T27" fmla="*/ 2147483646 h 433"/>
              <a:gd name="T28" fmla="*/ 2147483646 w 695"/>
              <a:gd name="T29" fmla="*/ 2147483646 h 433"/>
              <a:gd name="T30" fmla="*/ 2147483646 w 695"/>
              <a:gd name="T31" fmla="*/ 2147483646 h 433"/>
              <a:gd name="T32" fmla="*/ 2147483646 w 695"/>
              <a:gd name="T33" fmla="*/ 2147483646 h 433"/>
              <a:gd name="T34" fmla="*/ 2147483646 w 695"/>
              <a:gd name="T35" fmla="*/ 2147483646 h 433"/>
              <a:gd name="T36" fmla="*/ 2147483646 w 695"/>
              <a:gd name="T37" fmla="*/ 2147483646 h 433"/>
              <a:gd name="T38" fmla="*/ 2147483646 w 695"/>
              <a:gd name="T39" fmla="*/ 2147483646 h 433"/>
              <a:gd name="T40" fmla="*/ 2147483646 w 695"/>
              <a:gd name="T41" fmla="*/ 2147483646 h 433"/>
              <a:gd name="T42" fmla="*/ 2147483646 w 695"/>
              <a:gd name="T43" fmla="*/ 2147483646 h 4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5" h="433">
                <a:moveTo>
                  <a:pt x="693" y="433"/>
                </a:moveTo>
                <a:cubicBezTo>
                  <a:pt x="587" y="422"/>
                  <a:pt x="479" y="426"/>
                  <a:pt x="373" y="414"/>
                </a:cubicBezTo>
                <a:cubicBezTo>
                  <a:pt x="342" y="411"/>
                  <a:pt x="326" y="368"/>
                  <a:pt x="309" y="350"/>
                </a:cubicBezTo>
                <a:cubicBezTo>
                  <a:pt x="292" y="332"/>
                  <a:pt x="276" y="330"/>
                  <a:pt x="254" y="323"/>
                </a:cubicBezTo>
                <a:cubicBezTo>
                  <a:pt x="203" y="247"/>
                  <a:pt x="287" y="365"/>
                  <a:pt x="181" y="259"/>
                </a:cubicBezTo>
                <a:cubicBezTo>
                  <a:pt x="166" y="244"/>
                  <a:pt x="153" y="225"/>
                  <a:pt x="135" y="213"/>
                </a:cubicBezTo>
                <a:cubicBezTo>
                  <a:pt x="126" y="207"/>
                  <a:pt x="116" y="202"/>
                  <a:pt x="108" y="195"/>
                </a:cubicBezTo>
                <a:cubicBezTo>
                  <a:pt x="43" y="138"/>
                  <a:pt x="88" y="158"/>
                  <a:pt x="35" y="140"/>
                </a:cubicBezTo>
                <a:cubicBezTo>
                  <a:pt x="26" y="127"/>
                  <a:pt x="0" y="103"/>
                  <a:pt x="26" y="85"/>
                </a:cubicBezTo>
                <a:lnTo>
                  <a:pt x="108" y="58"/>
                </a:lnTo>
                <a:cubicBezTo>
                  <a:pt x="108" y="58"/>
                  <a:pt x="108" y="58"/>
                  <a:pt x="108" y="58"/>
                </a:cubicBezTo>
                <a:cubicBezTo>
                  <a:pt x="134" y="41"/>
                  <a:pt x="155" y="20"/>
                  <a:pt x="181" y="3"/>
                </a:cubicBezTo>
                <a:cubicBezTo>
                  <a:pt x="215" y="7"/>
                  <a:pt x="255" y="0"/>
                  <a:pt x="282" y="21"/>
                </a:cubicBezTo>
                <a:cubicBezTo>
                  <a:pt x="299" y="34"/>
                  <a:pt x="327" y="67"/>
                  <a:pt x="327" y="67"/>
                </a:cubicBezTo>
                <a:cubicBezTo>
                  <a:pt x="341" y="105"/>
                  <a:pt x="367" y="136"/>
                  <a:pt x="401" y="158"/>
                </a:cubicBezTo>
                <a:cubicBezTo>
                  <a:pt x="417" y="183"/>
                  <a:pt x="417" y="191"/>
                  <a:pt x="446" y="204"/>
                </a:cubicBezTo>
                <a:cubicBezTo>
                  <a:pt x="464" y="212"/>
                  <a:pt x="501" y="222"/>
                  <a:pt x="501" y="222"/>
                </a:cubicBezTo>
                <a:cubicBezTo>
                  <a:pt x="507" y="228"/>
                  <a:pt x="514" y="234"/>
                  <a:pt x="519" y="241"/>
                </a:cubicBezTo>
                <a:cubicBezTo>
                  <a:pt x="524" y="249"/>
                  <a:pt x="523" y="261"/>
                  <a:pt x="529" y="268"/>
                </a:cubicBezTo>
                <a:cubicBezTo>
                  <a:pt x="536" y="276"/>
                  <a:pt x="548" y="279"/>
                  <a:pt x="556" y="286"/>
                </a:cubicBezTo>
                <a:cubicBezTo>
                  <a:pt x="600" y="322"/>
                  <a:pt x="640" y="360"/>
                  <a:pt x="675" y="405"/>
                </a:cubicBezTo>
                <a:cubicBezTo>
                  <a:pt x="695" y="431"/>
                  <a:pt x="693" y="414"/>
                  <a:pt x="693" y="433"/>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3769" name="Freeform 56"/>
          <p:cNvSpPr>
            <a:spLocks/>
          </p:cNvSpPr>
          <p:nvPr/>
        </p:nvSpPr>
        <p:spPr bwMode="auto">
          <a:xfrm>
            <a:off x="5087938" y="2349500"/>
            <a:ext cx="895350" cy="611188"/>
          </a:xfrm>
          <a:custGeom>
            <a:avLst/>
            <a:gdLst>
              <a:gd name="T0" fmla="*/ 2147483646 w 692"/>
              <a:gd name="T1" fmla="*/ 2147483646 h 372"/>
              <a:gd name="T2" fmla="*/ 2147483646 w 692"/>
              <a:gd name="T3" fmla="*/ 2147483646 h 372"/>
              <a:gd name="T4" fmla="*/ 2147483646 w 692"/>
              <a:gd name="T5" fmla="*/ 2147483646 h 372"/>
              <a:gd name="T6" fmla="*/ 2147483646 w 692"/>
              <a:gd name="T7" fmla="*/ 2147483646 h 372"/>
              <a:gd name="T8" fmla="*/ 2147483646 w 692"/>
              <a:gd name="T9" fmla="*/ 2147483646 h 372"/>
              <a:gd name="T10" fmla="*/ 2147483646 w 692"/>
              <a:gd name="T11" fmla="*/ 2147483646 h 372"/>
              <a:gd name="T12" fmla="*/ 2147483646 w 692"/>
              <a:gd name="T13" fmla="*/ 2147483646 h 372"/>
              <a:gd name="T14" fmla="*/ 2147483646 w 692"/>
              <a:gd name="T15" fmla="*/ 2147483646 h 372"/>
              <a:gd name="T16" fmla="*/ 2147483646 w 692"/>
              <a:gd name="T17" fmla="*/ 2147483646 h 372"/>
              <a:gd name="T18" fmla="*/ 2147483646 w 692"/>
              <a:gd name="T19" fmla="*/ 2147483646 h 372"/>
              <a:gd name="T20" fmla="*/ 2147483646 w 692"/>
              <a:gd name="T21" fmla="*/ 2147483646 h 372"/>
              <a:gd name="T22" fmla="*/ 2147483646 w 692"/>
              <a:gd name="T23" fmla="*/ 2147483646 h 372"/>
              <a:gd name="T24" fmla="*/ 2147483646 w 692"/>
              <a:gd name="T25" fmla="*/ 2147483646 h 372"/>
              <a:gd name="T26" fmla="*/ 2147483646 w 692"/>
              <a:gd name="T27" fmla="*/ 2147483646 h 372"/>
              <a:gd name="T28" fmla="*/ 2147483646 w 692"/>
              <a:gd name="T29" fmla="*/ 2147483646 h 372"/>
              <a:gd name="T30" fmla="*/ 2147483646 w 692"/>
              <a:gd name="T31" fmla="*/ 2147483646 h 372"/>
              <a:gd name="T32" fmla="*/ 2147483646 w 692"/>
              <a:gd name="T33" fmla="*/ 2147483646 h 3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2" h="372">
                <a:moveTo>
                  <a:pt x="672" y="272"/>
                </a:moveTo>
                <a:cubicBezTo>
                  <a:pt x="604" y="316"/>
                  <a:pt x="692" y="266"/>
                  <a:pt x="544" y="299"/>
                </a:cubicBezTo>
                <a:cubicBezTo>
                  <a:pt x="514" y="306"/>
                  <a:pt x="489" y="372"/>
                  <a:pt x="489" y="372"/>
                </a:cubicBezTo>
                <a:cubicBezTo>
                  <a:pt x="468" y="369"/>
                  <a:pt x="446" y="368"/>
                  <a:pt x="425" y="363"/>
                </a:cubicBezTo>
                <a:cubicBezTo>
                  <a:pt x="406" y="359"/>
                  <a:pt x="370" y="345"/>
                  <a:pt x="370" y="345"/>
                </a:cubicBezTo>
                <a:cubicBezTo>
                  <a:pt x="291" y="261"/>
                  <a:pt x="170" y="222"/>
                  <a:pt x="59" y="208"/>
                </a:cubicBezTo>
                <a:cubicBezTo>
                  <a:pt x="24" y="195"/>
                  <a:pt x="16" y="188"/>
                  <a:pt x="4" y="153"/>
                </a:cubicBezTo>
                <a:cubicBezTo>
                  <a:pt x="17" y="47"/>
                  <a:pt x="0" y="98"/>
                  <a:pt x="68" y="52"/>
                </a:cubicBezTo>
                <a:cubicBezTo>
                  <a:pt x="103" y="0"/>
                  <a:pt x="81" y="16"/>
                  <a:pt x="187" y="34"/>
                </a:cubicBezTo>
                <a:cubicBezTo>
                  <a:pt x="206" y="37"/>
                  <a:pt x="224" y="46"/>
                  <a:pt x="242" y="52"/>
                </a:cubicBezTo>
                <a:cubicBezTo>
                  <a:pt x="251" y="55"/>
                  <a:pt x="269" y="61"/>
                  <a:pt x="269" y="61"/>
                </a:cubicBezTo>
                <a:cubicBezTo>
                  <a:pt x="306" y="98"/>
                  <a:pt x="268" y="65"/>
                  <a:pt x="315" y="89"/>
                </a:cubicBezTo>
                <a:cubicBezTo>
                  <a:pt x="332" y="98"/>
                  <a:pt x="344" y="116"/>
                  <a:pt x="361" y="125"/>
                </a:cubicBezTo>
                <a:cubicBezTo>
                  <a:pt x="410" y="149"/>
                  <a:pt x="474" y="172"/>
                  <a:pt x="525" y="189"/>
                </a:cubicBezTo>
                <a:cubicBezTo>
                  <a:pt x="533" y="192"/>
                  <a:pt x="572" y="204"/>
                  <a:pt x="580" y="208"/>
                </a:cubicBezTo>
                <a:cubicBezTo>
                  <a:pt x="599" y="219"/>
                  <a:pt x="635" y="244"/>
                  <a:pt x="635" y="244"/>
                </a:cubicBezTo>
                <a:cubicBezTo>
                  <a:pt x="647" y="281"/>
                  <a:pt x="634" y="272"/>
                  <a:pt x="672" y="272"/>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3770" name="Freeform 57"/>
          <p:cNvSpPr>
            <a:spLocks/>
          </p:cNvSpPr>
          <p:nvPr/>
        </p:nvSpPr>
        <p:spPr bwMode="auto">
          <a:xfrm>
            <a:off x="5951538" y="3500439"/>
            <a:ext cx="933450" cy="549275"/>
          </a:xfrm>
          <a:custGeom>
            <a:avLst/>
            <a:gdLst>
              <a:gd name="T0" fmla="*/ 2147483646 w 709"/>
              <a:gd name="T1" fmla="*/ 2147483646 h 316"/>
              <a:gd name="T2" fmla="*/ 2147483646 w 709"/>
              <a:gd name="T3" fmla="*/ 2147483646 h 316"/>
              <a:gd name="T4" fmla="*/ 2147483646 w 709"/>
              <a:gd name="T5" fmla="*/ 2147483646 h 316"/>
              <a:gd name="T6" fmla="*/ 2147483646 w 709"/>
              <a:gd name="T7" fmla="*/ 2147483646 h 316"/>
              <a:gd name="T8" fmla="*/ 2147483646 w 709"/>
              <a:gd name="T9" fmla="*/ 2147483646 h 316"/>
              <a:gd name="T10" fmla="*/ 2147483646 w 709"/>
              <a:gd name="T11" fmla="*/ 2147483646 h 316"/>
              <a:gd name="T12" fmla="*/ 2147483646 w 709"/>
              <a:gd name="T13" fmla="*/ 2147483646 h 316"/>
              <a:gd name="T14" fmla="*/ 2147483646 w 709"/>
              <a:gd name="T15" fmla="*/ 2147483646 h 316"/>
              <a:gd name="T16" fmla="*/ 2147483646 w 709"/>
              <a:gd name="T17" fmla="*/ 2147483646 h 316"/>
              <a:gd name="T18" fmla="*/ 2147483646 w 709"/>
              <a:gd name="T19" fmla="*/ 2147483646 h 316"/>
              <a:gd name="T20" fmla="*/ 2147483646 w 709"/>
              <a:gd name="T21" fmla="*/ 2147483646 h 316"/>
              <a:gd name="T22" fmla="*/ 2147483646 w 709"/>
              <a:gd name="T23" fmla="*/ 2147483646 h 316"/>
              <a:gd name="T24" fmla="*/ 2147483646 w 709"/>
              <a:gd name="T25" fmla="*/ 2147483646 h 316"/>
              <a:gd name="T26" fmla="*/ 2147483646 w 709"/>
              <a:gd name="T27" fmla="*/ 2147483646 h 316"/>
              <a:gd name="T28" fmla="*/ 2147483646 w 709"/>
              <a:gd name="T29" fmla="*/ 2147483646 h 3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9" h="316">
                <a:moveTo>
                  <a:pt x="706" y="197"/>
                </a:moveTo>
                <a:cubicBezTo>
                  <a:pt x="642" y="218"/>
                  <a:pt x="637" y="231"/>
                  <a:pt x="578" y="270"/>
                </a:cubicBezTo>
                <a:cubicBezTo>
                  <a:pt x="551" y="288"/>
                  <a:pt x="547" y="305"/>
                  <a:pt x="514" y="316"/>
                </a:cubicBezTo>
                <a:cubicBezTo>
                  <a:pt x="468" y="313"/>
                  <a:pt x="422" y="312"/>
                  <a:pt x="377" y="307"/>
                </a:cubicBezTo>
                <a:cubicBezTo>
                  <a:pt x="348" y="304"/>
                  <a:pt x="323" y="283"/>
                  <a:pt x="294" y="279"/>
                </a:cubicBezTo>
                <a:cubicBezTo>
                  <a:pt x="230" y="271"/>
                  <a:pt x="166" y="268"/>
                  <a:pt x="102" y="261"/>
                </a:cubicBezTo>
                <a:cubicBezTo>
                  <a:pt x="84" y="255"/>
                  <a:pt x="65" y="249"/>
                  <a:pt x="47" y="243"/>
                </a:cubicBezTo>
                <a:cubicBezTo>
                  <a:pt x="38" y="240"/>
                  <a:pt x="20" y="234"/>
                  <a:pt x="20" y="234"/>
                </a:cubicBezTo>
                <a:cubicBezTo>
                  <a:pt x="0" y="172"/>
                  <a:pt x="14" y="240"/>
                  <a:pt x="29" y="179"/>
                </a:cubicBezTo>
                <a:cubicBezTo>
                  <a:pt x="51" y="90"/>
                  <a:pt x="21" y="102"/>
                  <a:pt x="84" y="60"/>
                </a:cubicBezTo>
                <a:cubicBezTo>
                  <a:pt x="87" y="51"/>
                  <a:pt x="86" y="39"/>
                  <a:pt x="93" y="32"/>
                </a:cubicBezTo>
                <a:cubicBezTo>
                  <a:pt x="125" y="0"/>
                  <a:pt x="255" y="53"/>
                  <a:pt x="294" y="69"/>
                </a:cubicBezTo>
                <a:cubicBezTo>
                  <a:pt x="343" y="115"/>
                  <a:pt x="491" y="120"/>
                  <a:pt x="550" y="124"/>
                </a:cubicBezTo>
                <a:cubicBezTo>
                  <a:pt x="599" y="140"/>
                  <a:pt x="644" y="159"/>
                  <a:pt x="687" y="188"/>
                </a:cubicBezTo>
                <a:cubicBezTo>
                  <a:pt x="709" y="220"/>
                  <a:pt x="706" y="226"/>
                  <a:pt x="706" y="197"/>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3771" name="Freeform 58"/>
          <p:cNvSpPr>
            <a:spLocks/>
          </p:cNvSpPr>
          <p:nvPr/>
        </p:nvSpPr>
        <p:spPr bwMode="auto">
          <a:xfrm>
            <a:off x="6672263" y="4724401"/>
            <a:ext cx="876300" cy="500063"/>
          </a:xfrm>
          <a:custGeom>
            <a:avLst/>
            <a:gdLst>
              <a:gd name="T0" fmla="*/ 2147483646 w 674"/>
              <a:gd name="T1" fmla="*/ 2147483646 h 332"/>
              <a:gd name="T2" fmla="*/ 2147483646 w 674"/>
              <a:gd name="T3" fmla="*/ 2147483646 h 332"/>
              <a:gd name="T4" fmla="*/ 2147483646 w 674"/>
              <a:gd name="T5" fmla="*/ 2147483646 h 332"/>
              <a:gd name="T6" fmla="*/ 2147483646 w 674"/>
              <a:gd name="T7" fmla="*/ 2147483646 h 332"/>
              <a:gd name="T8" fmla="*/ 2147483646 w 674"/>
              <a:gd name="T9" fmla="*/ 2147483646 h 332"/>
              <a:gd name="T10" fmla="*/ 2147483646 w 674"/>
              <a:gd name="T11" fmla="*/ 2147483646 h 332"/>
              <a:gd name="T12" fmla="*/ 2147483646 w 674"/>
              <a:gd name="T13" fmla="*/ 2147483646 h 332"/>
              <a:gd name="T14" fmla="*/ 2147483646 w 674"/>
              <a:gd name="T15" fmla="*/ 2147483646 h 332"/>
              <a:gd name="T16" fmla="*/ 2147483646 w 674"/>
              <a:gd name="T17" fmla="*/ 2147483646 h 332"/>
              <a:gd name="T18" fmla="*/ 2147483646 w 674"/>
              <a:gd name="T19" fmla="*/ 2147483646 h 332"/>
              <a:gd name="T20" fmla="*/ 2147483646 w 674"/>
              <a:gd name="T21" fmla="*/ 2147483646 h 332"/>
              <a:gd name="T22" fmla="*/ 2147483646 w 674"/>
              <a:gd name="T23" fmla="*/ 2147483646 h 332"/>
              <a:gd name="T24" fmla="*/ 2147483646 w 674"/>
              <a:gd name="T25" fmla="*/ 2147483646 h 332"/>
              <a:gd name="T26" fmla="*/ 2147483646 w 674"/>
              <a:gd name="T27" fmla="*/ 2147483646 h 332"/>
              <a:gd name="T28" fmla="*/ 2147483646 w 674"/>
              <a:gd name="T29" fmla="*/ 2147483646 h 332"/>
              <a:gd name="T30" fmla="*/ 2147483646 w 674"/>
              <a:gd name="T31" fmla="*/ 2147483646 h 332"/>
              <a:gd name="T32" fmla="*/ 2147483646 w 674"/>
              <a:gd name="T33" fmla="*/ 2147483646 h 332"/>
              <a:gd name="T34" fmla="*/ 2147483646 w 674"/>
              <a:gd name="T35" fmla="*/ 2147483646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74" h="332">
                <a:moveTo>
                  <a:pt x="655" y="250"/>
                </a:moveTo>
                <a:cubicBezTo>
                  <a:pt x="613" y="264"/>
                  <a:pt x="570" y="266"/>
                  <a:pt x="527" y="278"/>
                </a:cubicBezTo>
                <a:cubicBezTo>
                  <a:pt x="507" y="309"/>
                  <a:pt x="498" y="320"/>
                  <a:pt x="463" y="332"/>
                </a:cubicBezTo>
                <a:cubicBezTo>
                  <a:pt x="454" y="329"/>
                  <a:pt x="444" y="328"/>
                  <a:pt x="436" y="323"/>
                </a:cubicBezTo>
                <a:cubicBezTo>
                  <a:pt x="428" y="319"/>
                  <a:pt x="425" y="309"/>
                  <a:pt x="417" y="305"/>
                </a:cubicBezTo>
                <a:cubicBezTo>
                  <a:pt x="400" y="297"/>
                  <a:pt x="380" y="293"/>
                  <a:pt x="362" y="287"/>
                </a:cubicBezTo>
                <a:cubicBezTo>
                  <a:pt x="353" y="284"/>
                  <a:pt x="335" y="278"/>
                  <a:pt x="335" y="278"/>
                </a:cubicBezTo>
                <a:cubicBezTo>
                  <a:pt x="296" y="251"/>
                  <a:pt x="259" y="205"/>
                  <a:pt x="216" y="186"/>
                </a:cubicBezTo>
                <a:cubicBezTo>
                  <a:pt x="154" y="159"/>
                  <a:pt x="89" y="163"/>
                  <a:pt x="24" y="150"/>
                </a:cubicBezTo>
                <a:cubicBezTo>
                  <a:pt x="0" y="76"/>
                  <a:pt x="34" y="68"/>
                  <a:pt x="79" y="31"/>
                </a:cubicBezTo>
                <a:cubicBezTo>
                  <a:pt x="115" y="1"/>
                  <a:pt x="76" y="19"/>
                  <a:pt x="125" y="3"/>
                </a:cubicBezTo>
                <a:cubicBezTo>
                  <a:pt x="253" y="14"/>
                  <a:pt x="200" y="0"/>
                  <a:pt x="289" y="31"/>
                </a:cubicBezTo>
                <a:cubicBezTo>
                  <a:pt x="299" y="35"/>
                  <a:pt x="307" y="45"/>
                  <a:pt x="317" y="49"/>
                </a:cubicBezTo>
                <a:cubicBezTo>
                  <a:pt x="335" y="57"/>
                  <a:pt x="372" y="67"/>
                  <a:pt x="372" y="67"/>
                </a:cubicBezTo>
                <a:cubicBezTo>
                  <a:pt x="406" y="90"/>
                  <a:pt x="440" y="114"/>
                  <a:pt x="472" y="140"/>
                </a:cubicBezTo>
                <a:cubicBezTo>
                  <a:pt x="479" y="146"/>
                  <a:pt x="482" y="155"/>
                  <a:pt x="490" y="159"/>
                </a:cubicBezTo>
                <a:cubicBezTo>
                  <a:pt x="526" y="177"/>
                  <a:pt x="571" y="182"/>
                  <a:pt x="609" y="195"/>
                </a:cubicBezTo>
                <a:cubicBezTo>
                  <a:pt x="670" y="236"/>
                  <a:pt x="674" y="212"/>
                  <a:pt x="655" y="250"/>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46434"/>
                                        </p:tgtEl>
                                      </p:cBhvr>
                                    </p:animEffect>
                                    <p:set>
                                      <p:cBhvr>
                                        <p:cTn id="7" dur="1" fill="hold">
                                          <p:stCondLst>
                                            <p:cond delay="499"/>
                                          </p:stCondLst>
                                        </p:cTn>
                                        <p:tgtEl>
                                          <p:spTgt spid="14643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46465"/>
                                        </p:tgtEl>
                                        <p:attrNameLst>
                                          <p:attrName>style.visibility</p:attrName>
                                        </p:attrNameLst>
                                      </p:cBhvr>
                                      <p:to>
                                        <p:strVal val="visible"/>
                                      </p:to>
                                    </p:set>
                                    <p:animEffect transition="in" filter="strips(downLeft)">
                                      <p:cBhvr>
                                        <p:cTn id="12" dur="500"/>
                                        <p:tgtEl>
                                          <p:spTgt spid="146465"/>
                                        </p:tgtEl>
                                      </p:cBhvr>
                                    </p:animEffect>
                                  </p:childTnLst>
                                </p:cTn>
                              </p:par>
                            </p:childTnLst>
                          </p:cTn>
                        </p:par>
                        <p:par>
                          <p:cTn id="13" fill="hold" nodeType="afterGroup">
                            <p:stCondLst>
                              <p:cond delay="500"/>
                            </p:stCondLst>
                            <p:childTnLst>
                              <p:par>
                                <p:cTn id="14" presetID="17" presetClass="entr" presetSubtype="1" fill="hold" grpId="0" nodeType="afterEffect">
                                  <p:stCondLst>
                                    <p:cond delay="0"/>
                                  </p:stCondLst>
                                  <p:childTnLst>
                                    <p:set>
                                      <p:cBhvr>
                                        <p:cTn id="15" dur="1" fill="hold">
                                          <p:stCondLst>
                                            <p:cond delay="0"/>
                                          </p:stCondLst>
                                        </p:cTn>
                                        <p:tgtEl>
                                          <p:spTgt spid="146460"/>
                                        </p:tgtEl>
                                        <p:attrNameLst>
                                          <p:attrName>style.visibility</p:attrName>
                                        </p:attrNameLst>
                                      </p:cBhvr>
                                      <p:to>
                                        <p:strVal val="visible"/>
                                      </p:to>
                                    </p:set>
                                    <p:anim calcmode="lin" valueType="num">
                                      <p:cBhvr>
                                        <p:cTn id="16" dur="500" fill="hold"/>
                                        <p:tgtEl>
                                          <p:spTgt spid="146460"/>
                                        </p:tgtEl>
                                        <p:attrNameLst>
                                          <p:attrName>ppt_x</p:attrName>
                                        </p:attrNameLst>
                                      </p:cBhvr>
                                      <p:tavLst>
                                        <p:tav tm="0">
                                          <p:val>
                                            <p:strVal val="#ppt_x"/>
                                          </p:val>
                                        </p:tav>
                                        <p:tav tm="100000">
                                          <p:val>
                                            <p:strVal val="#ppt_x"/>
                                          </p:val>
                                        </p:tav>
                                      </p:tavLst>
                                    </p:anim>
                                    <p:anim calcmode="lin" valueType="num">
                                      <p:cBhvr>
                                        <p:cTn id="17" dur="500" fill="hold"/>
                                        <p:tgtEl>
                                          <p:spTgt spid="146460"/>
                                        </p:tgtEl>
                                        <p:attrNameLst>
                                          <p:attrName>ppt_y</p:attrName>
                                        </p:attrNameLst>
                                      </p:cBhvr>
                                      <p:tavLst>
                                        <p:tav tm="0">
                                          <p:val>
                                            <p:strVal val="#ppt_y-#ppt_h/2"/>
                                          </p:val>
                                        </p:tav>
                                        <p:tav tm="100000">
                                          <p:val>
                                            <p:strVal val="#ppt_y"/>
                                          </p:val>
                                        </p:tav>
                                      </p:tavLst>
                                    </p:anim>
                                    <p:anim calcmode="lin" valueType="num">
                                      <p:cBhvr>
                                        <p:cTn id="18" dur="500" fill="hold"/>
                                        <p:tgtEl>
                                          <p:spTgt spid="146460"/>
                                        </p:tgtEl>
                                        <p:attrNameLst>
                                          <p:attrName>ppt_w</p:attrName>
                                        </p:attrNameLst>
                                      </p:cBhvr>
                                      <p:tavLst>
                                        <p:tav tm="0">
                                          <p:val>
                                            <p:strVal val="#ppt_w"/>
                                          </p:val>
                                        </p:tav>
                                        <p:tav tm="100000">
                                          <p:val>
                                            <p:strVal val="#ppt_w"/>
                                          </p:val>
                                        </p:tav>
                                      </p:tavLst>
                                    </p:anim>
                                    <p:anim calcmode="lin" valueType="num">
                                      <p:cBhvr>
                                        <p:cTn id="19" dur="500" fill="hold"/>
                                        <p:tgtEl>
                                          <p:spTgt spid="146460"/>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46466"/>
                                        </p:tgtEl>
                                        <p:attrNameLst>
                                          <p:attrName>style.visibility</p:attrName>
                                        </p:attrNameLst>
                                      </p:cBhvr>
                                      <p:to>
                                        <p:strVal val="visible"/>
                                      </p:to>
                                    </p:set>
                                    <p:animEffect transition="in" filter="strips(downLeft)">
                                      <p:cBhvr>
                                        <p:cTn id="24" dur="500"/>
                                        <p:tgtEl>
                                          <p:spTgt spid="146466"/>
                                        </p:tgtEl>
                                      </p:cBhvr>
                                    </p:animEffect>
                                  </p:childTnLst>
                                </p:cTn>
                              </p:par>
                            </p:childTnLst>
                          </p:cTn>
                        </p:par>
                        <p:par>
                          <p:cTn id="25" fill="hold" nodeType="afterGroup">
                            <p:stCondLst>
                              <p:cond delay="500"/>
                            </p:stCondLst>
                            <p:childTnLst>
                              <p:par>
                                <p:cTn id="26" presetID="17" presetClass="entr" presetSubtype="1" fill="hold" grpId="0" nodeType="afterEffect">
                                  <p:stCondLst>
                                    <p:cond delay="0"/>
                                  </p:stCondLst>
                                  <p:childTnLst>
                                    <p:set>
                                      <p:cBhvr>
                                        <p:cTn id="27" dur="1" fill="hold">
                                          <p:stCondLst>
                                            <p:cond delay="0"/>
                                          </p:stCondLst>
                                        </p:cTn>
                                        <p:tgtEl>
                                          <p:spTgt spid="146472"/>
                                        </p:tgtEl>
                                        <p:attrNameLst>
                                          <p:attrName>style.visibility</p:attrName>
                                        </p:attrNameLst>
                                      </p:cBhvr>
                                      <p:to>
                                        <p:strVal val="visible"/>
                                      </p:to>
                                    </p:set>
                                    <p:anim calcmode="lin" valueType="num">
                                      <p:cBhvr>
                                        <p:cTn id="28" dur="500" fill="hold"/>
                                        <p:tgtEl>
                                          <p:spTgt spid="146472"/>
                                        </p:tgtEl>
                                        <p:attrNameLst>
                                          <p:attrName>ppt_x</p:attrName>
                                        </p:attrNameLst>
                                      </p:cBhvr>
                                      <p:tavLst>
                                        <p:tav tm="0">
                                          <p:val>
                                            <p:strVal val="#ppt_x"/>
                                          </p:val>
                                        </p:tav>
                                        <p:tav tm="100000">
                                          <p:val>
                                            <p:strVal val="#ppt_x"/>
                                          </p:val>
                                        </p:tav>
                                      </p:tavLst>
                                    </p:anim>
                                    <p:anim calcmode="lin" valueType="num">
                                      <p:cBhvr>
                                        <p:cTn id="29" dur="500" fill="hold"/>
                                        <p:tgtEl>
                                          <p:spTgt spid="146472"/>
                                        </p:tgtEl>
                                        <p:attrNameLst>
                                          <p:attrName>ppt_y</p:attrName>
                                        </p:attrNameLst>
                                      </p:cBhvr>
                                      <p:tavLst>
                                        <p:tav tm="0">
                                          <p:val>
                                            <p:strVal val="#ppt_y-#ppt_h/2"/>
                                          </p:val>
                                        </p:tav>
                                        <p:tav tm="100000">
                                          <p:val>
                                            <p:strVal val="#ppt_y"/>
                                          </p:val>
                                        </p:tav>
                                      </p:tavLst>
                                    </p:anim>
                                    <p:anim calcmode="lin" valueType="num">
                                      <p:cBhvr>
                                        <p:cTn id="30" dur="500" fill="hold"/>
                                        <p:tgtEl>
                                          <p:spTgt spid="146472"/>
                                        </p:tgtEl>
                                        <p:attrNameLst>
                                          <p:attrName>ppt_w</p:attrName>
                                        </p:attrNameLst>
                                      </p:cBhvr>
                                      <p:tavLst>
                                        <p:tav tm="0">
                                          <p:val>
                                            <p:strVal val="#ppt_w"/>
                                          </p:val>
                                        </p:tav>
                                        <p:tav tm="100000">
                                          <p:val>
                                            <p:strVal val="#ppt_w"/>
                                          </p:val>
                                        </p:tav>
                                      </p:tavLst>
                                    </p:anim>
                                    <p:anim calcmode="lin" valueType="num">
                                      <p:cBhvr>
                                        <p:cTn id="31" dur="500" fill="hold"/>
                                        <p:tgtEl>
                                          <p:spTgt spid="146472"/>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46468"/>
                                        </p:tgtEl>
                                        <p:attrNameLst>
                                          <p:attrName>style.visibility</p:attrName>
                                        </p:attrNameLst>
                                      </p:cBhvr>
                                      <p:to>
                                        <p:strVal val="visible"/>
                                      </p:to>
                                    </p:set>
                                    <p:animEffect transition="in" filter="strips(downLeft)">
                                      <p:cBhvr>
                                        <p:cTn id="36" dur="500"/>
                                        <p:tgtEl>
                                          <p:spTgt spid="14646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146473"/>
                                        </p:tgtEl>
                                        <p:attrNameLst>
                                          <p:attrName>style.visibility</p:attrName>
                                        </p:attrNameLst>
                                      </p:cBhvr>
                                      <p:to>
                                        <p:strVal val="visible"/>
                                      </p:to>
                                    </p:set>
                                    <p:anim calcmode="lin" valueType="num">
                                      <p:cBhvr>
                                        <p:cTn id="41" dur="500" fill="hold"/>
                                        <p:tgtEl>
                                          <p:spTgt spid="146473"/>
                                        </p:tgtEl>
                                        <p:attrNameLst>
                                          <p:attrName>ppt_x</p:attrName>
                                        </p:attrNameLst>
                                      </p:cBhvr>
                                      <p:tavLst>
                                        <p:tav tm="0">
                                          <p:val>
                                            <p:strVal val="#ppt_x"/>
                                          </p:val>
                                        </p:tav>
                                        <p:tav tm="100000">
                                          <p:val>
                                            <p:strVal val="#ppt_x"/>
                                          </p:val>
                                        </p:tav>
                                      </p:tavLst>
                                    </p:anim>
                                    <p:anim calcmode="lin" valueType="num">
                                      <p:cBhvr>
                                        <p:cTn id="42" dur="500" fill="hold"/>
                                        <p:tgtEl>
                                          <p:spTgt spid="146473"/>
                                        </p:tgtEl>
                                        <p:attrNameLst>
                                          <p:attrName>ppt_y</p:attrName>
                                        </p:attrNameLst>
                                      </p:cBhvr>
                                      <p:tavLst>
                                        <p:tav tm="0">
                                          <p:val>
                                            <p:strVal val="#ppt_y-#ppt_h/2"/>
                                          </p:val>
                                        </p:tav>
                                        <p:tav tm="100000">
                                          <p:val>
                                            <p:strVal val="#ppt_y"/>
                                          </p:val>
                                        </p:tav>
                                      </p:tavLst>
                                    </p:anim>
                                    <p:anim calcmode="lin" valueType="num">
                                      <p:cBhvr>
                                        <p:cTn id="43" dur="500" fill="hold"/>
                                        <p:tgtEl>
                                          <p:spTgt spid="146473"/>
                                        </p:tgtEl>
                                        <p:attrNameLst>
                                          <p:attrName>ppt_w</p:attrName>
                                        </p:attrNameLst>
                                      </p:cBhvr>
                                      <p:tavLst>
                                        <p:tav tm="0">
                                          <p:val>
                                            <p:strVal val="#ppt_w"/>
                                          </p:val>
                                        </p:tav>
                                        <p:tav tm="100000">
                                          <p:val>
                                            <p:strVal val="#ppt_w"/>
                                          </p:val>
                                        </p:tav>
                                      </p:tavLst>
                                    </p:anim>
                                    <p:anim calcmode="lin" valueType="num">
                                      <p:cBhvr>
                                        <p:cTn id="44" dur="500" fill="hold"/>
                                        <p:tgtEl>
                                          <p:spTgt spid="146473"/>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146469"/>
                                        </p:tgtEl>
                                        <p:attrNameLst>
                                          <p:attrName>style.visibility</p:attrName>
                                        </p:attrNameLst>
                                      </p:cBhvr>
                                      <p:to>
                                        <p:strVal val="visible"/>
                                      </p:to>
                                    </p:set>
                                    <p:animEffect transition="in" filter="strips(downLeft)">
                                      <p:cBhvr>
                                        <p:cTn id="49" dur="500"/>
                                        <p:tgtEl>
                                          <p:spTgt spid="146469"/>
                                        </p:tgtEl>
                                      </p:cBhvr>
                                    </p:animEffect>
                                  </p:childTnLst>
                                </p:cTn>
                              </p:par>
                            </p:childTnLst>
                          </p:cTn>
                        </p:par>
                        <p:par>
                          <p:cTn id="50" fill="hold" nodeType="afterGroup">
                            <p:stCondLst>
                              <p:cond delay="500"/>
                            </p:stCondLst>
                            <p:childTnLst>
                              <p:par>
                                <p:cTn id="51" presetID="17" presetClass="entr" presetSubtype="1" fill="hold" grpId="0" nodeType="afterEffect">
                                  <p:stCondLst>
                                    <p:cond delay="0"/>
                                  </p:stCondLst>
                                  <p:childTnLst>
                                    <p:set>
                                      <p:cBhvr>
                                        <p:cTn id="52" dur="1" fill="hold">
                                          <p:stCondLst>
                                            <p:cond delay="0"/>
                                          </p:stCondLst>
                                        </p:cTn>
                                        <p:tgtEl>
                                          <p:spTgt spid="146471"/>
                                        </p:tgtEl>
                                        <p:attrNameLst>
                                          <p:attrName>style.visibility</p:attrName>
                                        </p:attrNameLst>
                                      </p:cBhvr>
                                      <p:to>
                                        <p:strVal val="visible"/>
                                      </p:to>
                                    </p:set>
                                    <p:anim calcmode="lin" valueType="num">
                                      <p:cBhvr>
                                        <p:cTn id="53" dur="500" fill="hold"/>
                                        <p:tgtEl>
                                          <p:spTgt spid="146471"/>
                                        </p:tgtEl>
                                        <p:attrNameLst>
                                          <p:attrName>ppt_x</p:attrName>
                                        </p:attrNameLst>
                                      </p:cBhvr>
                                      <p:tavLst>
                                        <p:tav tm="0">
                                          <p:val>
                                            <p:strVal val="#ppt_x"/>
                                          </p:val>
                                        </p:tav>
                                        <p:tav tm="100000">
                                          <p:val>
                                            <p:strVal val="#ppt_x"/>
                                          </p:val>
                                        </p:tav>
                                      </p:tavLst>
                                    </p:anim>
                                    <p:anim calcmode="lin" valueType="num">
                                      <p:cBhvr>
                                        <p:cTn id="54" dur="500" fill="hold"/>
                                        <p:tgtEl>
                                          <p:spTgt spid="146471"/>
                                        </p:tgtEl>
                                        <p:attrNameLst>
                                          <p:attrName>ppt_y</p:attrName>
                                        </p:attrNameLst>
                                      </p:cBhvr>
                                      <p:tavLst>
                                        <p:tav tm="0">
                                          <p:val>
                                            <p:strVal val="#ppt_y-#ppt_h/2"/>
                                          </p:val>
                                        </p:tav>
                                        <p:tav tm="100000">
                                          <p:val>
                                            <p:strVal val="#ppt_y"/>
                                          </p:val>
                                        </p:tav>
                                      </p:tavLst>
                                    </p:anim>
                                    <p:anim calcmode="lin" valueType="num">
                                      <p:cBhvr>
                                        <p:cTn id="55" dur="500" fill="hold"/>
                                        <p:tgtEl>
                                          <p:spTgt spid="146471"/>
                                        </p:tgtEl>
                                        <p:attrNameLst>
                                          <p:attrName>ppt_w</p:attrName>
                                        </p:attrNameLst>
                                      </p:cBhvr>
                                      <p:tavLst>
                                        <p:tav tm="0">
                                          <p:val>
                                            <p:strVal val="#ppt_w"/>
                                          </p:val>
                                        </p:tav>
                                        <p:tav tm="100000">
                                          <p:val>
                                            <p:strVal val="#ppt_w"/>
                                          </p:val>
                                        </p:tav>
                                      </p:tavLst>
                                    </p:anim>
                                    <p:anim calcmode="lin" valueType="num">
                                      <p:cBhvr>
                                        <p:cTn id="56" dur="500" fill="hold"/>
                                        <p:tgtEl>
                                          <p:spTgt spid="146471"/>
                                        </p:tgtEl>
                                        <p:attrNameLst>
                                          <p:attrName>ppt_h</p:attrName>
                                        </p:attrNameLst>
                                      </p:cBhvr>
                                      <p:tavLst>
                                        <p:tav tm="0">
                                          <p:val>
                                            <p:fltVal val="0"/>
                                          </p:val>
                                        </p:tav>
                                        <p:tav tm="100000">
                                          <p:val>
                                            <p:strVal val="#ppt_h"/>
                                          </p:val>
                                        </p:tav>
                                      </p:tavLst>
                                    </p:anim>
                                  </p:childTnLst>
                                </p:cTn>
                              </p:par>
                            </p:childTnLst>
                          </p:cTn>
                        </p:par>
                        <p:par>
                          <p:cTn id="57" fill="hold" nodeType="afterGroup">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146464"/>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8" presetClass="entr" presetSubtype="12" fill="hold" grpId="0" nodeType="clickEffect">
                                  <p:stCondLst>
                                    <p:cond delay="0"/>
                                  </p:stCondLst>
                                  <p:childTnLst>
                                    <p:set>
                                      <p:cBhvr>
                                        <p:cTn id="63" dur="1" fill="hold">
                                          <p:stCondLst>
                                            <p:cond delay="0"/>
                                          </p:stCondLst>
                                        </p:cTn>
                                        <p:tgtEl>
                                          <p:spTgt spid="146470"/>
                                        </p:tgtEl>
                                        <p:attrNameLst>
                                          <p:attrName>style.visibility</p:attrName>
                                        </p:attrNameLst>
                                      </p:cBhvr>
                                      <p:to>
                                        <p:strVal val="visible"/>
                                      </p:to>
                                    </p:set>
                                    <p:animEffect transition="in" filter="strips(downLeft)">
                                      <p:cBhvr>
                                        <p:cTn id="64" dur="500"/>
                                        <p:tgtEl>
                                          <p:spTgt spid="14647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146474"/>
                                        </p:tgtEl>
                                        <p:attrNameLst>
                                          <p:attrName>style.visibility</p:attrName>
                                        </p:attrNameLst>
                                      </p:cBhvr>
                                      <p:to>
                                        <p:strVal val="visible"/>
                                      </p:to>
                                    </p:set>
                                    <p:animEffect transition="in" filter="strips(downLeft)">
                                      <p:cBhvr>
                                        <p:cTn id="69" dur="500"/>
                                        <p:tgtEl>
                                          <p:spTgt spid="146474"/>
                                        </p:tgtEl>
                                      </p:cBhvr>
                                    </p:animEffect>
                                  </p:childTnLst>
                                </p:cTn>
                              </p:par>
                            </p:childTnLst>
                          </p:cTn>
                        </p:par>
                        <p:par>
                          <p:cTn id="70" fill="hold" nodeType="afterGroup">
                            <p:stCondLst>
                              <p:cond delay="500"/>
                            </p:stCondLst>
                            <p:childTnLst>
                              <p:par>
                                <p:cTn id="71" presetID="18" presetClass="entr" presetSubtype="12" fill="hold" grpId="0" nodeType="afterEffect">
                                  <p:stCondLst>
                                    <p:cond delay="0"/>
                                  </p:stCondLst>
                                  <p:childTnLst>
                                    <p:set>
                                      <p:cBhvr>
                                        <p:cTn id="72" dur="1" fill="hold">
                                          <p:stCondLst>
                                            <p:cond delay="0"/>
                                          </p:stCondLst>
                                        </p:cTn>
                                        <p:tgtEl>
                                          <p:spTgt spid="146475"/>
                                        </p:tgtEl>
                                        <p:attrNameLst>
                                          <p:attrName>style.visibility</p:attrName>
                                        </p:attrNameLst>
                                      </p:cBhvr>
                                      <p:to>
                                        <p:strVal val="visible"/>
                                      </p:to>
                                    </p:set>
                                    <p:animEffect transition="in" filter="strips(downLeft)">
                                      <p:cBhvr>
                                        <p:cTn id="73" dur="500"/>
                                        <p:tgtEl>
                                          <p:spTgt spid="146475"/>
                                        </p:tgtEl>
                                      </p:cBhvr>
                                    </p:animEffect>
                                  </p:childTnLst>
                                </p:cTn>
                              </p:par>
                            </p:childTnLst>
                          </p:cTn>
                        </p:par>
                        <p:par>
                          <p:cTn id="74" fill="hold" nodeType="afterGroup">
                            <p:stCondLst>
                              <p:cond delay="1000"/>
                            </p:stCondLst>
                            <p:childTnLst>
                              <p:par>
                                <p:cTn id="75" presetID="18" presetClass="entr" presetSubtype="12" fill="hold" grpId="0" nodeType="afterEffect">
                                  <p:stCondLst>
                                    <p:cond delay="0"/>
                                  </p:stCondLst>
                                  <p:childTnLst>
                                    <p:set>
                                      <p:cBhvr>
                                        <p:cTn id="76" dur="1" fill="hold">
                                          <p:stCondLst>
                                            <p:cond delay="0"/>
                                          </p:stCondLst>
                                        </p:cTn>
                                        <p:tgtEl>
                                          <p:spTgt spid="146476"/>
                                        </p:tgtEl>
                                        <p:attrNameLst>
                                          <p:attrName>style.visibility</p:attrName>
                                        </p:attrNameLst>
                                      </p:cBhvr>
                                      <p:to>
                                        <p:strVal val="visible"/>
                                      </p:to>
                                    </p:set>
                                    <p:animEffect transition="in" filter="strips(downLeft)">
                                      <p:cBhvr>
                                        <p:cTn id="77" dur="500"/>
                                        <p:tgtEl>
                                          <p:spTgt spid="146476"/>
                                        </p:tgtEl>
                                      </p:cBhvr>
                                    </p:animEffect>
                                  </p:childTnLst>
                                </p:cTn>
                              </p:par>
                            </p:childTnLst>
                          </p:cTn>
                        </p:par>
                        <p:par>
                          <p:cTn id="78" fill="hold" nodeType="afterGroup">
                            <p:stCondLst>
                              <p:cond delay="1500"/>
                            </p:stCondLst>
                            <p:childTnLst>
                              <p:par>
                                <p:cTn id="79" presetID="18" presetClass="entr" presetSubtype="12" fill="hold" grpId="0" nodeType="afterEffect">
                                  <p:stCondLst>
                                    <p:cond delay="0"/>
                                  </p:stCondLst>
                                  <p:childTnLst>
                                    <p:set>
                                      <p:cBhvr>
                                        <p:cTn id="80" dur="1" fill="hold">
                                          <p:stCondLst>
                                            <p:cond delay="0"/>
                                          </p:stCondLst>
                                        </p:cTn>
                                        <p:tgtEl>
                                          <p:spTgt spid="146477"/>
                                        </p:tgtEl>
                                        <p:attrNameLst>
                                          <p:attrName>style.visibility</p:attrName>
                                        </p:attrNameLst>
                                      </p:cBhvr>
                                      <p:to>
                                        <p:strVal val="visible"/>
                                      </p:to>
                                    </p:set>
                                    <p:animEffect transition="in" filter="strips(downLeft)">
                                      <p:cBhvr>
                                        <p:cTn id="81" dur="500"/>
                                        <p:tgtEl>
                                          <p:spTgt spid="146477"/>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46482"/>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21" presetClass="entr" presetSubtype="4" fill="hold" grpId="0" nodeType="clickEffect">
                                  <p:stCondLst>
                                    <p:cond delay="0"/>
                                  </p:stCondLst>
                                  <p:childTnLst>
                                    <p:set>
                                      <p:cBhvr>
                                        <p:cTn id="89" dur="1" fill="hold">
                                          <p:stCondLst>
                                            <p:cond delay="0"/>
                                          </p:stCondLst>
                                        </p:cTn>
                                        <p:tgtEl>
                                          <p:spTgt spid="146467"/>
                                        </p:tgtEl>
                                        <p:attrNameLst>
                                          <p:attrName>style.visibility</p:attrName>
                                        </p:attrNameLst>
                                      </p:cBhvr>
                                      <p:to>
                                        <p:strVal val="visible"/>
                                      </p:to>
                                    </p:set>
                                    <p:animEffect transition="in" filter="wheel(4)">
                                      <p:cBhvr>
                                        <p:cTn id="90" dur="2000"/>
                                        <p:tgtEl>
                                          <p:spTgt spid="146467"/>
                                        </p:tgtEl>
                                      </p:cBhvr>
                                    </p:animEffect>
                                  </p:childTnLst>
                                </p:cTn>
                              </p:par>
                            </p:childTnLst>
                          </p:cTn>
                        </p:par>
                        <p:par>
                          <p:cTn id="91" fill="hold" nodeType="afterGroup">
                            <p:stCondLst>
                              <p:cond delay="2000"/>
                            </p:stCondLst>
                            <p:childTnLst>
                              <p:par>
                                <p:cTn id="92" presetID="18" presetClass="entr" presetSubtype="6" fill="hold" grpId="0" nodeType="afterEffect">
                                  <p:stCondLst>
                                    <p:cond delay="0"/>
                                  </p:stCondLst>
                                  <p:childTnLst>
                                    <p:set>
                                      <p:cBhvr>
                                        <p:cTn id="93" dur="1" fill="hold">
                                          <p:stCondLst>
                                            <p:cond delay="0"/>
                                          </p:stCondLst>
                                        </p:cTn>
                                        <p:tgtEl>
                                          <p:spTgt spid="146483"/>
                                        </p:tgtEl>
                                        <p:attrNameLst>
                                          <p:attrName>style.visibility</p:attrName>
                                        </p:attrNameLst>
                                      </p:cBhvr>
                                      <p:to>
                                        <p:strVal val="visible"/>
                                      </p:to>
                                    </p:set>
                                    <p:animEffect transition="in" filter="strips(downRight)">
                                      <p:cBhvr>
                                        <p:cTn id="94" dur="500"/>
                                        <p:tgtEl>
                                          <p:spTgt spid="146483"/>
                                        </p:tgtEl>
                                      </p:cBhvr>
                                    </p:animEffect>
                                  </p:childTnLst>
                                </p:cTn>
                              </p:par>
                              <p:par>
                                <p:cTn id="95" presetID="18" presetClass="entr" presetSubtype="6" fill="hold" grpId="0" nodeType="withEffect">
                                  <p:stCondLst>
                                    <p:cond delay="0"/>
                                  </p:stCondLst>
                                  <p:childTnLst>
                                    <p:set>
                                      <p:cBhvr>
                                        <p:cTn id="96" dur="1" fill="hold">
                                          <p:stCondLst>
                                            <p:cond delay="0"/>
                                          </p:stCondLst>
                                        </p:cTn>
                                        <p:tgtEl>
                                          <p:spTgt spid="146485"/>
                                        </p:tgtEl>
                                        <p:attrNameLst>
                                          <p:attrName>style.visibility</p:attrName>
                                        </p:attrNameLst>
                                      </p:cBhvr>
                                      <p:to>
                                        <p:strVal val="visible"/>
                                      </p:to>
                                    </p:set>
                                    <p:animEffect transition="in" filter="strips(downRight)">
                                      <p:cBhvr>
                                        <p:cTn id="97" dur="500"/>
                                        <p:tgtEl>
                                          <p:spTgt spid="146485"/>
                                        </p:tgtEl>
                                      </p:cBhvr>
                                    </p:animEffect>
                                  </p:childTnLst>
                                </p:cTn>
                              </p:par>
                              <p:par>
                                <p:cTn id="98" presetID="18" presetClass="entr" presetSubtype="6" fill="hold" grpId="0" nodeType="withEffect">
                                  <p:stCondLst>
                                    <p:cond delay="0"/>
                                  </p:stCondLst>
                                  <p:childTnLst>
                                    <p:set>
                                      <p:cBhvr>
                                        <p:cTn id="99" dur="1" fill="hold">
                                          <p:stCondLst>
                                            <p:cond delay="0"/>
                                          </p:stCondLst>
                                        </p:cTn>
                                        <p:tgtEl>
                                          <p:spTgt spid="146486"/>
                                        </p:tgtEl>
                                        <p:attrNameLst>
                                          <p:attrName>style.visibility</p:attrName>
                                        </p:attrNameLst>
                                      </p:cBhvr>
                                      <p:to>
                                        <p:strVal val="visible"/>
                                      </p:to>
                                    </p:set>
                                    <p:animEffect transition="in" filter="strips(downRight)">
                                      <p:cBhvr>
                                        <p:cTn id="100" dur="500"/>
                                        <p:tgtEl>
                                          <p:spTgt spid="146486"/>
                                        </p:tgtEl>
                                      </p:cBhvr>
                                    </p:animEffect>
                                  </p:childTnLst>
                                </p:cTn>
                              </p:par>
                              <p:par>
                                <p:cTn id="101" presetID="18" presetClass="entr" presetSubtype="6" fill="hold" grpId="0" nodeType="withEffect">
                                  <p:stCondLst>
                                    <p:cond delay="0"/>
                                  </p:stCondLst>
                                  <p:childTnLst>
                                    <p:set>
                                      <p:cBhvr>
                                        <p:cTn id="102" dur="1" fill="hold">
                                          <p:stCondLst>
                                            <p:cond delay="0"/>
                                          </p:stCondLst>
                                        </p:cTn>
                                        <p:tgtEl>
                                          <p:spTgt spid="146484"/>
                                        </p:tgtEl>
                                        <p:attrNameLst>
                                          <p:attrName>style.visibility</p:attrName>
                                        </p:attrNameLst>
                                      </p:cBhvr>
                                      <p:to>
                                        <p:strVal val="visible"/>
                                      </p:to>
                                    </p:set>
                                    <p:animEffect transition="in" filter="strips(downRight)">
                                      <p:cBhvr>
                                        <p:cTn id="103" dur="500"/>
                                        <p:tgtEl>
                                          <p:spTgt spid="14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p:bldP spid="146460" grpId="0" animBg="1"/>
      <p:bldP spid="146464" grpId="0"/>
      <p:bldP spid="146465" grpId="0"/>
      <p:bldP spid="146466" grpId="0"/>
      <p:bldP spid="146467" grpId="0" animBg="1"/>
      <p:bldP spid="146468" grpId="0"/>
      <p:bldP spid="146469" grpId="0"/>
      <p:bldP spid="146470" grpId="0" animBg="1"/>
      <p:bldP spid="146471" grpId="0" animBg="1"/>
      <p:bldP spid="146472" grpId="0" animBg="1"/>
      <p:bldP spid="146473" grpId="0" animBg="1"/>
      <p:bldP spid="146474" grpId="0" animBg="1"/>
      <p:bldP spid="146475" grpId="0" animBg="1"/>
      <p:bldP spid="146476" grpId="0" animBg="1"/>
      <p:bldP spid="146477" grpId="0" animBg="1"/>
      <p:bldP spid="146482" grpId="0"/>
      <p:bldP spid="146483" grpId="0" animBg="1"/>
      <p:bldP spid="146484" grpId="0" animBg="1"/>
      <p:bldP spid="146485" grpId="0" animBg="1"/>
      <p:bldP spid="14648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2279650" y="2603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fr-FR" sz="3200" b="1" dirty="0">
                <a:effectLst>
                  <a:outerShdw blurRad="38100" dist="38100" dir="2700000" algn="tl">
                    <a:srgbClr val="000000"/>
                  </a:outerShdw>
                </a:effectLst>
                <a:latin typeface="Arial" charset="0"/>
              </a:rPr>
              <a:t>Jean-Claude Blanc : </a:t>
            </a:r>
            <a:r>
              <a:rPr lang="fr-FR" sz="3200" b="1" dirty="0" err="1">
                <a:effectLst>
                  <a:outerShdw blurRad="38100" dist="38100" dir="2700000" algn="tl">
                    <a:srgbClr val="000000"/>
                  </a:outerShdw>
                </a:effectLst>
                <a:latin typeface="Arial" charset="0"/>
              </a:rPr>
              <a:t>resources</a:t>
            </a:r>
            <a:r>
              <a:rPr lang="fr-FR" sz="3200" b="1" dirty="0">
                <a:effectLst>
                  <a:outerShdw blurRad="38100" dist="38100" dir="2700000" algn="tl">
                    <a:srgbClr val="000000"/>
                  </a:outerShdw>
                </a:effectLst>
                <a:latin typeface="Arial" charset="0"/>
              </a:rPr>
              <a:t> management </a:t>
            </a:r>
            <a:r>
              <a:rPr lang="fr-FR" sz="3200" b="1" dirty="0" err="1">
                <a:effectLst>
                  <a:outerShdw blurRad="38100" dist="38100" dir="2700000" algn="tl">
                    <a:srgbClr val="000000"/>
                  </a:outerShdw>
                </a:effectLst>
                <a:latin typeface="Arial" charset="0"/>
              </a:rPr>
              <a:t>strategist</a:t>
            </a:r>
            <a:r>
              <a:rPr lang="fr-FR" sz="3200" b="1" dirty="0">
                <a:effectLst>
                  <a:outerShdw blurRad="38100" dist="38100" dir="2700000" algn="tl">
                    <a:srgbClr val="000000"/>
                  </a:outerShdw>
                </a:effectLst>
                <a:latin typeface="Arial" charset="0"/>
              </a:rPr>
              <a:t>…</a:t>
            </a:r>
          </a:p>
        </p:txBody>
      </p:sp>
      <p:sp>
        <p:nvSpPr>
          <p:cNvPr id="147459" name="Rectangle 3"/>
          <p:cNvSpPr>
            <a:spLocks noChangeArrowheads="1"/>
          </p:cNvSpPr>
          <p:nvPr/>
        </p:nvSpPr>
        <p:spPr bwMode="auto">
          <a:xfrm>
            <a:off x="1703389" y="4724400"/>
            <a:ext cx="8785225"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lnSpc>
                <a:spcPct val="80000"/>
              </a:lnSpc>
              <a:spcBef>
                <a:spcPct val="20000"/>
              </a:spcBef>
              <a:buClr>
                <a:schemeClr val="hlink"/>
              </a:buClr>
              <a:buSzPct val="80000"/>
              <a:defRPr/>
            </a:pPr>
            <a:r>
              <a:rPr lang="fr-FR" sz="2400">
                <a:effectLst>
                  <a:outerShdw blurRad="38100" dist="38100" dir="2700000" algn="tl">
                    <a:srgbClr val="000000"/>
                  </a:outerShdw>
                </a:effectLst>
                <a:latin typeface="Arial" charset="0"/>
              </a:rPr>
              <a:t>No Resources Dependency </a:t>
            </a:r>
          </a:p>
          <a:p>
            <a:pPr marL="342900" indent="-342900" algn="ctr">
              <a:lnSpc>
                <a:spcPct val="80000"/>
              </a:lnSpc>
              <a:spcBef>
                <a:spcPct val="20000"/>
              </a:spcBef>
              <a:buClr>
                <a:schemeClr val="hlink"/>
              </a:buClr>
              <a:buSzPct val="80000"/>
              <a:defRPr/>
            </a:pPr>
            <a:r>
              <a:rPr lang="fr-FR" sz="2400">
                <a:effectLst>
                  <a:outerShdw blurRad="38100" dist="38100" dir="2700000" algn="tl">
                    <a:srgbClr val="000000"/>
                  </a:outerShdw>
                </a:effectLst>
                <a:latin typeface="Arial" charset="0"/>
              </a:rPr>
              <a:t>+ </a:t>
            </a:r>
          </a:p>
          <a:p>
            <a:pPr marL="342900" indent="-342900" algn="ctr">
              <a:lnSpc>
                <a:spcPct val="80000"/>
              </a:lnSpc>
              <a:spcBef>
                <a:spcPct val="20000"/>
              </a:spcBef>
              <a:buClr>
                <a:schemeClr val="hlink"/>
              </a:buClr>
              <a:buSzPct val="80000"/>
              <a:defRPr/>
            </a:pPr>
            <a:r>
              <a:rPr lang="fr-FR" sz="2400">
                <a:effectLst>
                  <a:outerShdw blurRad="38100" dist="38100" dir="2700000" algn="tl">
                    <a:srgbClr val="000000"/>
                  </a:outerShdw>
                </a:effectLst>
                <a:latin typeface="Arial" charset="0"/>
              </a:rPr>
              <a:t>External control of the environment</a:t>
            </a:r>
          </a:p>
          <a:p>
            <a:pPr marL="342900" indent="-342900" algn="ctr">
              <a:lnSpc>
                <a:spcPct val="80000"/>
              </a:lnSpc>
              <a:spcBef>
                <a:spcPct val="20000"/>
              </a:spcBef>
              <a:buClr>
                <a:schemeClr val="hlink"/>
              </a:buClr>
              <a:buSzPct val="80000"/>
              <a:defRPr/>
            </a:pPr>
            <a:endParaRPr lang="fr-FR" sz="2400">
              <a:effectLst>
                <a:outerShdw blurRad="38100" dist="38100" dir="2700000" algn="tl">
                  <a:srgbClr val="000000"/>
                </a:outerShdw>
              </a:effectLst>
              <a:latin typeface="Arial" charset="0"/>
            </a:endParaRPr>
          </a:p>
          <a:p>
            <a:pPr marL="342900" indent="-342900" algn="ctr">
              <a:lnSpc>
                <a:spcPct val="80000"/>
              </a:lnSpc>
              <a:spcBef>
                <a:spcPct val="20000"/>
              </a:spcBef>
              <a:buClr>
                <a:schemeClr val="hlink"/>
              </a:buClr>
              <a:buSzPct val="80000"/>
              <a:defRPr/>
            </a:pPr>
            <a:r>
              <a:rPr lang="fr-FR" sz="2400">
                <a:effectLst>
                  <a:outerShdw blurRad="38100" dist="38100" dir="2700000" algn="tl">
                    <a:srgbClr val="000000"/>
                  </a:outerShdw>
                </a:effectLst>
                <a:latin typeface="Arial" charset="0"/>
              </a:rPr>
              <a:t>= rents optimization (most important in France) </a:t>
            </a:r>
          </a:p>
        </p:txBody>
      </p:sp>
      <p:sp>
        <p:nvSpPr>
          <p:cNvPr id="74756" name="Oval 4"/>
          <p:cNvSpPr>
            <a:spLocks noChangeArrowheads="1"/>
          </p:cNvSpPr>
          <p:nvPr/>
        </p:nvSpPr>
        <p:spPr bwMode="auto">
          <a:xfrm>
            <a:off x="1703389" y="1916114"/>
            <a:ext cx="1800225" cy="15843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000">
                <a:latin typeface="Elephant" pitchFamily="18" charset="0"/>
                <a:cs typeface="Arial" panose="020B0604020202020204" pitchFamily="34" charset="0"/>
              </a:rPr>
              <a:t>Ticketing</a:t>
            </a:r>
          </a:p>
          <a:p>
            <a:pPr algn="ctr" eaLnBrk="1" hangingPunct="1">
              <a:spcBef>
                <a:spcPct val="0"/>
              </a:spcBef>
              <a:buClrTx/>
              <a:buSzTx/>
              <a:buFontTx/>
              <a:buNone/>
            </a:pPr>
            <a:r>
              <a:rPr lang="fr-FR" altLang="fr-FR" sz="2000">
                <a:latin typeface="Elephant" pitchFamily="18" charset="0"/>
                <a:cs typeface="Arial" panose="020B0604020202020204" pitchFamily="34" charset="0"/>
              </a:rPr>
              <a:t>€21 million</a:t>
            </a:r>
          </a:p>
        </p:txBody>
      </p:sp>
      <p:sp>
        <p:nvSpPr>
          <p:cNvPr id="74757" name="Oval 5"/>
          <p:cNvSpPr>
            <a:spLocks noChangeArrowheads="1"/>
          </p:cNvSpPr>
          <p:nvPr/>
        </p:nvSpPr>
        <p:spPr bwMode="auto">
          <a:xfrm>
            <a:off x="3648076" y="1773238"/>
            <a:ext cx="2016125" cy="172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000">
                <a:latin typeface="Elephant" pitchFamily="18" charset="0"/>
              </a:rPr>
              <a:t>Sponoring</a:t>
            </a:r>
          </a:p>
          <a:p>
            <a:pPr algn="ctr" eaLnBrk="1" hangingPunct="1">
              <a:spcBef>
                <a:spcPct val="0"/>
              </a:spcBef>
              <a:buClrTx/>
              <a:buSzTx/>
              <a:buFontTx/>
              <a:buNone/>
            </a:pPr>
            <a:r>
              <a:rPr lang="fr-FR" altLang="fr-FR" sz="2000">
                <a:latin typeface="Elephant" pitchFamily="18" charset="0"/>
              </a:rPr>
              <a:t>€25.5 million</a:t>
            </a:r>
          </a:p>
        </p:txBody>
      </p:sp>
      <p:sp>
        <p:nvSpPr>
          <p:cNvPr id="74758" name="Oval 6"/>
          <p:cNvSpPr>
            <a:spLocks noChangeArrowheads="1"/>
          </p:cNvSpPr>
          <p:nvPr/>
        </p:nvSpPr>
        <p:spPr bwMode="auto">
          <a:xfrm>
            <a:off x="8040689" y="1484314"/>
            <a:ext cx="2376487" cy="20161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000">
                <a:latin typeface="Elephant" pitchFamily="18" charset="0"/>
              </a:rPr>
              <a:t>TV Rights</a:t>
            </a:r>
          </a:p>
          <a:p>
            <a:pPr algn="ctr" eaLnBrk="1" hangingPunct="1">
              <a:spcBef>
                <a:spcPct val="0"/>
              </a:spcBef>
              <a:buClrTx/>
              <a:buSzTx/>
              <a:buFontTx/>
              <a:buNone/>
            </a:pPr>
            <a:r>
              <a:rPr lang="fr-FR" altLang="fr-FR" sz="2000">
                <a:latin typeface="Elephant" pitchFamily="18" charset="0"/>
              </a:rPr>
              <a:t> €32 million</a:t>
            </a:r>
          </a:p>
        </p:txBody>
      </p:sp>
      <p:sp>
        <p:nvSpPr>
          <p:cNvPr id="74759" name="Oval 7"/>
          <p:cNvSpPr>
            <a:spLocks noChangeArrowheads="1"/>
          </p:cNvSpPr>
          <p:nvPr/>
        </p:nvSpPr>
        <p:spPr bwMode="auto">
          <a:xfrm>
            <a:off x="5735639" y="1628776"/>
            <a:ext cx="2232025" cy="18716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000">
                <a:latin typeface="Elephant" pitchFamily="18" charset="0"/>
              </a:rPr>
              <a:t>Public Relations</a:t>
            </a:r>
          </a:p>
          <a:p>
            <a:pPr algn="ctr" eaLnBrk="1" hangingPunct="1">
              <a:spcBef>
                <a:spcPct val="0"/>
              </a:spcBef>
              <a:buClrTx/>
              <a:buSzTx/>
              <a:buFontTx/>
              <a:buNone/>
            </a:pPr>
            <a:r>
              <a:rPr lang="fr-FR" altLang="fr-FR" sz="2000">
                <a:latin typeface="Elephant" pitchFamily="18" charset="0"/>
              </a:rPr>
              <a:t>€31 million</a:t>
            </a:r>
          </a:p>
        </p:txBody>
      </p:sp>
      <p:sp>
        <p:nvSpPr>
          <p:cNvPr id="74760" name="Line 8"/>
          <p:cNvSpPr>
            <a:spLocks noChangeShapeType="1"/>
          </p:cNvSpPr>
          <p:nvPr/>
        </p:nvSpPr>
        <p:spPr bwMode="auto">
          <a:xfrm>
            <a:off x="1774826" y="3860800"/>
            <a:ext cx="8424863" cy="0"/>
          </a:xfrm>
          <a:prstGeom prst="line">
            <a:avLst/>
          </a:prstGeom>
          <a:noFill/>
          <a:ln w="50800">
            <a:solidFill>
              <a:schemeClr val="tx1"/>
            </a:solidFill>
            <a:round/>
            <a:headEnd type="stealth" w="lg" len="me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761" name="Text Box 9"/>
          <p:cNvSpPr txBox="1">
            <a:spLocks noChangeArrowheads="1"/>
          </p:cNvSpPr>
          <p:nvPr/>
        </p:nvSpPr>
        <p:spPr bwMode="auto">
          <a:xfrm>
            <a:off x="3000376" y="4005263"/>
            <a:ext cx="6048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2400" i="1">
                <a:latin typeface="Times New Roman" panose="02020603050405020304" pitchFamily="18" charset="0"/>
              </a:rPr>
              <a:t>Equilibrium « Resource-Based » (2001-2006)</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1AFDB05E-1653-1EF0-0657-A569A456E309}"/>
              </a:ext>
            </a:extLst>
          </p:cNvPr>
          <p:cNvPicPr>
            <a:picLocks noChangeAspect="1"/>
          </p:cNvPicPr>
          <p:nvPr/>
        </p:nvPicPr>
        <p:blipFill>
          <a:blip r:embed="rId2"/>
          <a:stretch>
            <a:fillRect/>
          </a:stretch>
        </p:blipFill>
        <p:spPr>
          <a:xfrm>
            <a:off x="1146573" y="643467"/>
            <a:ext cx="9898853" cy="5571066"/>
          </a:xfrm>
          <a:prstGeom prst="rect">
            <a:avLst/>
          </a:prstGeom>
        </p:spPr>
      </p:pic>
    </p:spTree>
    <p:extLst>
      <p:ext uri="{BB962C8B-B14F-4D97-AF65-F5344CB8AC3E}">
        <p14:creationId xmlns:p14="http://schemas.microsoft.com/office/powerpoint/2010/main" val="841924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9204" name="Rectangle 4"/>
          <p:cNvSpPr>
            <a:spLocks noGrp="1" noChangeArrowheads="1"/>
          </p:cNvSpPr>
          <p:nvPr>
            <p:ph type="ctrTitle"/>
          </p:nvPr>
        </p:nvSpPr>
        <p:spPr>
          <a:xfrm>
            <a:off x="2312988" y="692150"/>
            <a:ext cx="7772400" cy="215900"/>
          </a:xfrm>
        </p:spPr>
        <p:txBody>
          <a:bodyPr>
            <a:normAutofit fontScale="90000"/>
          </a:bodyPr>
          <a:lstStyle/>
          <a:p>
            <a:pPr eaLnBrk="1" hangingPunct="1">
              <a:defRPr/>
            </a:pPr>
            <a:r>
              <a:rPr lang="fr-FR" dirty="0"/>
              <a:t>And </a:t>
            </a:r>
            <a:r>
              <a:rPr lang="fr-FR" dirty="0" err="1"/>
              <a:t>Now</a:t>
            </a:r>
            <a:r>
              <a:rPr lang="fr-FR" dirty="0"/>
              <a:t> ?</a:t>
            </a:r>
          </a:p>
        </p:txBody>
      </p:sp>
      <p:pic>
        <p:nvPicPr>
          <p:cNvPr id="76803" name="Picture 7" descr="c3c79a44-1cbf-11e0-8a79-9ecf15bbf9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144" y="655639"/>
            <a:ext cx="5275262"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038" y="655639"/>
            <a:ext cx="4305829" cy="287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688" y="3895727"/>
            <a:ext cx="6362700"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225778" y="247650"/>
            <a:ext cx="11751733" cy="836613"/>
          </a:xfrm>
        </p:spPr>
        <p:txBody>
          <a:bodyPr>
            <a:normAutofit fontScale="90000"/>
          </a:bodyPr>
          <a:lstStyle/>
          <a:p>
            <a:pPr eaLnBrk="1" hangingPunct="1">
              <a:defRPr/>
            </a:pPr>
            <a:r>
              <a:rPr lang="fr-FR" sz="2800" dirty="0" err="1">
                <a:solidFill>
                  <a:schemeClr val="tx1"/>
                </a:solidFill>
              </a:rPr>
              <a:t>Reputational</a:t>
            </a:r>
            <a:r>
              <a:rPr lang="fr-FR" sz="2800" dirty="0">
                <a:solidFill>
                  <a:schemeClr val="tx1"/>
                </a:solidFill>
              </a:rPr>
              <a:t> business model and </a:t>
            </a:r>
            <a:r>
              <a:rPr lang="fr-FR" sz="2800" dirty="0" err="1">
                <a:solidFill>
                  <a:schemeClr val="tx1"/>
                </a:solidFill>
              </a:rPr>
              <a:t>external</a:t>
            </a:r>
            <a:r>
              <a:rPr lang="fr-FR" sz="2800" dirty="0">
                <a:solidFill>
                  <a:schemeClr val="tx1"/>
                </a:solidFill>
              </a:rPr>
              <a:t> control of </a:t>
            </a:r>
            <a:r>
              <a:rPr lang="fr-FR" sz="2800" dirty="0" err="1">
                <a:solidFill>
                  <a:schemeClr val="tx1"/>
                </a:solidFill>
              </a:rPr>
              <a:t>your</a:t>
            </a:r>
            <a:r>
              <a:rPr lang="fr-FR" sz="2800" dirty="0">
                <a:solidFill>
                  <a:schemeClr val="tx1"/>
                </a:solidFill>
              </a:rPr>
              <a:t> stakeholders sharing </a:t>
            </a:r>
            <a:r>
              <a:rPr lang="fr-FR" sz="2800" dirty="0" err="1">
                <a:solidFill>
                  <a:schemeClr val="tx1"/>
                </a:solidFill>
              </a:rPr>
              <a:t>resources</a:t>
            </a:r>
            <a:endParaRPr lang="fr-FR" sz="2800" dirty="0">
              <a:solidFill>
                <a:schemeClr val="tx1"/>
              </a:solidFill>
            </a:endParaRPr>
          </a:p>
        </p:txBody>
      </p:sp>
      <p:sp>
        <p:nvSpPr>
          <p:cNvPr id="78851" name="Line 3"/>
          <p:cNvSpPr>
            <a:spLocks noChangeShapeType="1"/>
          </p:cNvSpPr>
          <p:nvPr/>
        </p:nvSpPr>
        <p:spPr bwMode="auto">
          <a:xfrm flipV="1">
            <a:off x="6153150" y="4718051"/>
            <a:ext cx="1588" cy="982663"/>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78852" name="Line 4"/>
          <p:cNvSpPr>
            <a:spLocks noChangeShapeType="1"/>
          </p:cNvSpPr>
          <p:nvPr/>
        </p:nvSpPr>
        <p:spPr bwMode="auto">
          <a:xfrm>
            <a:off x="4506914" y="2509839"/>
            <a:ext cx="998537" cy="1076325"/>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78853" name="Line 5"/>
          <p:cNvSpPr>
            <a:spLocks noChangeShapeType="1"/>
          </p:cNvSpPr>
          <p:nvPr/>
        </p:nvSpPr>
        <p:spPr bwMode="auto">
          <a:xfrm flipV="1">
            <a:off x="4689476" y="4652964"/>
            <a:ext cx="982663" cy="801687"/>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78854" name="Line 6"/>
          <p:cNvSpPr>
            <a:spLocks noChangeShapeType="1"/>
          </p:cNvSpPr>
          <p:nvPr/>
        </p:nvSpPr>
        <p:spPr bwMode="auto">
          <a:xfrm flipH="1">
            <a:off x="6657975" y="2509839"/>
            <a:ext cx="958850" cy="1004887"/>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78855" name="Oval 7"/>
          <p:cNvSpPr>
            <a:spLocks noChangeArrowheads="1"/>
          </p:cNvSpPr>
          <p:nvPr/>
        </p:nvSpPr>
        <p:spPr bwMode="auto">
          <a:xfrm>
            <a:off x="5013326" y="3492500"/>
            <a:ext cx="2303463" cy="1227138"/>
          </a:xfrm>
          <a:prstGeom prst="ellipse">
            <a:avLst/>
          </a:prstGeom>
          <a:solidFill>
            <a:schemeClr val="tx1"/>
          </a:solidFill>
          <a:ln w="38100">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chemeClr val="bg1"/>
                </a:solidFill>
              </a:rPr>
              <a:t>Club / event</a:t>
            </a:r>
          </a:p>
        </p:txBody>
      </p:sp>
      <p:sp>
        <p:nvSpPr>
          <p:cNvPr id="78856" name="Line 8"/>
          <p:cNvSpPr>
            <a:spLocks noChangeShapeType="1"/>
          </p:cNvSpPr>
          <p:nvPr/>
        </p:nvSpPr>
        <p:spPr bwMode="auto">
          <a:xfrm flipH="1" flipV="1">
            <a:off x="6597651" y="4645025"/>
            <a:ext cx="823913" cy="801688"/>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78857" name="Line 9"/>
          <p:cNvSpPr>
            <a:spLocks noChangeShapeType="1"/>
          </p:cNvSpPr>
          <p:nvPr/>
        </p:nvSpPr>
        <p:spPr bwMode="auto">
          <a:xfrm>
            <a:off x="6142038" y="2501901"/>
            <a:ext cx="0" cy="981075"/>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78858" name="Line 10"/>
          <p:cNvSpPr>
            <a:spLocks noChangeShapeType="1"/>
          </p:cNvSpPr>
          <p:nvPr/>
        </p:nvSpPr>
        <p:spPr bwMode="auto">
          <a:xfrm>
            <a:off x="3716339" y="3925888"/>
            <a:ext cx="1368425" cy="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8859" name="Line 11"/>
          <p:cNvSpPr>
            <a:spLocks noChangeShapeType="1"/>
          </p:cNvSpPr>
          <p:nvPr/>
        </p:nvSpPr>
        <p:spPr bwMode="auto">
          <a:xfrm flipH="1">
            <a:off x="7245350" y="3925888"/>
            <a:ext cx="1295400" cy="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8188" name="Oval 12"/>
          <p:cNvSpPr>
            <a:spLocks noChangeArrowheads="1"/>
          </p:cNvSpPr>
          <p:nvPr/>
        </p:nvSpPr>
        <p:spPr bwMode="auto">
          <a:xfrm>
            <a:off x="3143250" y="1844676"/>
            <a:ext cx="5976938" cy="4321175"/>
          </a:xfrm>
          <a:prstGeom prst="ellipse">
            <a:avLst/>
          </a:prstGeom>
          <a:noFill/>
          <a:ln w="635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78189" name="Text Box 13"/>
          <p:cNvSpPr txBox="1">
            <a:spLocks noChangeArrowheads="1"/>
          </p:cNvSpPr>
          <p:nvPr/>
        </p:nvSpPr>
        <p:spPr bwMode="auto">
          <a:xfrm>
            <a:off x="1989138" y="3709988"/>
            <a:ext cx="1727200" cy="736600"/>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rgbClr val="000080"/>
            </a:solidFill>
            <a:miter lim="800000"/>
            <a:headEnd/>
            <a:tailEnd/>
          </a:ln>
        </p:spPr>
        <p:txBody>
          <a:bodyPr/>
          <a:lstStyle/>
          <a:p>
            <a:pPr algn="ctr" eaLnBrk="1" hangingPunct="1">
              <a:defRPr/>
            </a:pPr>
            <a:endParaRPr lang="fr-FR" sz="1400" b="1">
              <a:latin typeface="Verdana" pitchFamily="34" charset="0"/>
            </a:endParaRPr>
          </a:p>
          <a:p>
            <a:pPr algn="ctr" eaLnBrk="1" hangingPunct="1">
              <a:defRPr/>
            </a:pPr>
            <a:r>
              <a:rPr lang="fr-FR" sz="1600" b="1">
                <a:latin typeface="Verdana" pitchFamily="34" charset="0"/>
              </a:rPr>
              <a:t>Organization</a:t>
            </a:r>
          </a:p>
        </p:txBody>
      </p:sp>
      <p:sp>
        <p:nvSpPr>
          <p:cNvPr id="78862" name="Text Box 14"/>
          <p:cNvSpPr txBox="1">
            <a:spLocks noChangeArrowheads="1"/>
          </p:cNvSpPr>
          <p:nvPr/>
        </p:nvSpPr>
        <p:spPr bwMode="auto">
          <a:xfrm>
            <a:off x="2359026" y="1785938"/>
            <a:ext cx="2193925" cy="736600"/>
          </a:xfrm>
          <a:prstGeom prst="rect">
            <a:avLst/>
          </a:prstGeom>
          <a:solidFill>
            <a:srgbClr val="FF0000"/>
          </a:solidFill>
          <a:ln w="9525">
            <a:solidFill>
              <a:srgbClr val="008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Verdana" panose="020B0604030504040204" pitchFamily="34" charset="0"/>
              </a:rPr>
              <a:t>Private Sponsors</a:t>
            </a:r>
          </a:p>
        </p:txBody>
      </p:sp>
      <p:sp>
        <p:nvSpPr>
          <p:cNvPr id="78863" name="Text Box 15"/>
          <p:cNvSpPr txBox="1">
            <a:spLocks noChangeArrowheads="1"/>
          </p:cNvSpPr>
          <p:nvPr/>
        </p:nvSpPr>
        <p:spPr bwMode="auto">
          <a:xfrm>
            <a:off x="5045076" y="1765300"/>
            <a:ext cx="2193925" cy="736600"/>
          </a:xfrm>
          <a:prstGeom prst="rect">
            <a:avLst/>
          </a:prstGeom>
          <a:solidFill>
            <a:srgbClr val="FF0000"/>
          </a:solidFill>
          <a:ln w="9525">
            <a:solidFill>
              <a:srgbClr val="00008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Verdana" panose="020B0604030504040204" pitchFamily="34" charset="0"/>
              </a:rPr>
              <a:t>Public sponors</a:t>
            </a:r>
          </a:p>
        </p:txBody>
      </p:sp>
      <p:sp>
        <p:nvSpPr>
          <p:cNvPr id="78864" name="Text Box 16"/>
          <p:cNvSpPr txBox="1">
            <a:spLocks noChangeArrowheads="1"/>
          </p:cNvSpPr>
          <p:nvPr/>
        </p:nvSpPr>
        <p:spPr bwMode="auto">
          <a:xfrm>
            <a:off x="7616825" y="1773238"/>
            <a:ext cx="2559050" cy="736600"/>
          </a:xfrm>
          <a:prstGeom prst="rect">
            <a:avLst/>
          </a:prstGeom>
          <a:solidFill>
            <a:srgbClr val="FF0000"/>
          </a:solidFill>
          <a:ln w="9525">
            <a:solidFill>
              <a:srgbClr val="003366"/>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Verdana" panose="020B0604030504040204" pitchFamily="34" charset="0"/>
              </a:rPr>
              <a:t>Sports Institutions</a:t>
            </a:r>
          </a:p>
        </p:txBody>
      </p:sp>
      <p:sp>
        <p:nvSpPr>
          <p:cNvPr id="78865" name="Text Box 17"/>
          <p:cNvSpPr txBox="1">
            <a:spLocks noChangeArrowheads="1"/>
          </p:cNvSpPr>
          <p:nvPr/>
        </p:nvSpPr>
        <p:spPr bwMode="auto">
          <a:xfrm>
            <a:off x="8540751" y="3709988"/>
            <a:ext cx="1281113" cy="736600"/>
          </a:xfrm>
          <a:prstGeom prst="rect">
            <a:avLst/>
          </a:prstGeom>
          <a:solidFill>
            <a:schemeClr val="accent2"/>
          </a:solidFill>
          <a:ln w="9525">
            <a:solidFill>
              <a:srgbClr val="00008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400" b="1">
              <a:latin typeface="Verdana" panose="020B0604030504040204" pitchFamily="34" charset="0"/>
            </a:endParaRPr>
          </a:p>
          <a:p>
            <a:pPr algn="ctr" eaLnBrk="1" hangingPunct="1">
              <a:spcBef>
                <a:spcPct val="0"/>
              </a:spcBef>
              <a:buClrTx/>
              <a:buSzTx/>
              <a:buFontTx/>
              <a:buNone/>
            </a:pPr>
            <a:r>
              <a:rPr lang="fr-FR" altLang="fr-FR" sz="1600" b="1">
                <a:latin typeface="Verdana" panose="020B0604030504040204" pitchFamily="34" charset="0"/>
              </a:rPr>
              <a:t>Athletes</a:t>
            </a:r>
          </a:p>
        </p:txBody>
      </p:sp>
      <p:sp>
        <p:nvSpPr>
          <p:cNvPr id="78866" name="Text Box 18"/>
          <p:cNvSpPr txBox="1">
            <a:spLocks noChangeArrowheads="1"/>
          </p:cNvSpPr>
          <p:nvPr/>
        </p:nvSpPr>
        <p:spPr bwMode="auto">
          <a:xfrm>
            <a:off x="7421564" y="5446713"/>
            <a:ext cx="1646237" cy="736600"/>
          </a:xfrm>
          <a:prstGeom prst="rect">
            <a:avLst/>
          </a:prstGeom>
          <a:solidFill>
            <a:schemeClr val="accent2"/>
          </a:solidFill>
          <a:ln w="9525">
            <a:solidFill>
              <a:srgbClr val="00008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Verdana" panose="020B0604030504040204" pitchFamily="34" charset="0"/>
              </a:rPr>
              <a:t>Fans</a:t>
            </a:r>
          </a:p>
        </p:txBody>
      </p:sp>
      <p:sp>
        <p:nvSpPr>
          <p:cNvPr id="78867" name="Text Box 19"/>
          <p:cNvSpPr txBox="1">
            <a:spLocks noChangeArrowheads="1"/>
          </p:cNvSpPr>
          <p:nvPr/>
        </p:nvSpPr>
        <p:spPr bwMode="auto">
          <a:xfrm>
            <a:off x="5603875" y="5700713"/>
            <a:ext cx="1098550" cy="735012"/>
          </a:xfrm>
          <a:prstGeom prst="rect">
            <a:avLst/>
          </a:prstGeom>
          <a:solidFill>
            <a:schemeClr val="accent2"/>
          </a:solidFill>
          <a:ln w="9525">
            <a:solidFill>
              <a:srgbClr val="008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400" b="1">
              <a:latin typeface="Verdana" panose="020B0604030504040204" pitchFamily="34" charset="0"/>
            </a:endParaRPr>
          </a:p>
          <a:p>
            <a:pPr algn="ctr" eaLnBrk="1" hangingPunct="1">
              <a:spcBef>
                <a:spcPct val="0"/>
              </a:spcBef>
              <a:buClrTx/>
              <a:buSzTx/>
              <a:buFontTx/>
              <a:buNone/>
            </a:pPr>
            <a:r>
              <a:rPr lang="fr-FR" altLang="fr-FR" sz="1600" b="1">
                <a:latin typeface="Verdana" panose="020B0604030504040204" pitchFamily="34" charset="0"/>
              </a:rPr>
              <a:t>Media</a:t>
            </a:r>
          </a:p>
        </p:txBody>
      </p:sp>
      <p:sp>
        <p:nvSpPr>
          <p:cNvPr id="78868" name="Text Box 20"/>
          <p:cNvSpPr txBox="1">
            <a:spLocks noChangeArrowheads="1"/>
          </p:cNvSpPr>
          <p:nvPr/>
        </p:nvSpPr>
        <p:spPr bwMode="auto">
          <a:xfrm>
            <a:off x="3044825" y="5454650"/>
            <a:ext cx="1644650" cy="736600"/>
          </a:xfrm>
          <a:prstGeom prst="rect">
            <a:avLst/>
          </a:prstGeom>
          <a:solidFill>
            <a:srgbClr val="FF00FF"/>
          </a:solidFill>
          <a:ln w="9525">
            <a:solidFill>
              <a:srgbClr val="003366"/>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400" b="1">
              <a:latin typeface="Verdana" panose="020B0604030504040204" pitchFamily="34" charset="0"/>
            </a:endParaRPr>
          </a:p>
          <a:p>
            <a:pPr algn="ctr" eaLnBrk="1" hangingPunct="1">
              <a:spcBef>
                <a:spcPct val="0"/>
              </a:spcBef>
              <a:buClrTx/>
              <a:buSzTx/>
              <a:buFontTx/>
              <a:buNone/>
            </a:pPr>
            <a:r>
              <a:rPr lang="fr-FR" altLang="fr-FR" sz="1600" b="1">
                <a:latin typeface="Verdana" panose="020B0604030504040204" pitchFamily="34" charset="0"/>
              </a:rPr>
              <a:t>Suppliers</a:t>
            </a:r>
          </a:p>
        </p:txBody>
      </p:sp>
      <p:sp>
        <p:nvSpPr>
          <p:cNvPr id="178197" name="Text Box 21"/>
          <p:cNvSpPr txBox="1">
            <a:spLocks noChangeArrowheads="1"/>
          </p:cNvSpPr>
          <p:nvPr/>
        </p:nvSpPr>
        <p:spPr bwMode="auto">
          <a:xfrm>
            <a:off x="3863976" y="908050"/>
            <a:ext cx="3960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a:cs typeface="Arial" panose="020B0604020202020204" pitchFamily="34" charset="0"/>
              </a:rPr>
              <a:t>Connexion </a:t>
            </a:r>
            <a:r>
              <a:rPr lang="fr-FR" altLang="fr-FR" sz="1600" b="1" dirty="0" err="1">
                <a:cs typeface="Arial" panose="020B0604020202020204" pitchFamily="34" charset="0"/>
              </a:rPr>
              <a:t>with</a:t>
            </a:r>
            <a:r>
              <a:rPr lang="fr-FR" altLang="fr-FR" sz="1600" b="1" dirty="0">
                <a:cs typeface="Arial" panose="020B0604020202020204" pitchFamily="34" charset="0"/>
              </a:rPr>
              <a:t> Fans = medias</a:t>
            </a:r>
          </a:p>
        </p:txBody>
      </p:sp>
      <p:sp>
        <p:nvSpPr>
          <p:cNvPr id="178198" name="Rectangle 22"/>
          <p:cNvSpPr>
            <a:spLocks noChangeArrowheads="1"/>
          </p:cNvSpPr>
          <p:nvPr/>
        </p:nvSpPr>
        <p:spPr bwMode="auto">
          <a:xfrm>
            <a:off x="2063750" y="6308725"/>
            <a:ext cx="1822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600" b="1" dirty="0">
                <a:cs typeface="Arial" panose="020B0604020202020204" pitchFamily="34" charset="0"/>
              </a:rPr>
              <a:t>Services for fans</a:t>
            </a:r>
          </a:p>
        </p:txBody>
      </p:sp>
      <p:sp>
        <p:nvSpPr>
          <p:cNvPr id="78871" name="Text Box 23"/>
          <p:cNvSpPr txBox="1">
            <a:spLocks noChangeArrowheads="1"/>
          </p:cNvSpPr>
          <p:nvPr/>
        </p:nvSpPr>
        <p:spPr bwMode="auto">
          <a:xfrm>
            <a:off x="1524000" y="4581526"/>
            <a:ext cx="1835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cs typeface="Arial" panose="020B0604020202020204" pitchFamily="34" charset="0"/>
              </a:rPr>
              <a:t>Reputational  Business Model</a:t>
            </a:r>
          </a:p>
        </p:txBody>
      </p:sp>
      <p:sp>
        <p:nvSpPr>
          <p:cNvPr id="178200" name="Line 24"/>
          <p:cNvSpPr>
            <a:spLocks noChangeShapeType="1"/>
          </p:cNvSpPr>
          <p:nvPr/>
        </p:nvSpPr>
        <p:spPr bwMode="auto">
          <a:xfrm flipH="1">
            <a:off x="4224338" y="1244600"/>
            <a:ext cx="1281109" cy="528638"/>
          </a:xfrm>
          <a:prstGeom prst="line">
            <a:avLst/>
          </a:prstGeom>
          <a:noFill/>
          <a:ln w="9525">
            <a:solidFill>
              <a:srgbClr val="99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8201" name="Line 25"/>
          <p:cNvSpPr>
            <a:spLocks noChangeShapeType="1"/>
          </p:cNvSpPr>
          <p:nvPr/>
        </p:nvSpPr>
        <p:spPr bwMode="auto">
          <a:xfrm>
            <a:off x="6096000" y="1244600"/>
            <a:ext cx="0" cy="528638"/>
          </a:xfrm>
          <a:prstGeom prst="line">
            <a:avLst/>
          </a:prstGeom>
          <a:noFill/>
          <a:ln w="9525">
            <a:solidFill>
              <a:srgbClr val="99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8202" name="Line 26"/>
          <p:cNvSpPr>
            <a:spLocks noChangeShapeType="1"/>
          </p:cNvSpPr>
          <p:nvPr/>
        </p:nvSpPr>
        <p:spPr bwMode="auto">
          <a:xfrm>
            <a:off x="6597651" y="1204084"/>
            <a:ext cx="1154112" cy="569156"/>
          </a:xfrm>
          <a:prstGeom prst="line">
            <a:avLst/>
          </a:prstGeom>
          <a:noFill/>
          <a:ln w="9525">
            <a:solidFill>
              <a:srgbClr val="99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8203" name="Line 27"/>
          <p:cNvSpPr>
            <a:spLocks noChangeShapeType="1"/>
          </p:cNvSpPr>
          <p:nvPr/>
        </p:nvSpPr>
        <p:spPr bwMode="auto">
          <a:xfrm flipV="1">
            <a:off x="2782889" y="6021388"/>
            <a:ext cx="288925" cy="360362"/>
          </a:xfrm>
          <a:prstGeom prst="line">
            <a:avLst/>
          </a:prstGeom>
          <a:noFill/>
          <a:ln w="9525">
            <a:solidFill>
              <a:srgbClr val="99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8204" name="Line 28"/>
          <p:cNvSpPr>
            <a:spLocks noChangeShapeType="1"/>
          </p:cNvSpPr>
          <p:nvPr/>
        </p:nvSpPr>
        <p:spPr bwMode="auto">
          <a:xfrm flipV="1">
            <a:off x="1919288" y="4437063"/>
            <a:ext cx="144462" cy="144462"/>
          </a:xfrm>
          <a:prstGeom prst="line">
            <a:avLst/>
          </a:prstGeom>
          <a:noFill/>
          <a:ln w="9525">
            <a:solidFill>
              <a:srgbClr val="99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8205" name="Text Box 29"/>
          <p:cNvSpPr txBox="1">
            <a:spLocks noChangeArrowheads="1"/>
          </p:cNvSpPr>
          <p:nvPr/>
        </p:nvSpPr>
        <p:spPr bwMode="auto">
          <a:xfrm>
            <a:off x="8714274" y="6143337"/>
            <a:ext cx="19445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a:cs typeface="Arial" panose="020B0604020202020204" pitchFamily="34" charset="0"/>
              </a:rPr>
              <a:t>Media </a:t>
            </a:r>
            <a:r>
              <a:rPr lang="fr-FR" altLang="fr-FR" sz="1600" b="1" dirty="0" err="1">
                <a:cs typeface="Arial" panose="020B0604020202020204" pitchFamily="34" charset="0"/>
              </a:rPr>
              <a:t>plat-form</a:t>
            </a:r>
            <a:r>
              <a:rPr lang="fr-FR" altLang="fr-FR" sz="1600" b="1" dirty="0">
                <a:cs typeface="Arial" panose="020B0604020202020204" pitchFamily="34" charset="0"/>
              </a:rPr>
              <a:t> = </a:t>
            </a:r>
            <a:r>
              <a:rPr lang="fr-FR" altLang="fr-FR" sz="1600" b="1" dirty="0" err="1">
                <a:cs typeface="Arial" panose="020B0604020202020204" pitchFamily="34" charset="0"/>
              </a:rPr>
              <a:t>Entertainement</a:t>
            </a:r>
            <a:r>
              <a:rPr lang="fr-FR" altLang="fr-FR" sz="1600" b="1" dirty="0">
                <a:cs typeface="Arial" panose="020B0604020202020204" pitchFamily="34" charset="0"/>
              </a:rPr>
              <a:t> </a:t>
            </a:r>
          </a:p>
        </p:txBody>
      </p:sp>
      <p:sp>
        <p:nvSpPr>
          <p:cNvPr id="178206" name="Line 30"/>
          <p:cNvSpPr>
            <a:spLocks noChangeShapeType="1"/>
          </p:cNvSpPr>
          <p:nvPr/>
        </p:nvSpPr>
        <p:spPr bwMode="auto">
          <a:xfrm flipH="1" flipV="1">
            <a:off x="6743700" y="6308725"/>
            <a:ext cx="1873250" cy="215900"/>
          </a:xfrm>
          <a:prstGeom prst="line">
            <a:avLst/>
          </a:prstGeom>
          <a:noFill/>
          <a:ln w="9525">
            <a:solidFill>
              <a:srgbClr val="99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8207" name="Line 31"/>
          <p:cNvSpPr>
            <a:spLocks noChangeShapeType="1"/>
          </p:cNvSpPr>
          <p:nvPr/>
        </p:nvSpPr>
        <p:spPr bwMode="auto">
          <a:xfrm flipH="1" flipV="1">
            <a:off x="9048751" y="5949951"/>
            <a:ext cx="360363" cy="358775"/>
          </a:xfrm>
          <a:prstGeom prst="line">
            <a:avLst/>
          </a:prstGeom>
          <a:noFill/>
          <a:ln w="9525">
            <a:solidFill>
              <a:srgbClr val="99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8208" name="Line 32"/>
          <p:cNvSpPr>
            <a:spLocks noChangeShapeType="1"/>
          </p:cNvSpPr>
          <p:nvPr/>
        </p:nvSpPr>
        <p:spPr bwMode="auto">
          <a:xfrm flipH="1" flipV="1">
            <a:off x="9480551" y="4437063"/>
            <a:ext cx="576263" cy="1871662"/>
          </a:xfrm>
          <a:prstGeom prst="line">
            <a:avLst/>
          </a:prstGeom>
          <a:noFill/>
          <a:ln w="9525">
            <a:solidFill>
              <a:srgbClr val="99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8209" name="WordArt 33"/>
          <p:cNvSpPr>
            <a:spLocks noChangeArrowheads="1" noChangeShapeType="1" noTextEdit="1"/>
          </p:cNvSpPr>
          <p:nvPr/>
        </p:nvSpPr>
        <p:spPr bwMode="auto">
          <a:xfrm rot="-1959762">
            <a:off x="4656138" y="3068639"/>
            <a:ext cx="2735262" cy="2270125"/>
          </a:xfrm>
          <a:prstGeom prst="rect">
            <a:avLst/>
          </a:prstGeom>
        </p:spPr>
        <p:txBody>
          <a:bodyPr spcFirstLastPara="1" wrap="none" fromWordArt="1">
            <a:prstTxWarp prst="textArchUp">
              <a:avLst>
                <a:gd name="adj" fmla="val 10800000"/>
              </a:avLst>
            </a:prstTxWarp>
          </a:bodyPr>
          <a:lstStyle/>
          <a:p>
            <a:pPr algn="ctr"/>
            <a:r>
              <a:rPr lang="fr-FR" sz="3600" b="1" kern="10">
                <a:ln w="9525">
                  <a:solidFill>
                    <a:srgbClr val="000000"/>
                  </a:solidFill>
                  <a:round/>
                  <a:headEnd/>
                  <a:tailEnd/>
                </a:ln>
                <a:solidFill>
                  <a:srgbClr val="99FF33"/>
                </a:solidFill>
                <a:latin typeface="Arial Black" panose="020B0A04020102020204" pitchFamily="34" charset="0"/>
              </a:rPr>
              <a:t>Reputation</a:t>
            </a:r>
          </a:p>
        </p:txBody>
      </p:sp>
      <p:sp>
        <p:nvSpPr>
          <p:cNvPr id="178210" name="WordArt 34"/>
          <p:cNvSpPr>
            <a:spLocks noChangeArrowheads="1" noChangeShapeType="1" noTextEdit="1"/>
          </p:cNvSpPr>
          <p:nvPr/>
        </p:nvSpPr>
        <p:spPr bwMode="auto">
          <a:xfrm rot="8825578">
            <a:off x="4872039" y="3860800"/>
            <a:ext cx="3248025" cy="1252538"/>
          </a:xfrm>
          <a:prstGeom prst="rect">
            <a:avLst/>
          </a:prstGeom>
        </p:spPr>
        <p:txBody>
          <a:bodyPr spcFirstLastPara="1" wrap="none" fromWordArt="1">
            <a:prstTxWarp prst="textArchUp">
              <a:avLst>
                <a:gd name="adj" fmla="val 10800000"/>
              </a:avLst>
            </a:prstTxWarp>
          </a:bodyPr>
          <a:lstStyle/>
          <a:p>
            <a:pPr algn="ctr"/>
            <a:r>
              <a:rPr lang="fr-FR" sz="2800" b="1" kern="10">
                <a:ln w="9525">
                  <a:solidFill>
                    <a:srgbClr val="000000"/>
                  </a:solidFill>
                  <a:round/>
                  <a:headEnd/>
                  <a:tailEnd/>
                </a:ln>
                <a:solidFill>
                  <a:srgbClr val="99FF33"/>
                </a:solidFill>
                <a:latin typeface="Arial Black" panose="020B0A04020102020204" pitchFamily="34" charset="0"/>
              </a:rPr>
              <a:t>Management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188"/>
                                        </p:tgtEl>
                                        <p:attrNameLst>
                                          <p:attrName>style.visibility</p:attrName>
                                        </p:attrNameLst>
                                      </p:cBhvr>
                                      <p:to>
                                        <p:strVal val="visible"/>
                                      </p:to>
                                    </p:set>
                                    <p:animEffect transition="in" filter="fade">
                                      <p:cBhvr>
                                        <p:cTn id="7" dur="2000"/>
                                        <p:tgtEl>
                                          <p:spTgt spid="178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8197"/>
                                        </p:tgtEl>
                                        <p:attrNameLst>
                                          <p:attrName>style.visibility</p:attrName>
                                        </p:attrNameLst>
                                      </p:cBhvr>
                                      <p:to>
                                        <p:strVal val="visible"/>
                                      </p:to>
                                    </p:set>
                                    <p:animEffect transition="in" filter="fade">
                                      <p:cBhvr>
                                        <p:cTn id="12" dur="2000"/>
                                        <p:tgtEl>
                                          <p:spTgt spid="17819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8200"/>
                                        </p:tgtEl>
                                        <p:attrNameLst>
                                          <p:attrName>style.visibility</p:attrName>
                                        </p:attrNameLst>
                                      </p:cBhvr>
                                      <p:to>
                                        <p:strVal val="visible"/>
                                      </p:to>
                                    </p:set>
                                    <p:animEffect transition="in" filter="fade">
                                      <p:cBhvr>
                                        <p:cTn id="15" dur="2000"/>
                                        <p:tgtEl>
                                          <p:spTgt spid="1782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8201"/>
                                        </p:tgtEl>
                                        <p:attrNameLst>
                                          <p:attrName>style.visibility</p:attrName>
                                        </p:attrNameLst>
                                      </p:cBhvr>
                                      <p:to>
                                        <p:strVal val="visible"/>
                                      </p:to>
                                    </p:set>
                                    <p:animEffect transition="in" filter="fade">
                                      <p:cBhvr>
                                        <p:cTn id="18" dur="2000"/>
                                        <p:tgtEl>
                                          <p:spTgt spid="17820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8202"/>
                                        </p:tgtEl>
                                        <p:attrNameLst>
                                          <p:attrName>style.visibility</p:attrName>
                                        </p:attrNameLst>
                                      </p:cBhvr>
                                      <p:to>
                                        <p:strVal val="visible"/>
                                      </p:to>
                                    </p:set>
                                    <p:animEffect transition="in" filter="fade">
                                      <p:cBhvr>
                                        <p:cTn id="21" dur="2000"/>
                                        <p:tgtEl>
                                          <p:spTgt spid="17820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8198"/>
                                        </p:tgtEl>
                                        <p:attrNameLst>
                                          <p:attrName>style.visibility</p:attrName>
                                        </p:attrNameLst>
                                      </p:cBhvr>
                                      <p:to>
                                        <p:strVal val="visible"/>
                                      </p:to>
                                    </p:set>
                                    <p:animEffect transition="in" filter="fade">
                                      <p:cBhvr>
                                        <p:cTn id="26" dur="2000"/>
                                        <p:tgtEl>
                                          <p:spTgt spid="17819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8203"/>
                                        </p:tgtEl>
                                        <p:attrNameLst>
                                          <p:attrName>style.visibility</p:attrName>
                                        </p:attrNameLst>
                                      </p:cBhvr>
                                      <p:to>
                                        <p:strVal val="visible"/>
                                      </p:to>
                                    </p:set>
                                    <p:animEffect transition="in" filter="fade">
                                      <p:cBhvr>
                                        <p:cTn id="29" dur="2000"/>
                                        <p:tgtEl>
                                          <p:spTgt spid="17820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205"/>
                                        </p:tgtEl>
                                        <p:attrNameLst>
                                          <p:attrName>style.visibility</p:attrName>
                                        </p:attrNameLst>
                                      </p:cBhvr>
                                      <p:to>
                                        <p:strVal val="visible"/>
                                      </p:to>
                                    </p:set>
                                    <p:animEffect transition="in" filter="fade">
                                      <p:cBhvr>
                                        <p:cTn id="34" dur="2000"/>
                                        <p:tgtEl>
                                          <p:spTgt spid="17820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8206"/>
                                        </p:tgtEl>
                                        <p:attrNameLst>
                                          <p:attrName>style.visibility</p:attrName>
                                        </p:attrNameLst>
                                      </p:cBhvr>
                                      <p:to>
                                        <p:strVal val="visible"/>
                                      </p:to>
                                    </p:set>
                                    <p:animEffect transition="in" filter="fade">
                                      <p:cBhvr>
                                        <p:cTn id="37" dur="2000"/>
                                        <p:tgtEl>
                                          <p:spTgt spid="17820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8207"/>
                                        </p:tgtEl>
                                        <p:attrNameLst>
                                          <p:attrName>style.visibility</p:attrName>
                                        </p:attrNameLst>
                                      </p:cBhvr>
                                      <p:to>
                                        <p:strVal val="visible"/>
                                      </p:to>
                                    </p:set>
                                    <p:animEffect transition="in" filter="fade">
                                      <p:cBhvr>
                                        <p:cTn id="40" dur="2000"/>
                                        <p:tgtEl>
                                          <p:spTgt spid="17820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8208"/>
                                        </p:tgtEl>
                                        <p:attrNameLst>
                                          <p:attrName>style.visibility</p:attrName>
                                        </p:attrNameLst>
                                      </p:cBhvr>
                                      <p:to>
                                        <p:strVal val="visible"/>
                                      </p:to>
                                    </p:set>
                                    <p:animEffect transition="in" filter="fade">
                                      <p:cBhvr>
                                        <p:cTn id="43" dur="2000"/>
                                        <p:tgtEl>
                                          <p:spTgt spid="17820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8204"/>
                                        </p:tgtEl>
                                        <p:attrNameLst>
                                          <p:attrName>style.visibility</p:attrName>
                                        </p:attrNameLst>
                                      </p:cBhvr>
                                      <p:to>
                                        <p:strVal val="visible"/>
                                      </p:to>
                                    </p:set>
                                    <p:animEffect transition="in" filter="fade">
                                      <p:cBhvr>
                                        <p:cTn id="48" dur="2000"/>
                                        <p:tgtEl>
                                          <p:spTgt spid="17820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8209"/>
                                        </p:tgtEl>
                                        <p:attrNameLst>
                                          <p:attrName>style.visibility</p:attrName>
                                        </p:attrNameLst>
                                      </p:cBhvr>
                                      <p:to>
                                        <p:strVal val="visible"/>
                                      </p:to>
                                    </p:set>
                                    <p:animEffect transition="in" filter="fade">
                                      <p:cBhvr>
                                        <p:cTn id="53" dur="2000"/>
                                        <p:tgtEl>
                                          <p:spTgt spid="17820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8210"/>
                                        </p:tgtEl>
                                        <p:attrNameLst>
                                          <p:attrName>style.visibility</p:attrName>
                                        </p:attrNameLst>
                                      </p:cBhvr>
                                      <p:to>
                                        <p:strVal val="visible"/>
                                      </p:to>
                                    </p:set>
                                    <p:animEffect transition="in" filter="fade">
                                      <p:cBhvr>
                                        <p:cTn id="56" dur="2000"/>
                                        <p:tgtEl>
                                          <p:spTgt spid="178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8" grpId="0" animBg="1"/>
      <p:bldP spid="178197" grpId="0"/>
      <p:bldP spid="178198" grpId="0"/>
      <p:bldP spid="178200" grpId="0" animBg="1"/>
      <p:bldP spid="178201" grpId="0" animBg="1"/>
      <p:bldP spid="178202" grpId="0" animBg="1"/>
      <p:bldP spid="178203" grpId="0" animBg="1"/>
      <p:bldP spid="178204" grpId="0" animBg="1"/>
      <p:bldP spid="178205" grpId="0"/>
      <p:bldP spid="178206" grpId="0" animBg="1"/>
      <p:bldP spid="178207" grpId="0" animBg="1"/>
      <p:bldP spid="178208" grpId="0" animBg="1"/>
      <p:bldP spid="178209" grpId="0" animBg="1"/>
      <p:bldP spid="17821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483" name="Picture 4" descr="une 3009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85725"/>
            <a:ext cx="4591050" cy="66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descr="une 0110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864" y="179389"/>
            <a:ext cx="4548187"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0981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524000" y="260350"/>
            <a:ext cx="9144000" cy="630238"/>
          </a:xfrm>
        </p:spPr>
        <p:txBody>
          <a:bodyPr/>
          <a:lstStyle/>
          <a:p>
            <a:pPr eaLnBrk="1" hangingPunct="1">
              <a:defRPr/>
            </a:pPr>
            <a:r>
              <a:rPr lang="fr-FR" sz="3200" dirty="0" err="1"/>
              <a:t>Reputational</a:t>
            </a:r>
            <a:r>
              <a:rPr lang="fr-FR" sz="3200" dirty="0"/>
              <a:t> </a:t>
            </a:r>
            <a:r>
              <a:rPr lang="fr-FR" sz="3200" dirty="0">
                <a:sym typeface="Wingdings" pitchFamily="2" charset="2"/>
              </a:rPr>
              <a:t> Cultural FRM </a:t>
            </a:r>
            <a:r>
              <a:rPr lang="fr-FR" sz="3200" dirty="0"/>
              <a:t>Business Model</a:t>
            </a:r>
          </a:p>
        </p:txBody>
      </p:sp>
      <p:sp>
        <p:nvSpPr>
          <p:cNvPr id="77827" name="AutoShape 3"/>
          <p:cNvSpPr>
            <a:spLocks noChangeAspect="1" noChangeArrowheads="1"/>
          </p:cNvSpPr>
          <p:nvPr/>
        </p:nvSpPr>
        <p:spPr bwMode="auto">
          <a:xfrm>
            <a:off x="1127126" y="1196976"/>
            <a:ext cx="900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7828" name="Text Box 4"/>
          <p:cNvSpPr txBox="1">
            <a:spLocks noChangeArrowheads="1"/>
          </p:cNvSpPr>
          <p:nvPr/>
        </p:nvSpPr>
        <p:spPr bwMode="auto">
          <a:xfrm>
            <a:off x="2027239" y="2997201"/>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cs typeface="Arial" panose="020B0604020202020204" pitchFamily="34" charset="0"/>
            </a:endParaRPr>
          </a:p>
          <a:p>
            <a:pPr algn="ctr" eaLnBrk="1" hangingPunct="1">
              <a:spcBef>
                <a:spcPct val="0"/>
              </a:spcBef>
              <a:buClrTx/>
              <a:buSzTx/>
              <a:buFontTx/>
              <a:buNone/>
            </a:pPr>
            <a:r>
              <a:rPr lang="fr-FR" altLang="fr-FR" sz="1600" b="1">
                <a:latin typeface="Times New Roman" panose="02020603050405020304" pitchFamily="18" charset="0"/>
                <a:cs typeface="Arial" panose="020B0604020202020204" pitchFamily="34" charset="0"/>
              </a:rPr>
              <a:t>Reputation</a:t>
            </a:r>
          </a:p>
          <a:p>
            <a:pPr eaLnBrk="1" hangingPunct="1">
              <a:spcBef>
                <a:spcPct val="0"/>
              </a:spcBef>
              <a:buClrTx/>
              <a:buSzTx/>
              <a:buFontTx/>
              <a:buNone/>
            </a:pPr>
            <a:endParaRPr lang="fr-FR" altLang="fr-FR" sz="1600" b="1">
              <a:latin typeface="Garamond" panose="02020404030301010803" pitchFamily="18" charset="0"/>
              <a:cs typeface="Arial" panose="020B0604020202020204" pitchFamily="34" charset="0"/>
            </a:endParaRPr>
          </a:p>
        </p:txBody>
      </p:sp>
      <p:sp>
        <p:nvSpPr>
          <p:cNvPr id="77829" name="Text Box 5"/>
          <p:cNvSpPr txBox="1">
            <a:spLocks noChangeArrowheads="1"/>
          </p:cNvSpPr>
          <p:nvPr/>
        </p:nvSpPr>
        <p:spPr bwMode="auto">
          <a:xfrm>
            <a:off x="4546601" y="2997200"/>
            <a:ext cx="1800225" cy="863600"/>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rgbClr val="FFFF00"/>
                </a:solidFill>
                <a:latin typeface="Times New Roman" panose="02020603050405020304" pitchFamily="18" charset="0"/>
                <a:cs typeface="Arial" panose="020B0604020202020204" pitchFamily="34" charset="0"/>
              </a:rPr>
              <a:t>Physical Resources (Stadium)</a:t>
            </a:r>
            <a:endParaRPr lang="fr-FR" altLang="fr-FR" sz="1600" b="1">
              <a:solidFill>
                <a:srgbClr val="FFFF00"/>
              </a:solidFill>
              <a:latin typeface="Garamond" panose="02020404030301010803" pitchFamily="18" charset="0"/>
              <a:cs typeface="Arial" panose="020B0604020202020204" pitchFamily="34" charset="0"/>
            </a:endParaRPr>
          </a:p>
        </p:txBody>
      </p:sp>
      <p:sp>
        <p:nvSpPr>
          <p:cNvPr id="77830" name="Text Box 6"/>
          <p:cNvSpPr txBox="1">
            <a:spLocks noChangeArrowheads="1"/>
          </p:cNvSpPr>
          <p:nvPr/>
        </p:nvSpPr>
        <p:spPr bwMode="auto">
          <a:xfrm>
            <a:off x="7067551" y="1917700"/>
            <a:ext cx="1800225" cy="71913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cs typeface="Arial" panose="020B0604020202020204" pitchFamily="34" charset="0"/>
            </a:endParaRPr>
          </a:p>
          <a:p>
            <a:pPr algn="ctr" eaLnBrk="1" hangingPunct="1">
              <a:spcBef>
                <a:spcPct val="0"/>
              </a:spcBef>
              <a:buClrTx/>
              <a:buSzTx/>
              <a:buFontTx/>
              <a:buNone/>
            </a:pPr>
            <a:r>
              <a:rPr lang="fr-FR" altLang="fr-FR" sz="1600" b="1">
                <a:latin typeface="Times New Roman" panose="02020603050405020304" pitchFamily="18" charset="0"/>
                <a:cs typeface="Arial" panose="020B0604020202020204" pitchFamily="34" charset="0"/>
              </a:rPr>
              <a:t>Parnerships</a:t>
            </a:r>
          </a:p>
          <a:p>
            <a:pPr eaLnBrk="1" hangingPunct="1">
              <a:spcBef>
                <a:spcPct val="0"/>
              </a:spcBef>
              <a:buClrTx/>
              <a:buSzTx/>
              <a:buFontTx/>
              <a:buNone/>
            </a:pPr>
            <a:endParaRPr lang="fr-FR" altLang="fr-FR" sz="1600" b="1">
              <a:latin typeface="Garamond" panose="02020404030301010803" pitchFamily="18" charset="0"/>
              <a:cs typeface="Arial" panose="020B0604020202020204" pitchFamily="34" charset="0"/>
            </a:endParaRPr>
          </a:p>
        </p:txBody>
      </p:sp>
      <p:sp>
        <p:nvSpPr>
          <p:cNvPr id="77831" name="Text Box 7"/>
          <p:cNvSpPr txBox="1">
            <a:spLocks noChangeArrowheads="1"/>
          </p:cNvSpPr>
          <p:nvPr/>
        </p:nvSpPr>
        <p:spPr bwMode="auto">
          <a:xfrm>
            <a:off x="7067551" y="4076701"/>
            <a:ext cx="1800225" cy="720725"/>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Times New Roman" panose="02020603050405020304" pitchFamily="18" charset="0"/>
                <a:cs typeface="Arial" panose="020B0604020202020204" pitchFamily="34" charset="0"/>
              </a:rPr>
              <a:t>Social Capital</a:t>
            </a:r>
          </a:p>
          <a:p>
            <a:pPr eaLnBrk="1" hangingPunct="1">
              <a:spcBef>
                <a:spcPct val="0"/>
              </a:spcBef>
              <a:buClrTx/>
              <a:buSzTx/>
              <a:buFontTx/>
              <a:buNone/>
            </a:pPr>
            <a:endParaRPr lang="fr-FR" altLang="fr-FR" sz="1600" b="1">
              <a:latin typeface="Garamond" panose="02020404030301010803" pitchFamily="18" charset="0"/>
              <a:cs typeface="Arial" panose="020B0604020202020204" pitchFamily="34" charset="0"/>
            </a:endParaRPr>
          </a:p>
        </p:txBody>
      </p:sp>
      <p:sp>
        <p:nvSpPr>
          <p:cNvPr id="77832" name="Line 8"/>
          <p:cNvSpPr>
            <a:spLocks noChangeShapeType="1"/>
          </p:cNvSpPr>
          <p:nvPr/>
        </p:nvSpPr>
        <p:spPr bwMode="auto">
          <a:xfrm flipH="1">
            <a:off x="3827464" y="3357564"/>
            <a:ext cx="719137"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7833" name="Line 9"/>
          <p:cNvSpPr>
            <a:spLocks noChangeShapeType="1"/>
          </p:cNvSpPr>
          <p:nvPr/>
        </p:nvSpPr>
        <p:spPr bwMode="auto">
          <a:xfrm flipV="1">
            <a:off x="6346826" y="2636838"/>
            <a:ext cx="720725" cy="360362"/>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7834" name="Line 10"/>
          <p:cNvSpPr>
            <a:spLocks noChangeShapeType="1"/>
          </p:cNvSpPr>
          <p:nvPr/>
        </p:nvSpPr>
        <p:spPr bwMode="auto">
          <a:xfrm>
            <a:off x="6346826" y="3717926"/>
            <a:ext cx="720725" cy="358775"/>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7835" name="Oval 11"/>
          <p:cNvSpPr>
            <a:spLocks noChangeArrowheads="1"/>
          </p:cNvSpPr>
          <p:nvPr/>
        </p:nvSpPr>
        <p:spPr bwMode="auto">
          <a:xfrm>
            <a:off x="3000375" y="4076700"/>
            <a:ext cx="1906588" cy="1081088"/>
          </a:xfrm>
          <a:prstGeom prst="ellipse">
            <a:avLst/>
          </a:prstGeom>
          <a:solidFill>
            <a:srgbClr val="FF0000"/>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bg1"/>
                </a:solidFill>
                <a:latin typeface="Garamond" panose="02020404030301010803" pitchFamily="18" charset="0"/>
                <a:cs typeface="Arial" panose="020B0604020202020204" pitchFamily="34" charset="0"/>
              </a:rPr>
              <a:t>Entertainment Production</a:t>
            </a:r>
          </a:p>
          <a:p>
            <a:pPr algn="ctr" eaLnBrk="1" hangingPunct="1">
              <a:spcBef>
                <a:spcPct val="0"/>
              </a:spcBef>
              <a:buClrTx/>
              <a:buSzTx/>
              <a:buFontTx/>
              <a:buNone/>
            </a:pPr>
            <a:r>
              <a:rPr lang="fr-FR" altLang="fr-FR" sz="1400" b="1">
                <a:solidFill>
                  <a:schemeClr val="bg1"/>
                </a:solidFill>
                <a:latin typeface="Garamond" panose="02020404030301010803" pitchFamily="18" charset="0"/>
                <a:cs typeface="Arial" panose="020B0604020202020204" pitchFamily="34" charset="0"/>
              </a:rPr>
              <a:t>Ticketing &amp; CRM</a:t>
            </a:r>
          </a:p>
        </p:txBody>
      </p:sp>
      <p:sp>
        <p:nvSpPr>
          <p:cNvPr id="77836" name="Line 12"/>
          <p:cNvSpPr>
            <a:spLocks noChangeShapeType="1"/>
          </p:cNvSpPr>
          <p:nvPr/>
        </p:nvSpPr>
        <p:spPr bwMode="auto">
          <a:xfrm flipV="1">
            <a:off x="4187825" y="3357564"/>
            <a:ext cx="0" cy="71913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77837" name="AutoShape 13"/>
          <p:cNvSpPr>
            <a:spLocks noChangeArrowheads="1"/>
          </p:cNvSpPr>
          <p:nvPr/>
        </p:nvSpPr>
        <p:spPr bwMode="auto">
          <a:xfrm>
            <a:off x="5087939" y="4257675"/>
            <a:ext cx="1800225" cy="719138"/>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cs typeface="Arial" panose="020B0604020202020204" pitchFamily="34" charset="0"/>
              </a:rPr>
              <a:t>PR infrastructure development</a:t>
            </a:r>
          </a:p>
          <a:p>
            <a:pPr algn="ctr" eaLnBrk="1" hangingPunct="1">
              <a:spcBef>
                <a:spcPct val="0"/>
              </a:spcBef>
              <a:buClrTx/>
              <a:buSzTx/>
              <a:buFontTx/>
              <a:buNone/>
            </a:pPr>
            <a:endParaRPr lang="fr-FR" altLang="fr-FR" sz="1200" b="1">
              <a:latin typeface="Garamond" panose="02020404030301010803" pitchFamily="18" charset="0"/>
              <a:cs typeface="Arial" panose="020B0604020202020204" pitchFamily="34" charset="0"/>
            </a:endParaRPr>
          </a:p>
        </p:txBody>
      </p:sp>
      <p:sp>
        <p:nvSpPr>
          <p:cNvPr id="77838" name="Line 14"/>
          <p:cNvSpPr>
            <a:spLocks noChangeShapeType="1"/>
          </p:cNvSpPr>
          <p:nvPr/>
        </p:nvSpPr>
        <p:spPr bwMode="auto">
          <a:xfrm flipH="1">
            <a:off x="5988050" y="3897313"/>
            <a:ext cx="719138" cy="360362"/>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77839" name="AutoShape 15"/>
          <p:cNvSpPr>
            <a:spLocks noChangeArrowheads="1"/>
          </p:cNvSpPr>
          <p:nvPr/>
        </p:nvSpPr>
        <p:spPr bwMode="auto">
          <a:xfrm>
            <a:off x="5267325" y="1557339"/>
            <a:ext cx="1620838" cy="719137"/>
          </a:xfrm>
          <a:prstGeom prst="roundRect">
            <a:avLst>
              <a:gd name="adj" fmla="val 16667"/>
            </a:avLst>
          </a:prstGeom>
          <a:solidFill>
            <a:srgbClr val="FFFFFF"/>
          </a:solidFill>
          <a:ln w="9525">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Times New Roman" panose="02020603050405020304" pitchFamily="18" charset="0"/>
                <a:cs typeface="Arial" panose="020B0604020202020204" pitchFamily="34" charset="0"/>
              </a:rPr>
              <a:t>CRM</a:t>
            </a:r>
          </a:p>
          <a:p>
            <a:pPr algn="ctr" eaLnBrk="1" hangingPunct="1">
              <a:spcBef>
                <a:spcPct val="0"/>
              </a:spcBef>
              <a:buClrTx/>
              <a:buSzTx/>
              <a:buFontTx/>
              <a:buNone/>
            </a:pPr>
            <a:r>
              <a:rPr lang="fr-FR" altLang="fr-FR" sz="1400" b="1">
                <a:latin typeface="Times New Roman" panose="02020603050405020304" pitchFamily="18" charset="0"/>
                <a:cs typeface="Arial" panose="020B0604020202020204" pitchFamily="34" charset="0"/>
              </a:rPr>
              <a:t>Activation</a:t>
            </a:r>
          </a:p>
          <a:p>
            <a:pPr algn="ctr" eaLnBrk="1" hangingPunct="1">
              <a:spcBef>
                <a:spcPct val="0"/>
              </a:spcBef>
              <a:buClrTx/>
              <a:buSzTx/>
              <a:buFontTx/>
              <a:buNone/>
            </a:pPr>
            <a:r>
              <a:rPr lang="fr-FR" altLang="fr-FR" sz="1400" b="1">
                <a:latin typeface="Times New Roman" panose="02020603050405020304" pitchFamily="18" charset="0"/>
                <a:cs typeface="Arial" panose="020B0604020202020204" pitchFamily="34" charset="0"/>
              </a:rPr>
              <a:t>B to B</a:t>
            </a:r>
            <a:endParaRPr lang="fr-FR" altLang="fr-FR" sz="1400" b="1">
              <a:latin typeface="Garamond" panose="02020404030301010803" pitchFamily="18" charset="0"/>
              <a:cs typeface="Arial" panose="020B0604020202020204" pitchFamily="34" charset="0"/>
            </a:endParaRPr>
          </a:p>
        </p:txBody>
      </p:sp>
      <p:sp>
        <p:nvSpPr>
          <p:cNvPr id="77840" name="Line 16"/>
          <p:cNvSpPr>
            <a:spLocks noChangeShapeType="1"/>
          </p:cNvSpPr>
          <p:nvPr/>
        </p:nvSpPr>
        <p:spPr bwMode="auto">
          <a:xfrm flipH="1" flipV="1">
            <a:off x="5988050" y="2276475"/>
            <a:ext cx="719138" cy="541338"/>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77841" name="Line 17"/>
          <p:cNvSpPr>
            <a:spLocks noChangeShapeType="1"/>
          </p:cNvSpPr>
          <p:nvPr/>
        </p:nvSpPr>
        <p:spPr bwMode="auto">
          <a:xfrm>
            <a:off x="7607300"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7842" name="Line 18"/>
          <p:cNvSpPr>
            <a:spLocks noChangeShapeType="1"/>
          </p:cNvSpPr>
          <p:nvPr/>
        </p:nvSpPr>
        <p:spPr bwMode="auto">
          <a:xfrm flipV="1">
            <a:off x="8328025"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7843" name="Line 19"/>
          <p:cNvSpPr>
            <a:spLocks noChangeShapeType="1"/>
          </p:cNvSpPr>
          <p:nvPr/>
        </p:nvSpPr>
        <p:spPr bwMode="auto">
          <a:xfrm flipV="1">
            <a:off x="7788275" y="1196976"/>
            <a:ext cx="0" cy="720725"/>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7844" name="Line 20"/>
          <p:cNvSpPr>
            <a:spLocks noChangeShapeType="1"/>
          </p:cNvSpPr>
          <p:nvPr/>
        </p:nvSpPr>
        <p:spPr bwMode="auto">
          <a:xfrm flipH="1">
            <a:off x="2711451" y="1196975"/>
            <a:ext cx="5076825" cy="0"/>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7845" name="Line 21"/>
          <p:cNvSpPr>
            <a:spLocks noChangeShapeType="1"/>
          </p:cNvSpPr>
          <p:nvPr/>
        </p:nvSpPr>
        <p:spPr bwMode="auto">
          <a:xfrm>
            <a:off x="3863975" y="3141663"/>
            <a:ext cx="719138"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46" name="Oval 22"/>
          <p:cNvSpPr>
            <a:spLocks noChangeArrowheads="1"/>
          </p:cNvSpPr>
          <p:nvPr/>
        </p:nvSpPr>
        <p:spPr bwMode="auto">
          <a:xfrm>
            <a:off x="3216276" y="1916114"/>
            <a:ext cx="1762125" cy="720725"/>
          </a:xfrm>
          <a:prstGeom prst="ellipse">
            <a:avLst/>
          </a:prstGeom>
          <a:solidFill>
            <a:srgbClr val="FF0000"/>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bg1"/>
                </a:solidFill>
                <a:latin typeface="Garamond" panose="02020404030301010803" pitchFamily="18" charset="0"/>
                <a:cs typeface="Arial" panose="020B0604020202020204" pitchFamily="34" charset="0"/>
              </a:rPr>
              <a:t>Athletes</a:t>
            </a:r>
          </a:p>
          <a:p>
            <a:pPr algn="ctr" eaLnBrk="1" hangingPunct="1">
              <a:spcBef>
                <a:spcPct val="0"/>
              </a:spcBef>
              <a:buClrTx/>
              <a:buSzTx/>
              <a:buFontTx/>
              <a:buNone/>
            </a:pPr>
            <a:r>
              <a:rPr lang="fr-FR" altLang="fr-FR" sz="1400" b="1">
                <a:solidFill>
                  <a:schemeClr val="bg1"/>
                </a:solidFill>
                <a:latin typeface="Garamond" panose="02020404030301010803" pitchFamily="18" charset="0"/>
                <a:cs typeface="Arial" panose="020B0604020202020204" pitchFamily="34" charset="0"/>
              </a:rPr>
              <a:t>Management</a:t>
            </a:r>
          </a:p>
          <a:p>
            <a:pPr algn="ctr" eaLnBrk="1" hangingPunct="1">
              <a:spcBef>
                <a:spcPct val="0"/>
              </a:spcBef>
              <a:buClrTx/>
              <a:buSzTx/>
              <a:buFontTx/>
              <a:buNone/>
            </a:pPr>
            <a:endParaRPr lang="fr-FR" altLang="fr-FR" sz="1400" b="1">
              <a:solidFill>
                <a:schemeClr val="bg1"/>
              </a:solidFill>
              <a:latin typeface="Garamond" panose="02020404030301010803" pitchFamily="18" charset="0"/>
              <a:cs typeface="Arial" panose="020B0604020202020204" pitchFamily="34" charset="0"/>
            </a:endParaRPr>
          </a:p>
        </p:txBody>
      </p:sp>
      <p:sp>
        <p:nvSpPr>
          <p:cNvPr id="77847" name="Line 23"/>
          <p:cNvSpPr>
            <a:spLocks noChangeShapeType="1"/>
          </p:cNvSpPr>
          <p:nvPr/>
        </p:nvSpPr>
        <p:spPr bwMode="auto">
          <a:xfrm>
            <a:off x="4079875" y="2636839"/>
            <a:ext cx="0" cy="504825"/>
          </a:xfrm>
          <a:prstGeom prst="line">
            <a:avLst/>
          </a:prstGeom>
          <a:noFill/>
          <a:ln w="9525">
            <a:solidFill>
              <a:schemeClr val="hlink"/>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48" name="Line 24"/>
          <p:cNvSpPr>
            <a:spLocks noChangeShapeType="1"/>
          </p:cNvSpPr>
          <p:nvPr/>
        </p:nvSpPr>
        <p:spPr bwMode="auto">
          <a:xfrm>
            <a:off x="2711450" y="1196976"/>
            <a:ext cx="0" cy="1800225"/>
          </a:xfrm>
          <a:prstGeom prst="line">
            <a:avLst/>
          </a:prstGeom>
          <a:noFill/>
          <a:ln w="9525">
            <a:solidFill>
              <a:schemeClr val="hlink"/>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49" name="Rectangle 25"/>
          <p:cNvSpPr>
            <a:spLocks noChangeArrowheads="1"/>
          </p:cNvSpPr>
          <p:nvPr/>
        </p:nvSpPr>
        <p:spPr bwMode="auto">
          <a:xfrm>
            <a:off x="1846264" y="5518151"/>
            <a:ext cx="541337" cy="35877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7850" name="Line 26"/>
          <p:cNvSpPr>
            <a:spLocks noChangeShapeType="1"/>
          </p:cNvSpPr>
          <p:nvPr/>
        </p:nvSpPr>
        <p:spPr bwMode="auto">
          <a:xfrm>
            <a:off x="4546600" y="5697539"/>
            <a:ext cx="541338"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7851" name="Line 27"/>
          <p:cNvSpPr>
            <a:spLocks noChangeShapeType="1"/>
          </p:cNvSpPr>
          <p:nvPr/>
        </p:nvSpPr>
        <p:spPr bwMode="auto">
          <a:xfrm>
            <a:off x="4546600" y="6237289"/>
            <a:ext cx="541338" cy="1587"/>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7852" name="Line 28"/>
          <p:cNvSpPr>
            <a:spLocks noChangeShapeType="1"/>
          </p:cNvSpPr>
          <p:nvPr/>
        </p:nvSpPr>
        <p:spPr bwMode="auto">
          <a:xfrm>
            <a:off x="6888163" y="5697539"/>
            <a:ext cx="539750" cy="158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77853" name="Text Box 29"/>
          <p:cNvSpPr txBox="1">
            <a:spLocks noChangeArrowheads="1"/>
          </p:cNvSpPr>
          <p:nvPr/>
        </p:nvSpPr>
        <p:spPr bwMode="auto">
          <a:xfrm>
            <a:off x="2387601"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Resources Basis</a:t>
            </a:r>
            <a:endParaRPr lang="fr-FR" altLang="fr-FR" sz="1400">
              <a:latin typeface="Garamond" panose="02020404030301010803" pitchFamily="18" charset="0"/>
              <a:cs typeface="Arial" panose="020B0604020202020204" pitchFamily="34" charset="0"/>
            </a:endParaRPr>
          </a:p>
        </p:txBody>
      </p:sp>
      <p:sp>
        <p:nvSpPr>
          <p:cNvPr id="77854" name="Text Box 30"/>
          <p:cNvSpPr txBox="1">
            <a:spLocks noChangeArrowheads="1"/>
          </p:cNvSpPr>
          <p:nvPr/>
        </p:nvSpPr>
        <p:spPr bwMode="auto">
          <a:xfrm>
            <a:off x="5087939" y="6057901"/>
            <a:ext cx="1800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Indirect impact</a:t>
            </a:r>
            <a:endParaRPr lang="fr-FR" altLang="fr-FR" sz="1400">
              <a:latin typeface="Garamond" panose="02020404030301010803" pitchFamily="18" charset="0"/>
              <a:cs typeface="Arial" panose="020B0604020202020204" pitchFamily="34" charset="0"/>
            </a:endParaRPr>
          </a:p>
        </p:txBody>
      </p:sp>
      <p:sp>
        <p:nvSpPr>
          <p:cNvPr id="77855" name="Oval 31"/>
          <p:cNvSpPr>
            <a:spLocks noChangeArrowheads="1"/>
          </p:cNvSpPr>
          <p:nvPr/>
        </p:nvSpPr>
        <p:spPr bwMode="auto">
          <a:xfrm>
            <a:off x="1846264" y="6237288"/>
            <a:ext cx="541337" cy="360362"/>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7856" name="Text Box 32"/>
          <p:cNvSpPr txBox="1">
            <a:spLocks noChangeArrowheads="1"/>
          </p:cNvSpPr>
          <p:nvPr/>
        </p:nvSpPr>
        <p:spPr bwMode="auto">
          <a:xfrm>
            <a:off x="5087939"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Direct impact</a:t>
            </a:r>
            <a:endParaRPr lang="fr-FR" altLang="fr-FR" sz="1400">
              <a:latin typeface="Garamond" panose="02020404030301010803" pitchFamily="18" charset="0"/>
              <a:cs typeface="Arial" panose="020B0604020202020204" pitchFamily="34" charset="0"/>
            </a:endParaRPr>
          </a:p>
        </p:txBody>
      </p:sp>
      <p:sp>
        <p:nvSpPr>
          <p:cNvPr id="77857" name="Text Box 33"/>
          <p:cNvSpPr txBox="1">
            <a:spLocks noChangeArrowheads="1"/>
          </p:cNvSpPr>
          <p:nvPr/>
        </p:nvSpPr>
        <p:spPr bwMode="auto">
          <a:xfrm>
            <a:off x="7607301"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Deployment</a:t>
            </a:r>
            <a:endParaRPr lang="fr-FR" altLang="fr-FR" sz="1400">
              <a:latin typeface="Garamond" panose="02020404030301010803" pitchFamily="18" charset="0"/>
              <a:cs typeface="Arial" panose="020B0604020202020204" pitchFamily="34" charset="0"/>
            </a:endParaRPr>
          </a:p>
        </p:txBody>
      </p:sp>
      <p:sp>
        <p:nvSpPr>
          <p:cNvPr id="77858" name="Text Box 34"/>
          <p:cNvSpPr txBox="1">
            <a:spLocks noChangeArrowheads="1"/>
          </p:cNvSpPr>
          <p:nvPr/>
        </p:nvSpPr>
        <p:spPr bwMode="auto">
          <a:xfrm>
            <a:off x="2387601" y="6237288"/>
            <a:ext cx="2339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Core Competences</a:t>
            </a:r>
            <a:endParaRPr lang="fr-FR" altLang="fr-FR" sz="1400">
              <a:latin typeface="Garamond" panose="02020404030301010803" pitchFamily="18" charset="0"/>
              <a:cs typeface="Arial" panose="020B0604020202020204" pitchFamily="34" charset="0"/>
            </a:endParaRPr>
          </a:p>
        </p:txBody>
      </p:sp>
      <p:sp>
        <p:nvSpPr>
          <p:cNvPr id="176163" name="Rectangle 35"/>
          <p:cNvSpPr>
            <a:spLocks noChangeArrowheads="1"/>
          </p:cNvSpPr>
          <p:nvPr/>
        </p:nvSpPr>
        <p:spPr bwMode="auto">
          <a:xfrm>
            <a:off x="4583114" y="3068639"/>
            <a:ext cx="1728787" cy="7207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FANS</a:t>
            </a:r>
          </a:p>
        </p:txBody>
      </p:sp>
      <p:sp>
        <p:nvSpPr>
          <p:cNvPr id="77860" name="AutoShape 36"/>
          <p:cNvSpPr>
            <a:spLocks noChangeAspect="1" noChangeArrowheads="1"/>
          </p:cNvSpPr>
          <p:nvPr/>
        </p:nvSpPr>
        <p:spPr bwMode="auto">
          <a:xfrm>
            <a:off x="1343026" y="1412876"/>
            <a:ext cx="900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76165" name="Rectangle 37"/>
          <p:cNvSpPr>
            <a:spLocks noChangeArrowheads="1"/>
          </p:cNvSpPr>
          <p:nvPr/>
        </p:nvSpPr>
        <p:spPr bwMode="auto">
          <a:xfrm>
            <a:off x="2208213" y="2997200"/>
            <a:ext cx="1439862" cy="6477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BRAND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163"/>
                                        </p:tgtEl>
                                        <p:attrNameLst>
                                          <p:attrName>style.visibility</p:attrName>
                                        </p:attrNameLst>
                                      </p:cBhvr>
                                      <p:to>
                                        <p:strVal val="visible"/>
                                      </p:to>
                                    </p:set>
                                    <p:animEffect transition="in" filter="fade">
                                      <p:cBhvr>
                                        <p:cTn id="7" dur="2000"/>
                                        <p:tgtEl>
                                          <p:spTgt spid="176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6165"/>
                                        </p:tgtEl>
                                        <p:attrNameLst>
                                          <p:attrName>style.visibility</p:attrName>
                                        </p:attrNameLst>
                                      </p:cBhvr>
                                      <p:to>
                                        <p:strVal val="visible"/>
                                      </p:to>
                                    </p:set>
                                    <p:animEffect transition="in" filter="fade">
                                      <p:cBhvr>
                                        <p:cTn id="12" dur="2000"/>
                                        <p:tgtEl>
                                          <p:spTgt spid="176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63" grpId="0" animBg="1"/>
      <p:bldP spid="17616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549276"/>
            <a:ext cx="423545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3275" y="549276"/>
            <a:ext cx="457835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Guy Forget : « La communication n&amp;#39;a jamais existé avec Gilles Moretton » -  YouTube">
            <a:extLst>
              <a:ext uri="{FF2B5EF4-FFF2-40B4-BE49-F238E27FC236}">
                <a16:creationId xmlns:a16="http://schemas.microsoft.com/office/drawing/2014/main" id="{5AC623AD-9F00-4C6C-B8D3-296DA2846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753117" cy="32361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mp;#39;ÉQUIPE on Twitter: &amp;quot;Amélie Mauresmo nouvelle directrice du tournoi de  Roland-Garros Le président de la Fédération française de tennis Gilles  Moretton a confirmé la nomination d&amp;#39;Amélie Mauresmo à la direction de  Roland-Garros.">
            <a:extLst>
              <a:ext uri="{FF2B5EF4-FFF2-40B4-BE49-F238E27FC236}">
                <a16:creationId xmlns:a16="http://schemas.microsoft.com/office/drawing/2014/main" id="{E825D39F-A4A5-47FD-AB65-BB5A68BAD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5510" y="0"/>
            <a:ext cx="4416490" cy="55206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abrice FENWICK on Twitter: &amp;quot;A 48 ans #Moretton était déjà dans la presse  le pas gentil organisateur. Fev2021 president #FFT organisateur du tournoi  #Rolandgarros pas gentil, pas gentil ce monsieur, j&amp;#39;ai reçu">
            <a:extLst>
              <a:ext uri="{FF2B5EF4-FFF2-40B4-BE49-F238E27FC236}">
                <a16:creationId xmlns:a16="http://schemas.microsoft.com/office/drawing/2014/main" id="{E32EBA2C-46F7-4103-ADED-796C60023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63482"/>
            <a:ext cx="4153638" cy="279451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FT: Gilles Moretton, the bottom of a sulphurous election">
            <a:extLst>
              <a:ext uri="{FF2B5EF4-FFF2-40B4-BE49-F238E27FC236}">
                <a16:creationId xmlns:a16="http://schemas.microsoft.com/office/drawing/2014/main" id="{4A98A133-9AED-40EC-A412-854CF0AABB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3638" y="3236128"/>
            <a:ext cx="3621872" cy="3621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8963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sz="quarter"/>
          </p:nvPr>
        </p:nvSpPr>
        <p:spPr/>
        <p:txBody>
          <a:bodyPr/>
          <a:lstStyle/>
          <a:p>
            <a:pPr>
              <a:defRPr/>
            </a:pPr>
            <a:r>
              <a:rPr lang="fr-FR" dirty="0"/>
              <a:t>How to </a:t>
            </a:r>
            <a:r>
              <a:rPr lang="fr-FR" dirty="0" err="1"/>
              <a:t>protect</a:t>
            </a:r>
            <a:r>
              <a:rPr lang="fr-FR" dirty="0"/>
              <a:t> </a:t>
            </a:r>
            <a:r>
              <a:rPr lang="fr-FR" dirty="0" err="1"/>
              <a:t>their</a:t>
            </a:r>
            <a:r>
              <a:rPr lang="fr-FR" dirty="0"/>
              <a:t> </a:t>
            </a:r>
            <a:r>
              <a:rPr lang="fr-FR" dirty="0" err="1"/>
              <a:t>reputation</a:t>
            </a:r>
            <a:r>
              <a:rPr lang="fr-FR" dirty="0"/>
              <a:t> ? </a:t>
            </a:r>
          </a:p>
        </p:txBody>
      </p:sp>
      <p:sp>
        <p:nvSpPr>
          <p:cNvPr id="5" name="Sous-titre 4"/>
          <p:cNvSpPr>
            <a:spLocks noGrp="1"/>
          </p:cNvSpPr>
          <p:nvPr>
            <p:ph type="subTitle" sz="quarter" idx="1"/>
          </p:nvPr>
        </p:nvSpPr>
        <p:spPr/>
        <p:txBody>
          <a:bodyPr/>
          <a:lstStyle/>
          <a:p>
            <a:pPr>
              <a:defRPr/>
            </a:pPr>
            <a:r>
              <a:rPr lang="fr-FR" dirty="0" err="1"/>
              <a:t>With</a:t>
            </a:r>
            <a:r>
              <a:rPr lang="fr-FR" dirty="0"/>
              <a:t> </a:t>
            </a:r>
            <a:r>
              <a:rPr lang="fr-FR" dirty="0" err="1"/>
              <a:t>reputation</a:t>
            </a:r>
            <a:r>
              <a:rPr lang="fr-FR" dirty="0"/>
              <a:t> of top management </a:t>
            </a:r>
            <a:r>
              <a:rPr lang="fr-FR" dirty="0" err="1"/>
              <a:t>affected</a:t>
            </a:r>
            <a:r>
              <a:rPr lang="fr-FR" dirty="0"/>
              <a:t>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527" y="236157"/>
            <a:ext cx="9076677" cy="638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158240" y="-110965"/>
            <a:ext cx="9875520" cy="1356360"/>
          </a:xfrm>
        </p:spPr>
        <p:txBody>
          <a:bodyPr/>
          <a:lstStyle/>
          <a:p>
            <a:pPr eaLnBrk="1" hangingPunct="1">
              <a:defRPr/>
            </a:pPr>
            <a:r>
              <a:rPr lang="fr-FR" dirty="0" err="1"/>
              <a:t>Sustaibable</a:t>
            </a:r>
            <a:r>
              <a:rPr lang="fr-FR" dirty="0"/>
              <a:t> </a:t>
            </a:r>
            <a:r>
              <a:rPr lang="fr-FR" dirty="0" err="1"/>
              <a:t>Assets</a:t>
            </a:r>
            <a:r>
              <a:rPr lang="fr-FR" dirty="0"/>
              <a:t> </a:t>
            </a:r>
            <a:r>
              <a:rPr lang="fr-FR" dirty="0" err="1"/>
              <a:t>strategic</a:t>
            </a:r>
            <a:r>
              <a:rPr lang="fr-FR" dirty="0"/>
              <a:t> management </a:t>
            </a:r>
          </a:p>
        </p:txBody>
      </p:sp>
      <p:sp>
        <p:nvSpPr>
          <p:cNvPr id="5" name="Rectangle 3"/>
          <p:cNvSpPr txBox="1">
            <a:spLocks noChangeArrowheads="1"/>
          </p:cNvSpPr>
          <p:nvPr/>
        </p:nvSpPr>
        <p:spPr bwMode="auto">
          <a:xfrm>
            <a:off x="2328513" y="1032758"/>
            <a:ext cx="7341886" cy="77318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457200" indent="-457200" eaLnBrk="1" hangingPunct="1">
              <a:lnSpc>
                <a:spcPct val="80000"/>
              </a:lnSpc>
              <a:defRPr/>
            </a:pPr>
            <a:endParaRPr lang="fr-FR" sz="2400" dirty="0"/>
          </a:p>
          <a:p>
            <a:pPr marL="457200" indent="-457200" algn="ctr" eaLnBrk="1" hangingPunct="1">
              <a:lnSpc>
                <a:spcPct val="80000"/>
              </a:lnSpc>
              <a:buNone/>
              <a:defRPr/>
            </a:pPr>
            <a:r>
              <a:rPr lang="fr-FR" sz="2400" dirty="0" err="1"/>
              <a:t>Capabilities</a:t>
            </a:r>
            <a:r>
              <a:rPr lang="fr-FR" sz="2400" dirty="0"/>
              <a:t> : Explore – Exploit - Combine</a:t>
            </a:r>
          </a:p>
          <a:p>
            <a:pPr marL="457200" indent="-457200" eaLnBrk="1" hangingPunct="1">
              <a:lnSpc>
                <a:spcPct val="80000"/>
              </a:lnSpc>
              <a:defRPr/>
            </a:pPr>
            <a:endParaRPr lang="fr-FR" sz="2400" dirty="0"/>
          </a:p>
          <a:p>
            <a:pPr marL="457200" indent="-457200" eaLnBrk="1" hangingPunct="1">
              <a:lnSpc>
                <a:spcPct val="80000"/>
              </a:lnSpc>
              <a:defRPr/>
            </a:pPr>
            <a:endParaRPr lang="fr-FR" sz="2400" dirty="0"/>
          </a:p>
          <a:p>
            <a:pPr marL="457200" indent="-457200" eaLnBrk="1" hangingPunct="1">
              <a:lnSpc>
                <a:spcPct val="80000"/>
              </a:lnSpc>
              <a:defRPr/>
            </a:pPr>
            <a:endParaRPr lang="fr-FR" sz="2400" dirty="0"/>
          </a:p>
          <a:p>
            <a:pPr marL="457200" indent="-457200" eaLnBrk="1" hangingPunct="1">
              <a:lnSpc>
                <a:spcPct val="80000"/>
              </a:lnSpc>
              <a:defRPr/>
            </a:pPr>
            <a:endParaRPr lang="fr-FR" sz="2400" dirty="0"/>
          </a:p>
          <a:p>
            <a:pPr marL="457200" indent="-457200" eaLnBrk="1" hangingPunct="1">
              <a:lnSpc>
                <a:spcPct val="80000"/>
              </a:lnSpc>
              <a:defRPr/>
            </a:pPr>
            <a:endParaRPr lang="fr-FR" sz="2400" dirty="0"/>
          </a:p>
        </p:txBody>
      </p:sp>
      <p:sp>
        <p:nvSpPr>
          <p:cNvPr id="6" name="Rectangle 4"/>
          <p:cNvSpPr>
            <a:spLocks noChangeArrowheads="1"/>
          </p:cNvSpPr>
          <p:nvPr/>
        </p:nvSpPr>
        <p:spPr bwMode="auto">
          <a:xfrm>
            <a:off x="6578248" y="4993571"/>
            <a:ext cx="1512888" cy="535531"/>
          </a:xfrm>
          <a:prstGeom prst="rect">
            <a:avLst/>
          </a:prstGeom>
          <a:solidFill>
            <a:srgbClr val="800000"/>
          </a:solidFill>
          <a:ln>
            <a:noFill/>
          </a:ln>
          <a:effectLst/>
          <a:extLs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80000"/>
              </a:lnSpc>
              <a:spcBef>
                <a:spcPct val="20000"/>
              </a:spcBef>
              <a:buClr>
                <a:schemeClr val="hlink"/>
              </a:buClr>
              <a:buSzPct val="80000"/>
              <a:buFont typeface="Wingdings" pitchFamily="2" charset="2"/>
              <a:buNone/>
              <a:defRPr/>
            </a:pPr>
            <a:r>
              <a:rPr lang="fr-FR" b="1">
                <a:effectLst>
                  <a:outerShdw blurRad="38100" dist="38100" dir="2700000" algn="tl">
                    <a:srgbClr val="000000"/>
                  </a:outerShdw>
                </a:effectLst>
                <a:latin typeface="Arial" charset="0"/>
              </a:rPr>
              <a:t>The Place to Be</a:t>
            </a:r>
          </a:p>
        </p:txBody>
      </p:sp>
      <p:sp>
        <p:nvSpPr>
          <p:cNvPr id="82949" name="Rectangle 5"/>
          <p:cNvSpPr>
            <a:spLocks noChangeArrowheads="1"/>
          </p:cNvSpPr>
          <p:nvPr/>
        </p:nvSpPr>
        <p:spPr bwMode="auto">
          <a:xfrm>
            <a:off x="8378474" y="4993570"/>
            <a:ext cx="2087563" cy="641350"/>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b="1"/>
              <a:t>« The Place to show the show »</a:t>
            </a:r>
          </a:p>
        </p:txBody>
      </p:sp>
      <p:sp>
        <p:nvSpPr>
          <p:cNvPr id="82950" name="Rectangle 6"/>
          <p:cNvSpPr>
            <a:spLocks noChangeArrowheads="1"/>
          </p:cNvSpPr>
          <p:nvPr/>
        </p:nvSpPr>
        <p:spPr bwMode="auto">
          <a:xfrm>
            <a:off x="3985861" y="4849108"/>
            <a:ext cx="1727200" cy="757130"/>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lnSpc>
                <a:spcPct val="80000"/>
              </a:lnSpc>
              <a:spcBef>
                <a:spcPct val="50000"/>
              </a:spcBef>
              <a:buClrTx/>
              <a:buSzTx/>
              <a:buFontTx/>
              <a:buNone/>
            </a:pPr>
            <a:r>
              <a:rPr lang="fr-FR" altLang="fr-FR" sz="1800" b="1"/>
              <a:t>« The Place to leverage and activate »</a:t>
            </a:r>
          </a:p>
        </p:txBody>
      </p:sp>
      <p:sp>
        <p:nvSpPr>
          <p:cNvPr id="82951" name="Rectangle 7"/>
          <p:cNvSpPr>
            <a:spLocks noChangeArrowheads="1"/>
          </p:cNvSpPr>
          <p:nvPr/>
        </p:nvSpPr>
        <p:spPr bwMode="auto">
          <a:xfrm>
            <a:off x="1752248" y="4706234"/>
            <a:ext cx="1657350" cy="915987"/>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b="1"/>
              <a:t>« The Place to express your brand »</a:t>
            </a:r>
          </a:p>
        </p:txBody>
      </p:sp>
      <p:sp>
        <p:nvSpPr>
          <p:cNvPr id="10" name="Rectangle 8"/>
          <p:cNvSpPr>
            <a:spLocks noChangeArrowheads="1"/>
          </p:cNvSpPr>
          <p:nvPr/>
        </p:nvSpPr>
        <p:spPr bwMode="auto">
          <a:xfrm>
            <a:off x="2688873" y="2617083"/>
            <a:ext cx="1581150" cy="311150"/>
          </a:xfrm>
          <a:prstGeom prst="rect">
            <a:avLst/>
          </a:prstGeom>
          <a:solidFill>
            <a:srgbClr val="800000"/>
          </a:solidFill>
          <a:ln>
            <a:noFill/>
          </a:ln>
          <a:effectLst/>
          <a:extLs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80000"/>
              </a:lnSpc>
              <a:spcBef>
                <a:spcPct val="20000"/>
              </a:spcBef>
              <a:buClr>
                <a:schemeClr val="hlink"/>
              </a:buClr>
              <a:buSzPct val="80000"/>
              <a:buFont typeface="Wingdings" pitchFamily="2" charset="2"/>
              <a:buNone/>
              <a:defRPr/>
            </a:pPr>
            <a:r>
              <a:rPr lang="fr-FR" b="1">
                <a:effectLst>
                  <a:outerShdw blurRad="38100" dist="38100" dir="2700000" algn="tl">
                    <a:srgbClr val="000000"/>
                  </a:outerShdw>
                </a:effectLst>
                <a:latin typeface="Arial" charset="0"/>
              </a:rPr>
              <a:t>Partnerships</a:t>
            </a:r>
          </a:p>
        </p:txBody>
      </p:sp>
      <p:sp>
        <p:nvSpPr>
          <p:cNvPr id="11" name="Rectangle 9"/>
          <p:cNvSpPr>
            <a:spLocks noChangeArrowheads="1"/>
          </p:cNvSpPr>
          <p:nvPr/>
        </p:nvSpPr>
        <p:spPr bwMode="auto">
          <a:xfrm>
            <a:off x="5657498" y="3048884"/>
            <a:ext cx="1582738" cy="314325"/>
          </a:xfrm>
          <a:prstGeom prst="rect">
            <a:avLst/>
          </a:prstGeom>
          <a:solidFill>
            <a:srgbClr val="C00000"/>
          </a:solidFill>
          <a:ln>
            <a:noFill/>
          </a:ln>
          <a:effectLst/>
        </p:spPr>
        <p:txBody>
          <a:bodyPr wrap="none">
            <a:spAutoFit/>
          </a:bodyPr>
          <a:lstStyle/>
          <a:p>
            <a:pPr eaLnBrk="1" hangingPunct="1">
              <a:lnSpc>
                <a:spcPct val="80000"/>
              </a:lnSpc>
              <a:spcBef>
                <a:spcPct val="20000"/>
              </a:spcBef>
              <a:buClr>
                <a:schemeClr val="hlink"/>
              </a:buClr>
              <a:buSzPct val="80000"/>
              <a:buFont typeface="Wingdings" pitchFamily="2" charset="2"/>
              <a:buNone/>
              <a:defRPr/>
            </a:pPr>
            <a:r>
              <a:rPr lang="fr-FR" b="1" dirty="0" err="1">
                <a:effectLst>
                  <a:outerShdw blurRad="38100" dist="38100" dir="2700000" algn="tl">
                    <a:srgbClr val="008AE8"/>
                  </a:outerShdw>
                </a:effectLst>
                <a:latin typeface="Arial" charset="0"/>
              </a:rPr>
              <a:t>Reputational</a:t>
            </a:r>
            <a:endParaRPr lang="fr-FR" b="1" dirty="0">
              <a:effectLst>
                <a:outerShdw blurRad="38100" dist="38100" dir="2700000" algn="tl">
                  <a:srgbClr val="008AE8"/>
                </a:outerShdw>
              </a:effectLst>
              <a:latin typeface="Arial" charset="0"/>
            </a:endParaRPr>
          </a:p>
        </p:txBody>
      </p:sp>
      <p:sp>
        <p:nvSpPr>
          <p:cNvPr id="12" name="Rectangle 10"/>
          <p:cNvSpPr>
            <a:spLocks noChangeArrowheads="1"/>
          </p:cNvSpPr>
          <p:nvPr/>
        </p:nvSpPr>
        <p:spPr bwMode="auto">
          <a:xfrm>
            <a:off x="8234011" y="2617084"/>
            <a:ext cx="1287462" cy="314325"/>
          </a:xfrm>
          <a:prstGeom prst="rect">
            <a:avLst/>
          </a:prstGeom>
          <a:solidFill>
            <a:srgbClr val="800000"/>
          </a:solidFill>
          <a:ln>
            <a:noFill/>
          </a:ln>
          <a:effectLst/>
          <a:extLs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80000"/>
              </a:lnSpc>
              <a:spcBef>
                <a:spcPct val="20000"/>
              </a:spcBef>
              <a:buClr>
                <a:schemeClr val="hlink"/>
              </a:buClr>
              <a:buSzPct val="80000"/>
              <a:buFont typeface="Wingdings" pitchFamily="2" charset="2"/>
              <a:buNone/>
              <a:defRPr/>
            </a:pPr>
            <a:r>
              <a:rPr lang="fr-FR" b="1" dirty="0" err="1">
                <a:effectLst>
                  <a:outerShdw blurRad="38100" dist="38100" dir="2700000" algn="tl">
                    <a:srgbClr val="000000"/>
                  </a:outerShdw>
                </a:effectLst>
                <a:latin typeface="Arial" charset="0"/>
              </a:rPr>
              <a:t>Relational</a:t>
            </a:r>
            <a:endParaRPr lang="fr-FR" b="1" dirty="0">
              <a:effectLst>
                <a:outerShdw blurRad="38100" dist="38100" dir="2700000" algn="tl">
                  <a:srgbClr val="000000"/>
                </a:outerShdw>
              </a:effectLst>
              <a:latin typeface="Arial" charset="0"/>
            </a:endParaRPr>
          </a:p>
        </p:txBody>
      </p:sp>
      <p:sp>
        <p:nvSpPr>
          <p:cNvPr id="13" name="Rectangle 11"/>
          <p:cNvSpPr>
            <a:spLocks noChangeArrowheads="1"/>
          </p:cNvSpPr>
          <p:nvPr/>
        </p:nvSpPr>
        <p:spPr bwMode="auto">
          <a:xfrm>
            <a:off x="5786087" y="3841046"/>
            <a:ext cx="1120775" cy="314325"/>
          </a:xfrm>
          <a:prstGeom prst="rect">
            <a:avLst/>
          </a:prstGeom>
          <a:solidFill>
            <a:srgbClr val="C00000"/>
          </a:solidFill>
          <a:ln>
            <a:noFill/>
          </a:ln>
          <a:effectLst/>
        </p:spPr>
        <p:txBody>
          <a:bodyPr wrap="none">
            <a:spAutoFit/>
          </a:bodyPr>
          <a:lstStyle/>
          <a:p>
            <a:pPr eaLnBrk="1" hangingPunct="1">
              <a:lnSpc>
                <a:spcPct val="80000"/>
              </a:lnSpc>
              <a:spcBef>
                <a:spcPct val="20000"/>
              </a:spcBef>
              <a:buClr>
                <a:schemeClr val="hlink"/>
              </a:buClr>
              <a:buSzPct val="80000"/>
              <a:buFont typeface="Wingdings" pitchFamily="2" charset="2"/>
              <a:buNone/>
              <a:defRPr/>
            </a:pPr>
            <a:r>
              <a:rPr lang="fr-FR" b="1" dirty="0" err="1">
                <a:effectLst>
                  <a:outerShdw blurRad="38100" dist="38100" dir="2700000" algn="tl">
                    <a:srgbClr val="000000"/>
                  </a:outerShdw>
                </a:effectLst>
                <a:latin typeface="Arial" charset="0"/>
              </a:rPr>
              <a:t>Physical</a:t>
            </a:r>
            <a:endParaRPr lang="fr-FR" b="1" dirty="0">
              <a:effectLst>
                <a:outerShdw blurRad="38100" dist="38100" dir="2700000" algn="tl">
                  <a:srgbClr val="000000"/>
                </a:outerShdw>
              </a:effectLst>
              <a:latin typeface="Arial" charset="0"/>
            </a:endParaRPr>
          </a:p>
        </p:txBody>
      </p:sp>
      <p:sp>
        <p:nvSpPr>
          <p:cNvPr id="82956" name="Line 12"/>
          <p:cNvSpPr>
            <a:spLocks noChangeShapeType="1"/>
          </p:cNvSpPr>
          <p:nvPr/>
        </p:nvSpPr>
        <p:spPr bwMode="auto">
          <a:xfrm flipH="1">
            <a:off x="2688873" y="2832983"/>
            <a:ext cx="647700" cy="1873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57" name="Line 13"/>
          <p:cNvSpPr>
            <a:spLocks noChangeShapeType="1"/>
          </p:cNvSpPr>
          <p:nvPr/>
        </p:nvSpPr>
        <p:spPr bwMode="auto">
          <a:xfrm>
            <a:off x="3336574" y="2832984"/>
            <a:ext cx="1152525" cy="2016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58" name="Line 14"/>
          <p:cNvSpPr>
            <a:spLocks noChangeShapeType="1"/>
          </p:cNvSpPr>
          <p:nvPr/>
        </p:nvSpPr>
        <p:spPr bwMode="auto">
          <a:xfrm flipH="1">
            <a:off x="4993924" y="3363208"/>
            <a:ext cx="862013" cy="148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59" name="Line 15"/>
          <p:cNvSpPr>
            <a:spLocks noChangeShapeType="1"/>
          </p:cNvSpPr>
          <p:nvPr/>
        </p:nvSpPr>
        <p:spPr bwMode="auto">
          <a:xfrm>
            <a:off x="6649687" y="3363208"/>
            <a:ext cx="1152525" cy="163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60" name="Line 16"/>
          <p:cNvSpPr>
            <a:spLocks noChangeShapeType="1"/>
          </p:cNvSpPr>
          <p:nvPr/>
        </p:nvSpPr>
        <p:spPr bwMode="auto">
          <a:xfrm>
            <a:off x="8881711" y="2906008"/>
            <a:ext cx="1008062" cy="2087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61" name="Line 17"/>
          <p:cNvSpPr>
            <a:spLocks noChangeShapeType="1"/>
          </p:cNvSpPr>
          <p:nvPr/>
        </p:nvSpPr>
        <p:spPr bwMode="auto">
          <a:xfrm flipH="1">
            <a:off x="7945086" y="2906008"/>
            <a:ext cx="576262" cy="2087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62" name="Line 18"/>
          <p:cNvSpPr>
            <a:spLocks noChangeShapeType="1"/>
          </p:cNvSpPr>
          <p:nvPr/>
        </p:nvSpPr>
        <p:spPr bwMode="auto">
          <a:xfrm flipH="1">
            <a:off x="3193699" y="3985509"/>
            <a:ext cx="2663825"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63" name="Line 19"/>
          <p:cNvSpPr>
            <a:spLocks noChangeShapeType="1"/>
          </p:cNvSpPr>
          <p:nvPr/>
        </p:nvSpPr>
        <p:spPr bwMode="auto">
          <a:xfrm flipH="1">
            <a:off x="5497162" y="4056946"/>
            <a:ext cx="720725" cy="792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64" name="Line 20"/>
          <p:cNvSpPr>
            <a:spLocks noChangeShapeType="1"/>
          </p:cNvSpPr>
          <p:nvPr/>
        </p:nvSpPr>
        <p:spPr bwMode="auto">
          <a:xfrm>
            <a:off x="6649686" y="4129971"/>
            <a:ext cx="647700" cy="792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65" name="Line 21"/>
          <p:cNvSpPr>
            <a:spLocks noChangeShapeType="1"/>
          </p:cNvSpPr>
          <p:nvPr/>
        </p:nvSpPr>
        <p:spPr bwMode="auto">
          <a:xfrm>
            <a:off x="6906861" y="3985508"/>
            <a:ext cx="2119312"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66" name="Oval 22"/>
          <p:cNvSpPr>
            <a:spLocks noChangeArrowheads="1"/>
          </p:cNvSpPr>
          <p:nvPr/>
        </p:nvSpPr>
        <p:spPr bwMode="auto">
          <a:xfrm>
            <a:off x="4201762" y="5714295"/>
            <a:ext cx="1366837" cy="692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Sponsors </a:t>
            </a:r>
          </a:p>
          <a:p>
            <a:pPr algn="ctr" eaLnBrk="1" hangingPunct="1">
              <a:spcBef>
                <a:spcPct val="0"/>
              </a:spcBef>
              <a:buClrTx/>
              <a:buSzTx/>
              <a:buFontTx/>
              <a:buNone/>
            </a:pPr>
            <a:r>
              <a:rPr lang="fr-FR" altLang="fr-FR" sz="1800"/>
              <a:t>Brands</a:t>
            </a:r>
          </a:p>
        </p:txBody>
      </p:sp>
      <p:sp>
        <p:nvSpPr>
          <p:cNvPr id="82967" name="Oval 23"/>
          <p:cNvSpPr>
            <a:spLocks noChangeArrowheads="1"/>
          </p:cNvSpPr>
          <p:nvPr/>
        </p:nvSpPr>
        <p:spPr bwMode="auto">
          <a:xfrm>
            <a:off x="1501424" y="5714295"/>
            <a:ext cx="2195513" cy="692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Event (game day)</a:t>
            </a:r>
          </a:p>
          <a:p>
            <a:pPr algn="ctr" eaLnBrk="1" hangingPunct="1">
              <a:spcBef>
                <a:spcPct val="0"/>
              </a:spcBef>
              <a:buClrTx/>
              <a:buSzTx/>
              <a:buFontTx/>
              <a:buNone/>
            </a:pPr>
            <a:r>
              <a:rPr lang="fr-FR" altLang="fr-FR" sz="1800"/>
              <a:t>Brand</a:t>
            </a:r>
          </a:p>
        </p:txBody>
      </p:sp>
      <p:sp>
        <p:nvSpPr>
          <p:cNvPr id="82968" name="Oval 24"/>
          <p:cNvSpPr>
            <a:spLocks noChangeArrowheads="1"/>
          </p:cNvSpPr>
          <p:nvPr/>
        </p:nvSpPr>
        <p:spPr bwMode="auto">
          <a:xfrm>
            <a:off x="6649687" y="5714295"/>
            <a:ext cx="1366837" cy="692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Network</a:t>
            </a:r>
          </a:p>
          <a:p>
            <a:pPr algn="ctr" eaLnBrk="1" hangingPunct="1">
              <a:spcBef>
                <a:spcPct val="0"/>
              </a:spcBef>
              <a:buClrTx/>
              <a:buSzTx/>
              <a:buFontTx/>
              <a:buNone/>
            </a:pPr>
            <a:r>
              <a:rPr lang="fr-FR" altLang="fr-FR" sz="1800"/>
              <a:t>Brand</a:t>
            </a:r>
          </a:p>
        </p:txBody>
      </p:sp>
      <p:sp>
        <p:nvSpPr>
          <p:cNvPr id="82969" name="Oval 25"/>
          <p:cNvSpPr>
            <a:spLocks noChangeArrowheads="1"/>
          </p:cNvSpPr>
          <p:nvPr/>
        </p:nvSpPr>
        <p:spPr bwMode="auto">
          <a:xfrm>
            <a:off x="8521348" y="5714295"/>
            <a:ext cx="1366838" cy="692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Stadium</a:t>
            </a:r>
          </a:p>
          <a:p>
            <a:pPr algn="ctr" eaLnBrk="1" hangingPunct="1">
              <a:spcBef>
                <a:spcPct val="0"/>
              </a:spcBef>
              <a:buClrTx/>
              <a:buSzTx/>
              <a:buFontTx/>
              <a:buNone/>
            </a:pPr>
            <a:r>
              <a:rPr lang="fr-FR" altLang="fr-FR" sz="1800"/>
              <a:t>Brand</a:t>
            </a:r>
          </a:p>
        </p:txBody>
      </p:sp>
      <p:sp>
        <p:nvSpPr>
          <p:cNvPr id="82970" name="AutoShape 26"/>
          <p:cNvSpPr>
            <a:spLocks noChangeArrowheads="1"/>
          </p:cNvSpPr>
          <p:nvPr/>
        </p:nvSpPr>
        <p:spPr bwMode="auto">
          <a:xfrm>
            <a:off x="4273199" y="1824920"/>
            <a:ext cx="3167063" cy="503238"/>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Resources</a:t>
            </a:r>
          </a:p>
        </p:txBody>
      </p:sp>
      <p:cxnSp>
        <p:nvCxnSpPr>
          <p:cNvPr id="30" name="Connecteur droit avec flèche 29"/>
          <p:cNvCxnSpPr>
            <a:stCxn id="11" idx="1"/>
          </p:cNvCxnSpPr>
          <p:nvPr/>
        </p:nvCxnSpPr>
        <p:spPr>
          <a:xfrm flipH="1">
            <a:off x="2904774" y="3206045"/>
            <a:ext cx="2752725" cy="15001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848" name="Connecteur droit avec flèche 78847"/>
          <p:cNvCxnSpPr>
            <a:endCxn id="82949" idx="0"/>
          </p:cNvCxnSpPr>
          <p:nvPr/>
        </p:nvCxnSpPr>
        <p:spPr>
          <a:xfrm>
            <a:off x="6944962" y="3206046"/>
            <a:ext cx="2478087" cy="17875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849" name="Ellipse 78848"/>
          <p:cNvSpPr/>
          <p:nvPr/>
        </p:nvSpPr>
        <p:spPr>
          <a:xfrm>
            <a:off x="5136799" y="2617084"/>
            <a:ext cx="2303463" cy="1908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82974" name="ZoneTexte 78850"/>
          <p:cNvSpPr txBox="1">
            <a:spLocks noChangeArrowheads="1"/>
          </p:cNvSpPr>
          <p:nvPr/>
        </p:nvSpPr>
        <p:spPr bwMode="auto">
          <a:xfrm>
            <a:off x="5713061" y="2680583"/>
            <a:ext cx="1187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BRAND</a:t>
            </a:r>
          </a:p>
        </p:txBody>
      </p:sp>
      <p:pic>
        <p:nvPicPr>
          <p:cNvPr id="4098" name="Picture 2" descr="Super Glue for Wood Plastic Metal Leather Glass Extra Strong Adhesive  Superglue for sale online | eBay">
            <a:extLst>
              <a:ext uri="{FF2B5EF4-FFF2-40B4-BE49-F238E27FC236}">
                <a16:creationId xmlns:a16="http://schemas.microsoft.com/office/drawing/2014/main" id="{06BC8A83-28DF-41D4-B4BB-88F50A3B1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216" y="3363208"/>
            <a:ext cx="630619" cy="6306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1"/>
          <p:cNvSpPr>
            <a:spLocks noGrp="1"/>
          </p:cNvSpPr>
          <p:nvPr>
            <p:ph type="title"/>
          </p:nvPr>
        </p:nvSpPr>
        <p:spPr>
          <a:xfrm>
            <a:off x="-243367" y="56661"/>
            <a:ext cx="8229600" cy="1111250"/>
          </a:xfrm>
        </p:spPr>
        <p:txBody>
          <a:bodyPr/>
          <a:lstStyle/>
          <a:p>
            <a:pPr algn="ctr" eaLnBrk="1" hangingPunct="1"/>
            <a:r>
              <a:rPr lang="fr-FR" altLang="fr-FR" b="1" dirty="0"/>
              <a:t>« </a:t>
            </a:r>
            <a:r>
              <a:rPr lang="fr-FR" altLang="fr-FR" b="1" dirty="0" err="1"/>
              <a:t>Relational</a:t>
            </a:r>
            <a:r>
              <a:rPr lang="fr-FR" altLang="fr-FR" b="1" dirty="0"/>
              <a:t> » Business Model</a:t>
            </a:r>
            <a:endParaRPr lang="en-US" altLang="fr-FR" b="1" dirty="0"/>
          </a:p>
        </p:txBody>
      </p:sp>
      <p:sp>
        <p:nvSpPr>
          <p:cNvPr id="2051" name="Rectangle 4"/>
          <p:cNvSpPr>
            <a:spLocks noChangeArrowheads="1"/>
          </p:cNvSpPr>
          <p:nvPr/>
        </p:nvSpPr>
        <p:spPr bwMode="auto">
          <a:xfrm>
            <a:off x="3387303" y="2884823"/>
            <a:ext cx="1512887"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a:t>REPUTATION</a:t>
            </a:r>
          </a:p>
        </p:txBody>
      </p:sp>
      <p:sp>
        <p:nvSpPr>
          <p:cNvPr id="2052" name="Rectangle 5"/>
          <p:cNvSpPr>
            <a:spLocks noChangeArrowheads="1"/>
          </p:cNvSpPr>
          <p:nvPr/>
        </p:nvSpPr>
        <p:spPr bwMode="auto">
          <a:xfrm>
            <a:off x="5763790" y="2884823"/>
            <a:ext cx="1512888" cy="1008063"/>
          </a:xfrm>
          <a:prstGeom prst="rect">
            <a:avLst/>
          </a:prstGeom>
          <a:solidFill>
            <a:srgbClr val="000000"/>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a:solidFill>
                  <a:srgbClr val="FFFF00"/>
                </a:solidFill>
              </a:rPr>
              <a:t>SOCIAL</a:t>
            </a:r>
          </a:p>
          <a:p>
            <a:pPr algn="ctr" eaLnBrk="1" hangingPunct="1">
              <a:lnSpc>
                <a:spcPct val="100000"/>
              </a:lnSpc>
              <a:spcBef>
                <a:spcPct val="0"/>
              </a:spcBef>
              <a:buFontTx/>
              <a:buNone/>
            </a:pPr>
            <a:r>
              <a:rPr lang="fr-FR" altLang="fr-FR" sz="1600">
                <a:solidFill>
                  <a:srgbClr val="FFFF00"/>
                </a:solidFill>
              </a:rPr>
              <a:t>CAPITAL</a:t>
            </a:r>
          </a:p>
          <a:p>
            <a:pPr algn="ctr" eaLnBrk="1" hangingPunct="1">
              <a:lnSpc>
                <a:spcPct val="100000"/>
              </a:lnSpc>
              <a:spcBef>
                <a:spcPct val="0"/>
              </a:spcBef>
              <a:buFontTx/>
              <a:buNone/>
            </a:pPr>
            <a:r>
              <a:rPr lang="fr-FR" altLang="fr-FR" sz="1600">
                <a:solidFill>
                  <a:srgbClr val="FFFF00"/>
                </a:solidFill>
              </a:rPr>
              <a:t>BRAND</a:t>
            </a:r>
          </a:p>
        </p:txBody>
      </p:sp>
      <p:sp>
        <p:nvSpPr>
          <p:cNvPr id="2053" name="Rectangle 6"/>
          <p:cNvSpPr>
            <a:spLocks noChangeArrowheads="1"/>
          </p:cNvSpPr>
          <p:nvPr/>
        </p:nvSpPr>
        <p:spPr bwMode="auto">
          <a:xfrm>
            <a:off x="7995815" y="1516398"/>
            <a:ext cx="1512888"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a:t>SPONSORSHIP</a:t>
            </a:r>
          </a:p>
        </p:txBody>
      </p:sp>
      <p:sp>
        <p:nvSpPr>
          <p:cNvPr id="2054" name="Rectangle 7"/>
          <p:cNvSpPr>
            <a:spLocks noChangeArrowheads="1"/>
          </p:cNvSpPr>
          <p:nvPr/>
        </p:nvSpPr>
        <p:spPr bwMode="auto">
          <a:xfrm>
            <a:off x="8068840" y="4253248"/>
            <a:ext cx="1512888"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a:t>PHYSICAL</a:t>
            </a:r>
          </a:p>
          <a:p>
            <a:pPr algn="ctr" eaLnBrk="1" hangingPunct="1">
              <a:lnSpc>
                <a:spcPct val="100000"/>
              </a:lnSpc>
              <a:spcBef>
                <a:spcPct val="0"/>
              </a:spcBef>
              <a:buFontTx/>
              <a:buNone/>
            </a:pPr>
            <a:r>
              <a:rPr lang="fr-FR" altLang="fr-FR" sz="1600"/>
              <a:t>SUPPORT</a:t>
            </a:r>
          </a:p>
        </p:txBody>
      </p:sp>
      <p:sp>
        <p:nvSpPr>
          <p:cNvPr id="8" name="Line 8"/>
          <p:cNvSpPr>
            <a:spLocks noChangeShapeType="1"/>
          </p:cNvSpPr>
          <p:nvPr/>
        </p:nvSpPr>
        <p:spPr bwMode="auto">
          <a:xfrm flipV="1">
            <a:off x="7276678" y="2524461"/>
            <a:ext cx="719137"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 name="Oval 11"/>
          <p:cNvSpPr>
            <a:spLocks noChangeArrowheads="1"/>
          </p:cNvSpPr>
          <p:nvPr/>
        </p:nvSpPr>
        <p:spPr bwMode="auto">
          <a:xfrm>
            <a:off x="7564015" y="2740361"/>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1</a:t>
            </a:r>
          </a:p>
        </p:txBody>
      </p:sp>
      <p:sp>
        <p:nvSpPr>
          <p:cNvPr id="10" name="Line 12"/>
          <p:cNvSpPr>
            <a:spLocks noChangeShapeType="1"/>
          </p:cNvSpPr>
          <p:nvPr/>
        </p:nvSpPr>
        <p:spPr bwMode="auto">
          <a:xfrm flipH="1">
            <a:off x="4179465" y="1948198"/>
            <a:ext cx="3816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 name="Line 13"/>
          <p:cNvSpPr>
            <a:spLocks noChangeShapeType="1"/>
          </p:cNvSpPr>
          <p:nvPr/>
        </p:nvSpPr>
        <p:spPr bwMode="auto">
          <a:xfrm>
            <a:off x="4179465" y="1948198"/>
            <a:ext cx="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 name="Oval 15"/>
          <p:cNvSpPr>
            <a:spLocks noChangeArrowheads="1"/>
          </p:cNvSpPr>
          <p:nvPr/>
        </p:nvSpPr>
        <p:spPr bwMode="auto">
          <a:xfrm>
            <a:off x="5340577" y="2019636"/>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dirty="0">
                <a:solidFill>
                  <a:srgbClr val="000000"/>
                </a:solidFill>
              </a:rPr>
              <a:t>2</a:t>
            </a:r>
          </a:p>
        </p:txBody>
      </p:sp>
      <p:sp>
        <p:nvSpPr>
          <p:cNvPr id="13" name="Line 16"/>
          <p:cNvSpPr>
            <a:spLocks noChangeShapeType="1"/>
          </p:cNvSpPr>
          <p:nvPr/>
        </p:nvSpPr>
        <p:spPr bwMode="auto">
          <a:xfrm>
            <a:off x="7276678" y="3892886"/>
            <a:ext cx="792162"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Oval 17"/>
          <p:cNvSpPr>
            <a:spLocks noChangeArrowheads="1"/>
          </p:cNvSpPr>
          <p:nvPr/>
        </p:nvSpPr>
        <p:spPr bwMode="auto">
          <a:xfrm>
            <a:off x="7564015" y="3676986"/>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3</a:t>
            </a:r>
          </a:p>
        </p:txBody>
      </p:sp>
      <p:sp>
        <p:nvSpPr>
          <p:cNvPr id="15" name="Line 18"/>
          <p:cNvSpPr>
            <a:spLocks noChangeShapeType="1"/>
          </p:cNvSpPr>
          <p:nvPr/>
        </p:nvSpPr>
        <p:spPr bwMode="auto">
          <a:xfrm flipH="1">
            <a:off x="4900190" y="3389648"/>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Oval 19"/>
          <p:cNvSpPr>
            <a:spLocks noChangeArrowheads="1"/>
          </p:cNvSpPr>
          <p:nvPr/>
        </p:nvSpPr>
        <p:spPr bwMode="auto">
          <a:xfrm>
            <a:off x="5260553" y="3029286"/>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4</a:t>
            </a:r>
          </a:p>
        </p:txBody>
      </p:sp>
      <p:sp>
        <p:nvSpPr>
          <p:cNvPr id="17" name="Line 20"/>
          <p:cNvSpPr>
            <a:spLocks noChangeShapeType="1"/>
          </p:cNvSpPr>
          <p:nvPr/>
        </p:nvSpPr>
        <p:spPr bwMode="auto">
          <a:xfrm>
            <a:off x="4900190" y="3605548"/>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Oval 21"/>
          <p:cNvSpPr>
            <a:spLocks noChangeArrowheads="1"/>
          </p:cNvSpPr>
          <p:nvPr/>
        </p:nvSpPr>
        <p:spPr bwMode="auto">
          <a:xfrm>
            <a:off x="5260553" y="3676986"/>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5</a:t>
            </a:r>
          </a:p>
        </p:txBody>
      </p:sp>
      <p:sp>
        <p:nvSpPr>
          <p:cNvPr id="19" name="Line 22"/>
          <p:cNvSpPr>
            <a:spLocks noChangeShapeType="1"/>
          </p:cNvSpPr>
          <p:nvPr/>
        </p:nvSpPr>
        <p:spPr bwMode="auto">
          <a:xfrm flipV="1">
            <a:off x="8861003" y="2524461"/>
            <a:ext cx="0" cy="1728787"/>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 name="Oval 23"/>
          <p:cNvSpPr>
            <a:spLocks noChangeArrowheads="1"/>
          </p:cNvSpPr>
          <p:nvPr/>
        </p:nvSpPr>
        <p:spPr bwMode="auto">
          <a:xfrm>
            <a:off x="6555953" y="5189873"/>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6</a:t>
            </a:r>
          </a:p>
        </p:txBody>
      </p:sp>
      <p:sp>
        <p:nvSpPr>
          <p:cNvPr id="21" name="Line 24"/>
          <p:cNvSpPr>
            <a:spLocks noChangeShapeType="1"/>
          </p:cNvSpPr>
          <p:nvPr/>
        </p:nvSpPr>
        <p:spPr bwMode="auto">
          <a:xfrm flipH="1">
            <a:off x="4323928" y="4973973"/>
            <a:ext cx="3744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 name="Line 25"/>
          <p:cNvSpPr>
            <a:spLocks noChangeShapeType="1"/>
          </p:cNvSpPr>
          <p:nvPr/>
        </p:nvSpPr>
        <p:spPr bwMode="auto">
          <a:xfrm flipV="1">
            <a:off x="4323928" y="3892886"/>
            <a:ext cx="0" cy="1081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3" name="Line 26"/>
          <p:cNvSpPr>
            <a:spLocks noChangeShapeType="1"/>
          </p:cNvSpPr>
          <p:nvPr/>
        </p:nvSpPr>
        <p:spPr bwMode="auto">
          <a:xfrm>
            <a:off x="9221365" y="2524461"/>
            <a:ext cx="0" cy="1728787"/>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 name="Oval 27"/>
          <p:cNvSpPr>
            <a:spLocks noChangeArrowheads="1"/>
          </p:cNvSpPr>
          <p:nvPr/>
        </p:nvSpPr>
        <p:spPr bwMode="auto">
          <a:xfrm>
            <a:off x="8572078" y="3100723"/>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7</a:t>
            </a:r>
          </a:p>
        </p:txBody>
      </p:sp>
      <p:sp>
        <p:nvSpPr>
          <p:cNvPr id="25" name="Oval 28"/>
          <p:cNvSpPr>
            <a:spLocks noChangeArrowheads="1"/>
          </p:cNvSpPr>
          <p:nvPr/>
        </p:nvSpPr>
        <p:spPr bwMode="auto">
          <a:xfrm>
            <a:off x="9292803" y="3100723"/>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8</a:t>
            </a:r>
          </a:p>
        </p:txBody>
      </p:sp>
      <p:sp>
        <p:nvSpPr>
          <p:cNvPr id="2073" name="Oval 29"/>
          <p:cNvSpPr>
            <a:spLocks noChangeArrowheads="1"/>
          </p:cNvSpPr>
          <p:nvPr/>
        </p:nvSpPr>
        <p:spPr bwMode="auto">
          <a:xfrm>
            <a:off x="8211715" y="5477211"/>
            <a:ext cx="1296988"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t>Hospitality</a:t>
            </a:r>
          </a:p>
          <a:p>
            <a:pPr algn="ctr" eaLnBrk="1" hangingPunct="1">
              <a:lnSpc>
                <a:spcPct val="100000"/>
              </a:lnSpc>
              <a:spcBef>
                <a:spcPct val="0"/>
              </a:spcBef>
              <a:buFontTx/>
              <a:buNone/>
            </a:pPr>
            <a:r>
              <a:rPr lang="fr-FR" altLang="fr-FR" sz="1400"/>
              <a:t>Management</a:t>
            </a:r>
          </a:p>
        </p:txBody>
      </p:sp>
      <p:sp>
        <p:nvSpPr>
          <p:cNvPr id="2074" name="Oval 30"/>
          <p:cNvSpPr>
            <a:spLocks noChangeArrowheads="1"/>
          </p:cNvSpPr>
          <p:nvPr/>
        </p:nvSpPr>
        <p:spPr bwMode="auto">
          <a:xfrm>
            <a:off x="8140278" y="436898"/>
            <a:ext cx="1296987"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t>CRM</a:t>
            </a:r>
          </a:p>
          <a:p>
            <a:pPr algn="ctr" eaLnBrk="1" hangingPunct="1">
              <a:lnSpc>
                <a:spcPct val="100000"/>
              </a:lnSpc>
              <a:spcBef>
                <a:spcPct val="0"/>
              </a:spcBef>
              <a:buFontTx/>
              <a:buNone/>
            </a:pPr>
            <a:r>
              <a:rPr lang="fr-FR" altLang="fr-FR" sz="1400"/>
              <a:t>Negociation</a:t>
            </a:r>
          </a:p>
        </p:txBody>
      </p:sp>
      <p:sp>
        <p:nvSpPr>
          <p:cNvPr id="2075" name="Oval 31"/>
          <p:cNvSpPr>
            <a:spLocks noChangeArrowheads="1"/>
          </p:cNvSpPr>
          <p:nvPr/>
        </p:nvSpPr>
        <p:spPr bwMode="auto">
          <a:xfrm>
            <a:off x="5908253" y="4037348"/>
            <a:ext cx="1296987" cy="863600"/>
          </a:xfrm>
          <a:prstGeom prst="ellipse">
            <a:avLst/>
          </a:prstGeom>
          <a:solidFill>
            <a:srgbClr val="000000"/>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solidFill>
                  <a:srgbClr val="FFFF00"/>
                </a:solidFill>
              </a:rPr>
              <a:t>Interpersonnal</a:t>
            </a:r>
          </a:p>
          <a:p>
            <a:pPr algn="ctr" eaLnBrk="1" hangingPunct="1">
              <a:lnSpc>
                <a:spcPct val="100000"/>
              </a:lnSpc>
              <a:spcBef>
                <a:spcPct val="0"/>
              </a:spcBef>
              <a:buFontTx/>
              <a:buNone/>
            </a:pPr>
            <a:r>
              <a:rPr lang="fr-FR" altLang="fr-FR" sz="1400">
                <a:solidFill>
                  <a:srgbClr val="FFFF00"/>
                </a:solidFill>
              </a:rPr>
              <a:t>Networking</a:t>
            </a:r>
          </a:p>
        </p:txBody>
      </p:sp>
      <p:sp>
        <p:nvSpPr>
          <p:cNvPr id="2076" name="Oval 32"/>
          <p:cNvSpPr>
            <a:spLocks noChangeArrowheads="1"/>
          </p:cNvSpPr>
          <p:nvPr/>
        </p:nvSpPr>
        <p:spPr bwMode="auto">
          <a:xfrm>
            <a:off x="2812628" y="4108786"/>
            <a:ext cx="1296987"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t>Sport</a:t>
            </a:r>
          </a:p>
          <a:p>
            <a:pPr algn="ctr" eaLnBrk="1" hangingPunct="1">
              <a:lnSpc>
                <a:spcPct val="100000"/>
              </a:lnSpc>
              <a:spcBef>
                <a:spcPct val="0"/>
              </a:spcBef>
              <a:buFontTx/>
              <a:buNone/>
            </a:pPr>
            <a:r>
              <a:rPr lang="fr-FR" altLang="fr-FR" sz="1400"/>
              <a:t>Management</a:t>
            </a:r>
          </a:p>
        </p:txBody>
      </p:sp>
      <p:sp>
        <p:nvSpPr>
          <p:cNvPr id="2077" name="Line 33"/>
          <p:cNvSpPr>
            <a:spLocks noChangeShapeType="1"/>
          </p:cNvSpPr>
          <p:nvPr/>
        </p:nvSpPr>
        <p:spPr bwMode="auto">
          <a:xfrm flipV="1">
            <a:off x="6555953" y="3892886"/>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8" name="Line 34"/>
          <p:cNvSpPr>
            <a:spLocks noChangeShapeType="1"/>
          </p:cNvSpPr>
          <p:nvPr/>
        </p:nvSpPr>
        <p:spPr bwMode="auto">
          <a:xfrm flipV="1">
            <a:off x="8861003" y="5261311"/>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9" name="Line 35"/>
          <p:cNvSpPr>
            <a:spLocks noChangeShapeType="1"/>
          </p:cNvSpPr>
          <p:nvPr/>
        </p:nvSpPr>
        <p:spPr bwMode="auto">
          <a:xfrm flipV="1">
            <a:off x="3531765" y="3892886"/>
            <a:ext cx="21590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80" name="Line 36"/>
          <p:cNvSpPr>
            <a:spLocks noChangeShapeType="1"/>
          </p:cNvSpPr>
          <p:nvPr/>
        </p:nvSpPr>
        <p:spPr bwMode="auto">
          <a:xfrm>
            <a:off x="8787978" y="130049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81" name="Rectangle 41"/>
          <p:cNvSpPr>
            <a:spLocks noChangeArrowheads="1"/>
          </p:cNvSpPr>
          <p:nvPr/>
        </p:nvSpPr>
        <p:spPr bwMode="auto">
          <a:xfrm>
            <a:off x="619124" y="1266030"/>
            <a:ext cx="647700"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solidFill>
                <a:srgbClr val="000000"/>
              </a:solidFill>
            </a:endParaRPr>
          </a:p>
        </p:txBody>
      </p:sp>
      <p:sp>
        <p:nvSpPr>
          <p:cNvPr id="2082" name="Oval 42"/>
          <p:cNvSpPr>
            <a:spLocks noChangeArrowheads="1"/>
          </p:cNvSpPr>
          <p:nvPr/>
        </p:nvSpPr>
        <p:spPr bwMode="auto">
          <a:xfrm>
            <a:off x="619124" y="1842293"/>
            <a:ext cx="649288"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solidFill>
                <a:srgbClr val="000000"/>
              </a:solidFill>
            </a:endParaRPr>
          </a:p>
        </p:txBody>
      </p:sp>
      <p:sp>
        <p:nvSpPr>
          <p:cNvPr id="2083" name="Text Box 43"/>
          <p:cNvSpPr txBox="1">
            <a:spLocks noChangeArrowheads="1"/>
          </p:cNvSpPr>
          <p:nvPr/>
        </p:nvSpPr>
        <p:spPr bwMode="auto">
          <a:xfrm>
            <a:off x="1339973" y="1272266"/>
            <a:ext cx="15128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800" dirty="0" err="1">
                <a:latin typeface="Arial" panose="020B0604020202020204" pitchFamily="34" charset="0"/>
              </a:rPr>
              <a:t>resources</a:t>
            </a:r>
            <a:endParaRPr lang="fr-FR" altLang="fr-FR" sz="1800" dirty="0">
              <a:latin typeface="Arial" panose="020B0604020202020204" pitchFamily="34" charset="0"/>
            </a:endParaRPr>
          </a:p>
        </p:txBody>
      </p:sp>
      <p:sp>
        <p:nvSpPr>
          <p:cNvPr id="2084" name="Text Box 44"/>
          <p:cNvSpPr txBox="1">
            <a:spLocks noChangeArrowheads="1"/>
          </p:cNvSpPr>
          <p:nvPr/>
        </p:nvSpPr>
        <p:spPr bwMode="auto">
          <a:xfrm>
            <a:off x="1406896" y="1864213"/>
            <a:ext cx="17287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800" dirty="0" err="1">
                <a:latin typeface="Arial" panose="020B0604020202020204" pitchFamily="34" charset="0"/>
              </a:rPr>
              <a:t>competencies</a:t>
            </a:r>
            <a:endParaRPr lang="fr-FR" altLang="fr-FR" sz="1800" dirty="0">
              <a:latin typeface="Arial" panose="020B0604020202020204" pitchFamily="34" charset="0"/>
            </a:endParaRPr>
          </a:p>
        </p:txBody>
      </p:sp>
      <p:sp>
        <p:nvSpPr>
          <p:cNvPr id="2085" name="Rectangle 45"/>
          <p:cNvSpPr>
            <a:spLocks noChangeArrowheads="1"/>
          </p:cNvSpPr>
          <p:nvPr/>
        </p:nvSpPr>
        <p:spPr bwMode="auto">
          <a:xfrm>
            <a:off x="514598" y="1111279"/>
            <a:ext cx="2411412" cy="129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solidFill>
                <a:srgbClr val="000000"/>
              </a:solidFill>
            </a:endParaRPr>
          </a:p>
        </p:txBody>
      </p:sp>
      <p:sp>
        <p:nvSpPr>
          <p:cNvPr id="2086" name="Rectangle 49"/>
          <p:cNvSpPr>
            <a:spLocks noChangeArrowheads="1"/>
          </p:cNvSpPr>
          <p:nvPr/>
        </p:nvSpPr>
        <p:spPr bwMode="auto">
          <a:xfrm>
            <a:off x="9653165" y="1948198"/>
            <a:ext cx="1727200" cy="3241675"/>
          </a:xfrm>
          <a:prstGeom prst="rect">
            <a:avLst/>
          </a:prstGeom>
          <a:solidFill>
            <a:schemeClr val="accent1">
              <a:alpha val="14902"/>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err="1"/>
              <a:t>Offer</a:t>
            </a:r>
            <a:r>
              <a:rPr lang="fr-FR" altLang="fr-FR" sz="1800" dirty="0"/>
              <a:t> </a:t>
            </a:r>
            <a:r>
              <a:rPr lang="fr-FR" altLang="fr-FR" sz="1800" dirty="0" err="1"/>
              <a:t>attractivity</a:t>
            </a:r>
            <a:endParaRPr lang="fr-FR" altLang="fr-FR" sz="1800" dirty="0"/>
          </a:p>
          <a:p>
            <a:pPr eaLnBrk="1" hangingPunct="1">
              <a:lnSpc>
                <a:spcPct val="100000"/>
              </a:lnSpc>
              <a:spcBef>
                <a:spcPct val="0"/>
              </a:spcBef>
              <a:buFontTx/>
              <a:buAutoNum type="arabicPeriod"/>
            </a:pPr>
            <a:endParaRPr lang="fr-FR" altLang="fr-FR" sz="1800" dirty="0"/>
          </a:p>
          <a:p>
            <a:pPr eaLnBrk="1" hangingPunct="1">
              <a:lnSpc>
                <a:spcPct val="100000"/>
              </a:lnSpc>
              <a:spcBef>
                <a:spcPct val="0"/>
              </a:spcBef>
              <a:buFontTx/>
              <a:buAutoNum type="arabicPeriod"/>
            </a:pPr>
            <a:r>
              <a:rPr lang="fr-FR" altLang="fr-FR" sz="1200" dirty="0"/>
              <a:t>SPONSORSHIP</a:t>
            </a:r>
          </a:p>
          <a:p>
            <a:pPr lvl="1" eaLnBrk="1" hangingPunct="1">
              <a:lnSpc>
                <a:spcPct val="100000"/>
              </a:lnSpc>
              <a:spcBef>
                <a:spcPct val="0"/>
              </a:spcBef>
              <a:buFontTx/>
              <a:buAutoNum type="arabicPeriod"/>
            </a:pPr>
            <a:r>
              <a:rPr lang="fr-FR" altLang="fr-FR" sz="1200" dirty="0"/>
              <a:t>PR</a:t>
            </a:r>
          </a:p>
          <a:p>
            <a:pPr lvl="1" eaLnBrk="1" hangingPunct="1">
              <a:lnSpc>
                <a:spcPct val="100000"/>
              </a:lnSpc>
              <a:spcBef>
                <a:spcPct val="0"/>
              </a:spcBef>
              <a:buFontTx/>
              <a:buAutoNum type="arabicPeriod"/>
            </a:pPr>
            <a:r>
              <a:rPr lang="fr-FR" altLang="fr-FR" sz="1200" dirty="0" err="1"/>
              <a:t>Visibility</a:t>
            </a:r>
            <a:endParaRPr lang="fr-FR" altLang="fr-FR" sz="1200" dirty="0"/>
          </a:p>
          <a:p>
            <a:pPr lvl="1" eaLnBrk="1" hangingPunct="1">
              <a:lnSpc>
                <a:spcPct val="100000"/>
              </a:lnSpc>
              <a:spcBef>
                <a:spcPct val="0"/>
              </a:spcBef>
              <a:buFontTx/>
              <a:buAutoNum type="arabicPeriod"/>
            </a:pPr>
            <a:r>
              <a:rPr lang="fr-FR" altLang="fr-FR" sz="1200" dirty="0"/>
              <a:t>CSR</a:t>
            </a:r>
          </a:p>
          <a:p>
            <a:pPr eaLnBrk="1" hangingPunct="1">
              <a:lnSpc>
                <a:spcPct val="100000"/>
              </a:lnSpc>
              <a:spcBef>
                <a:spcPct val="0"/>
              </a:spcBef>
              <a:buFontTx/>
              <a:buAutoNum type="arabicPeriod"/>
            </a:pPr>
            <a:endParaRPr lang="fr-FR" altLang="fr-FR" sz="1200" dirty="0"/>
          </a:p>
          <a:p>
            <a:pPr eaLnBrk="1" hangingPunct="1">
              <a:lnSpc>
                <a:spcPct val="100000"/>
              </a:lnSpc>
              <a:spcBef>
                <a:spcPct val="0"/>
              </a:spcBef>
              <a:buFontTx/>
              <a:buAutoNum type="arabicPeriod"/>
            </a:pPr>
            <a:r>
              <a:rPr lang="fr-FR" altLang="fr-FR" sz="1200" dirty="0"/>
              <a:t>Media </a:t>
            </a:r>
            <a:r>
              <a:rPr lang="fr-FR" altLang="fr-FR" sz="1200" dirty="0" err="1"/>
              <a:t>rights</a:t>
            </a:r>
            <a:endParaRPr lang="fr-FR" altLang="fr-FR" sz="1200" dirty="0"/>
          </a:p>
          <a:p>
            <a:pPr eaLnBrk="1" hangingPunct="1">
              <a:lnSpc>
                <a:spcPct val="100000"/>
              </a:lnSpc>
              <a:spcBef>
                <a:spcPct val="0"/>
              </a:spcBef>
              <a:buFontTx/>
              <a:buAutoNum type="arabicPeriod"/>
            </a:pPr>
            <a:endParaRPr lang="fr-FR" altLang="fr-FR" sz="1200" dirty="0"/>
          </a:p>
          <a:p>
            <a:pPr eaLnBrk="1" hangingPunct="1">
              <a:lnSpc>
                <a:spcPct val="100000"/>
              </a:lnSpc>
              <a:spcBef>
                <a:spcPct val="0"/>
              </a:spcBef>
              <a:buFontTx/>
              <a:buAutoNum type="arabicPeriod"/>
            </a:pPr>
            <a:r>
              <a:rPr lang="fr-FR" altLang="fr-FR" sz="1200" dirty="0"/>
              <a:t>Ticketing</a:t>
            </a:r>
          </a:p>
          <a:p>
            <a:pPr marL="0" indent="0" eaLnBrk="1" hangingPunct="1">
              <a:lnSpc>
                <a:spcPct val="100000"/>
              </a:lnSpc>
              <a:spcBef>
                <a:spcPct val="0"/>
              </a:spcBef>
              <a:buNone/>
            </a:pPr>
            <a:endParaRPr lang="fr-FR" altLang="fr-FR" sz="1200" dirty="0"/>
          </a:p>
        </p:txBody>
      </p:sp>
      <p:pic>
        <p:nvPicPr>
          <p:cNvPr id="5122" name="Picture 2" descr="Super Glue for Wood Plastic Metal Leather Glass Extra Strong Adhesive  Superglue for sale online | eBay">
            <a:extLst>
              <a:ext uri="{FF2B5EF4-FFF2-40B4-BE49-F238E27FC236}">
                <a16:creationId xmlns:a16="http://schemas.microsoft.com/office/drawing/2014/main" id="{2ADE07FF-2575-47DA-89FD-BD60BD93A3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1771" y="2092661"/>
            <a:ext cx="791368" cy="791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0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0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2000"/>
                                        <p:tgtEl>
                                          <p:spTgt spid="1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2000"/>
                                        <p:tgtEl>
                                          <p:spTgt spid="20"/>
                                        </p:tgtEl>
                                      </p:cBhvr>
                                    </p:animEffect>
                                  </p:childTnLst>
                                </p:cTn>
                              </p:par>
                              <p:par>
                                <p:cTn id="51" presetID="2" presetClass="entr" presetSubtype="4"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2000"/>
                                        <p:tgtEl>
                                          <p:spTgt spid="2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20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2000"/>
                                        <p:tgtEl>
                                          <p:spTgt spid="2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2000"/>
                                        <p:tgtEl>
                                          <p:spTgt spid="2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140109" y="90353"/>
            <a:ext cx="8229600" cy="869950"/>
          </a:xfrm>
        </p:spPr>
        <p:txBody>
          <a:bodyPr/>
          <a:lstStyle/>
          <a:p>
            <a:pPr algn="ctr" eaLnBrk="1" hangingPunct="1"/>
            <a:r>
              <a:rPr lang="fr-FR" altLang="fr-FR" b="1" dirty="0"/>
              <a:t>« </a:t>
            </a:r>
            <a:r>
              <a:rPr lang="fr-FR" altLang="fr-FR" b="1" dirty="0" err="1"/>
              <a:t>Reputational</a:t>
            </a:r>
            <a:r>
              <a:rPr lang="fr-FR" altLang="fr-FR" b="1" dirty="0"/>
              <a:t> » Business Model</a:t>
            </a:r>
            <a:endParaRPr lang="en-US" altLang="fr-FR" b="1" dirty="0"/>
          </a:p>
        </p:txBody>
      </p:sp>
      <p:sp>
        <p:nvSpPr>
          <p:cNvPr id="3075" name="Rectangle 2"/>
          <p:cNvSpPr>
            <a:spLocks noChangeArrowheads="1"/>
          </p:cNvSpPr>
          <p:nvPr/>
        </p:nvSpPr>
        <p:spPr bwMode="auto">
          <a:xfrm>
            <a:off x="3645186" y="3072210"/>
            <a:ext cx="1512888"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a:t>FACILITIES</a:t>
            </a:r>
          </a:p>
          <a:p>
            <a:pPr algn="ctr" eaLnBrk="1" hangingPunct="1">
              <a:lnSpc>
                <a:spcPct val="100000"/>
              </a:lnSpc>
              <a:spcBef>
                <a:spcPct val="0"/>
              </a:spcBef>
              <a:buFontTx/>
              <a:buNone/>
            </a:pPr>
            <a:r>
              <a:rPr lang="fr-FR" altLang="fr-FR" sz="1600"/>
              <a:t>STADIUM</a:t>
            </a:r>
          </a:p>
          <a:p>
            <a:pPr algn="ctr" eaLnBrk="1" hangingPunct="1">
              <a:lnSpc>
                <a:spcPct val="100000"/>
              </a:lnSpc>
              <a:spcBef>
                <a:spcPct val="0"/>
              </a:spcBef>
              <a:buFontTx/>
              <a:buNone/>
            </a:pPr>
            <a:r>
              <a:rPr lang="fr-FR" altLang="fr-FR" sz="1600"/>
              <a:t>ARENA</a:t>
            </a:r>
          </a:p>
        </p:txBody>
      </p:sp>
      <p:sp>
        <p:nvSpPr>
          <p:cNvPr id="3076" name="Rectangle 3"/>
          <p:cNvSpPr>
            <a:spLocks noChangeArrowheads="1"/>
          </p:cNvSpPr>
          <p:nvPr/>
        </p:nvSpPr>
        <p:spPr bwMode="auto">
          <a:xfrm>
            <a:off x="6021674" y="3072210"/>
            <a:ext cx="1512887" cy="1008062"/>
          </a:xfrm>
          <a:prstGeom prst="rect">
            <a:avLst/>
          </a:prstGeom>
          <a:solidFill>
            <a:schemeClr val="tx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a:solidFill>
                  <a:srgbClr val="FFFF00"/>
                </a:solidFill>
              </a:rPr>
              <a:t>REPUTATION</a:t>
            </a:r>
          </a:p>
          <a:p>
            <a:pPr algn="ctr" eaLnBrk="1" hangingPunct="1">
              <a:lnSpc>
                <a:spcPct val="100000"/>
              </a:lnSpc>
              <a:spcBef>
                <a:spcPct val="0"/>
              </a:spcBef>
              <a:buFontTx/>
              <a:buNone/>
            </a:pPr>
            <a:r>
              <a:rPr lang="fr-FR" altLang="fr-FR" sz="1600">
                <a:solidFill>
                  <a:schemeClr val="bg1"/>
                </a:solidFill>
              </a:rPr>
              <a:t>BRAND</a:t>
            </a:r>
          </a:p>
        </p:txBody>
      </p:sp>
      <p:sp>
        <p:nvSpPr>
          <p:cNvPr id="3077" name="Rectangle 4"/>
          <p:cNvSpPr>
            <a:spLocks noChangeArrowheads="1"/>
          </p:cNvSpPr>
          <p:nvPr/>
        </p:nvSpPr>
        <p:spPr bwMode="auto">
          <a:xfrm>
            <a:off x="8253699" y="1703785"/>
            <a:ext cx="1512887"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a:t>SPONSORSHIP</a:t>
            </a:r>
          </a:p>
        </p:txBody>
      </p:sp>
      <p:sp>
        <p:nvSpPr>
          <p:cNvPr id="3078" name="Rectangle 5"/>
          <p:cNvSpPr>
            <a:spLocks noChangeArrowheads="1"/>
          </p:cNvSpPr>
          <p:nvPr/>
        </p:nvSpPr>
        <p:spPr bwMode="auto">
          <a:xfrm>
            <a:off x="8326724" y="4440635"/>
            <a:ext cx="1512887"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a:t>SOCIAL</a:t>
            </a:r>
          </a:p>
          <a:p>
            <a:pPr algn="ctr" eaLnBrk="1" hangingPunct="1">
              <a:lnSpc>
                <a:spcPct val="100000"/>
              </a:lnSpc>
              <a:spcBef>
                <a:spcPct val="0"/>
              </a:spcBef>
              <a:buFontTx/>
              <a:buNone/>
            </a:pPr>
            <a:r>
              <a:rPr lang="fr-FR" altLang="fr-FR" sz="1600"/>
              <a:t>CAPITAL</a:t>
            </a:r>
          </a:p>
        </p:txBody>
      </p:sp>
      <p:sp>
        <p:nvSpPr>
          <p:cNvPr id="45" name="Line 6"/>
          <p:cNvSpPr>
            <a:spLocks noChangeShapeType="1"/>
          </p:cNvSpPr>
          <p:nvPr/>
        </p:nvSpPr>
        <p:spPr bwMode="auto">
          <a:xfrm flipV="1">
            <a:off x="7534561" y="2711847"/>
            <a:ext cx="719138"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 name="Oval 7"/>
          <p:cNvSpPr>
            <a:spLocks noChangeArrowheads="1"/>
          </p:cNvSpPr>
          <p:nvPr/>
        </p:nvSpPr>
        <p:spPr bwMode="auto">
          <a:xfrm>
            <a:off x="7821899" y="2927747"/>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2</a:t>
            </a:r>
          </a:p>
        </p:txBody>
      </p:sp>
      <p:sp>
        <p:nvSpPr>
          <p:cNvPr id="47" name="Line 8"/>
          <p:cNvSpPr>
            <a:spLocks noChangeShapeType="1"/>
          </p:cNvSpPr>
          <p:nvPr/>
        </p:nvSpPr>
        <p:spPr bwMode="auto">
          <a:xfrm flipH="1">
            <a:off x="4437349" y="2135585"/>
            <a:ext cx="3816350" cy="0"/>
          </a:xfrm>
          <a:prstGeom prst="line">
            <a:avLst/>
          </a:prstGeom>
          <a:noFill/>
          <a:ln w="9525">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8" name="Line 9"/>
          <p:cNvSpPr>
            <a:spLocks noChangeShapeType="1"/>
          </p:cNvSpPr>
          <p:nvPr/>
        </p:nvSpPr>
        <p:spPr bwMode="auto">
          <a:xfrm>
            <a:off x="4437349" y="2135585"/>
            <a:ext cx="0" cy="9366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9" name="Oval 10"/>
          <p:cNvSpPr>
            <a:spLocks noChangeArrowheads="1"/>
          </p:cNvSpPr>
          <p:nvPr/>
        </p:nvSpPr>
        <p:spPr bwMode="auto">
          <a:xfrm>
            <a:off x="5589874" y="2208610"/>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7</a:t>
            </a:r>
          </a:p>
        </p:txBody>
      </p:sp>
      <p:sp>
        <p:nvSpPr>
          <p:cNvPr id="50" name="Line 11"/>
          <p:cNvSpPr>
            <a:spLocks noChangeShapeType="1"/>
          </p:cNvSpPr>
          <p:nvPr/>
        </p:nvSpPr>
        <p:spPr bwMode="auto">
          <a:xfrm>
            <a:off x="7534561" y="4080272"/>
            <a:ext cx="792163"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 name="Oval 12"/>
          <p:cNvSpPr>
            <a:spLocks noChangeArrowheads="1"/>
          </p:cNvSpPr>
          <p:nvPr/>
        </p:nvSpPr>
        <p:spPr bwMode="auto">
          <a:xfrm>
            <a:off x="7821899" y="3864372"/>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3</a:t>
            </a:r>
          </a:p>
        </p:txBody>
      </p:sp>
      <p:sp>
        <p:nvSpPr>
          <p:cNvPr id="52" name="Line 13"/>
          <p:cNvSpPr>
            <a:spLocks noChangeShapeType="1"/>
          </p:cNvSpPr>
          <p:nvPr/>
        </p:nvSpPr>
        <p:spPr bwMode="auto">
          <a:xfrm flipH="1">
            <a:off x="5158074" y="3577035"/>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3" name="Oval 14"/>
          <p:cNvSpPr>
            <a:spLocks noChangeArrowheads="1"/>
          </p:cNvSpPr>
          <p:nvPr/>
        </p:nvSpPr>
        <p:spPr bwMode="auto">
          <a:xfrm>
            <a:off x="5518436" y="3216672"/>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1</a:t>
            </a:r>
          </a:p>
        </p:txBody>
      </p:sp>
      <p:sp>
        <p:nvSpPr>
          <p:cNvPr id="54" name="Line 15"/>
          <p:cNvSpPr>
            <a:spLocks noChangeShapeType="1"/>
          </p:cNvSpPr>
          <p:nvPr/>
        </p:nvSpPr>
        <p:spPr bwMode="auto">
          <a:xfrm>
            <a:off x="5158074" y="3792935"/>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5" name="Oval 16"/>
          <p:cNvSpPr>
            <a:spLocks noChangeArrowheads="1"/>
          </p:cNvSpPr>
          <p:nvPr/>
        </p:nvSpPr>
        <p:spPr bwMode="auto">
          <a:xfrm>
            <a:off x="5518436" y="3864372"/>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4</a:t>
            </a:r>
          </a:p>
        </p:txBody>
      </p:sp>
      <p:sp>
        <p:nvSpPr>
          <p:cNvPr id="56" name="Line 17"/>
          <p:cNvSpPr>
            <a:spLocks noChangeShapeType="1"/>
          </p:cNvSpPr>
          <p:nvPr/>
        </p:nvSpPr>
        <p:spPr bwMode="auto">
          <a:xfrm flipV="1">
            <a:off x="9118886" y="2711847"/>
            <a:ext cx="0" cy="17287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 name="Oval 18"/>
          <p:cNvSpPr>
            <a:spLocks noChangeArrowheads="1"/>
          </p:cNvSpPr>
          <p:nvPr/>
        </p:nvSpPr>
        <p:spPr bwMode="auto">
          <a:xfrm>
            <a:off x="6813836" y="5377260"/>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8</a:t>
            </a:r>
          </a:p>
        </p:txBody>
      </p:sp>
      <p:sp>
        <p:nvSpPr>
          <p:cNvPr id="58" name="Line 19"/>
          <p:cNvSpPr>
            <a:spLocks noChangeShapeType="1"/>
          </p:cNvSpPr>
          <p:nvPr/>
        </p:nvSpPr>
        <p:spPr bwMode="auto">
          <a:xfrm flipH="1">
            <a:off x="4581811" y="5161360"/>
            <a:ext cx="3744913" cy="0"/>
          </a:xfrm>
          <a:prstGeom prst="line">
            <a:avLst/>
          </a:prstGeom>
          <a:noFill/>
          <a:ln w="9525">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9" name="Line 20"/>
          <p:cNvSpPr>
            <a:spLocks noChangeShapeType="1"/>
          </p:cNvSpPr>
          <p:nvPr/>
        </p:nvSpPr>
        <p:spPr bwMode="auto">
          <a:xfrm flipV="1">
            <a:off x="4581811" y="4080272"/>
            <a:ext cx="0" cy="108108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0" name="Line 21"/>
          <p:cNvSpPr>
            <a:spLocks noChangeShapeType="1"/>
          </p:cNvSpPr>
          <p:nvPr/>
        </p:nvSpPr>
        <p:spPr bwMode="auto">
          <a:xfrm>
            <a:off x="9479249" y="2711847"/>
            <a:ext cx="0" cy="17287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1" name="Oval 22"/>
          <p:cNvSpPr>
            <a:spLocks noChangeArrowheads="1"/>
          </p:cNvSpPr>
          <p:nvPr/>
        </p:nvSpPr>
        <p:spPr bwMode="auto">
          <a:xfrm>
            <a:off x="8829961" y="3288110"/>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6</a:t>
            </a:r>
          </a:p>
        </p:txBody>
      </p:sp>
      <p:sp>
        <p:nvSpPr>
          <p:cNvPr id="62" name="Oval 23"/>
          <p:cNvSpPr>
            <a:spLocks noChangeArrowheads="1"/>
          </p:cNvSpPr>
          <p:nvPr/>
        </p:nvSpPr>
        <p:spPr bwMode="auto">
          <a:xfrm>
            <a:off x="9550686" y="3288110"/>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5</a:t>
            </a:r>
          </a:p>
        </p:txBody>
      </p:sp>
      <p:sp>
        <p:nvSpPr>
          <p:cNvPr id="3097" name="Oval 24"/>
          <p:cNvSpPr>
            <a:spLocks noChangeArrowheads="1"/>
          </p:cNvSpPr>
          <p:nvPr/>
        </p:nvSpPr>
        <p:spPr bwMode="auto">
          <a:xfrm>
            <a:off x="8469599" y="5664597"/>
            <a:ext cx="1296987"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t>Negociation</a:t>
            </a:r>
          </a:p>
          <a:p>
            <a:pPr algn="ctr" eaLnBrk="1" hangingPunct="1">
              <a:lnSpc>
                <a:spcPct val="100000"/>
              </a:lnSpc>
              <a:spcBef>
                <a:spcPct val="0"/>
              </a:spcBef>
              <a:buFontTx/>
              <a:buNone/>
            </a:pPr>
            <a:r>
              <a:rPr lang="fr-FR" altLang="fr-FR" sz="1400"/>
              <a:t>Hospitality</a:t>
            </a:r>
          </a:p>
        </p:txBody>
      </p:sp>
      <p:sp>
        <p:nvSpPr>
          <p:cNvPr id="3098" name="Oval 25"/>
          <p:cNvSpPr>
            <a:spLocks noChangeArrowheads="1"/>
          </p:cNvSpPr>
          <p:nvPr/>
        </p:nvSpPr>
        <p:spPr bwMode="auto">
          <a:xfrm>
            <a:off x="8398161" y="624285"/>
            <a:ext cx="1296988"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t>Activation</a:t>
            </a:r>
          </a:p>
          <a:p>
            <a:pPr algn="ctr" eaLnBrk="1" hangingPunct="1">
              <a:lnSpc>
                <a:spcPct val="100000"/>
              </a:lnSpc>
              <a:spcBef>
                <a:spcPct val="0"/>
              </a:spcBef>
              <a:buFontTx/>
              <a:buNone/>
            </a:pPr>
            <a:r>
              <a:rPr lang="fr-FR" altLang="fr-FR" sz="1400"/>
              <a:t>CRM</a:t>
            </a:r>
          </a:p>
        </p:txBody>
      </p:sp>
      <p:sp>
        <p:nvSpPr>
          <p:cNvPr id="3099" name="Oval 26"/>
          <p:cNvSpPr>
            <a:spLocks noChangeArrowheads="1"/>
          </p:cNvSpPr>
          <p:nvPr/>
        </p:nvSpPr>
        <p:spPr bwMode="auto">
          <a:xfrm>
            <a:off x="6166136" y="4224735"/>
            <a:ext cx="1296988" cy="863600"/>
          </a:xfrm>
          <a:prstGeom prst="ellipse">
            <a:avLst/>
          </a:prstGeom>
          <a:solidFill>
            <a:schemeClr val="tx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solidFill>
                  <a:srgbClr val="FFFF00"/>
                </a:solidFill>
              </a:rPr>
              <a:t>Brand</a:t>
            </a:r>
          </a:p>
          <a:p>
            <a:pPr algn="ctr" eaLnBrk="1" hangingPunct="1">
              <a:lnSpc>
                <a:spcPct val="100000"/>
              </a:lnSpc>
              <a:spcBef>
                <a:spcPct val="0"/>
              </a:spcBef>
              <a:buFontTx/>
              <a:buNone/>
            </a:pPr>
            <a:r>
              <a:rPr lang="fr-FR" altLang="fr-FR" sz="1400">
                <a:solidFill>
                  <a:srgbClr val="FFFF00"/>
                </a:solidFill>
              </a:rPr>
              <a:t>Management</a:t>
            </a:r>
          </a:p>
        </p:txBody>
      </p:sp>
      <p:sp>
        <p:nvSpPr>
          <p:cNvPr id="3100" name="Oval 27"/>
          <p:cNvSpPr>
            <a:spLocks noChangeArrowheads="1"/>
          </p:cNvSpPr>
          <p:nvPr/>
        </p:nvSpPr>
        <p:spPr bwMode="auto">
          <a:xfrm>
            <a:off x="3070511" y="4296172"/>
            <a:ext cx="1296988"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dirty="0"/>
              <a:t>Ticketing</a:t>
            </a:r>
          </a:p>
          <a:p>
            <a:pPr algn="ctr" eaLnBrk="1" hangingPunct="1">
              <a:lnSpc>
                <a:spcPct val="100000"/>
              </a:lnSpc>
              <a:spcBef>
                <a:spcPct val="0"/>
              </a:spcBef>
              <a:buFontTx/>
              <a:buNone/>
            </a:pPr>
            <a:r>
              <a:rPr lang="fr-FR" altLang="fr-FR" sz="1400" dirty="0"/>
              <a:t>Entertainment</a:t>
            </a:r>
          </a:p>
        </p:txBody>
      </p:sp>
      <p:sp>
        <p:nvSpPr>
          <p:cNvPr id="3101" name="Line 28"/>
          <p:cNvSpPr>
            <a:spLocks noChangeShapeType="1"/>
          </p:cNvSpPr>
          <p:nvPr/>
        </p:nvSpPr>
        <p:spPr bwMode="auto">
          <a:xfrm flipV="1">
            <a:off x="6813836" y="4080272"/>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02" name="Line 29"/>
          <p:cNvSpPr>
            <a:spLocks noChangeShapeType="1"/>
          </p:cNvSpPr>
          <p:nvPr/>
        </p:nvSpPr>
        <p:spPr bwMode="auto">
          <a:xfrm flipV="1">
            <a:off x="9118886" y="5448697"/>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03" name="Line 30"/>
          <p:cNvSpPr>
            <a:spLocks noChangeShapeType="1"/>
          </p:cNvSpPr>
          <p:nvPr/>
        </p:nvSpPr>
        <p:spPr bwMode="auto">
          <a:xfrm flipV="1">
            <a:off x="3789649" y="4080272"/>
            <a:ext cx="21590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04" name="Line 31"/>
          <p:cNvSpPr>
            <a:spLocks noChangeShapeType="1"/>
          </p:cNvSpPr>
          <p:nvPr/>
        </p:nvSpPr>
        <p:spPr bwMode="auto">
          <a:xfrm>
            <a:off x="9045861" y="148788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05" name="Rectangle 35"/>
          <p:cNvSpPr>
            <a:spLocks noChangeArrowheads="1"/>
          </p:cNvSpPr>
          <p:nvPr/>
        </p:nvSpPr>
        <p:spPr bwMode="auto">
          <a:xfrm>
            <a:off x="441326" y="1559322"/>
            <a:ext cx="647700"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solidFill>
                <a:srgbClr val="000000"/>
              </a:solidFill>
            </a:endParaRPr>
          </a:p>
        </p:txBody>
      </p:sp>
      <p:sp>
        <p:nvSpPr>
          <p:cNvPr id="3106" name="Oval 36"/>
          <p:cNvSpPr>
            <a:spLocks noChangeArrowheads="1"/>
          </p:cNvSpPr>
          <p:nvPr/>
        </p:nvSpPr>
        <p:spPr bwMode="auto">
          <a:xfrm>
            <a:off x="441326" y="2135585"/>
            <a:ext cx="649288"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solidFill>
                <a:srgbClr val="000000"/>
              </a:solidFill>
            </a:endParaRPr>
          </a:p>
        </p:txBody>
      </p:sp>
      <p:sp>
        <p:nvSpPr>
          <p:cNvPr id="3107" name="Text Box 37"/>
          <p:cNvSpPr txBox="1">
            <a:spLocks noChangeArrowheads="1"/>
          </p:cNvSpPr>
          <p:nvPr/>
        </p:nvSpPr>
        <p:spPr bwMode="auto">
          <a:xfrm>
            <a:off x="1162051" y="1559322"/>
            <a:ext cx="15128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800">
                <a:latin typeface="Arial" panose="020B0604020202020204" pitchFamily="34" charset="0"/>
              </a:rPr>
              <a:t>resources</a:t>
            </a:r>
          </a:p>
        </p:txBody>
      </p:sp>
      <p:sp>
        <p:nvSpPr>
          <p:cNvPr id="3108" name="Text Box 38"/>
          <p:cNvSpPr txBox="1">
            <a:spLocks noChangeArrowheads="1"/>
          </p:cNvSpPr>
          <p:nvPr/>
        </p:nvSpPr>
        <p:spPr bwMode="auto">
          <a:xfrm>
            <a:off x="1212057" y="2260203"/>
            <a:ext cx="172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800" dirty="0" err="1">
                <a:latin typeface="Arial" panose="020B0604020202020204" pitchFamily="34" charset="0"/>
              </a:rPr>
              <a:t>competencies</a:t>
            </a:r>
            <a:endParaRPr lang="fr-FR" altLang="fr-FR" sz="1800" dirty="0">
              <a:latin typeface="Arial" panose="020B0604020202020204" pitchFamily="34" charset="0"/>
            </a:endParaRPr>
          </a:p>
        </p:txBody>
      </p:sp>
      <p:sp>
        <p:nvSpPr>
          <p:cNvPr id="3109" name="Rectangle 39"/>
          <p:cNvSpPr>
            <a:spLocks noChangeArrowheads="1"/>
          </p:cNvSpPr>
          <p:nvPr/>
        </p:nvSpPr>
        <p:spPr bwMode="auto">
          <a:xfrm>
            <a:off x="319883" y="1386681"/>
            <a:ext cx="2411412" cy="129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solidFill>
                <a:srgbClr val="000000"/>
              </a:solidFill>
            </a:endParaRPr>
          </a:p>
        </p:txBody>
      </p:sp>
      <p:sp>
        <p:nvSpPr>
          <p:cNvPr id="3110" name="Oval 42"/>
          <p:cNvSpPr>
            <a:spLocks noChangeArrowheads="1"/>
          </p:cNvSpPr>
          <p:nvPr/>
        </p:nvSpPr>
        <p:spPr bwMode="auto">
          <a:xfrm>
            <a:off x="6094699" y="2135585"/>
            <a:ext cx="1296987" cy="863600"/>
          </a:xfrm>
          <a:prstGeom prst="ellipse">
            <a:avLst/>
          </a:prstGeom>
          <a:solidFill>
            <a:schemeClr val="tx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solidFill>
                  <a:srgbClr val="FFFF00"/>
                </a:solidFill>
              </a:rPr>
              <a:t>Sport</a:t>
            </a:r>
          </a:p>
          <a:p>
            <a:pPr algn="ctr" eaLnBrk="1" hangingPunct="1">
              <a:lnSpc>
                <a:spcPct val="100000"/>
              </a:lnSpc>
              <a:spcBef>
                <a:spcPct val="0"/>
              </a:spcBef>
              <a:buFontTx/>
              <a:buNone/>
            </a:pPr>
            <a:r>
              <a:rPr lang="fr-FR" altLang="fr-FR" sz="1400">
                <a:solidFill>
                  <a:srgbClr val="FFFF00"/>
                </a:solidFill>
              </a:rPr>
              <a:t>Management</a:t>
            </a:r>
          </a:p>
        </p:txBody>
      </p:sp>
      <p:sp>
        <p:nvSpPr>
          <p:cNvPr id="3111" name="Line 43"/>
          <p:cNvSpPr>
            <a:spLocks noChangeShapeType="1"/>
          </p:cNvSpPr>
          <p:nvPr/>
        </p:nvSpPr>
        <p:spPr bwMode="auto">
          <a:xfrm>
            <a:off x="6742399" y="3000772"/>
            <a:ext cx="0"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 name="Rectangle 44"/>
          <p:cNvSpPr>
            <a:spLocks noChangeArrowheads="1"/>
          </p:cNvSpPr>
          <p:nvPr/>
        </p:nvSpPr>
        <p:spPr bwMode="auto">
          <a:xfrm>
            <a:off x="9911049" y="2135585"/>
            <a:ext cx="1727200" cy="3241675"/>
          </a:xfrm>
          <a:prstGeom prst="rect">
            <a:avLst/>
          </a:prstGeom>
          <a:solidFill>
            <a:schemeClr val="accent1">
              <a:alpha val="14902"/>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eaLnBrk="1" fontAlgn="auto" hangingPunct="1">
              <a:spcBef>
                <a:spcPts val="0"/>
              </a:spcBef>
              <a:spcAft>
                <a:spcPts val="0"/>
              </a:spcAft>
              <a:defRPr/>
            </a:pPr>
            <a:r>
              <a:rPr lang="fr-FR" dirty="0" err="1">
                <a:latin typeface="Arial" charset="0"/>
              </a:rPr>
              <a:t>Offer</a:t>
            </a:r>
            <a:r>
              <a:rPr lang="fr-FR" dirty="0">
                <a:latin typeface="Arial" charset="0"/>
              </a:rPr>
              <a:t> </a:t>
            </a:r>
            <a:r>
              <a:rPr lang="fr-FR" dirty="0" err="1">
                <a:latin typeface="Arial" charset="0"/>
              </a:rPr>
              <a:t>attractivity</a:t>
            </a:r>
            <a:endParaRPr lang="fr-FR" dirty="0">
              <a:latin typeface="Arial" charset="0"/>
            </a:endParaRPr>
          </a:p>
          <a:p>
            <a:pPr marL="342900" indent="-342900" eaLnBrk="1" fontAlgn="auto" hangingPunct="1">
              <a:spcBef>
                <a:spcPts val="0"/>
              </a:spcBef>
              <a:spcAft>
                <a:spcPts val="0"/>
              </a:spcAft>
              <a:buFontTx/>
              <a:buAutoNum type="arabicPeriod"/>
              <a:defRPr/>
            </a:pPr>
            <a:endParaRPr lang="fr-FR" dirty="0">
              <a:latin typeface="Arial" charset="0"/>
            </a:endParaRPr>
          </a:p>
          <a:p>
            <a:pPr marL="342900" indent="-342900" eaLnBrk="1" fontAlgn="auto" hangingPunct="1">
              <a:spcBef>
                <a:spcPts val="0"/>
              </a:spcBef>
              <a:spcAft>
                <a:spcPts val="0"/>
              </a:spcAft>
              <a:buFontTx/>
              <a:buAutoNum type="arabicPeriod"/>
              <a:defRPr/>
            </a:pPr>
            <a:r>
              <a:rPr lang="fr-FR" sz="1600" dirty="0">
                <a:latin typeface="Arial" charset="0"/>
              </a:rPr>
              <a:t>Media </a:t>
            </a:r>
            <a:r>
              <a:rPr lang="fr-FR" sz="1600" dirty="0" err="1">
                <a:latin typeface="Arial" charset="0"/>
              </a:rPr>
              <a:t>Rights</a:t>
            </a:r>
            <a:endParaRPr lang="fr-FR" sz="1600" dirty="0">
              <a:latin typeface="Arial" charset="0"/>
            </a:endParaRPr>
          </a:p>
          <a:p>
            <a:pPr marL="342900" indent="-342900" eaLnBrk="1" fontAlgn="auto" hangingPunct="1">
              <a:spcBef>
                <a:spcPts val="0"/>
              </a:spcBef>
              <a:spcAft>
                <a:spcPts val="0"/>
              </a:spcAft>
              <a:buFontTx/>
              <a:buAutoNum type="arabicPeriod"/>
              <a:defRPr/>
            </a:pPr>
            <a:endParaRPr lang="fr-FR" sz="1600" dirty="0">
              <a:latin typeface="Arial" charset="0"/>
            </a:endParaRPr>
          </a:p>
          <a:p>
            <a:pPr marL="342900" indent="-342900" eaLnBrk="1" fontAlgn="auto" hangingPunct="1">
              <a:spcBef>
                <a:spcPts val="0"/>
              </a:spcBef>
              <a:spcAft>
                <a:spcPts val="0"/>
              </a:spcAft>
              <a:buFontTx/>
              <a:buAutoNum type="arabicPeriod"/>
              <a:defRPr/>
            </a:pPr>
            <a:r>
              <a:rPr lang="fr-FR" sz="1600" dirty="0" err="1">
                <a:latin typeface="Arial" charset="0"/>
              </a:rPr>
              <a:t>Sponsorship</a:t>
            </a:r>
            <a:endParaRPr lang="fr-FR" sz="1600" dirty="0">
              <a:latin typeface="Arial" charset="0"/>
            </a:endParaRPr>
          </a:p>
          <a:p>
            <a:pPr marL="800100" lvl="1" indent="-342900" eaLnBrk="1" fontAlgn="auto" hangingPunct="1">
              <a:spcBef>
                <a:spcPts val="0"/>
              </a:spcBef>
              <a:spcAft>
                <a:spcPts val="0"/>
              </a:spcAft>
              <a:buFontTx/>
              <a:buAutoNum type="arabicPeriod"/>
              <a:defRPr/>
            </a:pPr>
            <a:r>
              <a:rPr lang="fr-FR" sz="1400" dirty="0" err="1">
                <a:latin typeface="Arial" charset="0"/>
              </a:rPr>
              <a:t>Visibility</a:t>
            </a:r>
            <a:endParaRPr lang="fr-FR" sz="1400" dirty="0">
              <a:latin typeface="Arial" charset="0"/>
            </a:endParaRPr>
          </a:p>
          <a:p>
            <a:pPr marL="800100" lvl="1" indent="-342900" eaLnBrk="1" fontAlgn="auto" hangingPunct="1">
              <a:spcBef>
                <a:spcPts val="0"/>
              </a:spcBef>
              <a:spcAft>
                <a:spcPts val="0"/>
              </a:spcAft>
              <a:buFontTx/>
              <a:buAutoNum type="arabicPeriod"/>
              <a:defRPr/>
            </a:pPr>
            <a:r>
              <a:rPr lang="fr-FR" sz="1400" dirty="0">
                <a:latin typeface="Arial" charset="0"/>
              </a:rPr>
              <a:t>PR</a:t>
            </a:r>
          </a:p>
          <a:p>
            <a:pPr marL="800100" lvl="1" indent="-342900" eaLnBrk="1" fontAlgn="auto" hangingPunct="1">
              <a:spcBef>
                <a:spcPts val="0"/>
              </a:spcBef>
              <a:spcAft>
                <a:spcPts val="0"/>
              </a:spcAft>
              <a:buFontTx/>
              <a:buAutoNum type="arabicPeriod"/>
              <a:defRPr/>
            </a:pPr>
            <a:r>
              <a:rPr lang="fr-FR" sz="1400" dirty="0">
                <a:latin typeface="Arial" charset="0"/>
              </a:rPr>
              <a:t>CSR</a:t>
            </a:r>
          </a:p>
          <a:p>
            <a:pPr marL="342900" indent="-342900" eaLnBrk="1" fontAlgn="auto" hangingPunct="1">
              <a:spcBef>
                <a:spcPts val="0"/>
              </a:spcBef>
              <a:spcAft>
                <a:spcPts val="0"/>
              </a:spcAft>
              <a:buFontTx/>
              <a:buAutoNum type="arabicPeriod"/>
              <a:defRPr/>
            </a:pPr>
            <a:r>
              <a:rPr lang="fr-FR" sz="1600" dirty="0">
                <a:latin typeface="Arial" charset="0"/>
              </a:rPr>
              <a:t>Ticketing</a:t>
            </a:r>
          </a:p>
          <a:p>
            <a:pPr marL="342900" indent="-342900" eaLnBrk="1" fontAlgn="auto" hangingPunct="1">
              <a:spcBef>
                <a:spcPts val="0"/>
              </a:spcBef>
              <a:spcAft>
                <a:spcPts val="0"/>
              </a:spcAft>
              <a:buFontTx/>
              <a:buAutoNum type="arabicPeriod"/>
              <a:defRPr/>
            </a:pPr>
            <a:r>
              <a:rPr lang="fr-FR" sz="1600" dirty="0">
                <a:latin typeface="Arial" charset="0"/>
              </a:rPr>
              <a:t>Commercial </a:t>
            </a:r>
          </a:p>
          <a:p>
            <a:pPr eaLnBrk="1" fontAlgn="auto" hangingPunct="1">
              <a:spcBef>
                <a:spcPts val="0"/>
              </a:spcBef>
              <a:spcAft>
                <a:spcPts val="0"/>
              </a:spcAft>
              <a:defRPr/>
            </a:pPr>
            <a:r>
              <a:rPr lang="fr-FR" sz="1600" dirty="0">
                <a:latin typeface="Arial" charset="0"/>
              </a:rPr>
              <a:t>Brand</a:t>
            </a:r>
          </a:p>
        </p:txBody>
      </p:sp>
      <p:pic>
        <p:nvPicPr>
          <p:cNvPr id="41" name="Picture 2" descr="Super Glue for Wood Plastic Metal Leather Glass Extra Strong Adhesive  Superglue for sale online | eBay">
            <a:extLst>
              <a:ext uri="{FF2B5EF4-FFF2-40B4-BE49-F238E27FC236}">
                <a16:creationId xmlns:a16="http://schemas.microsoft.com/office/drawing/2014/main" id="{68657E47-00D7-454C-8B6F-A59CD3A79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953" y="3301968"/>
            <a:ext cx="556343" cy="5563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0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2000"/>
                                        <p:tgtEl>
                                          <p:spTgt spid="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20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2000"/>
                                        <p:tgtEl>
                                          <p:spTgt spid="4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2000"/>
                                        <p:tgtEl>
                                          <p:spTgt spid="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2000"/>
                                        <p:tgtEl>
                                          <p:spTgt spid="5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200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2000"/>
                                        <p:tgtEl>
                                          <p:spTgt spid="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2000"/>
                                        <p:tgtEl>
                                          <p:spTgt spid="6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2000"/>
                                        <p:tgtEl>
                                          <p:spTgt spid="6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2000"/>
                                        <p:tgtEl>
                                          <p:spTgt spid="5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2000"/>
                                        <p:tgtEl>
                                          <p:spTgt spid="6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2000"/>
                                        <p:tgtEl>
                                          <p:spTgt spid="4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2000"/>
                                        <p:tgtEl>
                                          <p:spTgt spid="4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2000"/>
                                        <p:tgtEl>
                                          <p:spTgt spid="4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2000"/>
                                        <p:tgtEl>
                                          <p:spTgt spid="5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fade">
                                      <p:cBhvr>
                                        <p:cTn id="69" dur="2000"/>
                                        <p:tgtEl>
                                          <p:spTgt spid="5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1572" y="104776"/>
            <a:ext cx="10960100" cy="1111250"/>
          </a:xfrm>
        </p:spPr>
        <p:txBody>
          <a:bodyPr rtlCol="0">
            <a:normAutofit/>
          </a:bodyPr>
          <a:lstStyle/>
          <a:p>
            <a:pPr eaLnBrk="1" fontAlgn="auto" hangingPunct="1">
              <a:spcAft>
                <a:spcPts val="0"/>
              </a:spcAft>
              <a:defRPr/>
            </a:pPr>
            <a:r>
              <a:rPr lang="fr-FR" b="1" dirty="0"/>
              <a:t>Cultural Business Model</a:t>
            </a:r>
            <a:endParaRPr lang="en-US" b="1" dirty="0"/>
          </a:p>
        </p:txBody>
      </p:sp>
      <p:sp>
        <p:nvSpPr>
          <p:cNvPr id="4099" name="Rectangle 2"/>
          <p:cNvSpPr>
            <a:spLocks noChangeArrowheads="1"/>
          </p:cNvSpPr>
          <p:nvPr/>
        </p:nvSpPr>
        <p:spPr bwMode="auto">
          <a:xfrm>
            <a:off x="3321673" y="2881923"/>
            <a:ext cx="1512887" cy="1008063"/>
          </a:xfrm>
          <a:prstGeom prst="rect">
            <a:avLst/>
          </a:prstGeom>
          <a:solidFill>
            <a:srgbClr val="000000"/>
          </a:solidFill>
          <a:ln w="9525">
            <a:solidFill>
              <a:schemeClr val="tx1"/>
            </a:solidFill>
            <a:miter lim="800000"/>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a:solidFill>
                  <a:srgbClr val="FFFF00"/>
                </a:solidFill>
              </a:rPr>
              <a:t>REPUTATION</a:t>
            </a:r>
          </a:p>
        </p:txBody>
      </p:sp>
      <p:sp>
        <p:nvSpPr>
          <p:cNvPr id="4100" name="Rectangle 3"/>
          <p:cNvSpPr>
            <a:spLocks noChangeArrowheads="1"/>
          </p:cNvSpPr>
          <p:nvPr/>
        </p:nvSpPr>
        <p:spPr bwMode="auto">
          <a:xfrm>
            <a:off x="5698160" y="2881923"/>
            <a:ext cx="1512888" cy="1008063"/>
          </a:xfrm>
          <a:prstGeom prst="rect">
            <a:avLst/>
          </a:prstGeom>
          <a:solidFill>
            <a:srgbClr val="000000"/>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a:solidFill>
                  <a:srgbClr val="FFFF00"/>
                </a:solidFill>
              </a:rPr>
              <a:t>FALICITIES</a:t>
            </a:r>
          </a:p>
          <a:p>
            <a:pPr algn="ctr" eaLnBrk="1" hangingPunct="1">
              <a:lnSpc>
                <a:spcPct val="100000"/>
              </a:lnSpc>
              <a:spcBef>
                <a:spcPct val="0"/>
              </a:spcBef>
              <a:buFontTx/>
              <a:buNone/>
            </a:pPr>
            <a:r>
              <a:rPr lang="fr-FR" altLang="fr-FR" sz="1600">
                <a:solidFill>
                  <a:srgbClr val="FFFF00"/>
                </a:solidFill>
              </a:rPr>
              <a:t>Stadium/Arena</a:t>
            </a:r>
          </a:p>
          <a:p>
            <a:pPr algn="ctr" eaLnBrk="1" hangingPunct="1">
              <a:lnSpc>
                <a:spcPct val="100000"/>
              </a:lnSpc>
              <a:spcBef>
                <a:spcPct val="0"/>
              </a:spcBef>
              <a:buFontTx/>
              <a:buNone/>
            </a:pPr>
            <a:r>
              <a:rPr lang="fr-FR" altLang="fr-FR" sz="1600">
                <a:solidFill>
                  <a:srgbClr val="FFFF00"/>
                </a:solidFill>
              </a:rPr>
              <a:t>BRAND</a:t>
            </a:r>
          </a:p>
        </p:txBody>
      </p:sp>
      <p:sp>
        <p:nvSpPr>
          <p:cNvPr id="4101" name="Rectangle 4"/>
          <p:cNvSpPr>
            <a:spLocks noChangeArrowheads="1"/>
          </p:cNvSpPr>
          <p:nvPr/>
        </p:nvSpPr>
        <p:spPr bwMode="auto">
          <a:xfrm>
            <a:off x="7930185" y="1513498"/>
            <a:ext cx="1512888" cy="1008063"/>
          </a:xfrm>
          <a:prstGeom prst="rect">
            <a:avLst/>
          </a:prstGeom>
          <a:solidFill>
            <a:srgbClr val="000000"/>
          </a:solidFill>
          <a:ln w="9525">
            <a:solidFill>
              <a:schemeClr val="tx1"/>
            </a:solidFill>
            <a:miter lim="800000"/>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a:solidFill>
                  <a:srgbClr val="FFFF00"/>
                </a:solidFill>
              </a:rPr>
              <a:t>SPONSORSHIP</a:t>
            </a:r>
          </a:p>
        </p:txBody>
      </p:sp>
      <p:sp>
        <p:nvSpPr>
          <p:cNvPr id="4102" name="Rectangle 5"/>
          <p:cNvSpPr>
            <a:spLocks noChangeArrowheads="1"/>
          </p:cNvSpPr>
          <p:nvPr/>
        </p:nvSpPr>
        <p:spPr bwMode="auto">
          <a:xfrm>
            <a:off x="8003210" y="4250348"/>
            <a:ext cx="1512888" cy="1008063"/>
          </a:xfrm>
          <a:prstGeom prst="rect">
            <a:avLst/>
          </a:prstGeom>
          <a:solidFill>
            <a:srgbClr val="000000"/>
          </a:solidFill>
          <a:ln w="9525">
            <a:solidFill>
              <a:schemeClr val="tx1"/>
            </a:solidFill>
            <a:miter lim="800000"/>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a:solidFill>
                  <a:srgbClr val="FFFF00"/>
                </a:solidFill>
              </a:rPr>
              <a:t>SOCIAL</a:t>
            </a:r>
          </a:p>
          <a:p>
            <a:pPr algn="ctr" eaLnBrk="1" hangingPunct="1">
              <a:lnSpc>
                <a:spcPct val="100000"/>
              </a:lnSpc>
              <a:spcBef>
                <a:spcPct val="0"/>
              </a:spcBef>
              <a:buFontTx/>
              <a:buNone/>
            </a:pPr>
            <a:r>
              <a:rPr lang="fr-FR" altLang="fr-FR" sz="1600">
                <a:solidFill>
                  <a:srgbClr val="FFFF00"/>
                </a:solidFill>
              </a:rPr>
              <a:t>CAPITAL</a:t>
            </a:r>
          </a:p>
        </p:txBody>
      </p:sp>
      <p:sp>
        <p:nvSpPr>
          <p:cNvPr id="59" name="Line 6"/>
          <p:cNvSpPr>
            <a:spLocks noChangeShapeType="1"/>
          </p:cNvSpPr>
          <p:nvPr/>
        </p:nvSpPr>
        <p:spPr bwMode="auto">
          <a:xfrm flipV="1">
            <a:off x="7211048" y="2521561"/>
            <a:ext cx="719137"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0" name="Oval 7"/>
          <p:cNvSpPr>
            <a:spLocks noChangeArrowheads="1"/>
          </p:cNvSpPr>
          <p:nvPr/>
        </p:nvSpPr>
        <p:spPr bwMode="auto">
          <a:xfrm>
            <a:off x="7498385" y="2737461"/>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3</a:t>
            </a:r>
          </a:p>
        </p:txBody>
      </p:sp>
      <p:sp>
        <p:nvSpPr>
          <p:cNvPr id="61" name="Line 8"/>
          <p:cNvSpPr>
            <a:spLocks noChangeShapeType="1"/>
          </p:cNvSpPr>
          <p:nvPr/>
        </p:nvSpPr>
        <p:spPr bwMode="auto">
          <a:xfrm flipH="1">
            <a:off x="4113835" y="1945298"/>
            <a:ext cx="3816350"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2" name="Line 9"/>
          <p:cNvSpPr>
            <a:spLocks noChangeShapeType="1"/>
          </p:cNvSpPr>
          <p:nvPr/>
        </p:nvSpPr>
        <p:spPr bwMode="auto">
          <a:xfrm>
            <a:off x="4113835" y="1945298"/>
            <a:ext cx="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3" name="Oval 10"/>
          <p:cNvSpPr>
            <a:spLocks noChangeArrowheads="1"/>
          </p:cNvSpPr>
          <p:nvPr/>
        </p:nvSpPr>
        <p:spPr bwMode="auto">
          <a:xfrm>
            <a:off x="5266360" y="2018323"/>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7</a:t>
            </a:r>
          </a:p>
        </p:txBody>
      </p:sp>
      <p:sp>
        <p:nvSpPr>
          <p:cNvPr id="64" name="Line 11"/>
          <p:cNvSpPr>
            <a:spLocks noChangeShapeType="1"/>
          </p:cNvSpPr>
          <p:nvPr/>
        </p:nvSpPr>
        <p:spPr bwMode="auto">
          <a:xfrm>
            <a:off x="7211048" y="3889986"/>
            <a:ext cx="792162"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5" name="Oval 12"/>
          <p:cNvSpPr>
            <a:spLocks noChangeArrowheads="1"/>
          </p:cNvSpPr>
          <p:nvPr/>
        </p:nvSpPr>
        <p:spPr bwMode="auto">
          <a:xfrm>
            <a:off x="7498385" y="3674086"/>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4</a:t>
            </a:r>
          </a:p>
        </p:txBody>
      </p:sp>
      <p:sp>
        <p:nvSpPr>
          <p:cNvPr id="66" name="Line 13"/>
          <p:cNvSpPr>
            <a:spLocks noChangeShapeType="1"/>
          </p:cNvSpPr>
          <p:nvPr/>
        </p:nvSpPr>
        <p:spPr bwMode="auto">
          <a:xfrm flipH="1">
            <a:off x="4834560" y="3386748"/>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 name="Oval 14"/>
          <p:cNvSpPr>
            <a:spLocks noChangeArrowheads="1"/>
          </p:cNvSpPr>
          <p:nvPr/>
        </p:nvSpPr>
        <p:spPr bwMode="auto">
          <a:xfrm>
            <a:off x="5194923" y="3026386"/>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2</a:t>
            </a:r>
          </a:p>
        </p:txBody>
      </p:sp>
      <p:sp>
        <p:nvSpPr>
          <p:cNvPr id="68" name="Line 15"/>
          <p:cNvSpPr>
            <a:spLocks noChangeShapeType="1"/>
          </p:cNvSpPr>
          <p:nvPr/>
        </p:nvSpPr>
        <p:spPr bwMode="auto">
          <a:xfrm>
            <a:off x="4834560" y="3602648"/>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9" name="Oval 16"/>
          <p:cNvSpPr>
            <a:spLocks noChangeArrowheads="1"/>
          </p:cNvSpPr>
          <p:nvPr/>
        </p:nvSpPr>
        <p:spPr bwMode="auto">
          <a:xfrm>
            <a:off x="5194923" y="3674086"/>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1</a:t>
            </a:r>
          </a:p>
        </p:txBody>
      </p:sp>
      <p:sp>
        <p:nvSpPr>
          <p:cNvPr id="70" name="Line 17"/>
          <p:cNvSpPr>
            <a:spLocks noChangeShapeType="1"/>
          </p:cNvSpPr>
          <p:nvPr/>
        </p:nvSpPr>
        <p:spPr bwMode="auto">
          <a:xfrm flipV="1">
            <a:off x="8795373" y="2521561"/>
            <a:ext cx="0" cy="17287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 name="Oval 18"/>
          <p:cNvSpPr>
            <a:spLocks noChangeArrowheads="1"/>
          </p:cNvSpPr>
          <p:nvPr/>
        </p:nvSpPr>
        <p:spPr bwMode="auto">
          <a:xfrm>
            <a:off x="6490323" y="5186973"/>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8</a:t>
            </a:r>
          </a:p>
        </p:txBody>
      </p:sp>
      <p:sp>
        <p:nvSpPr>
          <p:cNvPr id="72" name="Line 19"/>
          <p:cNvSpPr>
            <a:spLocks noChangeShapeType="1"/>
          </p:cNvSpPr>
          <p:nvPr/>
        </p:nvSpPr>
        <p:spPr bwMode="auto">
          <a:xfrm flipH="1">
            <a:off x="4258298" y="4971073"/>
            <a:ext cx="3744912"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3" name="Line 20"/>
          <p:cNvSpPr>
            <a:spLocks noChangeShapeType="1"/>
          </p:cNvSpPr>
          <p:nvPr/>
        </p:nvSpPr>
        <p:spPr bwMode="auto">
          <a:xfrm flipV="1">
            <a:off x="4258298" y="3889986"/>
            <a:ext cx="0" cy="1081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 name="Line 21"/>
          <p:cNvSpPr>
            <a:spLocks noChangeShapeType="1"/>
          </p:cNvSpPr>
          <p:nvPr/>
        </p:nvSpPr>
        <p:spPr bwMode="auto">
          <a:xfrm>
            <a:off x="9155735" y="2521561"/>
            <a:ext cx="0" cy="17287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5" name="Oval 22"/>
          <p:cNvSpPr>
            <a:spLocks noChangeArrowheads="1"/>
          </p:cNvSpPr>
          <p:nvPr/>
        </p:nvSpPr>
        <p:spPr bwMode="auto">
          <a:xfrm>
            <a:off x="8506448" y="3097823"/>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6</a:t>
            </a:r>
          </a:p>
        </p:txBody>
      </p:sp>
      <p:sp>
        <p:nvSpPr>
          <p:cNvPr id="76" name="Oval 23"/>
          <p:cNvSpPr>
            <a:spLocks noChangeArrowheads="1"/>
          </p:cNvSpPr>
          <p:nvPr/>
        </p:nvSpPr>
        <p:spPr bwMode="auto">
          <a:xfrm>
            <a:off x="9227173" y="3097823"/>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b="1">
                <a:solidFill>
                  <a:srgbClr val="000000"/>
                </a:solidFill>
              </a:rPr>
              <a:t>5</a:t>
            </a:r>
          </a:p>
        </p:txBody>
      </p:sp>
      <p:sp>
        <p:nvSpPr>
          <p:cNvPr id="4121" name="Oval 24"/>
          <p:cNvSpPr>
            <a:spLocks noChangeArrowheads="1"/>
          </p:cNvSpPr>
          <p:nvPr/>
        </p:nvSpPr>
        <p:spPr bwMode="auto">
          <a:xfrm>
            <a:off x="8146085" y="5474311"/>
            <a:ext cx="1296988" cy="863600"/>
          </a:xfrm>
          <a:prstGeom prst="ellipse">
            <a:avLst/>
          </a:prstGeom>
          <a:solidFill>
            <a:srgbClr val="000000"/>
          </a:solidFill>
          <a:ln w="9525">
            <a:solidFill>
              <a:schemeClr val="tx1"/>
            </a:solidFill>
            <a:round/>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solidFill>
                  <a:srgbClr val="FFFF00"/>
                </a:solidFill>
              </a:rPr>
              <a:t>Hospitality</a:t>
            </a:r>
          </a:p>
          <a:p>
            <a:pPr algn="ctr" eaLnBrk="1" hangingPunct="1">
              <a:lnSpc>
                <a:spcPct val="100000"/>
              </a:lnSpc>
              <a:spcBef>
                <a:spcPct val="0"/>
              </a:spcBef>
              <a:buFontTx/>
              <a:buNone/>
            </a:pPr>
            <a:r>
              <a:rPr lang="fr-FR" altLang="fr-FR" sz="1400">
                <a:solidFill>
                  <a:srgbClr val="FFFF00"/>
                </a:solidFill>
              </a:rPr>
              <a:t>Negociation</a:t>
            </a:r>
          </a:p>
        </p:txBody>
      </p:sp>
      <p:sp>
        <p:nvSpPr>
          <p:cNvPr id="4122" name="Oval 25"/>
          <p:cNvSpPr>
            <a:spLocks noChangeArrowheads="1"/>
          </p:cNvSpPr>
          <p:nvPr/>
        </p:nvSpPr>
        <p:spPr bwMode="auto">
          <a:xfrm>
            <a:off x="8074648" y="433998"/>
            <a:ext cx="1296987" cy="863600"/>
          </a:xfrm>
          <a:prstGeom prst="ellipse">
            <a:avLst/>
          </a:prstGeom>
          <a:solidFill>
            <a:srgbClr val="000000"/>
          </a:solidFill>
          <a:ln w="9525">
            <a:solidFill>
              <a:schemeClr val="tx1"/>
            </a:solidFill>
            <a:round/>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solidFill>
                  <a:srgbClr val="FFFF00"/>
                </a:solidFill>
              </a:rPr>
              <a:t>Activation</a:t>
            </a:r>
          </a:p>
          <a:p>
            <a:pPr algn="ctr" eaLnBrk="1" hangingPunct="1">
              <a:lnSpc>
                <a:spcPct val="100000"/>
              </a:lnSpc>
              <a:spcBef>
                <a:spcPct val="0"/>
              </a:spcBef>
              <a:buFontTx/>
              <a:buNone/>
            </a:pPr>
            <a:r>
              <a:rPr lang="fr-FR" altLang="fr-FR" sz="1400">
                <a:solidFill>
                  <a:srgbClr val="FFFF00"/>
                </a:solidFill>
              </a:rPr>
              <a:t>CRM</a:t>
            </a:r>
          </a:p>
        </p:txBody>
      </p:sp>
      <p:sp>
        <p:nvSpPr>
          <p:cNvPr id="4123" name="Oval 26"/>
          <p:cNvSpPr>
            <a:spLocks noChangeArrowheads="1"/>
          </p:cNvSpPr>
          <p:nvPr/>
        </p:nvSpPr>
        <p:spPr bwMode="auto">
          <a:xfrm>
            <a:off x="5842623" y="4034448"/>
            <a:ext cx="1296987" cy="863600"/>
          </a:xfrm>
          <a:prstGeom prst="ellipse">
            <a:avLst/>
          </a:prstGeom>
          <a:solidFill>
            <a:srgbClr val="000000"/>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300">
                <a:solidFill>
                  <a:srgbClr val="FFFF00"/>
                </a:solidFill>
              </a:rPr>
              <a:t>Fan Relationship</a:t>
            </a:r>
          </a:p>
          <a:p>
            <a:pPr algn="ctr" eaLnBrk="1" hangingPunct="1">
              <a:lnSpc>
                <a:spcPct val="100000"/>
              </a:lnSpc>
              <a:spcBef>
                <a:spcPct val="0"/>
              </a:spcBef>
              <a:buFontTx/>
              <a:buNone/>
            </a:pPr>
            <a:r>
              <a:rPr lang="fr-FR" altLang="fr-FR" sz="1300">
                <a:solidFill>
                  <a:srgbClr val="FFFF00"/>
                </a:solidFill>
              </a:rPr>
              <a:t>Management</a:t>
            </a:r>
          </a:p>
        </p:txBody>
      </p:sp>
      <p:sp>
        <p:nvSpPr>
          <p:cNvPr id="4124" name="Oval 27"/>
          <p:cNvSpPr>
            <a:spLocks noChangeArrowheads="1"/>
          </p:cNvSpPr>
          <p:nvPr/>
        </p:nvSpPr>
        <p:spPr bwMode="auto">
          <a:xfrm>
            <a:off x="2746998" y="4105886"/>
            <a:ext cx="1296987" cy="863600"/>
          </a:xfrm>
          <a:prstGeom prst="ellipse">
            <a:avLst/>
          </a:prstGeom>
          <a:solidFill>
            <a:srgbClr val="000000"/>
          </a:solidFill>
          <a:ln w="9525">
            <a:solidFill>
              <a:schemeClr val="tx1"/>
            </a:solidFill>
            <a:round/>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solidFill>
                  <a:srgbClr val="FFFF00"/>
                </a:solidFill>
              </a:rPr>
              <a:t>Brand</a:t>
            </a:r>
          </a:p>
          <a:p>
            <a:pPr algn="ctr" eaLnBrk="1" hangingPunct="1">
              <a:lnSpc>
                <a:spcPct val="100000"/>
              </a:lnSpc>
              <a:spcBef>
                <a:spcPct val="0"/>
              </a:spcBef>
              <a:buFontTx/>
              <a:buNone/>
            </a:pPr>
            <a:r>
              <a:rPr lang="fr-FR" altLang="fr-FR" sz="1400">
                <a:solidFill>
                  <a:srgbClr val="FFFF00"/>
                </a:solidFill>
              </a:rPr>
              <a:t>Management</a:t>
            </a:r>
          </a:p>
        </p:txBody>
      </p:sp>
      <p:sp>
        <p:nvSpPr>
          <p:cNvPr id="4125" name="Line 28"/>
          <p:cNvSpPr>
            <a:spLocks noChangeShapeType="1"/>
          </p:cNvSpPr>
          <p:nvPr/>
        </p:nvSpPr>
        <p:spPr bwMode="auto">
          <a:xfrm flipV="1">
            <a:off x="6490323" y="3889986"/>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26" name="Line 29"/>
          <p:cNvSpPr>
            <a:spLocks noChangeShapeType="1"/>
          </p:cNvSpPr>
          <p:nvPr/>
        </p:nvSpPr>
        <p:spPr bwMode="auto">
          <a:xfrm flipV="1">
            <a:off x="8795373" y="5258411"/>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27" name="Line 30"/>
          <p:cNvSpPr>
            <a:spLocks noChangeShapeType="1"/>
          </p:cNvSpPr>
          <p:nvPr/>
        </p:nvSpPr>
        <p:spPr bwMode="auto">
          <a:xfrm flipV="1">
            <a:off x="3466135" y="3889986"/>
            <a:ext cx="21590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28" name="Line 31"/>
          <p:cNvSpPr>
            <a:spLocks noChangeShapeType="1"/>
          </p:cNvSpPr>
          <p:nvPr/>
        </p:nvSpPr>
        <p:spPr bwMode="auto">
          <a:xfrm>
            <a:off x="8722348" y="129759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29" name="Rectangle 32"/>
          <p:cNvSpPr>
            <a:spLocks noChangeArrowheads="1"/>
          </p:cNvSpPr>
          <p:nvPr/>
        </p:nvSpPr>
        <p:spPr bwMode="auto">
          <a:xfrm>
            <a:off x="1086473" y="5146493"/>
            <a:ext cx="647700" cy="431800"/>
          </a:xfrm>
          <a:prstGeom prst="rect">
            <a:avLst/>
          </a:prstGeom>
          <a:solidFill>
            <a:srgbClr val="000000"/>
          </a:solidFill>
          <a:ln w="9525">
            <a:solidFill>
              <a:schemeClr val="tx1"/>
            </a:solidFill>
            <a:miter lim="800000"/>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solidFill>
                <a:srgbClr val="000000"/>
              </a:solidFill>
            </a:endParaRPr>
          </a:p>
        </p:txBody>
      </p:sp>
      <p:sp>
        <p:nvSpPr>
          <p:cNvPr id="4130" name="Oval 33"/>
          <p:cNvSpPr>
            <a:spLocks noChangeArrowheads="1"/>
          </p:cNvSpPr>
          <p:nvPr/>
        </p:nvSpPr>
        <p:spPr bwMode="auto">
          <a:xfrm>
            <a:off x="1088060" y="5722755"/>
            <a:ext cx="649288" cy="431800"/>
          </a:xfrm>
          <a:prstGeom prst="ellipse">
            <a:avLst/>
          </a:prstGeom>
          <a:solidFill>
            <a:srgbClr val="000000"/>
          </a:solidFill>
          <a:ln w="9525">
            <a:solidFill>
              <a:schemeClr val="tx1"/>
            </a:solidFill>
            <a:round/>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solidFill>
                <a:srgbClr val="000000"/>
              </a:solidFill>
            </a:endParaRPr>
          </a:p>
        </p:txBody>
      </p:sp>
      <p:sp>
        <p:nvSpPr>
          <p:cNvPr id="4131" name="Text Box 34"/>
          <p:cNvSpPr txBox="1">
            <a:spLocks noChangeArrowheads="1"/>
          </p:cNvSpPr>
          <p:nvPr/>
        </p:nvSpPr>
        <p:spPr bwMode="auto">
          <a:xfrm>
            <a:off x="1808785" y="5146493"/>
            <a:ext cx="1512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800" dirty="0" err="1">
                <a:latin typeface="Arial" panose="020B0604020202020204" pitchFamily="34" charset="0"/>
              </a:rPr>
              <a:t>resources</a:t>
            </a:r>
            <a:endParaRPr lang="fr-FR" altLang="fr-FR" sz="1800" dirty="0">
              <a:latin typeface="Arial" panose="020B0604020202020204" pitchFamily="34" charset="0"/>
            </a:endParaRPr>
          </a:p>
        </p:txBody>
      </p:sp>
      <p:sp>
        <p:nvSpPr>
          <p:cNvPr id="4132" name="Text Box 35"/>
          <p:cNvSpPr txBox="1">
            <a:spLocks noChangeArrowheads="1"/>
          </p:cNvSpPr>
          <p:nvPr/>
        </p:nvSpPr>
        <p:spPr bwMode="auto">
          <a:xfrm>
            <a:off x="1770685" y="5722755"/>
            <a:ext cx="17287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800">
                <a:latin typeface="Arial" panose="020B0604020202020204" pitchFamily="34" charset="0"/>
              </a:rPr>
              <a:t>competencies</a:t>
            </a:r>
          </a:p>
        </p:txBody>
      </p:sp>
      <p:sp>
        <p:nvSpPr>
          <p:cNvPr id="4133" name="Rectangle 36"/>
          <p:cNvSpPr>
            <a:spLocks noChangeArrowheads="1"/>
          </p:cNvSpPr>
          <p:nvPr/>
        </p:nvSpPr>
        <p:spPr bwMode="auto">
          <a:xfrm>
            <a:off x="970328" y="5042511"/>
            <a:ext cx="3810257" cy="129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4134" name="Oval 39"/>
          <p:cNvSpPr>
            <a:spLocks noChangeArrowheads="1"/>
          </p:cNvSpPr>
          <p:nvPr/>
        </p:nvSpPr>
        <p:spPr bwMode="auto">
          <a:xfrm>
            <a:off x="5771185" y="1945298"/>
            <a:ext cx="1296988" cy="863600"/>
          </a:xfrm>
          <a:prstGeom prst="ellipse">
            <a:avLst/>
          </a:prstGeom>
          <a:solidFill>
            <a:srgbClr val="000000"/>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dirty="0">
                <a:solidFill>
                  <a:srgbClr val="FFFF00"/>
                </a:solidFill>
              </a:rPr>
              <a:t>Ticketing</a:t>
            </a:r>
          </a:p>
          <a:p>
            <a:pPr algn="ctr" eaLnBrk="1" hangingPunct="1">
              <a:lnSpc>
                <a:spcPct val="100000"/>
              </a:lnSpc>
              <a:spcBef>
                <a:spcPct val="0"/>
              </a:spcBef>
              <a:buFontTx/>
              <a:buNone/>
            </a:pPr>
            <a:r>
              <a:rPr lang="fr-FR" altLang="fr-FR" sz="1400" dirty="0" err="1">
                <a:solidFill>
                  <a:srgbClr val="FFFF00"/>
                </a:solidFill>
              </a:rPr>
              <a:t>Servicing</a:t>
            </a:r>
            <a:endParaRPr lang="fr-FR" altLang="fr-FR" sz="1400" dirty="0">
              <a:solidFill>
                <a:srgbClr val="FFFF00"/>
              </a:solidFill>
            </a:endParaRPr>
          </a:p>
        </p:txBody>
      </p:sp>
      <p:sp>
        <p:nvSpPr>
          <p:cNvPr id="4135" name="Line 40"/>
          <p:cNvSpPr>
            <a:spLocks noChangeShapeType="1"/>
          </p:cNvSpPr>
          <p:nvPr/>
        </p:nvSpPr>
        <p:spPr bwMode="auto">
          <a:xfrm>
            <a:off x="6418885" y="2810486"/>
            <a:ext cx="0"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36" name="Rectangle 41"/>
          <p:cNvSpPr>
            <a:spLocks noChangeArrowheads="1"/>
          </p:cNvSpPr>
          <p:nvPr/>
        </p:nvSpPr>
        <p:spPr bwMode="auto">
          <a:xfrm>
            <a:off x="9566898" y="1972286"/>
            <a:ext cx="1727200" cy="3241675"/>
          </a:xfrm>
          <a:prstGeom prst="rect">
            <a:avLst/>
          </a:prstGeom>
          <a:solidFill>
            <a:schemeClr val="accent1">
              <a:alpha val="14902"/>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err="1"/>
              <a:t>Offer</a:t>
            </a:r>
            <a:r>
              <a:rPr lang="fr-FR" altLang="fr-FR" sz="1800" dirty="0"/>
              <a:t> </a:t>
            </a:r>
            <a:r>
              <a:rPr lang="fr-FR" altLang="fr-FR" sz="1800" dirty="0" err="1"/>
              <a:t>attractivity</a:t>
            </a:r>
            <a:endParaRPr lang="fr-FR" altLang="fr-FR" sz="1800" dirty="0"/>
          </a:p>
          <a:p>
            <a:pPr eaLnBrk="1" hangingPunct="1">
              <a:lnSpc>
                <a:spcPct val="100000"/>
              </a:lnSpc>
              <a:spcBef>
                <a:spcPct val="0"/>
              </a:spcBef>
              <a:buFontTx/>
              <a:buChar char="•"/>
            </a:pPr>
            <a:endParaRPr lang="fr-FR" altLang="fr-FR" sz="1800" dirty="0"/>
          </a:p>
          <a:p>
            <a:pPr eaLnBrk="1" hangingPunct="1">
              <a:lnSpc>
                <a:spcPct val="100000"/>
              </a:lnSpc>
              <a:spcBef>
                <a:spcPct val="0"/>
              </a:spcBef>
            </a:pPr>
            <a:r>
              <a:rPr lang="fr-FR" altLang="fr-FR" sz="1200" dirty="0"/>
              <a:t>Ticketing &amp; Services</a:t>
            </a:r>
          </a:p>
          <a:p>
            <a:pPr eaLnBrk="1" hangingPunct="1">
              <a:lnSpc>
                <a:spcPct val="100000"/>
              </a:lnSpc>
              <a:spcBef>
                <a:spcPct val="0"/>
              </a:spcBef>
            </a:pPr>
            <a:r>
              <a:rPr lang="fr-FR" altLang="fr-FR" sz="1200" dirty="0" err="1"/>
              <a:t>Sponsorship</a:t>
            </a:r>
            <a:endParaRPr lang="fr-FR" altLang="fr-FR" sz="1200" dirty="0"/>
          </a:p>
          <a:p>
            <a:pPr lvl="1" eaLnBrk="1" hangingPunct="1">
              <a:lnSpc>
                <a:spcPct val="100000"/>
              </a:lnSpc>
              <a:spcBef>
                <a:spcPct val="0"/>
              </a:spcBef>
            </a:pPr>
            <a:r>
              <a:rPr lang="fr-FR" altLang="fr-FR" sz="1200" dirty="0"/>
              <a:t>CSR</a:t>
            </a:r>
          </a:p>
          <a:p>
            <a:pPr lvl="1" eaLnBrk="1" hangingPunct="1">
              <a:lnSpc>
                <a:spcPct val="100000"/>
              </a:lnSpc>
              <a:spcBef>
                <a:spcPct val="0"/>
              </a:spcBef>
            </a:pPr>
            <a:r>
              <a:rPr lang="fr-FR" altLang="fr-FR" sz="1200" dirty="0"/>
              <a:t>PR</a:t>
            </a:r>
          </a:p>
          <a:p>
            <a:pPr lvl="1" eaLnBrk="1" hangingPunct="1">
              <a:lnSpc>
                <a:spcPct val="100000"/>
              </a:lnSpc>
              <a:spcBef>
                <a:spcPct val="0"/>
              </a:spcBef>
            </a:pPr>
            <a:r>
              <a:rPr lang="fr-FR" altLang="fr-FR" sz="1200" dirty="0" err="1"/>
              <a:t>Visibility</a:t>
            </a:r>
            <a:endParaRPr lang="fr-FR" altLang="fr-FR" sz="1200" dirty="0"/>
          </a:p>
          <a:p>
            <a:pPr eaLnBrk="1" hangingPunct="1">
              <a:lnSpc>
                <a:spcPct val="100000"/>
              </a:lnSpc>
              <a:spcBef>
                <a:spcPct val="0"/>
              </a:spcBef>
            </a:pPr>
            <a:r>
              <a:rPr lang="fr-FR" altLang="fr-FR" sz="1200" dirty="0"/>
              <a:t>Media </a:t>
            </a:r>
            <a:r>
              <a:rPr lang="fr-FR" altLang="fr-FR" sz="1200" dirty="0" err="1"/>
              <a:t>Rights</a:t>
            </a:r>
            <a:endParaRPr lang="fr-FR" altLang="fr-FR" sz="1200" dirty="0"/>
          </a:p>
          <a:p>
            <a:pPr eaLnBrk="1" hangingPunct="1">
              <a:lnSpc>
                <a:spcPct val="100000"/>
              </a:lnSpc>
              <a:spcBef>
                <a:spcPct val="0"/>
              </a:spcBef>
            </a:pPr>
            <a:r>
              <a:rPr lang="fr-FR" altLang="fr-FR" sz="1200" dirty="0"/>
              <a:t>Commercial brand</a:t>
            </a:r>
          </a:p>
        </p:txBody>
      </p:sp>
      <p:sp>
        <p:nvSpPr>
          <p:cNvPr id="4137" name="Oval 42"/>
          <p:cNvSpPr>
            <a:spLocks noChangeArrowheads="1"/>
          </p:cNvSpPr>
          <p:nvPr/>
        </p:nvSpPr>
        <p:spPr bwMode="auto">
          <a:xfrm>
            <a:off x="2458073" y="1802423"/>
            <a:ext cx="1296987" cy="863600"/>
          </a:xfrm>
          <a:prstGeom prst="ellipse">
            <a:avLst/>
          </a:prstGeom>
          <a:solidFill>
            <a:srgbClr val="000000"/>
          </a:solidFill>
          <a:ln w="9525">
            <a:solidFill>
              <a:schemeClr val="tx1"/>
            </a:solidFill>
            <a:round/>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solidFill>
                  <a:srgbClr val="FFFF00"/>
                </a:solidFill>
              </a:rPr>
              <a:t>Sport </a:t>
            </a:r>
          </a:p>
          <a:p>
            <a:pPr algn="ctr" eaLnBrk="1" hangingPunct="1">
              <a:lnSpc>
                <a:spcPct val="100000"/>
              </a:lnSpc>
              <a:spcBef>
                <a:spcPct val="0"/>
              </a:spcBef>
              <a:buFontTx/>
              <a:buNone/>
            </a:pPr>
            <a:r>
              <a:rPr lang="fr-FR" altLang="fr-FR" sz="1400">
                <a:solidFill>
                  <a:srgbClr val="FFFF00"/>
                </a:solidFill>
              </a:rPr>
              <a:t>Management</a:t>
            </a:r>
          </a:p>
        </p:txBody>
      </p:sp>
      <p:sp>
        <p:nvSpPr>
          <p:cNvPr id="4138" name="Line 43"/>
          <p:cNvSpPr>
            <a:spLocks noChangeShapeType="1"/>
          </p:cNvSpPr>
          <p:nvPr/>
        </p:nvSpPr>
        <p:spPr bwMode="auto">
          <a:xfrm>
            <a:off x="3394698" y="2594586"/>
            <a:ext cx="43180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ZoneTexte 2"/>
          <p:cNvSpPr txBox="1"/>
          <p:nvPr/>
        </p:nvSpPr>
        <p:spPr>
          <a:xfrm>
            <a:off x="2213298" y="5473132"/>
            <a:ext cx="626076" cy="369332"/>
          </a:xfrm>
          <a:prstGeom prst="rect">
            <a:avLst/>
          </a:prstGeom>
          <a:noFill/>
        </p:spPr>
        <p:txBody>
          <a:bodyPr wrap="square" rtlCol="0">
            <a:spAutoFit/>
          </a:bodyPr>
          <a:lstStyle/>
          <a:p>
            <a:r>
              <a:rPr lang="fr-FR" dirty="0"/>
              <a:t>+</a:t>
            </a:r>
          </a:p>
        </p:txBody>
      </p:sp>
      <p:sp>
        <p:nvSpPr>
          <p:cNvPr id="4" name="ZoneTexte 3"/>
          <p:cNvSpPr txBox="1"/>
          <p:nvPr/>
        </p:nvSpPr>
        <p:spPr>
          <a:xfrm>
            <a:off x="3394698" y="5512434"/>
            <a:ext cx="1385887" cy="369332"/>
          </a:xfrm>
          <a:prstGeom prst="rect">
            <a:avLst/>
          </a:prstGeom>
          <a:noFill/>
        </p:spPr>
        <p:txBody>
          <a:bodyPr wrap="square" rtlCol="0">
            <a:spAutoFit/>
          </a:bodyPr>
          <a:lstStyle/>
          <a:p>
            <a:r>
              <a:rPr lang="fr-FR" dirty="0"/>
              <a:t>= ASSETS</a:t>
            </a:r>
          </a:p>
        </p:txBody>
      </p:sp>
      <p:pic>
        <p:nvPicPr>
          <p:cNvPr id="45" name="Picture 2" descr="Super Glue for Wood Plastic Metal Leather Glass Extra Strong Adhesive  Superglue for sale online | eBay">
            <a:extLst>
              <a:ext uri="{FF2B5EF4-FFF2-40B4-BE49-F238E27FC236}">
                <a16:creationId xmlns:a16="http://schemas.microsoft.com/office/drawing/2014/main" id="{AAC84D5D-7607-4A3C-AAAE-BFDC49976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1848" y="3107074"/>
            <a:ext cx="581841" cy="5818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2000"/>
                                        <p:tgtEl>
                                          <p:spTgt spid="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2000"/>
                                        <p:tgtEl>
                                          <p:spTgt spid="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2000"/>
                                        <p:tgtEl>
                                          <p:spTgt spid="6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2000"/>
                                        <p:tgtEl>
                                          <p:spTgt spid="6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2000"/>
                                        <p:tgtEl>
                                          <p:spTgt spid="5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2000"/>
                                        <p:tgtEl>
                                          <p:spTgt spid="6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2000"/>
                                        <p:tgtEl>
                                          <p:spTgt spid="6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2000"/>
                                        <p:tgtEl>
                                          <p:spTgt spid="6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fade">
                                      <p:cBhvr>
                                        <p:cTn id="39" dur="2000"/>
                                        <p:tgtEl>
                                          <p:spTgt spid="7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4"/>
                                        </p:tgtEl>
                                        <p:attrNameLst>
                                          <p:attrName>style.visibility</p:attrName>
                                        </p:attrNameLst>
                                      </p:cBhvr>
                                      <p:to>
                                        <p:strVal val="visible"/>
                                      </p:to>
                                    </p:set>
                                    <p:animEffect transition="in" filter="fade">
                                      <p:cBhvr>
                                        <p:cTn id="42" dur="2000"/>
                                        <p:tgtEl>
                                          <p:spTgt spid="7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2000"/>
                                        <p:tgtEl>
                                          <p:spTgt spid="7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2000"/>
                                        <p:tgtEl>
                                          <p:spTgt spid="7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2000"/>
                                        <p:tgtEl>
                                          <p:spTgt spid="6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2000"/>
                                        <p:tgtEl>
                                          <p:spTgt spid="6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fade">
                                      <p:cBhvr>
                                        <p:cTn id="61" dur="2000"/>
                                        <p:tgtEl>
                                          <p:spTgt spid="6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2000"/>
                                        <p:tgtEl>
                                          <p:spTgt spid="7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fade">
                                      <p:cBhvr>
                                        <p:cTn id="69" dur="2000"/>
                                        <p:tgtEl>
                                          <p:spTgt spid="7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1184193" cy="958645"/>
          </a:xfrm>
        </p:spPr>
        <p:txBody>
          <a:bodyPr/>
          <a:lstStyle/>
          <a:p>
            <a:pPr algn="ctr"/>
            <a:r>
              <a:rPr lang="fr-FR" sz="3600" b="1" dirty="0"/>
              <a:t>Sport business life cycle to </a:t>
            </a:r>
            <a:r>
              <a:rPr lang="fr-FR" sz="3600" b="1" dirty="0" err="1"/>
              <a:t>build</a:t>
            </a:r>
            <a:r>
              <a:rPr lang="fr-FR" sz="3600" b="1" dirty="0"/>
              <a:t> a </a:t>
            </a:r>
            <a:r>
              <a:rPr lang="fr-FR" sz="3600" b="1" dirty="0" err="1"/>
              <a:t>sustainable</a:t>
            </a:r>
            <a:r>
              <a:rPr lang="fr-FR" sz="3600" b="1" dirty="0"/>
              <a:t> brand</a:t>
            </a:r>
          </a:p>
        </p:txBody>
      </p:sp>
      <p:sp>
        <p:nvSpPr>
          <p:cNvPr id="4" name="Ellipse 3"/>
          <p:cNvSpPr/>
          <p:nvPr/>
        </p:nvSpPr>
        <p:spPr>
          <a:xfrm>
            <a:off x="627030" y="2694034"/>
            <a:ext cx="3170903" cy="21532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err="1"/>
              <a:t>Relational</a:t>
            </a:r>
            <a:r>
              <a:rPr lang="fr-FR" sz="2800" dirty="0"/>
              <a:t> </a:t>
            </a:r>
          </a:p>
          <a:p>
            <a:pPr algn="ctr"/>
            <a:r>
              <a:rPr lang="fr-FR" sz="2800" dirty="0"/>
              <a:t>Business</a:t>
            </a:r>
          </a:p>
          <a:p>
            <a:pPr algn="ctr"/>
            <a:r>
              <a:rPr lang="fr-FR" sz="2800" dirty="0"/>
              <a:t>Model</a:t>
            </a:r>
          </a:p>
        </p:txBody>
      </p:sp>
      <p:sp>
        <p:nvSpPr>
          <p:cNvPr id="5" name="Ellipse 4"/>
          <p:cNvSpPr/>
          <p:nvPr/>
        </p:nvSpPr>
        <p:spPr>
          <a:xfrm>
            <a:off x="4761494" y="2630127"/>
            <a:ext cx="3170903" cy="21532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err="1"/>
              <a:t>Reputational</a:t>
            </a:r>
            <a:r>
              <a:rPr lang="fr-FR" sz="2800" dirty="0"/>
              <a:t> </a:t>
            </a:r>
          </a:p>
          <a:p>
            <a:pPr algn="ctr"/>
            <a:r>
              <a:rPr lang="fr-FR" sz="2800" dirty="0"/>
              <a:t>Business</a:t>
            </a:r>
          </a:p>
          <a:p>
            <a:pPr algn="ctr"/>
            <a:r>
              <a:rPr lang="fr-FR" sz="2800" dirty="0"/>
              <a:t>Model</a:t>
            </a:r>
          </a:p>
        </p:txBody>
      </p:sp>
      <p:sp>
        <p:nvSpPr>
          <p:cNvPr id="6" name="Ellipse 5"/>
          <p:cNvSpPr/>
          <p:nvPr/>
        </p:nvSpPr>
        <p:spPr>
          <a:xfrm>
            <a:off x="8898639" y="2630127"/>
            <a:ext cx="3170903" cy="21532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Cultural</a:t>
            </a:r>
          </a:p>
          <a:p>
            <a:pPr algn="ctr"/>
            <a:r>
              <a:rPr lang="fr-FR" sz="2800" dirty="0"/>
              <a:t>Business</a:t>
            </a:r>
          </a:p>
          <a:p>
            <a:pPr algn="ctr"/>
            <a:r>
              <a:rPr lang="fr-FR" sz="2800" dirty="0"/>
              <a:t>Model</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227" y="915489"/>
            <a:ext cx="1510515" cy="1714638"/>
          </a:xfrm>
          <a:prstGeom prst="rect">
            <a:avLst/>
          </a:prstGeom>
        </p:spPr>
      </p:pic>
      <p:sp>
        <p:nvSpPr>
          <p:cNvPr id="8" name="Flèche droite 7"/>
          <p:cNvSpPr/>
          <p:nvPr/>
        </p:nvSpPr>
        <p:spPr>
          <a:xfrm>
            <a:off x="3797933" y="3497820"/>
            <a:ext cx="963561" cy="5456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a:t>
            </a:r>
          </a:p>
        </p:txBody>
      </p:sp>
      <p:sp>
        <p:nvSpPr>
          <p:cNvPr id="9" name="Flèche droite 8"/>
          <p:cNvSpPr/>
          <p:nvPr/>
        </p:nvSpPr>
        <p:spPr>
          <a:xfrm>
            <a:off x="7932397" y="3433912"/>
            <a:ext cx="963561" cy="5456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3.0</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061" y="4847299"/>
            <a:ext cx="2504019" cy="1669346"/>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5626" y="4911205"/>
            <a:ext cx="2155945" cy="1676846"/>
          </a:xfrm>
          <a:prstGeom prst="rect">
            <a:avLst/>
          </a:prstGeom>
        </p:spPr>
      </p:pic>
      <p:sp>
        <p:nvSpPr>
          <p:cNvPr id="12" name="Flèche droite 11"/>
          <p:cNvSpPr/>
          <p:nvPr/>
        </p:nvSpPr>
        <p:spPr>
          <a:xfrm>
            <a:off x="0" y="3497820"/>
            <a:ext cx="625689" cy="5456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1.0</a:t>
            </a:r>
          </a:p>
        </p:txBody>
      </p:sp>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6181" y="903091"/>
            <a:ext cx="2261527" cy="1599223"/>
          </a:xfrm>
          <a:prstGeom prst="rect">
            <a:avLst/>
          </a:prstGeom>
        </p:spPr>
      </p:pic>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6905" y="958645"/>
            <a:ext cx="1577288" cy="1577288"/>
          </a:xfrm>
          <a:prstGeom prst="rect">
            <a:avLst/>
          </a:prstGeom>
        </p:spPr>
      </p:pic>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5803" y="4911205"/>
            <a:ext cx="2159492" cy="1714891"/>
          </a:xfrm>
          <a:prstGeom prst="rect">
            <a:avLst/>
          </a:prstGeom>
        </p:spPr>
      </p:pic>
      <p:sp>
        <p:nvSpPr>
          <p:cNvPr id="16" name="ZoneTexte 15">
            <a:extLst>
              <a:ext uri="{FF2B5EF4-FFF2-40B4-BE49-F238E27FC236}">
                <a16:creationId xmlns:a16="http://schemas.microsoft.com/office/drawing/2014/main" id="{C7D92A92-1A3E-4754-BF32-5959E481385D}"/>
              </a:ext>
            </a:extLst>
          </p:cNvPr>
          <p:cNvSpPr txBox="1"/>
          <p:nvPr/>
        </p:nvSpPr>
        <p:spPr>
          <a:xfrm>
            <a:off x="3976383" y="2757939"/>
            <a:ext cx="522514" cy="830997"/>
          </a:xfrm>
          <a:prstGeom prst="rect">
            <a:avLst/>
          </a:prstGeom>
          <a:noFill/>
        </p:spPr>
        <p:txBody>
          <a:bodyPr wrap="square" rtlCol="0">
            <a:spAutoFit/>
          </a:bodyPr>
          <a:lstStyle/>
          <a:p>
            <a:r>
              <a:rPr lang="fr-FR" sz="4800" dirty="0">
                <a:solidFill>
                  <a:schemeClr val="tx2">
                    <a:lumMod val="60000"/>
                    <a:lumOff val="40000"/>
                  </a:schemeClr>
                </a:solidFill>
              </a:rPr>
              <a:t>+</a:t>
            </a:r>
          </a:p>
        </p:txBody>
      </p:sp>
      <p:sp>
        <p:nvSpPr>
          <p:cNvPr id="17" name="ZoneTexte 16">
            <a:extLst>
              <a:ext uri="{FF2B5EF4-FFF2-40B4-BE49-F238E27FC236}">
                <a16:creationId xmlns:a16="http://schemas.microsoft.com/office/drawing/2014/main" id="{91970C6C-185B-44EF-A899-063AFF796BE2}"/>
              </a:ext>
            </a:extLst>
          </p:cNvPr>
          <p:cNvSpPr txBox="1"/>
          <p:nvPr/>
        </p:nvSpPr>
        <p:spPr>
          <a:xfrm>
            <a:off x="7984969" y="2694034"/>
            <a:ext cx="858417" cy="830997"/>
          </a:xfrm>
          <a:prstGeom prst="rect">
            <a:avLst/>
          </a:prstGeom>
          <a:noFill/>
        </p:spPr>
        <p:txBody>
          <a:bodyPr wrap="square" rtlCol="0">
            <a:spAutoFit/>
          </a:bodyPr>
          <a:lstStyle/>
          <a:p>
            <a:r>
              <a:rPr lang="fr-FR" sz="4800" dirty="0">
                <a:solidFill>
                  <a:schemeClr val="tx2">
                    <a:lumMod val="60000"/>
                    <a:lumOff val="40000"/>
                  </a:schemeClr>
                </a:solidFill>
              </a:rPr>
              <a:t>=</a:t>
            </a:r>
          </a:p>
        </p:txBody>
      </p:sp>
    </p:spTree>
    <p:extLst>
      <p:ext uri="{BB962C8B-B14F-4D97-AF65-F5344CB8AC3E}">
        <p14:creationId xmlns:p14="http://schemas.microsoft.com/office/powerpoint/2010/main" val="2351391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506" name="Espace réservé du contenu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7176" y="404814"/>
            <a:ext cx="9140825" cy="6092825"/>
          </a:xfrm>
        </p:spPr>
      </p:pic>
    </p:spTree>
    <p:extLst>
      <p:ext uri="{BB962C8B-B14F-4D97-AF65-F5344CB8AC3E}">
        <p14:creationId xmlns:p14="http://schemas.microsoft.com/office/powerpoint/2010/main" val="16296263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262086C-11C4-4F52-A27A-50E870C39186}"/>
              </a:ext>
            </a:extLst>
          </p:cNvPr>
          <p:cNvSpPr>
            <a:spLocks noGrp="1"/>
          </p:cNvSpPr>
          <p:nvPr>
            <p:ph idx="1"/>
          </p:nvPr>
        </p:nvSpPr>
        <p:spPr>
          <a:xfrm>
            <a:off x="886968" y="2057400"/>
            <a:ext cx="5449823" cy="4038600"/>
          </a:xfrm>
        </p:spPr>
        <p:txBody>
          <a:bodyPr/>
          <a:lstStyle/>
          <a:p>
            <a:pPr marL="45720" indent="0" algn="ctr">
              <a:buNone/>
            </a:pPr>
            <a:r>
              <a:rPr lang="en-US" b="0" i="1" dirty="0">
                <a:solidFill>
                  <a:srgbClr val="222222"/>
                </a:solidFill>
                <a:effectLst/>
                <a:latin typeface="baskerville-urw"/>
              </a:rPr>
              <a:t>Asset orchestration</a:t>
            </a:r>
            <a:r>
              <a:rPr lang="en-US" b="0" i="0" dirty="0">
                <a:solidFill>
                  <a:srgbClr val="222222"/>
                </a:solidFill>
                <a:effectLst/>
                <a:latin typeface="baskerville-urw"/>
              </a:rPr>
              <a:t> refers to the managerial search, selection, and configuration of resources and capabilities. </a:t>
            </a:r>
          </a:p>
          <a:p>
            <a:pPr marL="45720" indent="0" algn="ctr">
              <a:buNone/>
            </a:pPr>
            <a:endParaRPr lang="en-US" dirty="0">
              <a:solidFill>
                <a:srgbClr val="222222"/>
              </a:solidFill>
              <a:latin typeface="baskerville-urw"/>
            </a:endParaRPr>
          </a:p>
          <a:p>
            <a:pPr marL="45720" indent="0" algn="ctr">
              <a:buNone/>
            </a:pPr>
            <a:endParaRPr lang="en-US" b="0" i="0" dirty="0">
              <a:solidFill>
                <a:srgbClr val="222222"/>
              </a:solidFill>
              <a:effectLst/>
              <a:latin typeface="baskerville-urw"/>
            </a:endParaRPr>
          </a:p>
          <a:p>
            <a:pPr marL="45720" indent="0" algn="ctr">
              <a:buNone/>
            </a:pPr>
            <a:r>
              <a:rPr lang="en-US" b="1" i="0" dirty="0">
                <a:solidFill>
                  <a:srgbClr val="222222"/>
                </a:solidFill>
                <a:effectLst/>
                <a:latin typeface="baskerville-urw"/>
              </a:rPr>
              <a:t>The term intends to convey that, in an optimal configuration of assets, the whole is more valuable than the sum of the parts.</a:t>
            </a:r>
            <a:endParaRPr lang="fr-FR" b="1" dirty="0"/>
          </a:p>
        </p:txBody>
      </p:sp>
      <p:pic>
        <p:nvPicPr>
          <p:cNvPr id="5122" name="Picture 2">
            <a:extLst>
              <a:ext uri="{FF2B5EF4-FFF2-40B4-BE49-F238E27FC236}">
                <a16:creationId xmlns:a16="http://schemas.microsoft.com/office/drawing/2014/main" id="{A3DCBF89-D638-4F3B-A9E8-230D1F4DB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1346" y="1888236"/>
            <a:ext cx="2857500" cy="381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124" name="Picture 4" descr="David J. Teece">
            <a:extLst>
              <a:ext uri="{FF2B5EF4-FFF2-40B4-BE49-F238E27FC236}">
                <a16:creationId xmlns:a16="http://schemas.microsoft.com/office/drawing/2014/main" id="{0D89E693-67AF-40BA-8C8F-AD153323D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217" y="554832"/>
            <a:ext cx="6391469" cy="121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7288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477C8C-56EC-476F-B602-286FA600E8C6}"/>
              </a:ext>
            </a:extLst>
          </p:cNvPr>
          <p:cNvSpPr>
            <a:spLocks noGrp="1"/>
          </p:cNvSpPr>
          <p:nvPr>
            <p:ph type="title"/>
          </p:nvPr>
        </p:nvSpPr>
        <p:spPr>
          <a:xfrm>
            <a:off x="1012371" y="525625"/>
            <a:ext cx="9875520" cy="1356360"/>
          </a:xfrm>
        </p:spPr>
        <p:txBody>
          <a:bodyPr>
            <a:normAutofit/>
          </a:bodyPr>
          <a:lstStyle/>
          <a:p>
            <a:pPr algn="ctr"/>
            <a:r>
              <a:rPr lang="fr-FR" b="1" dirty="0" err="1"/>
              <a:t>Managing</a:t>
            </a:r>
            <a:r>
              <a:rPr lang="fr-FR" b="1" dirty="0"/>
              <a:t> </a:t>
            </a:r>
            <a:r>
              <a:rPr lang="fr-FR" b="1" dirty="0" err="1"/>
              <a:t>your</a:t>
            </a:r>
            <a:r>
              <a:rPr lang="fr-FR" b="1" dirty="0"/>
              <a:t> « glue </a:t>
            </a:r>
            <a:r>
              <a:rPr lang="fr-FR" b="1" dirty="0" err="1"/>
              <a:t>resources</a:t>
            </a:r>
            <a:r>
              <a:rPr lang="fr-FR" b="1" dirty="0"/>
              <a:t> » to </a:t>
            </a:r>
            <a:r>
              <a:rPr lang="fr-FR" b="1" dirty="0" err="1"/>
              <a:t>build</a:t>
            </a:r>
            <a:r>
              <a:rPr lang="fr-FR" b="1" dirty="0"/>
              <a:t> </a:t>
            </a:r>
            <a:r>
              <a:rPr lang="fr-FR" b="1" dirty="0" err="1"/>
              <a:t>your</a:t>
            </a:r>
            <a:r>
              <a:rPr lang="fr-FR" b="1" dirty="0"/>
              <a:t> social sport brand </a:t>
            </a:r>
          </a:p>
        </p:txBody>
      </p:sp>
      <p:pic>
        <p:nvPicPr>
          <p:cNvPr id="6146" name="Picture 2" descr="Elite 'Glue Guys' 101">
            <a:extLst>
              <a:ext uri="{FF2B5EF4-FFF2-40B4-BE49-F238E27FC236}">
                <a16:creationId xmlns:a16="http://schemas.microsoft.com/office/drawing/2014/main" id="{F8F7B0C7-66F7-4BF8-B52A-5BCA78C6C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805" y="2311731"/>
            <a:ext cx="6082306" cy="34060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ony Parker : « Tim Duncan va seulement jouer au poste de pivot » | Basket  USA">
            <a:extLst>
              <a:ext uri="{FF2B5EF4-FFF2-40B4-BE49-F238E27FC236}">
                <a16:creationId xmlns:a16="http://schemas.microsoft.com/office/drawing/2014/main" id="{7045D6F7-3DF3-4B4E-A9DE-0338BDD87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21" y="2442964"/>
            <a:ext cx="4790284" cy="31436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8862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 on Business of Dentistry / DentalMBA">
            <a:extLst>
              <a:ext uri="{FF2B5EF4-FFF2-40B4-BE49-F238E27FC236}">
                <a16:creationId xmlns:a16="http://schemas.microsoft.com/office/drawing/2014/main" id="{72364120-8024-9FD8-5ED0-EAA243FACB7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632" y="553371"/>
            <a:ext cx="4169663" cy="57512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eter Drucker quote: The ultimate resource in economic development is  people. It is...">
            <a:extLst>
              <a:ext uri="{FF2B5EF4-FFF2-40B4-BE49-F238E27FC236}">
                <a16:creationId xmlns:a16="http://schemas.microsoft.com/office/drawing/2014/main" id="{7FC59683-0CEE-D12C-D134-C3C1FE627B9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76029" y="1847136"/>
            <a:ext cx="6731338" cy="3163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9317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86581" y="-1792"/>
            <a:ext cx="10515600" cy="1325563"/>
          </a:xfrm>
        </p:spPr>
        <p:txBody>
          <a:bodyPr/>
          <a:lstStyle/>
          <a:p>
            <a:pPr algn="ctr"/>
            <a:r>
              <a:rPr lang="fr-FR" b="1" dirty="0">
                <a:solidFill>
                  <a:schemeClr val="tx1"/>
                </a:solidFill>
                <a:latin typeface="Aharoni" panose="02010803020104030203" pitchFamily="2" charset="-79"/>
                <a:cs typeface="Aharoni" panose="02010803020104030203" pitchFamily="2" charset="-79"/>
              </a:rPr>
              <a:t>Your </a:t>
            </a:r>
            <a:r>
              <a:rPr lang="fr-FR" b="1" dirty="0" err="1">
                <a:solidFill>
                  <a:schemeClr val="tx1"/>
                </a:solidFill>
                <a:latin typeface="Aharoni" panose="02010803020104030203" pitchFamily="2" charset="-79"/>
                <a:cs typeface="Aharoni" panose="02010803020104030203" pitchFamily="2" charset="-79"/>
              </a:rPr>
              <a:t>strategic</a:t>
            </a:r>
            <a:r>
              <a:rPr lang="fr-FR" b="1" dirty="0">
                <a:solidFill>
                  <a:schemeClr val="tx1"/>
                </a:solidFill>
                <a:latin typeface="Aharoni" panose="02010803020104030203" pitchFamily="2" charset="-79"/>
                <a:cs typeface="Aharoni" panose="02010803020104030203" pitchFamily="2" charset="-79"/>
              </a:rPr>
              <a:t> GOAL ! </a:t>
            </a:r>
          </a:p>
        </p:txBody>
      </p:sp>
      <p:sp>
        <p:nvSpPr>
          <p:cNvPr id="4" name="Rectangle 3"/>
          <p:cNvSpPr/>
          <p:nvPr/>
        </p:nvSpPr>
        <p:spPr>
          <a:xfrm>
            <a:off x="503853" y="205274"/>
            <a:ext cx="5402425" cy="6408760"/>
          </a:xfrm>
          <a:prstGeom prst="rect">
            <a:avLst/>
          </a:prstGeom>
          <a:solidFill>
            <a:schemeClr val="tx1"/>
          </a:solidFill>
          <a:effectLst>
            <a:glow rad="228600">
              <a:schemeClr val="accent4">
                <a:satMod val="175000"/>
                <a:alpha val="40000"/>
              </a:schemeClr>
            </a:glow>
          </a:effectLst>
          <a:scene3d>
            <a:camera prst="perspectiveRelaxedModerately"/>
            <a:lightRig rig="threePt" dir="t"/>
          </a:scene3d>
        </p:spPr>
        <p:txBody>
          <a:bodyPr wrap="square" lIns="91440" tIns="45720" rIns="91440" bIns="45720">
            <a:spAutoFit/>
          </a:bodyPr>
          <a:lstStyle/>
          <a:p>
            <a:pPr algn="ctr"/>
            <a:r>
              <a:rPr lang="fr-FR" sz="36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Building and </a:t>
            </a:r>
            <a:r>
              <a:rPr lang="fr-FR" sz="3600" b="1" cap="none" spc="0" dirty="0" err="1">
                <a:ln w="9525">
                  <a:solidFill>
                    <a:schemeClr val="bg1"/>
                  </a:solidFill>
                  <a:prstDash val="solid"/>
                </a:ln>
                <a:solidFill>
                  <a:schemeClr val="bg1"/>
                </a:solidFill>
                <a:effectLst>
                  <a:outerShdw blurRad="12700" dist="38100" dir="2700000" algn="tl" rotWithShape="0">
                    <a:schemeClr val="bg1">
                      <a:lumMod val="50000"/>
                    </a:schemeClr>
                  </a:outerShdw>
                </a:effectLst>
              </a:rPr>
              <a:t>managing</a:t>
            </a:r>
            <a:r>
              <a:rPr lang="fr-FR" sz="36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 </a:t>
            </a:r>
          </a:p>
          <a:p>
            <a:pPr algn="ctr"/>
            <a:r>
              <a:rPr lang="fr-FR" sz="3600" b="1" cap="none" spc="0" dirty="0" err="1">
                <a:ln w="9525">
                  <a:solidFill>
                    <a:schemeClr val="bg1"/>
                  </a:solidFill>
                  <a:prstDash val="solid"/>
                </a:ln>
                <a:solidFill>
                  <a:schemeClr val="bg1"/>
                </a:solidFill>
                <a:effectLst>
                  <a:outerShdw blurRad="12700" dist="38100" dir="2700000" algn="tl" rotWithShape="0">
                    <a:schemeClr val="bg1">
                      <a:lumMod val="50000"/>
                    </a:schemeClr>
                  </a:outerShdw>
                </a:effectLst>
              </a:rPr>
              <a:t>your</a:t>
            </a:r>
            <a:r>
              <a:rPr lang="fr-FR" sz="36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 global sport </a:t>
            </a:r>
            <a:r>
              <a:rPr lang="fr-FR" sz="3600" b="1" cap="none" spc="0" dirty="0" err="1">
                <a:ln w="9525">
                  <a:solidFill>
                    <a:schemeClr val="bg1"/>
                  </a:solidFill>
                  <a:prstDash val="solid"/>
                </a:ln>
                <a:solidFill>
                  <a:schemeClr val="bg1"/>
                </a:solidFill>
                <a:effectLst>
                  <a:outerShdw blurRad="12700" dist="38100" dir="2700000" algn="tl" rotWithShape="0">
                    <a:schemeClr val="bg1">
                      <a:lumMod val="50000"/>
                    </a:schemeClr>
                  </a:outerShdw>
                </a:effectLst>
              </a:rPr>
              <a:t>ecosystem</a:t>
            </a:r>
            <a:r>
              <a:rPr lang="fr-FR" sz="36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 </a:t>
            </a:r>
          </a:p>
          <a:p>
            <a:pPr algn="ctr"/>
            <a:r>
              <a:rPr lang="fr-FR" sz="3600" b="1" dirty="0" err="1">
                <a:ln w="9525">
                  <a:solidFill>
                    <a:schemeClr val="bg1"/>
                  </a:solidFill>
                  <a:prstDash val="solid"/>
                </a:ln>
                <a:solidFill>
                  <a:schemeClr val="bg1"/>
                </a:solidFill>
                <a:effectLst>
                  <a:outerShdw blurRad="12700" dist="38100" dir="2700000" algn="tl" rotWithShape="0">
                    <a:schemeClr val="bg1">
                      <a:lumMod val="50000"/>
                    </a:schemeClr>
                  </a:outerShdw>
                </a:effectLst>
              </a:rPr>
              <a:t>where</a:t>
            </a:r>
            <a:r>
              <a:rPr lang="fr-FR" sz="3600" b="1" dirty="0">
                <a:ln w="9525">
                  <a:solidFill>
                    <a:schemeClr val="bg1"/>
                  </a:solidFill>
                  <a:prstDash val="solid"/>
                </a:ln>
                <a:solidFill>
                  <a:schemeClr val="bg1"/>
                </a:solidFill>
                <a:effectLst>
                  <a:outerShdw blurRad="12700" dist="38100" dir="2700000" algn="tl" rotWithShape="0">
                    <a:schemeClr val="bg1">
                      <a:lumMod val="50000"/>
                    </a:schemeClr>
                  </a:outerShdw>
                </a:effectLst>
              </a:rPr>
              <a:t> all </a:t>
            </a:r>
            <a:r>
              <a:rPr lang="fr-FR" sz="3600" b="1" dirty="0" err="1">
                <a:ln w="9525">
                  <a:solidFill>
                    <a:schemeClr val="bg1"/>
                  </a:solidFill>
                  <a:prstDash val="solid"/>
                </a:ln>
                <a:solidFill>
                  <a:schemeClr val="bg1"/>
                </a:solidFill>
                <a:effectLst>
                  <a:outerShdw blurRad="12700" dist="38100" dir="2700000" algn="tl" rotWithShape="0">
                    <a:schemeClr val="bg1">
                      <a:lumMod val="50000"/>
                    </a:schemeClr>
                  </a:outerShdw>
                </a:effectLst>
              </a:rPr>
              <a:t>shareholders</a:t>
            </a:r>
            <a:r>
              <a:rPr lang="fr-FR" sz="3600" b="1" dirty="0">
                <a:ln w="9525">
                  <a:solidFill>
                    <a:schemeClr val="bg1"/>
                  </a:solidFill>
                  <a:prstDash val="solid"/>
                </a:ln>
                <a:solidFill>
                  <a:schemeClr val="bg1"/>
                </a:solidFill>
                <a:effectLst>
                  <a:outerShdw blurRad="12700" dist="38100" dir="2700000" algn="tl" rotWithShape="0">
                    <a:schemeClr val="bg1">
                      <a:lumMod val="50000"/>
                    </a:schemeClr>
                  </a:outerShdw>
                </a:effectLst>
              </a:rPr>
              <a:t> and </a:t>
            </a:r>
            <a:r>
              <a:rPr lang="fr-FR" sz="3600" b="1" dirty="0" err="1">
                <a:ln w="9525">
                  <a:solidFill>
                    <a:schemeClr val="bg1"/>
                  </a:solidFill>
                  <a:prstDash val="solid"/>
                </a:ln>
                <a:solidFill>
                  <a:schemeClr val="bg1"/>
                </a:solidFill>
                <a:effectLst>
                  <a:outerShdw blurRad="12700" dist="38100" dir="2700000" algn="tl" rotWithShape="0">
                    <a:schemeClr val="bg1">
                      <a:lumMod val="50000"/>
                    </a:schemeClr>
                  </a:outerShdw>
                </a:effectLst>
              </a:rPr>
              <a:t>stake</a:t>
            </a:r>
            <a:r>
              <a:rPr lang="fr-FR" sz="3600" b="1" cap="none" spc="0" dirty="0" err="1">
                <a:ln w="9525">
                  <a:solidFill>
                    <a:schemeClr val="bg1"/>
                  </a:solidFill>
                  <a:prstDash val="solid"/>
                </a:ln>
                <a:solidFill>
                  <a:schemeClr val="bg1"/>
                </a:solidFill>
                <a:effectLst>
                  <a:outerShdw blurRad="12700" dist="38100" dir="2700000" algn="tl" rotWithShape="0">
                    <a:schemeClr val="bg1">
                      <a:lumMod val="50000"/>
                    </a:schemeClr>
                  </a:outerShdw>
                </a:effectLst>
              </a:rPr>
              <a:t>holders</a:t>
            </a:r>
            <a:endParaRPr lang="fr-FR" sz="36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a:p>
            <a:pPr algn="ctr"/>
            <a:r>
              <a:rPr lang="fr-FR" sz="3600" b="1" dirty="0" err="1">
                <a:ln w="9525">
                  <a:solidFill>
                    <a:schemeClr val="bg1"/>
                  </a:solidFill>
                  <a:prstDash val="solid"/>
                </a:ln>
                <a:solidFill>
                  <a:schemeClr val="bg1"/>
                </a:solidFill>
                <a:effectLst>
                  <a:outerShdw blurRad="12700" dist="38100" dir="2700000" algn="tl" rotWithShape="0">
                    <a:schemeClr val="bg1">
                      <a:lumMod val="50000"/>
                    </a:schemeClr>
                  </a:outerShdw>
                </a:effectLst>
              </a:rPr>
              <a:t>will</a:t>
            </a:r>
            <a:r>
              <a:rPr lang="fr-FR" sz="3600" b="1" dirty="0">
                <a:ln w="9525">
                  <a:solidFill>
                    <a:schemeClr val="bg1"/>
                  </a:solidFill>
                  <a:prstDash val="solid"/>
                </a:ln>
                <a:solidFill>
                  <a:schemeClr val="bg1"/>
                </a:solidFill>
                <a:effectLst>
                  <a:outerShdw blurRad="12700" dist="38100" dir="2700000" algn="tl" rotWithShape="0">
                    <a:schemeClr val="bg1">
                      <a:lumMod val="50000"/>
                    </a:schemeClr>
                  </a:outerShdw>
                </a:effectLst>
              </a:rPr>
              <a:t> </a:t>
            </a:r>
            <a:r>
              <a:rPr lang="fr-FR" sz="3600" b="1" dirty="0" err="1">
                <a:ln w="9525">
                  <a:solidFill>
                    <a:schemeClr val="bg1"/>
                  </a:solidFill>
                  <a:prstDash val="solid"/>
                </a:ln>
                <a:solidFill>
                  <a:schemeClr val="bg1"/>
                </a:solidFill>
                <a:effectLst>
                  <a:outerShdw blurRad="12700" dist="38100" dir="2700000" algn="tl" rotWithShape="0">
                    <a:schemeClr val="bg1">
                      <a:lumMod val="50000"/>
                    </a:schemeClr>
                  </a:outerShdw>
                </a:effectLst>
              </a:rPr>
              <a:t>become</a:t>
            </a:r>
            <a:r>
              <a:rPr lang="fr-FR" sz="3600" b="1" dirty="0">
                <a:ln w="9525">
                  <a:solidFill>
                    <a:schemeClr val="bg1"/>
                  </a:solidFill>
                  <a:prstDash val="solid"/>
                </a:ln>
                <a:solidFill>
                  <a:schemeClr val="bg1"/>
                </a:solidFill>
                <a:effectLst>
                  <a:outerShdw blurRad="12700" dist="38100" dir="2700000" algn="tl" rotWithShape="0">
                    <a:schemeClr val="bg1">
                      <a:lumMod val="50000"/>
                    </a:schemeClr>
                  </a:outerShdw>
                </a:effectLst>
              </a:rPr>
              <a:t> </a:t>
            </a:r>
            <a:r>
              <a:rPr lang="fr-FR" sz="3600" b="1" dirty="0" err="1">
                <a:ln w="9525">
                  <a:solidFill>
                    <a:schemeClr val="bg1"/>
                  </a:solidFill>
                  <a:prstDash val="solid"/>
                </a:ln>
                <a:solidFill>
                  <a:schemeClr val="bg1"/>
                </a:solidFill>
                <a:effectLst>
                  <a:outerShdw blurRad="12700" dist="38100" dir="2700000" algn="tl" rotWithShape="0">
                    <a:schemeClr val="bg1">
                      <a:lumMod val="50000"/>
                    </a:schemeClr>
                  </a:outerShdw>
                </a:effectLst>
              </a:rPr>
              <a:t>your</a:t>
            </a:r>
            <a:r>
              <a:rPr lang="fr-FR" sz="3600" b="1" dirty="0">
                <a:ln w="9525">
                  <a:solidFill>
                    <a:schemeClr val="bg1"/>
                  </a:solidFill>
                  <a:prstDash val="solid"/>
                </a:ln>
                <a:solidFill>
                  <a:schemeClr val="bg1"/>
                </a:solidFill>
                <a:effectLst>
                  <a:outerShdw blurRad="12700" dist="38100" dir="2700000" algn="tl" rotWithShape="0">
                    <a:schemeClr val="bg1">
                      <a:lumMod val="50000"/>
                    </a:schemeClr>
                  </a:outerShdw>
                </a:effectLst>
              </a:rPr>
              <a:t> </a:t>
            </a:r>
            <a:r>
              <a:rPr lang="fr-FR" sz="3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FANS</a:t>
            </a:r>
          </a:p>
          <a:p>
            <a:pPr algn="ctr"/>
            <a:r>
              <a:rPr lang="fr-FR" sz="3600" b="1" dirty="0">
                <a:ln w="9525">
                  <a:solidFill>
                    <a:schemeClr val="bg1"/>
                  </a:solidFill>
                  <a:prstDash val="solid"/>
                </a:ln>
                <a:solidFill>
                  <a:schemeClr val="bg1"/>
                </a:solidFill>
                <a:effectLst>
                  <a:outerShdw blurRad="12700" dist="38100" dir="2700000" algn="tl" rotWithShape="0">
                    <a:schemeClr val="bg1">
                      <a:lumMod val="50000"/>
                    </a:schemeClr>
                  </a:outerShdw>
                </a:effectLst>
              </a:rPr>
              <a:t>t</a:t>
            </a:r>
            <a:r>
              <a:rPr lang="fr-FR" sz="36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o </a:t>
            </a:r>
            <a:r>
              <a:rPr lang="fr-FR" sz="3600" b="1" cap="none" spc="0" dirty="0" err="1">
                <a:ln w="9525">
                  <a:solidFill>
                    <a:schemeClr val="bg1"/>
                  </a:solidFill>
                  <a:prstDash val="solid"/>
                </a:ln>
                <a:solidFill>
                  <a:schemeClr val="bg1"/>
                </a:solidFill>
                <a:effectLst>
                  <a:outerShdw blurRad="12700" dist="38100" dir="2700000" algn="tl" rotWithShape="0">
                    <a:schemeClr val="bg1">
                      <a:lumMod val="50000"/>
                    </a:schemeClr>
                  </a:outerShdw>
                </a:effectLst>
              </a:rPr>
              <a:t>create</a:t>
            </a:r>
            <a:r>
              <a:rPr lang="fr-FR" sz="36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 </a:t>
            </a:r>
            <a:r>
              <a:rPr lang="fr-FR" sz="3600" b="1" cap="none" spc="0" dirty="0" err="1">
                <a:ln w="9525">
                  <a:solidFill>
                    <a:schemeClr val="bg1"/>
                  </a:solidFill>
                  <a:prstDash val="solid"/>
                </a:ln>
                <a:solidFill>
                  <a:schemeClr val="bg1"/>
                </a:solidFill>
                <a:effectLst>
                  <a:outerShdw blurRad="12700" dist="38100" dir="2700000" algn="tl" rotWithShape="0">
                    <a:schemeClr val="bg1">
                      <a:lumMod val="50000"/>
                    </a:schemeClr>
                  </a:outerShdw>
                </a:effectLst>
              </a:rPr>
              <a:t>your</a:t>
            </a:r>
            <a:r>
              <a:rPr lang="fr-FR" sz="36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 « </a:t>
            </a:r>
            <a:r>
              <a:rPr lang="fr-FR" sz="3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CULTURE</a:t>
            </a:r>
            <a:r>
              <a:rPr lang="fr-FR" sz="36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 » </a:t>
            </a:r>
          </a:p>
          <a:p>
            <a:pPr algn="ctr"/>
            <a:r>
              <a:rPr lang="fr-FR" sz="3600" b="1" dirty="0" err="1">
                <a:ln w="9525">
                  <a:solidFill>
                    <a:schemeClr val="bg1"/>
                  </a:solidFill>
                  <a:prstDash val="solid"/>
                </a:ln>
                <a:solidFill>
                  <a:schemeClr val="bg1"/>
                </a:solidFill>
                <a:effectLst>
                  <a:outerShdw blurRad="12700" dist="38100" dir="2700000" algn="tl" rotWithShape="0">
                    <a:schemeClr val="bg1">
                      <a:lumMod val="50000"/>
                    </a:schemeClr>
                  </a:outerShdw>
                </a:effectLst>
              </a:rPr>
              <a:t>f</a:t>
            </a:r>
            <a:r>
              <a:rPr lang="fr-FR" sz="3600" b="1" cap="none" spc="0" dirty="0" err="1">
                <a:ln w="9525">
                  <a:solidFill>
                    <a:schemeClr val="bg1"/>
                  </a:solidFill>
                  <a:prstDash val="solid"/>
                </a:ln>
                <a:solidFill>
                  <a:schemeClr val="bg1"/>
                </a:solidFill>
                <a:effectLst>
                  <a:outerShdw blurRad="12700" dist="38100" dir="2700000" algn="tl" rotWithShape="0">
                    <a:schemeClr val="bg1">
                      <a:lumMod val="50000"/>
                    </a:schemeClr>
                  </a:outerShdw>
                </a:effectLst>
              </a:rPr>
              <a:t>ocusing</a:t>
            </a:r>
            <a:r>
              <a:rPr lang="fr-FR" sz="36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 on efficient « glue » assets </a:t>
            </a:r>
            <a:r>
              <a:rPr lang="fr-FR" sz="3600" b="1" cap="none" spc="0" dirty="0" err="1">
                <a:ln w="9525">
                  <a:solidFill>
                    <a:schemeClr val="bg1"/>
                  </a:solidFill>
                  <a:prstDash val="solid"/>
                </a:ln>
                <a:solidFill>
                  <a:schemeClr val="bg1"/>
                </a:solidFill>
                <a:effectLst>
                  <a:outerShdw blurRad="12700" dist="38100" dir="2700000" algn="tl" rotWithShape="0">
                    <a:schemeClr val="bg1">
                      <a:lumMod val="50000"/>
                    </a:schemeClr>
                  </a:outerShdw>
                </a:effectLst>
              </a:rPr>
              <a:t>strategic</a:t>
            </a:r>
            <a:r>
              <a:rPr lang="fr-FR" sz="36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 management</a:t>
            </a:r>
          </a:p>
        </p:txBody>
      </p:sp>
      <p:pic>
        <p:nvPicPr>
          <p:cNvPr id="5" name="Image 4" descr="Une image contenant extérieur, texte, photo, homme&#10;&#10;Description générée automatiquement">
            <a:extLst>
              <a:ext uri="{FF2B5EF4-FFF2-40B4-BE49-F238E27FC236}">
                <a16:creationId xmlns:a16="http://schemas.microsoft.com/office/drawing/2014/main" id="{E93EA9DB-BE83-4011-906D-6DC14A33A2F7}"/>
              </a:ext>
            </a:extLst>
          </p:cNvPr>
          <p:cNvPicPr>
            <a:picLocks noChangeAspect="1"/>
          </p:cNvPicPr>
          <p:nvPr/>
        </p:nvPicPr>
        <p:blipFill>
          <a:blip r:embed="rId2"/>
          <a:stretch>
            <a:fillRect/>
          </a:stretch>
        </p:blipFill>
        <p:spPr>
          <a:xfrm>
            <a:off x="6686395" y="1066800"/>
            <a:ext cx="5284613" cy="53060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Média en ligne 1" title="Al Pacino - Any Given Sunday  - &quot;Inch By Inch&quot;">
            <a:hlinkClick r:id="" action="ppaction://media"/>
            <a:extLst>
              <a:ext uri="{FF2B5EF4-FFF2-40B4-BE49-F238E27FC236}">
                <a16:creationId xmlns:a16="http://schemas.microsoft.com/office/drawing/2014/main" id="{F9C74E62-DF68-4EEC-99C7-7E0B12F47145}"/>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6718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530"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0948" y="131585"/>
            <a:ext cx="4873095" cy="649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801" y="131585"/>
            <a:ext cx="4566531" cy="674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145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55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2615" y="101600"/>
            <a:ext cx="4575304" cy="675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3">
            <a:extLst>
              <a:ext uri="{FF2B5EF4-FFF2-40B4-BE49-F238E27FC236}">
                <a16:creationId xmlns:a16="http://schemas.microsoft.com/office/drawing/2014/main" id="{C02FF314-C58D-4B76-BF85-E40DDAE9BD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0772" y="-2822"/>
            <a:ext cx="5930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202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4648200" y="6245225"/>
            <a:ext cx="2895600" cy="476250"/>
          </a:xfrm>
        </p:spPr>
        <p:txBody>
          <a:bodyPr/>
          <a:lstStyle/>
          <a:p>
            <a:pPr algn="ctr">
              <a:defRPr/>
            </a:pPr>
            <a:fld id="{02423223-D8A3-43F5-A364-0CDAF15DDE95}" type="slidenum">
              <a:rPr lang="fr-FR" smtClean="0">
                <a:latin typeface="Arial" charset="0"/>
              </a:rPr>
              <a:pPr algn="ctr">
                <a:defRPr/>
              </a:pPr>
              <a:t>16</a:t>
            </a:fld>
            <a:endParaRPr lang="fr-FR">
              <a:latin typeface="Arial" charset="0"/>
            </a:endParaRPr>
          </a:p>
        </p:txBody>
      </p:sp>
      <p:pic>
        <p:nvPicPr>
          <p:cNvPr id="25603" name="Imag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204" y="-96838"/>
            <a:ext cx="5357984"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494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96A9F72-8E17-6AF8-9019-DD8A86C869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265" b="-1"/>
          <a:stretch/>
        </p:blipFill>
        <p:spPr bwMode="auto">
          <a:xfrm>
            <a:off x="-1" y="10"/>
            <a:ext cx="737005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505D80E-384C-17A2-C22C-2D7A8C3E38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85" r="8735" b="-2"/>
          <a:stretch/>
        </p:blipFill>
        <p:spPr bwMode="auto">
          <a:xfrm>
            <a:off x="7534656" y="1"/>
            <a:ext cx="4657344" cy="334670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9359E558-6F5D-0925-E11A-A0578227C1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56" r="-3" b="12152"/>
          <a:stretch/>
        </p:blipFill>
        <p:spPr bwMode="auto">
          <a:xfrm>
            <a:off x="7534654" y="3511296"/>
            <a:ext cx="4657346" cy="33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396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t 2"/>
          <p:cNvGraphicFramePr>
            <a:graphicFrameLocks noChangeAspect="1"/>
          </p:cNvGraphicFramePr>
          <p:nvPr/>
        </p:nvGraphicFramePr>
        <p:xfrm>
          <a:off x="2279650" y="4149726"/>
          <a:ext cx="3168650" cy="2511425"/>
        </p:xfrm>
        <a:graphic>
          <a:graphicData uri="http://schemas.openxmlformats.org/presentationml/2006/ole">
            <mc:AlternateContent xmlns:mc="http://schemas.openxmlformats.org/markup-compatibility/2006">
              <mc:Choice xmlns:v="urn:schemas-microsoft-com:vml" Requires="v">
                <p:oleObj r:id="rId2" imgW="7365079" imgH="5841270" progId="">
                  <p:embed/>
                </p:oleObj>
              </mc:Choice>
              <mc:Fallback>
                <p:oleObj r:id="rId2" imgW="7365079" imgH="5841270" progId="">
                  <p:embed/>
                  <p:pic>
                    <p:nvPicPr>
                      <p:cNvPr id="26626" name="Obje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4149726"/>
                        <a:ext cx="316865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627"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7851" y="355601"/>
            <a:ext cx="2600325"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Imag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2864" y="204788"/>
            <a:ext cx="2801937"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Imag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05350" y="222251"/>
            <a:ext cx="2700338"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Imag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56314" y="4237038"/>
            <a:ext cx="435292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915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650" name="Image 1">
            <a:extLst>
              <a:ext uri="{FF2B5EF4-FFF2-40B4-BE49-F238E27FC236}">
                <a16:creationId xmlns:a16="http://schemas.microsoft.com/office/drawing/2014/main" id="{4FD6EF1A-705B-45E0-9376-40CB997828F2}"/>
              </a:ext>
            </a:extLst>
          </p:cNvPr>
          <p:cNvPicPr>
            <a:picLocks noChangeAspect="1"/>
          </p:cNvPicPr>
          <p:nvPr/>
        </p:nvPicPr>
        <p:blipFill rotWithShape="1">
          <a:blip r:embed="rId2">
            <a:extLst>
              <a:ext uri="{28A0092B-C50C-407E-A947-70E740481C1C}">
                <a14:useLocalDpi xmlns:a14="http://schemas.microsoft.com/office/drawing/2010/main" val="0"/>
              </a:ext>
            </a:extLst>
          </a:blip>
          <a:srcRect t="23891" r="-3" b="14456"/>
          <a:stretch/>
        </p:blipFill>
        <p:spPr bwMode="auto">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Image 4">
            <a:extLst>
              <a:ext uri="{FF2B5EF4-FFF2-40B4-BE49-F238E27FC236}">
                <a16:creationId xmlns:a16="http://schemas.microsoft.com/office/drawing/2014/main" id="{8F3489E8-2F28-4DA4-A933-D49803B2B634}"/>
              </a:ext>
            </a:extLst>
          </p:cNvPr>
          <p:cNvPicPr>
            <a:picLocks noChangeAspect="1"/>
          </p:cNvPicPr>
          <p:nvPr/>
        </p:nvPicPr>
        <p:blipFill rotWithShape="1">
          <a:blip r:embed="rId3">
            <a:extLst>
              <a:ext uri="{28A0092B-C50C-407E-A947-70E740481C1C}">
                <a14:useLocalDpi xmlns:a14="http://schemas.microsoft.com/office/drawing/2010/main" val="0"/>
              </a:ext>
            </a:extLst>
          </a:blip>
          <a:srcRect t="10567" r="-3" b="4221"/>
          <a:stretch/>
        </p:blipFill>
        <p:spPr bwMode="auto">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Image 2">
            <a:extLst>
              <a:ext uri="{FF2B5EF4-FFF2-40B4-BE49-F238E27FC236}">
                <a16:creationId xmlns:a16="http://schemas.microsoft.com/office/drawing/2014/main" id="{BA36A24C-2F2D-41F8-AB20-8BC5CBF1BEAA}"/>
              </a:ext>
            </a:extLst>
          </p:cNvPr>
          <p:cNvPicPr>
            <a:picLocks noChangeAspect="1"/>
          </p:cNvPicPr>
          <p:nvPr/>
        </p:nvPicPr>
        <p:blipFill rotWithShape="1">
          <a:blip r:embed="rId4">
            <a:extLst>
              <a:ext uri="{28A0092B-C50C-407E-A947-70E740481C1C}">
                <a14:useLocalDpi xmlns:a14="http://schemas.microsoft.com/office/drawing/2010/main" val="0"/>
              </a:ext>
            </a:extLst>
          </a:blip>
          <a:srcRect t="16618" b="27832"/>
          <a:stretch/>
        </p:blipFill>
        <p:spPr bwMode="auto">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Image 3">
            <a:extLst>
              <a:ext uri="{FF2B5EF4-FFF2-40B4-BE49-F238E27FC236}">
                <a16:creationId xmlns:a16="http://schemas.microsoft.com/office/drawing/2014/main" id="{E769F9C2-AD62-48AE-8438-3377DBB97F0C}"/>
              </a:ext>
            </a:extLst>
          </p:cNvPr>
          <p:cNvPicPr>
            <a:picLocks noChangeAspect="1"/>
          </p:cNvPicPr>
          <p:nvPr/>
        </p:nvPicPr>
        <p:blipFill rotWithShape="1">
          <a:blip r:embed="rId5">
            <a:extLst>
              <a:ext uri="{28A0092B-C50C-407E-A947-70E740481C1C}">
                <a14:useLocalDpi xmlns:a14="http://schemas.microsoft.com/office/drawing/2010/main" val="0"/>
              </a:ext>
            </a:extLst>
          </a:blip>
          <a:srcRect t="15551" r="2" b="39138"/>
          <a:stretch/>
        </p:blipFill>
        <p:spPr bwMode="auto">
          <a:xfrm>
            <a:off x="1" y="310646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960233" y="60566"/>
            <a:ext cx="9875520" cy="1356360"/>
          </a:xfrm>
        </p:spPr>
        <p:txBody>
          <a:bodyPr/>
          <a:lstStyle/>
          <a:p>
            <a:pPr eaLnBrk="1" hangingPunct="1">
              <a:defRPr/>
            </a:pPr>
            <a:r>
              <a:rPr lang="fr-FR" dirty="0"/>
              <a:t>Assets </a:t>
            </a:r>
            <a:r>
              <a:rPr lang="fr-FR" dirty="0" err="1"/>
              <a:t>strategic</a:t>
            </a:r>
            <a:r>
              <a:rPr lang="fr-FR" dirty="0"/>
              <a:t> management </a:t>
            </a:r>
          </a:p>
        </p:txBody>
      </p:sp>
      <p:sp>
        <p:nvSpPr>
          <p:cNvPr id="162819" name="Rectangle 3"/>
          <p:cNvSpPr>
            <a:spLocks noGrp="1" noChangeArrowheads="1"/>
          </p:cNvSpPr>
          <p:nvPr>
            <p:ph type="body" sz="half" idx="1"/>
          </p:nvPr>
        </p:nvSpPr>
        <p:spPr>
          <a:xfrm>
            <a:off x="2424112" y="1105377"/>
            <a:ext cx="7343775" cy="792162"/>
          </a:xfrm>
          <a:solidFill>
            <a:srgbClr val="FF0000"/>
          </a:solidFill>
        </p:spPr>
        <p:txBody>
          <a:bodyPr>
            <a:normAutofit lnSpcReduction="10000"/>
          </a:bodyPr>
          <a:lstStyle/>
          <a:p>
            <a:pPr marL="457200" indent="-457200">
              <a:lnSpc>
                <a:spcPct val="80000"/>
              </a:lnSpc>
              <a:defRPr/>
            </a:pPr>
            <a:endParaRPr lang="fr-FR" sz="2400" dirty="0"/>
          </a:p>
          <a:p>
            <a:pPr marL="457200" indent="-457200" algn="ctr">
              <a:lnSpc>
                <a:spcPct val="80000"/>
              </a:lnSpc>
              <a:buNone/>
              <a:defRPr/>
            </a:pPr>
            <a:r>
              <a:rPr lang="fr-FR" sz="2400" dirty="0" err="1"/>
              <a:t>Capabilities</a:t>
            </a:r>
            <a:r>
              <a:rPr lang="fr-FR" sz="2400" dirty="0"/>
              <a:t> : Explore – Exploit - Combine</a:t>
            </a:r>
          </a:p>
          <a:p>
            <a:pPr marL="457200" indent="-457200">
              <a:lnSpc>
                <a:spcPct val="80000"/>
              </a:lnSpc>
              <a:defRPr/>
            </a:pPr>
            <a:endParaRPr lang="fr-FR" sz="2400" dirty="0"/>
          </a:p>
          <a:p>
            <a:pPr marL="457200" indent="-457200">
              <a:lnSpc>
                <a:spcPct val="80000"/>
              </a:lnSpc>
              <a:defRPr/>
            </a:pPr>
            <a:endParaRPr lang="fr-FR" sz="2400" dirty="0"/>
          </a:p>
          <a:p>
            <a:pPr marL="457200" indent="-457200">
              <a:lnSpc>
                <a:spcPct val="80000"/>
              </a:lnSpc>
              <a:defRPr/>
            </a:pPr>
            <a:endParaRPr lang="fr-FR" sz="2400" dirty="0"/>
          </a:p>
          <a:p>
            <a:pPr marL="457200" indent="-457200">
              <a:lnSpc>
                <a:spcPct val="80000"/>
              </a:lnSpc>
              <a:defRPr/>
            </a:pPr>
            <a:endParaRPr lang="fr-FR" sz="2400" dirty="0"/>
          </a:p>
          <a:p>
            <a:pPr marL="457200" indent="-457200">
              <a:lnSpc>
                <a:spcPct val="80000"/>
              </a:lnSpc>
              <a:defRPr/>
            </a:pPr>
            <a:endParaRPr lang="fr-FR" sz="2400" dirty="0"/>
          </a:p>
        </p:txBody>
      </p:sp>
      <p:sp>
        <p:nvSpPr>
          <p:cNvPr id="162820" name="Rectangle 4"/>
          <p:cNvSpPr>
            <a:spLocks noChangeArrowheads="1"/>
          </p:cNvSpPr>
          <p:nvPr/>
        </p:nvSpPr>
        <p:spPr bwMode="auto">
          <a:xfrm>
            <a:off x="6673848" y="5066190"/>
            <a:ext cx="1512888" cy="535531"/>
          </a:xfrm>
          <a:prstGeom prst="rect">
            <a:avLst/>
          </a:prstGeom>
          <a:solidFill>
            <a:srgbClr val="800000"/>
          </a:solidFill>
          <a:ln>
            <a:noFill/>
          </a:ln>
          <a:effectLst/>
          <a:extLs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80000"/>
              </a:lnSpc>
              <a:spcBef>
                <a:spcPct val="20000"/>
              </a:spcBef>
              <a:buClr>
                <a:schemeClr val="hlink"/>
              </a:buClr>
              <a:buSzPct val="80000"/>
              <a:buFont typeface="Wingdings" pitchFamily="2" charset="2"/>
              <a:buNone/>
              <a:defRPr/>
            </a:pPr>
            <a:r>
              <a:rPr lang="fr-FR" b="1" dirty="0">
                <a:latin typeface="Arial" charset="0"/>
              </a:rPr>
              <a:t>The Place to Be</a:t>
            </a:r>
          </a:p>
        </p:txBody>
      </p:sp>
      <p:sp>
        <p:nvSpPr>
          <p:cNvPr id="7173" name="Rectangle 5"/>
          <p:cNvSpPr>
            <a:spLocks noChangeArrowheads="1"/>
          </p:cNvSpPr>
          <p:nvPr/>
        </p:nvSpPr>
        <p:spPr bwMode="auto">
          <a:xfrm>
            <a:off x="8474074" y="5066189"/>
            <a:ext cx="2087563" cy="641350"/>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b="1"/>
              <a:t>« The Place to show the show »</a:t>
            </a:r>
          </a:p>
        </p:txBody>
      </p:sp>
      <p:sp>
        <p:nvSpPr>
          <p:cNvPr id="7174" name="Rectangle 6"/>
          <p:cNvSpPr>
            <a:spLocks noChangeArrowheads="1"/>
          </p:cNvSpPr>
          <p:nvPr/>
        </p:nvSpPr>
        <p:spPr bwMode="auto">
          <a:xfrm>
            <a:off x="4081461" y="4921727"/>
            <a:ext cx="1727200" cy="757130"/>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lnSpc>
                <a:spcPct val="80000"/>
              </a:lnSpc>
              <a:spcBef>
                <a:spcPct val="50000"/>
              </a:spcBef>
              <a:buClrTx/>
              <a:buSzTx/>
              <a:buFontTx/>
              <a:buNone/>
            </a:pPr>
            <a:r>
              <a:rPr lang="fr-FR" altLang="fr-FR" sz="1800" b="1" dirty="0"/>
              <a:t>« The Place to </a:t>
            </a:r>
            <a:r>
              <a:rPr lang="fr-FR" altLang="fr-FR" sz="1800" b="1" dirty="0" err="1"/>
              <a:t>leverage</a:t>
            </a:r>
            <a:r>
              <a:rPr lang="fr-FR" altLang="fr-FR" sz="1800" b="1" dirty="0"/>
              <a:t> and </a:t>
            </a:r>
            <a:r>
              <a:rPr lang="fr-FR" altLang="fr-FR" sz="1800" b="1" dirty="0" err="1"/>
              <a:t>activate</a:t>
            </a:r>
            <a:r>
              <a:rPr lang="fr-FR" altLang="fr-FR" sz="1800" b="1" dirty="0"/>
              <a:t> »</a:t>
            </a:r>
          </a:p>
        </p:txBody>
      </p:sp>
      <p:sp>
        <p:nvSpPr>
          <p:cNvPr id="7175" name="Rectangle 7"/>
          <p:cNvSpPr>
            <a:spLocks noChangeArrowheads="1"/>
          </p:cNvSpPr>
          <p:nvPr/>
        </p:nvSpPr>
        <p:spPr bwMode="auto">
          <a:xfrm>
            <a:off x="1847848" y="4778853"/>
            <a:ext cx="1657350" cy="915987"/>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b="1"/>
              <a:t>« The Place to express your brand »</a:t>
            </a:r>
          </a:p>
        </p:txBody>
      </p:sp>
      <p:sp>
        <p:nvSpPr>
          <p:cNvPr id="162824" name="Rectangle 8"/>
          <p:cNvSpPr>
            <a:spLocks noChangeArrowheads="1"/>
          </p:cNvSpPr>
          <p:nvPr/>
        </p:nvSpPr>
        <p:spPr bwMode="auto">
          <a:xfrm>
            <a:off x="2784473" y="2689702"/>
            <a:ext cx="1581150" cy="311150"/>
          </a:xfrm>
          <a:prstGeom prst="rect">
            <a:avLst/>
          </a:prstGeom>
          <a:solidFill>
            <a:srgbClr val="800000"/>
          </a:solidFill>
          <a:ln>
            <a:noFill/>
          </a:ln>
          <a:effectLst/>
          <a:extLs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80000"/>
              </a:lnSpc>
              <a:spcBef>
                <a:spcPct val="20000"/>
              </a:spcBef>
              <a:buClr>
                <a:schemeClr val="hlink"/>
              </a:buClr>
              <a:buSzPct val="80000"/>
              <a:buFont typeface="Wingdings" pitchFamily="2" charset="2"/>
              <a:buNone/>
              <a:defRPr/>
            </a:pPr>
            <a:r>
              <a:rPr lang="fr-FR" b="1">
                <a:effectLst>
                  <a:outerShdw blurRad="38100" dist="38100" dir="2700000" algn="tl">
                    <a:srgbClr val="000000"/>
                  </a:outerShdw>
                </a:effectLst>
                <a:highlight>
                  <a:srgbClr val="FFFF00"/>
                </a:highlight>
                <a:latin typeface="Arial" charset="0"/>
              </a:rPr>
              <a:t>Partnerships</a:t>
            </a:r>
          </a:p>
        </p:txBody>
      </p:sp>
      <p:sp>
        <p:nvSpPr>
          <p:cNvPr id="162825" name="Rectangle 9"/>
          <p:cNvSpPr>
            <a:spLocks noChangeArrowheads="1"/>
          </p:cNvSpPr>
          <p:nvPr/>
        </p:nvSpPr>
        <p:spPr bwMode="auto">
          <a:xfrm>
            <a:off x="5746748" y="2677001"/>
            <a:ext cx="1276350" cy="311150"/>
          </a:xfrm>
          <a:prstGeom prst="rect">
            <a:avLst/>
          </a:prstGeom>
          <a:solidFill>
            <a:srgbClr val="7E0000"/>
          </a:solidFill>
          <a:ln>
            <a:solidFill>
              <a:schemeClr val="tx1"/>
            </a:solidFill>
          </a:ln>
          <a:effectLst/>
        </p:spPr>
        <p:txBody>
          <a:bodyPr wrap="none">
            <a:spAutoFit/>
          </a:bodyPr>
          <a:lstStyle/>
          <a:p>
            <a:pPr eaLnBrk="1" hangingPunct="1">
              <a:lnSpc>
                <a:spcPct val="80000"/>
              </a:lnSpc>
              <a:spcBef>
                <a:spcPct val="20000"/>
              </a:spcBef>
              <a:buClr>
                <a:schemeClr val="hlink"/>
              </a:buClr>
              <a:buSzPct val="80000"/>
              <a:buFont typeface="Wingdings" pitchFamily="2" charset="2"/>
              <a:buNone/>
              <a:defRPr/>
            </a:pPr>
            <a:r>
              <a:rPr lang="fr-FR" b="1" dirty="0" err="1">
                <a:effectLst>
                  <a:outerShdw blurRad="38100" dist="38100" dir="2700000" algn="tl">
                    <a:srgbClr val="008AE8"/>
                  </a:outerShdw>
                </a:effectLst>
                <a:highlight>
                  <a:srgbClr val="FFFF00"/>
                </a:highlight>
                <a:latin typeface="Arial" charset="0"/>
              </a:rPr>
              <a:t>Relational</a:t>
            </a:r>
            <a:endParaRPr lang="fr-FR" b="1" dirty="0">
              <a:effectLst>
                <a:outerShdw blurRad="38100" dist="38100" dir="2700000" algn="tl">
                  <a:srgbClr val="008AE8"/>
                </a:outerShdw>
              </a:effectLst>
              <a:highlight>
                <a:srgbClr val="FFFF00"/>
              </a:highlight>
              <a:latin typeface="Arial" charset="0"/>
            </a:endParaRPr>
          </a:p>
        </p:txBody>
      </p:sp>
      <p:sp>
        <p:nvSpPr>
          <p:cNvPr id="162826" name="Rectangle 10"/>
          <p:cNvSpPr>
            <a:spLocks noChangeArrowheads="1"/>
          </p:cNvSpPr>
          <p:nvPr/>
        </p:nvSpPr>
        <p:spPr bwMode="auto">
          <a:xfrm>
            <a:off x="8329611" y="2689702"/>
            <a:ext cx="1111250" cy="311150"/>
          </a:xfrm>
          <a:prstGeom prst="rect">
            <a:avLst/>
          </a:prstGeom>
          <a:solidFill>
            <a:srgbClr val="800000"/>
          </a:solidFill>
          <a:ln>
            <a:noFill/>
          </a:ln>
          <a:effectLst/>
          <a:extLs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80000"/>
              </a:lnSpc>
              <a:spcBef>
                <a:spcPct val="20000"/>
              </a:spcBef>
              <a:buClr>
                <a:schemeClr val="hlink"/>
              </a:buClr>
              <a:buSzPct val="80000"/>
              <a:buFont typeface="Wingdings" pitchFamily="2" charset="2"/>
              <a:buNone/>
              <a:defRPr/>
            </a:pPr>
            <a:r>
              <a:rPr lang="fr-FR" b="1">
                <a:effectLst>
                  <a:outerShdw blurRad="38100" dist="38100" dir="2700000" algn="tl">
                    <a:srgbClr val="000000"/>
                  </a:outerShdw>
                </a:effectLst>
                <a:highlight>
                  <a:srgbClr val="FFFF00"/>
                </a:highlight>
                <a:latin typeface="Arial" charset="0"/>
              </a:rPr>
              <a:t>Physical</a:t>
            </a:r>
          </a:p>
        </p:txBody>
      </p:sp>
      <p:sp>
        <p:nvSpPr>
          <p:cNvPr id="162827" name="Rectangle 11"/>
          <p:cNvSpPr>
            <a:spLocks noChangeArrowheads="1"/>
          </p:cNvSpPr>
          <p:nvPr/>
        </p:nvSpPr>
        <p:spPr bwMode="auto">
          <a:xfrm>
            <a:off x="5881686" y="3913664"/>
            <a:ext cx="1377950" cy="311150"/>
          </a:xfrm>
          <a:prstGeom prst="rect">
            <a:avLst/>
          </a:prstGeom>
          <a:solidFill>
            <a:srgbClr val="800000"/>
          </a:solidFill>
          <a:ln>
            <a:noFill/>
          </a:ln>
          <a:effectLst/>
          <a:extLs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80000"/>
              </a:lnSpc>
              <a:spcBef>
                <a:spcPct val="20000"/>
              </a:spcBef>
              <a:buClr>
                <a:schemeClr val="hlink"/>
              </a:buClr>
              <a:buSzPct val="80000"/>
              <a:buFont typeface="Wingdings" pitchFamily="2" charset="2"/>
              <a:buNone/>
              <a:defRPr/>
            </a:pPr>
            <a:r>
              <a:rPr lang="fr-FR" b="1">
                <a:effectLst>
                  <a:outerShdw blurRad="38100" dist="38100" dir="2700000" algn="tl">
                    <a:srgbClr val="000000"/>
                  </a:outerShdw>
                </a:effectLst>
                <a:latin typeface="Arial" charset="0"/>
              </a:rPr>
              <a:t>Reputation</a:t>
            </a:r>
          </a:p>
        </p:txBody>
      </p:sp>
      <p:sp>
        <p:nvSpPr>
          <p:cNvPr id="7180" name="Line 12"/>
          <p:cNvSpPr>
            <a:spLocks noChangeShapeType="1"/>
          </p:cNvSpPr>
          <p:nvPr/>
        </p:nvSpPr>
        <p:spPr bwMode="auto">
          <a:xfrm flipH="1">
            <a:off x="2784473" y="2905602"/>
            <a:ext cx="647700" cy="1873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1" name="Line 13"/>
          <p:cNvSpPr>
            <a:spLocks noChangeShapeType="1"/>
          </p:cNvSpPr>
          <p:nvPr/>
        </p:nvSpPr>
        <p:spPr bwMode="auto">
          <a:xfrm>
            <a:off x="3432174" y="2905603"/>
            <a:ext cx="1152525" cy="2016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2" name="Line 14"/>
          <p:cNvSpPr>
            <a:spLocks noChangeShapeType="1"/>
          </p:cNvSpPr>
          <p:nvPr/>
        </p:nvSpPr>
        <p:spPr bwMode="auto">
          <a:xfrm flipH="1">
            <a:off x="5089523" y="2978627"/>
            <a:ext cx="1150938" cy="19431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3" name="Line 15"/>
          <p:cNvSpPr>
            <a:spLocks noChangeShapeType="1"/>
          </p:cNvSpPr>
          <p:nvPr/>
        </p:nvSpPr>
        <p:spPr bwMode="auto">
          <a:xfrm>
            <a:off x="6600823" y="2978627"/>
            <a:ext cx="1296988" cy="208756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4" name="Line 16"/>
          <p:cNvSpPr>
            <a:spLocks noChangeShapeType="1"/>
          </p:cNvSpPr>
          <p:nvPr/>
        </p:nvSpPr>
        <p:spPr bwMode="auto">
          <a:xfrm>
            <a:off x="8977311" y="2978627"/>
            <a:ext cx="1008062" cy="2087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5" name="Line 17"/>
          <p:cNvSpPr>
            <a:spLocks noChangeShapeType="1"/>
          </p:cNvSpPr>
          <p:nvPr/>
        </p:nvSpPr>
        <p:spPr bwMode="auto">
          <a:xfrm flipH="1">
            <a:off x="8040686" y="2978627"/>
            <a:ext cx="576262" cy="2087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6" name="Line 18"/>
          <p:cNvSpPr>
            <a:spLocks noChangeShapeType="1"/>
          </p:cNvSpPr>
          <p:nvPr/>
        </p:nvSpPr>
        <p:spPr bwMode="auto">
          <a:xfrm flipH="1">
            <a:off x="3289299" y="4058128"/>
            <a:ext cx="2663825"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7" name="Line 19"/>
          <p:cNvSpPr>
            <a:spLocks noChangeShapeType="1"/>
          </p:cNvSpPr>
          <p:nvPr/>
        </p:nvSpPr>
        <p:spPr bwMode="auto">
          <a:xfrm flipH="1">
            <a:off x="5592762" y="4129565"/>
            <a:ext cx="720725" cy="792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8" name="Line 20"/>
          <p:cNvSpPr>
            <a:spLocks noChangeShapeType="1"/>
          </p:cNvSpPr>
          <p:nvPr/>
        </p:nvSpPr>
        <p:spPr bwMode="auto">
          <a:xfrm>
            <a:off x="6745286" y="4202590"/>
            <a:ext cx="647700" cy="792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9" name="Line 21"/>
          <p:cNvSpPr>
            <a:spLocks noChangeShapeType="1"/>
          </p:cNvSpPr>
          <p:nvPr/>
        </p:nvSpPr>
        <p:spPr bwMode="auto">
          <a:xfrm>
            <a:off x="7105649" y="4058127"/>
            <a:ext cx="2016125"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90" name="Oval 22"/>
          <p:cNvSpPr>
            <a:spLocks noChangeArrowheads="1"/>
          </p:cNvSpPr>
          <p:nvPr/>
        </p:nvSpPr>
        <p:spPr bwMode="auto">
          <a:xfrm>
            <a:off x="4297362" y="5786914"/>
            <a:ext cx="1366837" cy="692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Sponsors </a:t>
            </a:r>
          </a:p>
          <a:p>
            <a:pPr algn="ctr" eaLnBrk="1" hangingPunct="1">
              <a:spcBef>
                <a:spcPct val="0"/>
              </a:spcBef>
              <a:buClrTx/>
              <a:buSzTx/>
              <a:buFontTx/>
              <a:buNone/>
            </a:pPr>
            <a:r>
              <a:rPr lang="fr-FR" altLang="fr-FR" sz="1800"/>
              <a:t>Brands</a:t>
            </a:r>
          </a:p>
        </p:txBody>
      </p:sp>
      <p:sp>
        <p:nvSpPr>
          <p:cNvPr id="7191" name="Oval 23"/>
          <p:cNvSpPr>
            <a:spLocks noChangeArrowheads="1"/>
          </p:cNvSpPr>
          <p:nvPr/>
        </p:nvSpPr>
        <p:spPr bwMode="auto">
          <a:xfrm>
            <a:off x="1597024" y="5786914"/>
            <a:ext cx="2195513" cy="692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Event (game day)</a:t>
            </a:r>
          </a:p>
          <a:p>
            <a:pPr algn="ctr" eaLnBrk="1" hangingPunct="1">
              <a:spcBef>
                <a:spcPct val="0"/>
              </a:spcBef>
              <a:buClrTx/>
              <a:buSzTx/>
              <a:buFontTx/>
              <a:buNone/>
            </a:pPr>
            <a:r>
              <a:rPr lang="fr-FR" altLang="fr-FR" sz="1800"/>
              <a:t>Brand</a:t>
            </a:r>
          </a:p>
        </p:txBody>
      </p:sp>
      <p:sp>
        <p:nvSpPr>
          <p:cNvPr id="7192" name="Oval 24"/>
          <p:cNvSpPr>
            <a:spLocks noChangeArrowheads="1"/>
          </p:cNvSpPr>
          <p:nvPr/>
        </p:nvSpPr>
        <p:spPr bwMode="auto">
          <a:xfrm>
            <a:off x="6745287" y="5786914"/>
            <a:ext cx="1366837" cy="692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Network</a:t>
            </a:r>
          </a:p>
          <a:p>
            <a:pPr algn="ctr" eaLnBrk="1" hangingPunct="1">
              <a:spcBef>
                <a:spcPct val="0"/>
              </a:spcBef>
              <a:buClrTx/>
              <a:buSzTx/>
              <a:buFontTx/>
              <a:buNone/>
            </a:pPr>
            <a:r>
              <a:rPr lang="fr-FR" altLang="fr-FR" sz="1800"/>
              <a:t>Brand</a:t>
            </a:r>
          </a:p>
        </p:txBody>
      </p:sp>
      <p:sp>
        <p:nvSpPr>
          <p:cNvPr id="7193" name="Oval 25"/>
          <p:cNvSpPr>
            <a:spLocks noChangeArrowheads="1"/>
          </p:cNvSpPr>
          <p:nvPr/>
        </p:nvSpPr>
        <p:spPr bwMode="auto">
          <a:xfrm>
            <a:off x="8616948" y="5786914"/>
            <a:ext cx="1366838" cy="692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Stadium</a:t>
            </a:r>
          </a:p>
          <a:p>
            <a:pPr algn="ctr" eaLnBrk="1" hangingPunct="1">
              <a:spcBef>
                <a:spcPct val="0"/>
              </a:spcBef>
              <a:buClrTx/>
              <a:buSzTx/>
              <a:buFontTx/>
              <a:buNone/>
            </a:pPr>
            <a:r>
              <a:rPr lang="fr-FR" altLang="fr-FR" sz="1800"/>
              <a:t>Brand</a:t>
            </a:r>
          </a:p>
        </p:txBody>
      </p:sp>
      <p:sp>
        <p:nvSpPr>
          <p:cNvPr id="7194" name="AutoShape 26"/>
          <p:cNvSpPr>
            <a:spLocks noChangeArrowheads="1"/>
          </p:cNvSpPr>
          <p:nvPr/>
        </p:nvSpPr>
        <p:spPr bwMode="auto">
          <a:xfrm>
            <a:off x="4368799" y="1897539"/>
            <a:ext cx="3167063" cy="503238"/>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Resources</a:t>
            </a:r>
          </a:p>
        </p:txBody>
      </p:sp>
      <p:pic>
        <p:nvPicPr>
          <p:cNvPr id="3074" name="Picture 2" descr="Super glue for sale, Quality Low cost building supplies.">
            <a:extLst>
              <a:ext uri="{FF2B5EF4-FFF2-40B4-BE49-F238E27FC236}">
                <a16:creationId xmlns:a16="http://schemas.microsoft.com/office/drawing/2014/main" id="{6FCCBCD6-DF4D-44C0-921C-714D2C39A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1831" y="4274197"/>
            <a:ext cx="789355" cy="7893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6" name="Image 3">
            <a:extLst>
              <a:ext uri="{FF2B5EF4-FFF2-40B4-BE49-F238E27FC236}">
                <a16:creationId xmlns:a16="http://schemas.microsoft.com/office/drawing/2014/main" id="{2204F6D6-1534-4D65-805C-EDA8A3C47FC6}"/>
              </a:ext>
            </a:extLst>
          </p:cNvPr>
          <p:cNvPicPr>
            <a:picLocks noChangeAspect="1"/>
          </p:cNvPicPr>
          <p:nvPr/>
        </p:nvPicPr>
        <p:blipFill rotWithShape="1">
          <a:blip r:embed="rId2">
            <a:extLst>
              <a:ext uri="{28A0092B-C50C-407E-A947-70E740481C1C}">
                <a14:useLocalDpi xmlns:a14="http://schemas.microsoft.com/office/drawing/2010/main" val="0"/>
              </a:ext>
            </a:extLst>
          </a:blip>
          <a:srcRect t="7492" r="-3" b="19347"/>
          <a:stretch/>
        </p:blipFill>
        <p:spPr bwMode="auto">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Image 4">
            <a:extLst>
              <a:ext uri="{FF2B5EF4-FFF2-40B4-BE49-F238E27FC236}">
                <a16:creationId xmlns:a16="http://schemas.microsoft.com/office/drawing/2014/main" id="{3C1F8071-3FB3-4396-8D76-9708BCAC24D4}"/>
              </a:ext>
            </a:extLst>
          </p:cNvPr>
          <p:cNvPicPr>
            <a:picLocks noChangeAspect="1"/>
          </p:cNvPicPr>
          <p:nvPr/>
        </p:nvPicPr>
        <p:blipFill rotWithShape="1">
          <a:blip r:embed="rId3">
            <a:extLst>
              <a:ext uri="{28A0092B-C50C-407E-A947-70E740481C1C}">
                <a14:useLocalDpi xmlns:a14="http://schemas.microsoft.com/office/drawing/2010/main" val="0"/>
              </a:ext>
            </a:extLst>
          </a:blip>
          <a:srcRect r="1473" b="1"/>
          <a:stretch/>
        </p:blipFill>
        <p:spPr bwMode="auto">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Image 2">
            <a:extLst>
              <a:ext uri="{FF2B5EF4-FFF2-40B4-BE49-F238E27FC236}">
                <a16:creationId xmlns:a16="http://schemas.microsoft.com/office/drawing/2014/main" id="{69E943DC-1FE7-4526-B935-DD58B08D1B59}"/>
              </a:ext>
            </a:extLst>
          </p:cNvPr>
          <p:cNvPicPr>
            <a:picLocks noChangeAspect="1"/>
          </p:cNvPicPr>
          <p:nvPr/>
        </p:nvPicPr>
        <p:blipFill rotWithShape="1">
          <a:blip r:embed="rId4">
            <a:extLst>
              <a:ext uri="{28A0092B-C50C-407E-A947-70E740481C1C}">
                <a14:useLocalDpi xmlns:a14="http://schemas.microsoft.com/office/drawing/2010/main" val="0"/>
              </a:ext>
            </a:extLst>
          </a:blip>
          <a:srcRect t="16599" b="13439"/>
          <a:stretch/>
        </p:blipFill>
        <p:spPr bwMode="auto">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Image 1">
            <a:extLst>
              <a:ext uri="{FF2B5EF4-FFF2-40B4-BE49-F238E27FC236}">
                <a16:creationId xmlns:a16="http://schemas.microsoft.com/office/drawing/2014/main" id="{AA3C05B3-622A-42DD-8D45-FBF041DC9629}"/>
              </a:ext>
            </a:extLst>
          </p:cNvPr>
          <p:cNvPicPr>
            <a:picLocks noChangeAspect="1"/>
          </p:cNvPicPr>
          <p:nvPr/>
        </p:nvPicPr>
        <p:blipFill rotWithShape="1">
          <a:blip r:embed="rId5">
            <a:extLst>
              <a:ext uri="{28A0092B-C50C-407E-A947-70E740481C1C}">
                <a14:useLocalDpi xmlns:a14="http://schemas.microsoft.com/office/drawing/2010/main" val="0"/>
              </a:ext>
            </a:extLst>
          </a:blip>
          <a:srcRect t="26507" r="-2" b="26368"/>
          <a:stretch/>
        </p:blipFill>
        <p:spPr bwMode="auto">
          <a:xfrm>
            <a:off x="1" y="310646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698" name="Image 3">
            <a:extLst>
              <a:ext uri="{FF2B5EF4-FFF2-40B4-BE49-F238E27FC236}">
                <a16:creationId xmlns:a16="http://schemas.microsoft.com/office/drawing/2014/main" id="{1E4BC3ED-196B-45D6-B9DF-2038FC7E09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549276"/>
            <a:ext cx="47529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Image 1">
            <a:extLst>
              <a:ext uri="{FF2B5EF4-FFF2-40B4-BE49-F238E27FC236}">
                <a16:creationId xmlns:a16="http://schemas.microsoft.com/office/drawing/2014/main" id="{23223354-8FE5-462E-9D42-7AFB683301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8163" y="1052513"/>
            <a:ext cx="340201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Image 2">
            <a:extLst>
              <a:ext uri="{FF2B5EF4-FFF2-40B4-BE49-F238E27FC236}">
                <a16:creationId xmlns:a16="http://schemas.microsoft.com/office/drawing/2014/main" id="{77D95E48-9736-4381-ABE7-948E7D2117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8214" y="3500438"/>
            <a:ext cx="3671887"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2" name="Image 1">
            <a:extLst>
              <a:ext uri="{FF2B5EF4-FFF2-40B4-BE49-F238E27FC236}">
                <a16:creationId xmlns:a16="http://schemas.microsoft.com/office/drawing/2014/main" id="{825DE720-5519-4B61-A451-5A5AE8B16A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2539" y="260350"/>
            <a:ext cx="4751387"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6" name="Image 1">
            <a:extLst>
              <a:ext uri="{FF2B5EF4-FFF2-40B4-BE49-F238E27FC236}">
                <a16:creationId xmlns:a16="http://schemas.microsoft.com/office/drawing/2014/main" id="{5E400AA1-B722-4E45-B7A8-9909151A7B6E}"/>
              </a:ext>
            </a:extLst>
          </p:cNvPr>
          <p:cNvPicPr>
            <a:picLocks noChangeAspect="1"/>
          </p:cNvPicPr>
          <p:nvPr/>
        </p:nvPicPr>
        <p:blipFill rotWithShape="1">
          <a:blip r:embed="rId2">
            <a:extLst>
              <a:ext uri="{28A0092B-C50C-407E-A947-70E740481C1C}">
                <a14:useLocalDpi xmlns:a14="http://schemas.microsoft.com/office/drawing/2010/main" val="0"/>
              </a:ext>
            </a:extLst>
          </a:blip>
          <a:srcRect r="-3" b="18508"/>
          <a:stretch/>
        </p:blipFill>
        <p:spPr bwMode="auto">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Image 3">
            <a:extLst>
              <a:ext uri="{FF2B5EF4-FFF2-40B4-BE49-F238E27FC236}">
                <a16:creationId xmlns:a16="http://schemas.microsoft.com/office/drawing/2014/main" id="{3A0B9975-9972-4653-9687-FFC2DB3C0554}"/>
              </a:ext>
            </a:extLst>
          </p:cNvPr>
          <p:cNvPicPr>
            <a:picLocks noChangeAspect="1"/>
          </p:cNvPicPr>
          <p:nvPr/>
        </p:nvPicPr>
        <p:blipFill rotWithShape="1">
          <a:blip r:embed="rId3">
            <a:extLst>
              <a:ext uri="{28A0092B-C50C-407E-A947-70E740481C1C}">
                <a14:useLocalDpi xmlns:a14="http://schemas.microsoft.com/office/drawing/2010/main" val="0"/>
              </a:ext>
            </a:extLst>
          </a:blip>
          <a:srcRect r="-3" b="14469"/>
          <a:stretch/>
        </p:blipFill>
        <p:spPr bwMode="auto">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Image 2">
            <a:extLst>
              <a:ext uri="{FF2B5EF4-FFF2-40B4-BE49-F238E27FC236}">
                <a16:creationId xmlns:a16="http://schemas.microsoft.com/office/drawing/2014/main" id="{8E3D0CEF-B7D2-4697-B5AC-776C5DF2C6FD}"/>
              </a:ext>
            </a:extLst>
          </p:cNvPr>
          <p:cNvPicPr>
            <a:picLocks noChangeAspect="1"/>
          </p:cNvPicPr>
          <p:nvPr/>
        </p:nvPicPr>
        <p:blipFill rotWithShape="1">
          <a:blip r:embed="rId4">
            <a:extLst>
              <a:ext uri="{28A0092B-C50C-407E-A947-70E740481C1C}">
                <a14:useLocalDpi xmlns:a14="http://schemas.microsoft.com/office/drawing/2010/main" val="0"/>
              </a:ext>
            </a:extLst>
          </a:blip>
          <a:srcRect t="19303" r="1" b="15808"/>
          <a:stretch/>
        </p:blipFill>
        <p:spPr bwMode="auto">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Image 5">
            <a:extLst>
              <a:ext uri="{FF2B5EF4-FFF2-40B4-BE49-F238E27FC236}">
                <a16:creationId xmlns:a16="http://schemas.microsoft.com/office/drawing/2014/main" id="{7875A2A0-82CE-4A25-B5B5-849D059B09F6}"/>
              </a:ext>
            </a:extLst>
          </p:cNvPr>
          <p:cNvPicPr>
            <a:picLocks noChangeAspect="1"/>
          </p:cNvPicPr>
          <p:nvPr/>
        </p:nvPicPr>
        <p:blipFill rotWithShape="1">
          <a:blip r:embed="rId5">
            <a:extLst>
              <a:ext uri="{28A0092B-C50C-407E-A947-70E740481C1C}">
                <a14:useLocalDpi xmlns:a14="http://schemas.microsoft.com/office/drawing/2010/main" val="0"/>
              </a:ext>
            </a:extLst>
          </a:blip>
          <a:srcRect t="7206" r="1" b="1944"/>
          <a:stretch/>
        </p:blipFill>
        <p:spPr bwMode="auto">
          <a:xfrm>
            <a:off x="1" y="310646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2" y="417628"/>
            <a:ext cx="5426764" cy="2713382"/>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3654685"/>
            <a:ext cx="5426764" cy="2713382"/>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8034" y="573739"/>
            <a:ext cx="5426764" cy="5565911"/>
          </a:xfrm>
          <a:prstGeom prst="rect">
            <a:avLst/>
          </a:prstGeom>
        </p:spPr>
      </p:pic>
    </p:spTree>
    <p:extLst>
      <p:ext uri="{BB962C8B-B14F-4D97-AF65-F5344CB8AC3E}">
        <p14:creationId xmlns:p14="http://schemas.microsoft.com/office/powerpoint/2010/main" val="3930887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28F82BD-9484-434D-AB36-59CFCE22A270}"/>
              </a:ext>
            </a:extLst>
          </p:cNvPr>
          <p:cNvPicPr>
            <a:picLocks noChangeAspect="1"/>
          </p:cNvPicPr>
          <p:nvPr/>
        </p:nvPicPr>
        <p:blipFill>
          <a:blip r:embed="rId2"/>
          <a:stretch>
            <a:fillRect/>
          </a:stretch>
        </p:blipFill>
        <p:spPr>
          <a:xfrm>
            <a:off x="1466" y="0"/>
            <a:ext cx="6495429" cy="6858000"/>
          </a:xfrm>
          <a:prstGeom prst="rect">
            <a:avLst/>
          </a:prstGeom>
        </p:spPr>
      </p:pic>
      <p:pic>
        <p:nvPicPr>
          <p:cNvPr id="8" name="Image 7">
            <a:extLst>
              <a:ext uri="{FF2B5EF4-FFF2-40B4-BE49-F238E27FC236}">
                <a16:creationId xmlns:a16="http://schemas.microsoft.com/office/drawing/2014/main" id="{3EBF01C2-FD85-4BE1-AE4F-BBD1061E6087}"/>
              </a:ext>
            </a:extLst>
          </p:cNvPr>
          <p:cNvPicPr>
            <a:picLocks noChangeAspect="1"/>
          </p:cNvPicPr>
          <p:nvPr/>
        </p:nvPicPr>
        <p:blipFill>
          <a:blip r:embed="rId3"/>
          <a:stretch>
            <a:fillRect/>
          </a:stretch>
        </p:blipFill>
        <p:spPr>
          <a:xfrm>
            <a:off x="6495429" y="0"/>
            <a:ext cx="5408735" cy="6991779"/>
          </a:xfrm>
          <a:prstGeom prst="rect">
            <a:avLst/>
          </a:prstGeom>
        </p:spPr>
      </p:pic>
    </p:spTree>
    <p:extLst>
      <p:ext uri="{BB962C8B-B14F-4D97-AF65-F5344CB8AC3E}">
        <p14:creationId xmlns:p14="http://schemas.microsoft.com/office/powerpoint/2010/main" val="2550519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Marcelino propose un changement de vision pour le jeu de l'OM">
            <a:extLst>
              <a:ext uri="{FF2B5EF4-FFF2-40B4-BE49-F238E27FC236}">
                <a16:creationId xmlns:a16="http://schemas.microsoft.com/office/drawing/2014/main" id="{47505D72-7CEF-B61A-CA81-BB197D85CE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12019"/>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OM – Longoria explique le rôle de Mehdi Benatia | OneFootball">
            <a:extLst>
              <a:ext uri="{FF2B5EF4-FFF2-40B4-BE49-F238E27FC236}">
                <a16:creationId xmlns:a16="http://schemas.microsoft.com/office/drawing/2014/main" id="{1BA8FD28-4ACB-2322-A968-B85E19D48D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8657"/>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3078" name="Picture 6" descr="OM : Igor Tudor nommé entraîneur">
            <a:extLst>
              <a:ext uri="{FF2B5EF4-FFF2-40B4-BE49-F238E27FC236}">
                <a16:creationId xmlns:a16="http://schemas.microsoft.com/office/drawing/2014/main" id="{F47FE562-FAD1-3387-2A09-CBA3AFEC9E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48" r="-3" b="37925"/>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résentation de Gattuso à l'OM : « Il faut avoir les épaules larges pour la  pression »... Revivez la conférence de presse avec nous…">
            <a:extLst>
              <a:ext uri="{FF2B5EF4-FFF2-40B4-BE49-F238E27FC236}">
                <a16:creationId xmlns:a16="http://schemas.microsoft.com/office/drawing/2014/main" id="{8E182940-0A4D-6DE9-7B91-AF5017416C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764"/>
          <a:stretch/>
        </p:blipFill>
        <p:spPr bwMode="auto">
          <a:xfrm>
            <a:off x="1" y="4065775"/>
            <a:ext cx="5001186" cy="2792224"/>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3084">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341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ocès de l'affaire Laporte-Altrad : les prevenus et la chronologie -  L'Équipe">
            <a:extLst>
              <a:ext uri="{FF2B5EF4-FFF2-40B4-BE49-F238E27FC236}">
                <a16:creationId xmlns:a16="http://schemas.microsoft.com/office/drawing/2014/main" id="{2F159D0B-08A7-D2BD-459C-05BE969D52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158" b="6936"/>
          <a:stretch/>
        </p:blipFill>
        <p:spPr bwMode="auto">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noFill/>
          <a:effectLst>
            <a:outerShdw blurRad="381000" dist="1524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907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E3B6D40F-9BD9-0ABD-0648-82E94DCCF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0"/>
            <a:ext cx="6191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373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a:extLst>
              <a:ext uri="{FF2B5EF4-FFF2-40B4-BE49-F238E27FC236}">
                <a16:creationId xmlns:a16="http://schemas.microsoft.com/office/drawing/2014/main" id="{93F602B5-FF73-2ACC-A8C0-00A0C47B7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76" r="1" b="2523"/>
          <a:stretch/>
        </p:blipFill>
        <p:spPr bwMode="auto">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223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5" name="Rectangle 5"/>
          <p:cNvSpPr>
            <a:spLocks noChangeArrowheads="1"/>
          </p:cNvSpPr>
          <p:nvPr/>
        </p:nvSpPr>
        <p:spPr bwMode="auto">
          <a:xfrm>
            <a:off x="4470043" y="518140"/>
            <a:ext cx="6192837"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eaLnBrk="1" hangingPunct="1">
              <a:defRPr/>
            </a:pPr>
            <a:r>
              <a:rPr lang="fr-FR" sz="3600" b="1" i="1" dirty="0" err="1">
                <a:solidFill>
                  <a:schemeClr val="tx2"/>
                </a:solidFill>
                <a:effectLst>
                  <a:outerShdw blurRad="38100" dist="38100" dir="2700000" algn="tl">
                    <a:srgbClr val="000000"/>
                  </a:outerShdw>
                </a:effectLst>
                <a:latin typeface="Arial" charset="0"/>
              </a:rPr>
              <a:t>Understanding</a:t>
            </a:r>
            <a:r>
              <a:rPr lang="fr-FR" sz="3600" b="1" i="1" dirty="0">
                <a:solidFill>
                  <a:schemeClr val="tx2"/>
                </a:solidFill>
                <a:effectLst>
                  <a:outerShdw blurRad="38100" dist="38100" dir="2700000" algn="tl">
                    <a:srgbClr val="000000"/>
                  </a:outerShdw>
                </a:effectLst>
                <a:latin typeface="Arial" charset="0"/>
              </a:rPr>
              <a:t> the </a:t>
            </a:r>
            <a:r>
              <a:rPr lang="fr-FR" sz="3600" b="1" i="1" dirty="0" err="1">
                <a:solidFill>
                  <a:schemeClr val="tx2"/>
                </a:solidFill>
                <a:effectLst>
                  <a:outerShdw blurRad="38100" dist="38100" dir="2700000" algn="tl">
                    <a:srgbClr val="000000"/>
                  </a:outerShdw>
                </a:effectLst>
                <a:latin typeface="Arial" charset="0"/>
              </a:rPr>
              <a:t>Meaning</a:t>
            </a:r>
            <a:r>
              <a:rPr lang="fr-FR" sz="3600" b="1" i="1" dirty="0">
                <a:solidFill>
                  <a:schemeClr val="tx2"/>
                </a:solidFill>
                <a:effectLst>
                  <a:outerShdw blurRad="38100" dist="38100" dir="2700000" algn="tl">
                    <a:srgbClr val="000000"/>
                  </a:outerShdw>
                </a:effectLst>
                <a:latin typeface="Arial" charset="0"/>
              </a:rPr>
              <a:t> of Performance ?</a:t>
            </a:r>
            <a:r>
              <a:rPr lang="fr-FR" sz="3600" dirty="0">
                <a:solidFill>
                  <a:schemeClr val="tx2"/>
                </a:solidFill>
                <a:effectLst>
                  <a:outerShdw blurRad="38100" dist="38100" dir="2700000" algn="tl">
                    <a:srgbClr val="000000"/>
                  </a:outerShdw>
                </a:effectLst>
                <a:latin typeface="Arial" charset="0"/>
              </a:rPr>
              <a:t> </a:t>
            </a:r>
            <a:endParaRPr lang="fr-FR" sz="4000" dirty="0">
              <a:solidFill>
                <a:schemeClr val="tx2"/>
              </a:solidFill>
              <a:effectLst>
                <a:outerShdw blurRad="38100" dist="38100" dir="2700000" algn="tl">
                  <a:srgbClr val="000000"/>
                </a:outerShdw>
              </a:effectLst>
              <a:latin typeface="Arial" charset="0"/>
            </a:endParaRPr>
          </a:p>
        </p:txBody>
      </p:sp>
      <p:sp>
        <p:nvSpPr>
          <p:cNvPr id="8195" name="Oval 6"/>
          <p:cNvSpPr>
            <a:spLocks noChangeArrowheads="1"/>
          </p:cNvSpPr>
          <p:nvPr/>
        </p:nvSpPr>
        <p:spPr bwMode="auto">
          <a:xfrm>
            <a:off x="1919288" y="2133600"/>
            <a:ext cx="3168650" cy="15113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Verdana" panose="020B0604030504040204" pitchFamily="34" charset="0"/>
              </a:rPr>
              <a:t>Event</a:t>
            </a:r>
          </a:p>
          <a:p>
            <a:pPr algn="ctr" eaLnBrk="1" hangingPunct="1">
              <a:spcBef>
                <a:spcPct val="0"/>
              </a:spcBef>
              <a:buClrTx/>
              <a:buSzTx/>
              <a:buFontTx/>
              <a:buNone/>
            </a:pPr>
            <a:r>
              <a:rPr lang="fr-FR" altLang="fr-FR" sz="1800" b="1">
                <a:latin typeface="Verdana" panose="020B0604030504040204" pitchFamily="34" charset="0"/>
              </a:rPr>
              <a:t>Internal Measure</a:t>
            </a:r>
          </a:p>
          <a:p>
            <a:pPr algn="ctr" eaLnBrk="1" hangingPunct="1">
              <a:spcBef>
                <a:spcPct val="0"/>
              </a:spcBef>
              <a:buClrTx/>
              <a:buSzTx/>
              <a:buFontTx/>
              <a:buNone/>
            </a:pPr>
            <a:r>
              <a:rPr lang="fr-FR" altLang="fr-FR" sz="1800" b="1">
                <a:latin typeface="Verdana" panose="020B0604030504040204" pitchFamily="34" charset="0"/>
              </a:rPr>
              <a:t>P.A.P.E.R</a:t>
            </a:r>
          </a:p>
          <a:p>
            <a:pPr algn="ctr" eaLnBrk="1" hangingPunct="1">
              <a:spcBef>
                <a:spcPct val="0"/>
              </a:spcBef>
              <a:buClrTx/>
              <a:buSzTx/>
              <a:buFontTx/>
              <a:buNone/>
            </a:pPr>
            <a:r>
              <a:rPr lang="fr-FR" altLang="fr-FR" sz="1800" b="1">
                <a:latin typeface="Verdana" panose="020B0604030504040204" pitchFamily="34" charset="0"/>
              </a:rPr>
              <a:t>Test</a:t>
            </a:r>
          </a:p>
        </p:txBody>
      </p:sp>
      <p:sp>
        <p:nvSpPr>
          <p:cNvPr id="8196" name="Rectangle 7"/>
          <p:cNvSpPr>
            <a:spLocks noChangeArrowheads="1"/>
          </p:cNvSpPr>
          <p:nvPr/>
        </p:nvSpPr>
        <p:spPr bwMode="auto">
          <a:xfrm>
            <a:off x="3974648" y="4724402"/>
            <a:ext cx="1800225"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Verdana" panose="020B0604030504040204" pitchFamily="34" charset="0"/>
              </a:rPr>
              <a:t>Sponsoring</a:t>
            </a:r>
          </a:p>
          <a:p>
            <a:pPr algn="ctr" eaLnBrk="1" hangingPunct="1">
              <a:spcBef>
                <a:spcPct val="0"/>
              </a:spcBef>
              <a:buClrTx/>
              <a:buSzTx/>
              <a:buFontTx/>
              <a:buNone/>
            </a:pPr>
            <a:r>
              <a:rPr lang="fr-FR" altLang="fr-FR" sz="1800" b="1">
                <a:latin typeface="Verdana" panose="020B0604030504040204" pitchFamily="34" charset="0"/>
              </a:rPr>
              <a:t>Efficiency</a:t>
            </a:r>
          </a:p>
          <a:p>
            <a:pPr algn="ctr" eaLnBrk="1" hangingPunct="1">
              <a:spcBef>
                <a:spcPct val="0"/>
              </a:spcBef>
              <a:buClrTx/>
              <a:buSzTx/>
              <a:buFontTx/>
              <a:buNone/>
            </a:pPr>
            <a:r>
              <a:rPr lang="fr-FR" altLang="fr-FR" sz="1800" b="1">
                <a:latin typeface="Verdana" panose="020B0604030504040204" pitchFamily="34" charset="0"/>
              </a:rPr>
              <a:t>(Partners)</a:t>
            </a:r>
          </a:p>
        </p:txBody>
      </p:sp>
      <p:sp>
        <p:nvSpPr>
          <p:cNvPr id="8197" name="Rectangle 8"/>
          <p:cNvSpPr>
            <a:spLocks noChangeArrowheads="1"/>
          </p:cNvSpPr>
          <p:nvPr/>
        </p:nvSpPr>
        <p:spPr bwMode="auto">
          <a:xfrm>
            <a:off x="2029961" y="4724402"/>
            <a:ext cx="1800225"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Verdana" panose="020B0604030504040204" pitchFamily="34" charset="0"/>
              </a:rPr>
              <a:t>PR Efficiency</a:t>
            </a:r>
          </a:p>
          <a:p>
            <a:pPr algn="ctr" eaLnBrk="1" hangingPunct="1">
              <a:spcBef>
                <a:spcPct val="0"/>
              </a:spcBef>
              <a:buClrTx/>
              <a:buSzTx/>
              <a:buFontTx/>
              <a:buNone/>
            </a:pPr>
            <a:r>
              <a:rPr lang="fr-FR" altLang="fr-FR" sz="1800" b="1">
                <a:latin typeface="Verdana" panose="020B0604030504040204" pitchFamily="34" charset="0"/>
              </a:rPr>
              <a:t>(Partners)</a:t>
            </a:r>
          </a:p>
        </p:txBody>
      </p:sp>
      <p:sp>
        <p:nvSpPr>
          <p:cNvPr id="8198" name="Rectangle 9"/>
          <p:cNvSpPr>
            <a:spLocks noChangeArrowheads="1"/>
          </p:cNvSpPr>
          <p:nvPr/>
        </p:nvSpPr>
        <p:spPr bwMode="auto">
          <a:xfrm>
            <a:off x="6024564" y="2060576"/>
            <a:ext cx="1800225" cy="14398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i="1">
                <a:latin typeface="Verdana" panose="020B0604030504040204" pitchFamily="34" charset="0"/>
              </a:rPr>
              <a:t>Event</a:t>
            </a:r>
          </a:p>
          <a:p>
            <a:pPr algn="ctr" eaLnBrk="1" hangingPunct="1">
              <a:spcBef>
                <a:spcPct val="0"/>
              </a:spcBef>
              <a:buClrTx/>
              <a:buSzTx/>
              <a:buFontTx/>
              <a:buNone/>
            </a:pPr>
            <a:r>
              <a:rPr lang="fr-FR" altLang="fr-FR" sz="1800" b="1" i="1">
                <a:latin typeface="Verdana" panose="020B0604030504040204" pitchFamily="34" charset="0"/>
              </a:rPr>
              <a:t>Reputation</a:t>
            </a:r>
          </a:p>
          <a:p>
            <a:pPr algn="ctr" eaLnBrk="1" hangingPunct="1">
              <a:spcBef>
                <a:spcPct val="0"/>
              </a:spcBef>
              <a:buClrTx/>
              <a:buSzTx/>
              <a:buFontTx/>
              <a:buNone/>
            </a:pPr>
            <a:r>
              <a:rPr lang="fr-FR" altLang="fr-FR" sz="1800" b="1" i="1">
                <a:latin typeface="Verdana" panose="020B0604030504040204" pitchFamily="34" charset="0"/>
                <a:sym typeface="Wingdings" panose="05000000000000000000" pitchFamily="2" charset="2"/>
              </a:rPr>
              <a:t></a:t>
            </a:r>
          </a:p>
          <a:p>
            <a:pPr algn="ctr" eaLnBrk="1" hangingPunct="1">
              <a:spcBef>
                <a:spcPct val="0"/>
              </a:spcBef>
              <a:buClrTx/>
              <a:buSzTx/>
              <a:buFontTx/>
              <a:buNone/>
            </a:pPr>
            <a:r>
              <a:rPr lang="fr-FR" altLang="fr-FR" sz="1800" b="1" i="1">
                <a:latin typeface="Verdana" panose="020B0604030504040204" pitchFamily="34" charset="0"/>
                <a:sym typeface="Wingdings" panose="05000000000000000000" pitchFamily="2" charset="2"/>
              </a:rPr>
              <a:t>Performance</a:t>
            </a:r>
          </a:p>
          <a:p>
            <a:pPr algn="ctr" eaLnBrk="1" hangingPunct="1">
              <a:spcBef>
                <a:spcPct val="0"/>
              </a:spcBef>
              <a:buClrTx/>
              <a:buSzTx/>
              <a:buFontTx/>
              <a:buNone/>
            </a:pPr>
            <a:endParaRPr lang="fr-FR" altLang="fr-FR" sz="1800">
              <a:latin typeface="Verdana" panose="020B0604030504040204" pitchFamily="34" charset="0"/>
              <a:sym typeface="Wingdings" panose="05000000000000000000" pitchFamily="2" charset="2"/>
            </a:endParaRPr>
          </a:p>
        </p:txBody>
      </p:sp>
      <p:sp>
        <p:nvSpPr>
          <p:cNvPr id="8199" name="Rectangle 10"/>
          <p:cNvSpPr>
            <a:spLocks noChangeArrowheads="1"/>
          </p:cNvSpPr>
          <p:nvPr/>
        </p:nvSpPr>
        <p:spPr bwMode="auto">
          <a:xfrm>
            <a:off x="5917747" y="4724402"/>
            <a:ext cx="2376488" cy="12969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Verdana" panose="020B0604030504040204" pitchFamily="34" charset="0"/>
              </a:rPr>
              <a:t>Institutional</a:t>
            </a:r>
          </a:p>
          <a:p>
            <a:pPr algn="ctr" eaLnBrk="1" hangingPunct="1">
              <a:spcBef>
                <a:spcPct val="0"/>
              </a:spcBef>
              <a:buClrTx/>
              <a:buSzTx/>
              <a:buFontTx/>
              <a:buNone/>
            </a:pPr>
            <a:r>
              <a:rPr lang="fr-FR" altLang="fr-FR" sz="1800" b="1">
                <a:latin typeface="Verdana" panose="020B0604030504040204" pitchFamily="34" charset="0"/>
              </a:rPr>
              <a:t>Performance</a:t>
            </a:r>
          </a:p>
          <a:p>
            <a:pPr algn="ctr" eaLnBrk="1" hangingPunct="1">
              <a:spcBef>
                <a:spcPct val="0"/>
              </a:spcBef>
              <a:buClrTx/>
              <a:buSzTx/>
              <a:buFontTx/>
              <a:buNone/>
            </a:pPr>
            <a:endParaRPr lang="fr-FR" altLang="fr-FR" sz="1800">
              <a:latin typeface="Verdana" panose="020B0604030504040204" pitchFamily="34" charset="0"/>
            </a:endParaRPr>
          </a:p>
        </p:txBody>
      </p:sp>
      <p:sp>
        <p:nvSpPr>
          <p:cNvPr id="8200" name="Rectangle 11"/>
          <p:cNvSpPr>
            <a:spLocks noChangeArrowheads="1"/>
          </p:cNvSpPr>
          <p:nvPr/>
        </p:nvSpPr>
        <p:spPr bwMode="auto">
          <a:xfrm>
            <a:off x="8438698" y="4724402"/>
            <a:ext cx="1800225"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Verdana" panose="020B0604030504040204" pitchFamily="34" charset="0"/>
              </a:rPr>
              <a:t>Media</a:t>
            </a:r>
          </a:p>
          <a:p>
            <a:pPr algn="ctr" eaLnBrk="1" hangingPunct="1">
              <a:spcBef>
                <a:spcPct val="0"/>
              </a:spcBef>
              <a:buClrTx/>
              <a:buSzTx/>
              <a:buFontTx/>
              <a:buNone/>
            </a:pPr>
            <a:r>
              <a:rPr lang="fr-FR" altLang="fr-FR" sz="1800" b="1">
                <a:latin typeface="Verdana" panose="020B0604030504040204" pitchFamily="34" charset="0"/>
              </a:rPr>
              <a:t>Performance</a:t>
            </a:r>
          </a:p>
        </p:txBody>
      </p:sp>
      <p:sp>
        <p:nvSpPr>
          <p:cNvPr id="8201" name="AutoShape 12"/>
          <p:cNvSpPr>
            <a:spLocks noChangeArrowheads="1"/>
          </p:cNvSpPr>
          <p:nvPr/>
        </p:nvSpPr>
        <p:spPr bwMode="auto">
          <a:xfrm>
            <a:off x="8256588" y="1916113"/>
            <a:ext cx="2411412" cy="1873250"/>
          </a:xfrm>
          <a:prstGeom prst="star8">
            <a:avLst>
              <a:gd name="adj" fmla="val 382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i="1">
                <a:latin typeface="Verdana" panose="020B0604030504040204" pitchFamily="34" charset="0"/>
              </a:rPr>
              <a:t>Brand </a:t>
            </a:r>
          </a:p>
          <a:p>
            <a:pPr algn="ctr" eaLnBrk="1" hangingPunct="1">
              <a:spcBef>
                <a:spcPct val="0"/>
              </a:spcBef>
              <a:buClrTx/>
              <a:buSzTx/>
              <a:buFontTx/>
              <a:buNone/>
            </a:pPr>
            <a:r>
              <a:rPr lang="fr-FR" altLang="fr-FR" sz="1800" b="1" i="1">
                <a:latin typeface="Verdana" panose="020B0604030504040204" pitchFamily="34" charset="0"/>
              </a:rPr>
              <a:t>Exploitation ?</a:t>
            </a:r>
          </a:p>
        </p:txBody>
      </p:sp>
      <p:sp>
        <p:nvSpPr>
          <p:cNvPr id="8202" name="Text Box 13"/>
          <p:cNvSpPr txBox="1">
            <a:spLocks noChangeArrowheads="1"/>
          </p:cNvSpPr>
          <p:nvPr/>
        </p:nvSpPr>
        <p:spPr bwMode="auto">
          <a:xfrm>
            <a:off x="2172834" y="6198393"/>
            <a:ext cx="7489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latin typeface="Verdana" panose="020B0604030504040204" pitchFamily="34" charset="0"/>
              </a:rPr>
              <a:t>Stakeholders Performance</a:t>
            </a:r>
          </a:p>
        </p:txBody>
      </p:sp>
      <p:sp>
        <p:nvSpPr>
          <p:cNvPr id="8203" name="Text Box 14"/>
          <p:cNvSpPr txBox="1">
            <a:spLocks noChangeArrowheads="1"/>
          </p:cNvSpPr>
          <p:nvPr/>
        </p:nvSpPr>
        <p:spPr bwMode="auto">
          <a:xfrm>
            <a:off x="2279651" y="1628776"/>
            <a:ext cx="7489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latin typeface="Verdana" panose="020B0604030504040204" pitchFamily="34" charset="0"/>
              </a:rPr>
              <a:t>Shareholders performance</a:t>
            </a:r>
          </a:p>
        </p:txBody>
      </p:sp>
      <p:sp>
        <p:nvSpPr>
          <p:cNvPr id="8204" name="Line 15"/>
          <p:cNvSpPr>
            <a:spLocks noChangeShapeType="1"/>
          </p:cNvSpPr>
          <p:nvPr/>
        </p:nvSpPr>
        <p:spPr bwMode="auto">
          <a:xfrm flipH="1">
            <a:off x="3000376" y="3644900"/>
            <a:ext cx="358775" cy="10795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5" name="Line 16"/>
          <p:cNvSpPr>
            <a:spLocks noChangeShapeType="1"/>
          </p:cNvSpPr>
          <p:nvPr/>
        </p:nvSpPr>
        <p:spPr bwMode="auto">
          <a:xfrm>
            <a:off x="4224338" y="3573464"/>
            <a:ext cx="576262" cy="115093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6" name="Line 17"/>
          <p:cNvSpPr>
            <a:spLocks noChangeShapeType="1"/>
          </p:cNvSpPr>
          <p:nvPr/>
        </p:nvSpPr>
        <p:spPr bwMode="auto">
          <a:xfrm>
            <a:off x="4800600" y="3357564"/>
            <a:ext cx="1295400" cy="136683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7" name="Line 18"/>
          <p:cNvSpPr>
            <a:spLocks noChangeShapeType="1"/>
          </p:cNvSpPr>
          <p:nvPr/>
        </p:nvSpPr>
        <p:spPr bwMode="auto">
          <a:xfrm>
            <a:off x="5016501" y="3141664"/>
            <a:ext cx="3311525" cy="158273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8" name="Line 19"/>
          <p:cNvSpPr>
            <a:spLocks noChangeShapeType="1"/>
          </p:cNvSpPr>
          <p:nvPr/>
        </p:nvSpPr>
        <p:spPr bwMode="auto">
          <a:xfrm>
            <a:off x="5087939" y="2852738"/>
            <a:ext cx="9366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9" name="Line 20"/>
          <p:cNvSpPr>
            <a:spLocks noChangeShapeType="1"/>
          </p:cNvSpPr>
          <p:nvPr/>
        </p:nvSpPr>
        <p:spPr bwMode="auto">
          <a:xfrm>
            <a:off x="7824789" y="2852738"/>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10" name="Rectangle 21"/>
          <p:cNvSpPr>
            <a:spLocks noChangeArrowheads="1"/>
          </p:cNvSpPr>
          <p:nvPr/>
        </p:nvSpPr>
        <p:spPr bwMode="auto">
          <a:xfrm>
            <a:off x="1774826" y="476250"/>
            <a:ext cx="1800225" cy="86518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dirty="0">
                <a:solidFill>
                  <a:srgbClr val="000000"/>
                </a:solidFill>
                <a:latin typeface="Verdana" panose="020B0604030504040204" pitchFamily="34" charset="0"/>
              </a:rPr>
              <a:t>Athletes</a:t>
            </a:r>
          </a:p>
          <a:p>
            <a:pPr algn="ctr" eaLnBrk="1" hangingPunct="1">
              <a:spcBef>
                <a:spcPct val="0"/>
              </a:spcBef>
              <a:buClrTx/>
              <a:buSzTx/>
              <a:buFontTx/>
              <a:buNone/>
            </a:pPr>
            <a:r>
              <a:rPr lang="fr-FR" altLang="fr-FR" sz="1800" b="1" dirty="0">
                <a:solidFill>
                  <a:srgbClr val="000000"/>
                </a:solidFill>
                <a:latin typeface="Verdana" panose="020B0604030504040204" pitchFamily="34" charset="0"/>
              </a:rPr>
              <a:t>Performance</a:t>
            </a:r>
          </a:p>
        </p:txBody>
      </p:sp>
      <p:sp>
        <p:nvSpPr>
          <p:cNvPr id="8211" name="Line 22"/>
          <p:cNvSpPr>
            <a:spLocks noChangeShapeType="1"/>
          </p:cNvSpPr>
          <p:nvPr/>
        </p:nvSpPr>
        <p:spPr bwMode="auto">
          <a:xfrm>
            <a:off x="2279650" y="1341438"/>
            <a:ext cx="431800" cy="863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12" name="Line 23"/>
          <p:cNvSpPr>
            <a:spLocks noChangeShapeType="1"/>
          </p:cNvSpPr>
          <p:nvPr/>
        </p:nvSpPr>
        <p:spPr bwMode="auto">
          <a:xfrm flipH="1" flipV="1">
            <a:off x="2782889" y="1341438"/>
            <a:ext cx="433387" cy="792162"/>
          </a:xfrm>
          <a:prstGeom prst="line">
            <a:avLst/>
          </a:prstGeom>
          <a:noFill/>
          <a:ln w="9525"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 name="Rectangle 8">
            <a:extLst>
              <a:ext uri="{FF2B5EF4-FFF2-40B4-BE49-F238E27FC236}">
                <a16:creationId xmlns:a16="http://schemas.microsoft.com/office/drawing/2014/main" id="{F3556495-95C4-4E84-9AF9-F4E88ACB83EA}"/>
              </a:ext>
            </a:extLst>
          </p:cNvPr>
          <p:cNvSpPr>
            <a:spLocks noChangeArrowheads="1"/>
          </p:cNvSpPr>
          <p:nvPr/>
        </p:nvSpPr>
        <p:spPr bwMode="auto">
          <a:xfrm>
            <a:off x="380385" y="4724400"/>
            <a:ext cx="1543472"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Verdana" panose="020B0604030504040204" pitchFamily="34" charset="0"/>
              </a:rPr>
              <a:t>FAN</a:t>
            </a:r>
          </a:p>
          <a:p>
            <a:pPr algn="ctr" eaLnBrk="1" hangingPunct="1">
              <a:spcBef>
                <a:spcPct val="0"/>
              </a:spcBef>
              <a:buClrTx/>
              <a:buSzTx/>
              <a:buFontTx/>
              <a:buNone/>
            </a:pPr>
            <a:r>
              <a:rPr lang="fr-FR" altLang="fr-FR" sz="1800" b="1" dirty="0" err="1">
                <a:latin typeface="Verdana" panose="020B0604030504040204" pitchFamily="34" charset="0"/>
              </a:rPr>
              <a:t>Experience</a:t>
            </a:r>
            <a:endParaRPr lang="fr-FR" altLang="fr-FR" sz="1800" b="1" dirty="0">
              <a:latin typeface="Verdana" panose="020B0604030504040204" pitchFamily="34" charset="0"/>
            </a:endParaRPr>
          </a:p>
        </p:txBody>
      </p:sp>
      <p:sp>
        <p:nvSpPr>
          <p:cNvPr id="22" name="Line 15">
            <a:extLst>
              <a:ext uri="{FF2B5EF4-FFF2-40B4-BE49-F238E27FC236}">
                <a16:creationId xmlns:a16="http://schemas.microsoft.com/office/drawing/2014/main" id="{9F215084-112F-4ED7-895A-AA121ED6D3A4}"/>
              </a:ext>
            </a:extLst>
          </p:cNvPr>
          <p:cNvSpPr>
            <a:spLocks noChangeShapeType="1"/>
          </p:cNvSpPr>
          <p:nvPr/>
        </p:nvSpPr>
        <p:spPr bwMode="auto">
          <a:xfrm flipH="1">
            <a:off x="1165355" y="3357564"/>
            <a:ext cx="1114294" cy="135109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312B503-0AC8-432B-BDE8-4C1285220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2" y="408550"/>
            <a:ext cx="3683111" cy="2062542"/>
          </a:xfrm>
          <a:prstGeom prst="rect">
            <a:avLst/>
          </a:prstGeom>
        </p:spPr>
      </p:pic>
      <p:pic>
        <p:nvPicPr>
          <p:cNvPr id="10" name="Image 9">
            <a:extLst>
              <a:ext uri="{FF2B5EF4-FFF2-40B4-BE49-F238E27FC236}">
                <a16:creationId xmlns:a16="http://schemas.microsoft.com/office/drawing/2014/main" id="{BADF0E9F-FEA7-4F57-8F75-10404C521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092" y="358301"/>
            <a:ext cx="2416551" cy="2171836"/>
          </a:xfrm>
          <a:prstGeom prst="rect">
            <a:avLst/>
          </a:prstGeom>
        </p:spPr>
      </p:pic>
      <p:pic>
        <p:nvPicPr>
          <p:cNvPr id="3" name="Image 2">
            <a:extLst>
              <a:ext uri="{FF2B5EF4-FFF2-40B4-BE49-F238E27FC236}">
                <a16:creationId xmlns:a16="http://schemas.microsoft.com/office/drawing/2014/main" id="{9647C90B-0B5E-4806-A1E0-5827F348E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438" y="3006496"/>
            <a:ext cx="6770313" cy="3385159"/>
          </a:xfrm>
          <a:prstGeom prst="rect">
            <a:avLst/>
          </a:prstGeom>
        </p:spPr>
      </p:pic>
      <p:pic>
        <p:nvPicPr>
          <p:cNvPr id="6" name="Image 5">
            <a:extLst>
              <a:ext uri="{FF2B5EF4-FFF2-40B4-BE49-F238E27FC236}">
                <a16:creationId xmlns:a16="http://schemas.microsoft.com/office/drawing/2014/main" id="{773EBB32-C73F-4E7B-BDF8-2164CCE2DA46}"/>
              </a:ext>
            </a:extLst>
          </p:cNvPr>
          <p:cNvPicPr>
            <a:picLocks noChangeAspect="1"/>
          </p:cNvPicPr>
          <p:nvPr/>
        </p:nvPicPr>
        <p:blipFill>
          <a:blip r:embed="rId5"/>
          <a:stretch>
            <a:fillRect/>
          </a:stretch>
        </p:blipFill>
        <p:spPr>
          <a:xfrm>
            <a:off x="7853268" y="650351"/>
            <a:ext cx="3567362" cy="2655554"/>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pic>
        <p:nvPicPr>
          <p:cNvPr id="8" name="Image 7">
            <a:extLst>
              <a:ext uri="{FF2B5EF4-FFF2-40B4-BE49-F238E27FC236}">
                <a16:creationId xmlns:a16="http://schemas.microsoft.com/office/drawing/2014/main" id="{305338DE-873A-4AF3-BD81-C773FCD111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9046" y="4172622"/>
            <a:ext cx="3375283" cy="222768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0401CD-95D7-43CF-B293-388F9D395E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5353050" cy="6907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8" name="Image 2">
            <a:extLst>
              <a:ext uri="{FF2B5EF4-FFF2-40B4-BE49-F238E27FC236}">
                <a16:creationId xmlns:a16="http://schemas.microsoft.com/office/drawing/2014/main" id="{292BE52F-EBF8-4137-844C-59EC3EED0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951" y="0"/>
            <a:ext cx="5353050" cy="681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940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4EE58A7-0722-19A2-7F83-56A52968897E}"/>
              </a:ext>
            </a:extLst>
          </p:cNvPr>
          <p:cNvPicPr>
            <a:picLocks noChangeAspect="1"/>
          </p:cNvPicPr>
          <p:nvPr/>
        </p:nvPicPr>
        <p:blipFill>
          <a:blip r:embed="rId2"/>
          <a:stretch>
            <a:fillRect/>
          </a:stretch>
        </p:blipFill>
        <p:spPr>
          <a:xfrm>
            <a:off x="622549" y="733906"/>
            <a:ext cx="3122143" cy="2294775"/>
          </a:xfrm>
          <a:prstGeom prst="rect">
            <a:avLst/>
          </a:prstGeom>
        </p:spPr>
      </p:pic>
      <p:pic>
        <p:nvPicPr>
          <p:cNvPr id="7" name="Image 6">
            <a:extLst>
              <a:ext uri="{FF2B5EF4-FFF2-40B4-BE49-F238E27FC236}">
                <a16:creationId xmlns:a16="http://schemas.microsoft.com/office/drawing/2014/main" id="{366253D2-5D10-C9B6-772B-010E8CAC2B5D}"/>
              </a:ext>
            </a:extLst>
          </p:cNvPr>
          <p:cNvPicPr>
            <a:picLocks noChangeAspect="1"/>
          </p:cNvPicPr>
          <p:nvPr/>
        </p:nvPicPr>
        <p:blipFill>
          <a:blip r:embed="rId3"/>
          <a:stretch>
            <a:fillRect/>
          </a:stretch>
        </p:blipFill>
        <p:spPr>
          <a:xfrm>
            <a:off x="746332" y="3748194"/>
            <a:ext cx="2857377" cy="2471631"/>
          </a:xfrm>
          <a:prstGeom prst="rect">
            <a:avLst/>
          </a:prstGeom>
        </p:spPr>
      </p:pic>
      <p:pic>
        <p:nvPicPr>
          <p:cNvPr id="5" name="Image 4">
            <a:extLst>
              <a:ext uri="{FF2B5EF4-FFF2-40B4-BE49-F238E27FC236}">
                <a16:creationId xmlns:a16="http://schemas.microsoft.com/office/drawing/2014/main" id="{42F383F3-43FE-B931-3891-C7CD4F178FFD}"/>
              </a:ext>
            </a:extLst>
          </p:cNvPr>
          <p:cNvPicPr>
            <a:picLocks noChangeAspect="1"/>
          </p:cNvPicPr>
          <p:nvPr/>
        </p:nvPicPr>
        <p:blipFill>
          <a:blip r:embed="rId4"/>
          <a:stretch>
            <a:fillRect/>
          </a:stretch>
        </p:blipFill>
        <p:spPr>
          <a:xfrm>
            <a:off x="4381676" y="1593025"/>
            <a:ext cx="3252903" cy="3686009"/>
          </a:xfrm>
          <a:prstGeom prst="rect">
            <a:avLst/>
          </a:prstGeom>
        </p:spPr>
      </p:pic>
      <p:pic>
        <p:nvPicPr>
          <p:cNvPr id="3" name="Image 2">
            <a:extLst>
              <a:ext uri="{FF2B5EF4-FFF2-40B4-BE49-F238E27FC236}">
                <a16:creationId xmlns:a16="http://schemas.microsoft.com/office/drawing/2014/main" id="{A5FB2707-67B5-20C4-D16F-EC6FDC5CA401}"/>
              </a:ext>
            </a:extLst>
          </p:cNvPr>
          <p:cNvPicPr>
            <a:picLocks noChangeAspect="1"/>
          </p:cNvPicPr>
          <p:nvPr/>
        </p:nvPicPr>
        <p:blipFill>
          <a:blip r:embed="rId5"/>
          <a:stretch>
            <a:fillRect/>
          </a:stretch>
        </p:blipFill>
        <p:spPr>
          <a:xfrm>
            <a:off x="8313518" y="1931562"/>
            <a:ext cx="3252903" cy="3008935"/>
          </a:xfrm>
          <a:prstGeom prst="rect">
            <a:avLst/>
          </a:prstGeom>
        </p:spPr>
      </p:pic>
    </p:spTree>
    <p:extLst>
      <p:ext uri="{BB962C8B-B14F-4D97-AF65-F5344CB8AC3E}">
        <p14:creationId xmlns:p14="http://schemas.microsoft.com/office/powerpoint/2010/main" val="2290554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ntoine VAYER 📸🖋️ on X: &quot;Moretton pour ses parjures au Sénat sur le  demi-demi-million 💰 de salaire @AOC1978, la ministre millionnaire presque  la plus riche du gouvernement qui vire les étudiants pauvres">
            <a:extLst>
              <a:ext uri="{FF2B5EF4-FFF2-40B4-BE49-F238E27FC236}">
                <a16:creationId xmlns:a16="http://schemas.microsoft.com/office/drawing/2014/main" id="{2D6CC5EB-E318-D5A7-F3AC-C013203F0C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93" b="-1"/>
          <a:stretch/>
        </p:blipFill>
        <p:spPr bwMode="auto">
          <a:xfrm>
            <a:off x="-1" y="10"/>
            <a:ext cx="737005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0E51E591-4035-5F3C-21B5-8329C2F67964}"/>
              </a:ext>
            </a:extLst>
          </p:cNvPr>
          <p:cNvPicPr>
            <a:picLocks noChangeAspect="1"/>
          </p:cNvPicPr>
          <p:nvPr/>
        </p:nvPicPr>
        <p:blipFill rotWithShape="1">
          <a:blip r:embed="rId3"/>
          <a:srcRect t="20468" r="-3" b="1634"/>
          <a:stretch/>
        </p:blipFill>
        <p:spPr>
          <a:xfrm>
            <a:off x="7534656" y="1"/>
            <a:ext cx="4657344" cy="3346704"/>
          </a:xfrm>
          <a:prstGeom prst="rect">
            <a:avLst/>
          </a:prstGeom>
        </p:spPr>
      </p:pic>
      <p:pic>
        <p:nvPicPr>
          <p:cNvPr id="4100" name="Picture 4" descr="Les députés devraient signaler Moretton pour &quot;parjure&quot; après son audition à  l'Assemblée, Diallo aussi dans le collimateur">
            <a:extLst>
              <a:ext uri="{FF2B5EF4-FFF2-40B4-BE49-F238E27FC236}">
                <a16:creationId xmlns:a16="http://schemas.microsoft.com/office/drawing/2014/main" id="{38B480F8-C37A-3D0A-78CB-8060F2A9E0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86" r="1234" b="-2"/>
          <a:stretch/>
        </p:blipFill>
        <p:spPr bwMode="auto">
          <a:xfrm>
            <a:off x="7534654" y="3511296"/>
            <a:ext cx="4657346" cy="33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570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jokovid - Diário do Sertão">
            <a:extLst>
              <a:ext uri="{FF2B5EF4-FFF2-40B4-BE49-F238E27FC236}">
                <a16:creationId xmlns:a16="http://schemas.microsoft.com/office/drawing/2014/main" id="{06F1B60C-2C3E-46F3-98EB-C3409A8EB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7080" y="1417670"/>
            <a:ext cx="3483247" cy="40868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a:extLst>
              <a:ext uri="{FF2B5EF4-FFF2-40B4-BE49-F238E27FC236}">
                <a16:creationId xmlns:a16="http://schemas.microsoft.com/office/drawing/2014/main" id="{7B05C71E-D37D-4F3C-9140-47790F418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65" y="1557629"/>
            <a:ext cx="3157479" cy="394684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a:extLst>
              <a:ext uri="{FF2B5EF4-FFF2-40B4-BE49-F238E27FC236}">
                <a16:creationId xmlns:a16="http://schemas.microsoft.com/office/drawing/2014/main" id="{8CC055EA-FBAD-4F51-BC76-584D026E6A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6527" y="1142465"/>
            <a:ext cx="5021673" cy="45730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a:extLst>
              <a:ext uri="{FF2B5EF4-FFF2-40B4-BE49-F238E27FC236}">
                <a16:creationId xmlns:a16="http://schemas.microsoft.com/office/drawing/2014/main" id="{CD010F97-C773-D190-1F3F-CA0BC744A1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13" r="14239"/>
          <a:stretch/>
        </p:blipFill>
        <p:spPr bwMode="auto">
          <a:xfrm rot="16200000">
            <a:off x="2667000" y="-2667000"/>
            <a:ext cx="6858000" cy="121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590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age 6">
            <a:extLst>
              <a:ext uri="{FF2B5EF4-FFF2-40B4-BE49-F238E27FC236}">
                <a16:creationId xmlns:a16="http://schemas.microsoft.com/office/drawing/2014/main" id="{10AF2DB1-4E7F-45F5-A656-C4A1F6F9F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24014" y="321733"/>
            <a:ext cx="3549487" cy="22361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ootball: Netflix déballe le linge sale de la FIFA - Le Matin">
            <a:extLst>
              <a:ext uri="{FF2B5EF4-FFF2-40B4-BE49-F238E27FC236}">
                <a16:creationId xmlns:a16="http://schemas.microsoft.com/office/drawing/2014/main" id="{6369752D-C718-98EA-EEE5-1CC54DACF26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21228" y="313080"/>
            <a:ext cx="2262279" cy="22622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FA Uncovered : le documentaire choc du géant Netflix sur la Coupe du  monde au Qatar - YouTube">
            <a:extLst>
              <a:ext uri="{FF2B5EF4-FFF2-40B4-BE49-F238E27FC236}">
                <a16:creationId xmlns:a16="http://schemas.microsoft.com/office/drawing/2014/main" id="{82EDF9F8-C5B7-4C27-A017-0FC9B51E5EE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2565" y="3006496"/>
            <a:ext cx="6018060" cy="3385159"/>
          </a:xfrm>
          <a:prstGeom prst="rect">
            <a:avLst/>
          </a:prstGeom>
          <a:noFill/>
          <a:extLst>
            <a:ext uri="{909E8E84-426E-40DD-AFC4-6F175D3DCCD1}">
              <a14:hiddenFill xmlns:a14="http://schemas.microsoft.com/office/drawing/2010/main">
                <a:solidFill>
                  <a:srgbClr val="FFFFFF"/>
                </a:solidFill>
              </a14:hiddenFill>
            </a:ext>
          </a:extLst>
        </p:spPr>
      </p:pic>
      <p:pic>
        <p:nvPicPr>
          <p:cNvPr id="33795" name="Image 7">
            <a:extLst>
              <a:ext uri="{FF2B5EF4-FFF2-40B4-BE49-F238E27FC236}">
                <a16:creationId xmlns:a16="http://schemas.microsoft.com/office/drawing/2014/main" id="{F5D673D4-445B-43F0-8F19-5CE91DC2C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853268" y="710776"/>
            <a:ext cx="3567362" cy="25347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5BCA8C98-2D25-40B2-58F6-EB3FAC5743F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942629" y="4172622"/>
            <a:ext cx="3388117" cy="222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804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BF5691A-48B0-46A0-9438-FB60A406CB7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25266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772C591-74B2-49FD-31C5-C909995126E5}"/>
              </a:ext>
            </a:extLst>
          </p:cNvPr>
          <p:cNvPicPr>
            <a:picLocks noChangeAspect="1"/>
          </p:cNvPicPr>
          <p:nvPr/>
        </p:nvPicPr>
        <p:blipFill>
          <a:blip r:embed="rId2"/>
          <a:stretch>
            <a:fillRect/>
          </a:stretch>
        </p:blipFill>
        <p:spPr>
          <a:xfrm>
            <a:off x="3482593" y="0"/>
            <a:ext cx="5226813" cy="6858000"/>
          </a:xfrm>
          <a:prstGeom prst="rect">
            <a:avLst/>
          </a:prstGeom>
        </p:spPr>
      </p:pic>
    </p:spTree>
    <p:extLst>
      <p:ext uri="{BB962C8B-B14F-4D97-AF65-F5344CB8AC3E}">
        <p14:creationId xmlns:p14="http://schemas.microsoft.com/office/powerpoint/2010/main" val="489546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0FDC813-3C0E-4086-9317-0A7D0385598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76325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2A1D843-D297-4B39-BD42-F73B7A51B36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26292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566989" y="2852738"/>
            <a:ext cx="1512887"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a:t>FACILITIES</a:t>
            </a:r>
          </a:p>
          <a:p>
            <a:pPr algn="ctr" eaLnBrk="1" hangingPunct="1">
              <a:spcBef>
                <a:spcPct val="0"/>
              </a:spcBef>
              <a:buClrTx/>
              <a:buSzTx/>
              <a:buFontTx/>
              <a:buNone/>
            </a:pPr>
            <a:r>
              <a:rPr lang="fr-FR" altLang="fr-FR" sz="1600"/>
              <a:t>STADIUM</a:t>
            </a:r>
          </a:p>
          <a:p>
            <a:pPr algn="ctr" eaLnBrk="1" hangingPunct="1">
              <a:spcBef>
                <a:spcPct val="0"/>
              </a:spcBef>
              <a:buClrTx/>
              <a:buSzTx/>
              <a:buFontTx/>
              <a:buNone/>
            </a:pPr>
            <a:r>
              <a:rPr lang="fr-FR" altLang="fr-FR" sz="1600"/>
              <a:t>ARENA</a:t>
            </a:r>
          </a:p>
        </p:txBody>
      </p:sp>
      <p:sp>
        <p:nvSpPr>
          <p:cNvPr id="10243" name="Rectangle 3"/>
          <p:cNvSpPr>
            <a:spLocks noChangeArrowheads="1"/>
          </p:cNvSpPr>
          <p:nvPr/>
        </p:nvSpPr>
        <p:spPr bwMode="auto">
          <a:xfrm>
            <a:off x="4943475" y="2852738"/>
            <a:ext cx="1512888"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a:t>REPUTATION</a:t>
            </a:r>
          </a:p>
          <a:p>
            <a:pPr algn="ctr" eaLnBrk="1" hangingPunct="1">
              <a:spcBef>
                <a:spcPct val="0"/>
              </a:spcBef>
              <a:buClrTx/>
              <a:buSzTx/>
              <a:buFontTx/>
              <a:buNone/>
            </a:pPr>
            <a:r>
              <a:rPr lang="fr-FR" altLang="fr-FR" sz="1600"/>
              <a:t>BRAND</a:t>
            </a:r>
          </a:p>
        </p:txBody>
      </p:sp>
      <p:sp>
        <p:nvSpPr>
          <p:cNvPr id="10244" name="Rectangle 4"/>
          <p:cNvSpPr>
            <a:spLocks noChangeArrowheads="1"/>
          </p:cNvSpPr>
          <p:nvPr/>
        </p:nvSpPr>
        <p:spPr bwMode="auto">
          <a:xfrm>
            <a:off x="7175500" y="1484313"/>
            <a:ext cx="1512888"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a:t>SPONSORSHIP</a:t>
            </a:r>
          </a:p>
        </p:txBody>
      </p:sp>
      <p:sp>
        <p:nvSpPr>
          <p:cNvPr id="10245" name="Rectangle 5"/>
          <p:cNvSpPr>
            <a:spLocks noChangeArrowheads="1"/>
          </p:cNvSpPr>
          <p:nvPr/>
        </p:nvSpPr>
        <p:spPr bwMode="auto">
          <a:xfrm>
            <a:off x="7248525" y="4221163"/>
            <a:ext cx="1512888"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a:t>SOCIAL</a:t>
            </a:r>
          </a:p>
          <a:p>
            <a:pPr algn="ctr" eaLnBrk="1" hangingPunct="1">
              <a:spcBef>
                <a:spcPct val="0"/>
              </a:spcBef>
              <a:buClrTx/>
              <a:buSzTx/>
              <a:buFontTx/>
              <a:buNone/>
            </a:pPr>
            <a:r>
              <a:rPr lang="fr-FR" altLang="fr-FR" sz="1600"/>
              <a:t>CAPITAL</a:t>
            </a:r>
          </a:p>
        </p:txBody>
      </p:sp>
      <p:sp>
        <p:nvSpPr>
          <p:cNvPr id="4102" name="Line 6"/>
          <p:cNvSpPr>
            <a:spLocks noChangeShapeType="1"/>
          </p:cNvSpPr>
          <p:nvPr/>
        </p:nvSpPr>
        <p:spPr bwMode="auto">
          <a:xfrm flipV="1">
            <a:off x="6456364" y="2492376"/>
            <a:ext cx="719137"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3" name="Oval 7"/>
          <p:cNvSpPr>
            <a:spLocks noChangeArrowheads="1"/>
          </p:cNvSpPr>
          <p:nvPr/>
        </p:nvSpPr>
        <p:spPr bwMode="auto">
          <a:xfrm>
            <a:off x="6743700" y="2708275"/>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2</a:t>
            </a:r>
          </a:p>
        </p:txBody>
      </p:sp>
      <p:sp>
        <p:nvSpPr>
          <p:cNvPr id="4104" name="Line 8"/>
          <p:cNvSpPr>
            <a:spLocks noChangeShapeType="1"/>
          </p:cNvSpPr>
          <p:nvPr/>
        </p:nvSpPr>
        <p:spPr bwMode="auto">
          <a:xfrm flipH="1">
            <a:off x="3359150" y="1916113"/>
            <a:ext cx="3816350" cy="0"/>
          </a:xfrm>
          <a:prstGeom prst="line">
            <a:avLst/>
          </a:prstGeom>
          <a:noFill/>
          <a:ln w="9525">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5" name="Line 9"/>
          <p:cNvSpPr>
            <a:spLocks noChangeShapeType="1"/>
          </p:cNvSpPr>
          <p:nvPr/>
        </p:nvSpPr>
        <p:spPr bwMode="auto">
          <a:xfrm>
            <a:off x="3359150" y="1916114"/>
            <a:ext cx="0" cy="9366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6" name="Oval 10"/>
          <p:cNvSpPr>
            <a:spLocks noChangeArrowheads="1"/>
          </p:cNvSpPr>
          <p:nvPr/>
        </p:nvSpPr>
        <p:spPr bwMode="auto">
          <a:xfrm>
            <a:off x="4511675" y="1989139"/>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7</a:t>
            </a:r>
          </a:p>
        </p:txBody>
      </p:sp>
      <p:sp>
        <p:nvSpPr>
          <p:cNvPr id="4107" name="Line 11"/>
          <p:cNvSpPr>
            <a:spLocks noChangeShapeType="1"/>
          </p:cNvSpPr>
          <p:nvPr/>
        </p:nvSpPr>
        <p:spPr bwMode="auto">
          <a:xfrm>
            <a:off x="6456363" y="3860801"/>
            <a:ext cx="792162"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8" name="Oval 12"/>
          <p:cNvSpPr>
            <a:spLocks noChangeArrowheads="1"/>
          </p:cNvSpPr>
          <p:nvPr/>
        </p:nvSpPr>
        <p:spPr bwMode="auto">
          <a:xfrm>
            <a:off x="6743700" y="3644900"/>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3</a:t>
            </a:r>
          </a:p>
        </p:txBody>
      </p:sp>
      <p:sp>
        <p:nvSpPr>
          <p:cNvPr id="4109" name="Line 13"/>
          <p:cNvSpPr>
            <a:spLocks noChangeShapeType="1"/>
          </p:cNvSpPr>
          <p:nvPr/>
        </p:nvSpPr>
        <p:spPr bwMode="auto">
          <a:xfrm flipH="1">
            <a:off x="4079875" y="3357563"/>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10" name="Oval 14"/>
          <p:cNvSpPr>
            <a:spLocks noChangeArrowheads="1"/>
          </p:cNvSpPr>
          <p:nvPr/>
        </p:nvSpPr>
        <p:spPr bwMode="auto">
          <a:xfrm>
            <a:off x="4440238" y="2997200"/>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1</a:t>
            </a:r>
          </a:p>
        </p:txBody>
      </p:sp>
      <p:sp>
        <p:nvSpPr>
          <p:cNvPr id="4111" name="Line 15"/>
          <p:cNvSpPr>
            <a:spLocks noChangeShapeType="1"/>
          </p:cNvSpPr>
          <p:nvPr/>
        </p:nvSpPr>
        <p:spPr bwMode="auto">
          <a:xfrm>
            <a:off x="4079875" y="3573463"/>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12" name="Oval 16"/>
          <p:cNvSpPr>
            <a:spLocks noChangeArrowheads="1"/>
          </p:cNvSpPr>
          <p:nvPr/>
        </p:nvSpPr>
        <p:spPr bwMode="auto">
          <a:xfrm>
            <a:off x="4440238" y="3644900"/>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4</a:t>
            </a:r>
          </a:p>
        </p:txBody>
      </p:sp>
      <p:sp>
        <p:nvSpPr>
          <p:cNvPr id="4113" name="Line 17"/>
          <p:cNvSpPr>
            <a:spLocks noChangeShapeType="1"/>
          </p:cNvSpPr>
          <p:nvPr/>
        </p:nvSpPr>
        <p:spPr bwMode="auto">
          <a:xfrm flipV="1">
            <a:off x="8040688" y="2492375"/>
            <a:ext cx="0" cy="17287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14" name="Oval 18"/>
          <p:cNvSpPr>
            <a:spLocks noChangeArrowheads="1"/>
          </p:cNvSpPr>
          <p:nvPr/>
        </p:nvSpPr>
        <p:spPr bwMode="auto">
          <a:xfrm>
            <a:off x="5735638" y="5157789"/>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8</a:t>
            </a:r>
          </a:p>
        </p:txBody>
      </p:sp>
      <p:sp>
        <p:nvSpPr>
          <p:cNvPr id="4115" name="Line 19"/>
          <p:cNvSpPr>
            <a:spLocks noChangeShapeType="1"/>
          </p:cNvSpPr>
          <p:nvPr/>
        </p:nvSpPr>
        <p:spPr bwMode="auto">
          <a:xfrm flipH="1">
            <a:off x="3503613" y="4941888"/>
            <a:ext cx="3744912" cy="0"/>
          </a:xfrm>
          <a:prstGeom prst="line">
            <a:avLst/>
          </a:prstGeom>
          <a:noFill/>
          <a:ln w="9525">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16" name="Line 20"/>
          <p:cNvSpPr>
            <a:spLocks noChangeShapeType="1"/>
          </p:cNvSpPr>
          <p:nvPr/>
        </p:nvSpPr>
        <p:spPr bwMode="auto">
          <a:xfrm flipV="1">
            <a:off x="3503613" y="3860800"/>
            <a:ext cx="0" cy="108108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17" name="Line 21"/>
          <p:cNvSpPr>
            <a:spLocks noChangeShapeType="1"/>
          </p:cNvSpPr>
          <p:nvPr/>
        </p:nvSpPr>
        <p:spPr bwMode="auto">
          <a:xfrm>
            <a:off x="8401050" y="2492375"/>
            <a:ext cx="0" cy="17287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18" name="Oval 22"/>
          <p:cNvSpPr>
            <a:spLocks noChangeArrowheads="1"/>
          </p:cNvSpPr>
          <p:nvPr/>
        </p:nvSpPr>
        <p:spPr bwMode="auto">
          <a:xfrm>
            <a:off x="7751763" y="3068639"/>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6</a:t>
            </a:r>
          </a:p>
        </p:txBody>
      </p:sp>
      <p:sp>
        <p:nvSpPr>
          <p:cNvPr id="4119" name="Oval 23"/>
          <p:cNvSpPr>
            <a:spLocks noChangeArrowheads="1"/>
          </p:cNvSpPr>
          <p:nvPr/>
        </p:nvSpPr>
        <p:spPr bwMode="auto">
          <a:xfrm>
            <a:off x="8472488" y="3068639"/>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5</a:t>
            </a:r>
          </a:p>
        </p:txBody>
      </p:sp>
      <p:sp>
        <p:nvSpPr>
          <p:cNvPr id="10264" name="Oval 24"/>
          <p:cNvSpPr>
            <a:spLocks noChangeArrowheads="1"/>
          </p:cNvSpPr>
          <p:nvPr/>
        </p:nvSpPr>
        <p:spPr bwMode="auto">
          <a:xfrm>
            <a:off x="7391400" y="5445125"/>
            <a:ext cx="1296988"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a:t>Negociation</a:t>
            </a:r>
          </a:p>
          <a:p>
            <a:pPr algn="ctr" eaLnBrk="1" hangingPunct="1">
              <a:spcBef>
                <a:spcPct val="0"/>
              </a:spcBef>
              <a:buClrTx/>
              <a:buSzTx/>
              <a:buFontTx/>
              <a:buNone/>
            </a:pPr>
            <a:r>
              <a:rPr lang="fr-FR" altLang="fr-FR" sz="1400"/>
              <a:t>Hospitality</a:t>
            </a:r>
          </a:p>
        </p:txBody>
      </p:sp>
      <p:sp>
        <p:nvSpPr>
          <p:cNvPr id="10265" name="Oval 25"/>
          <p:cNvSpPr>
            <a:spLocks noChangeArrowheads="1"/>
          </p:cNvSpPr>
          <p:nvPr/>
        </p:nvSpPr>
        <p:spPr bwMode="auto">
          <a:xfrm>
            <a:off x="7319964" y="404813"/>
            <a:ext cx="1296987"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a:t>Activation</a:t>
            </a:r>
          </a:p>
          <a:p>
            <a:pPr algn="ctr" eaLnBrk="1" hangingPunct="1">
              <a:spcBef>
                <a:spcPct val="0"/>
              </a:spcBef>
              <a:buClrTx/>
              <a:buSzTx/>
              <a:buFontTx/>
              <a:buNone/>
            </a:pPr>
            <a:r>
              <a:rPr lang="fr-FR" altLang="fr-FR" sz="1400"/>
              <a:t>CRM</a:t>
            </a:r>
          </a:p>
        </p:txBody>
      </p:sp>
      <p:sp>
        <p:nvSpPr>
          <p:cNvPr id="10266" name="Oval 26"/>
          <p:cNvSpPr>
            <a:spLocks noChangeArrowheads="1"/>
          </p:cNvSpPr>
          <p:nvPr/>
        </p:nvSpPr>
        <p:spPr bwMode="auto">
          <a:xfrm>
            <a:off x="5087939" y="4005263"/>
            <a:ext cx="1296987"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a:t>Brand</a:t>
            </a:r>
          </a:p>
          <a:p>
            <a:pPr algn="ctr" eaLnBrk="1" hangingPunct="1">
              <a:spcBef>
                <a:spcPct val="0"/>
              </a:spcBef>
              <a:buClrTx/>
              <a:buSzTx/>
              <a:buFontTx/>
              <a:buNone/>
            </a:pPr>
            <a:r>
              <a:rPr lang="fr-FR" altLang="fr-FR" sz="1400"/>
              <a:t>Management</a:t>
            </a:r>
          </a:p>
        </p:txBody>
      </p:sp>
      <p:sp>
        <p:nvSpPr>
          <p:cNvPr id="10267" name="Oval 27"/>
          <p:cNvSpPr>
            <a:spLocks noChangeArrowheads="1"/>
          </p:cNvSpPr>
          <p:nvPr/>
        </p:nvSpPr>
        <p:spPr bwMode="auto">
          <a:xfrm>
            <a:off x="1992314" y="4076700"/>
            <a:ext cx="1296987"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a:t>Ticketing</a:t>
            </a:r>
          </a:p>
          <a:p>
            <a:pPr algn="ctr" eaLnBrk="1" hangingPunct="1">
              <a:spcBef>
                <a:spcPct val="0"/>
              </a:spcBef>
              <a:buClrTx/>
              <a:buSzTx/>
              <a:buFontTx/>
              <a:buNone/>
            </a:pPr>
            <a:r>
              <a:rPr lang="fr-FR" altLang="fr-FR" sz="1400"/>
              <a:t>Entertainment</a:t>
            </a:r>
          </a:p>
        </p:txBody>
      </p:sp>
      <p:sp>
        <p:nvSpPr>
          <p:cNvPr id="10268" name="Line 28"/>
          <p:cNvSpPr>
            <a:spLocks noChangeShapeType="1"/>
          </p:cNvSpPr>
          <p:nvPr/>
        </p:nvSpPr>
        <p:spPr bwMode="auto">
          <a:xfrm flipV="1">
            <a:off x="5735638" y="3860801"/>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69" name="Line 29"/>
          <p:cNvSpPr>
            <a:spLocks noChangeShapeType="1"/>
          </p:cNvSpPr>
          <p:nvPr/>
        </p:nvSpPr>
        <p:spPr bwMode="auto">
          <a:xfrm flipV="1">
            <a:off x="8040688" y="52292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70" name="Line 30"/>
          <p:cNvSpPr>
            <a:spLocks noChangeShapeType="1"/>
          </p:cNvSpPr>
          <p:nvPr/>
        </p:nvSpPr>
        <p:spPr bwMode="auto">
          <a:xfrm flipV="1">
            <a:off x="2711450" y="3860800"/>
            <a:ext cx="21590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71" name="Line 31"/>
          <p:cNvSpPr>
            <a:spLocks noChangeShapeType="1"/>
          </p:cNvSpPr>
          <p:nvPr/>
        </p:nvSpPr>
        <p:spPr bwMode="auto">
          <a:xfrm>
            <a:off x="7967663" y="12684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72" name="Rectangle 35"/>
          <p:cNvSpPr>
            <a:spLocks noChangeArrowheads="1"/>
          </p:cNvSpPr>
          <p:nvPr/>
        </p:nvSpPr>
        <p:spPr bwMode="auto">
          <a:xfrm>
            <a:off x="1703388" y="5705475"/>
            <a:ext cx="647700"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solidFill>
                <a:srgbClr val="000000"/>
              </a:solidFill>
            </a:endParaRPr>
          </a:p>
        </p:txBody>
      </p:sp>
      <p:sp>
        <p:nvSpPr>
          <p:cNvPr id="10273" name="Oval 36"/>
          <p:cNvSpPr>
            <a:spLocks noChangeArrowheads="1"/>
          </p:cNvSpPr>
          <p:nvPr/>
        </p:nvSpPr>
        <p:spPr bwMode="auto">
          <a:xfrm>
            <a:off x="1703389" y="6281738"/>
            <a:ext cx="649287"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solidFill>
                <a:srgbClr val="000000"/>
              </a:solidFill>
            </a:endParaRPr>
          </a:p>
        </p:txBody>
      </p:sp>
      <p:sp>
        <p:nvSpPr>
          <p:cNvPr id="10274" name="Text Box 37"/>
          <p:cNvSpPr txBox="1">
            <a:spLocks noChangeArrowheads="1"/>
          </p:cNvSpPr>
          <p:nvPr/>
        </p:nvSpPr>
        <p:spPr bwMode="auto">
          <a:xfrm>
            <a:off x="2424114" y="5705476"/>
            <a:ext cx="15128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a:t>resources</a:t>
            </a:r>
          </a:p>
        </p:txBody>
      </p:sp>
      <p:sp>
        <p:nvSpPr>
          <p:cNvPr id="10275" name="Text Box 38"/>
          <p:cNvSpPr txBox="1">
            <a:spLocks noChangeArrowheads="1"/>
          </p:cNvSpPr>
          <p:nvPr/>
        </p:nvSpPr>
        <p:spPr bwMode="auto">
          <a:xfrm>
            <a:off x="2387600" y="6281738"/>
            <a:ext cx="1728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a:t>competencies</a:t>
            </a:r>
          </a:p>
        </p:txBody>
      </p:sp>
      <p:sp>
        <p:nvSpPr>
          <p:cNvPr id="10276" name="Rectangle 39"/>
          <p:cNvSpPr>
            <a:spLocks noChangeArrowheads="1"/>
          </p:cNvSpPr>
          <p:nvPr/>
        </p:nvSpPr>
        <p:spPr bwMode="auto">
          <a:xfrm>
            <a:off x="1524001" y="5562600"/>
            <a:ext cx="2411413" cy="129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solidFill>
                <a:srgbClr val="000000"/>
              </a:solidFill>
            </a:endParaRPr>
          </a:p>
        </p:txBody>
      </p:sp>
      <p:sp>
        <p:nvSpPr>
          <p:cNvPr id="10277" name="Line 40"/>
          <p:cNvSpPr>
            <a:spLocks noChangeShapeType="1"/>
          </p:cNvSpPr>
          <p:nvPr/>
        </p:nvSpPr>
        <p:spPr bwMode="auto">
          <a:xfrm>
            <a:off x="1524000" y="404813"/>
            <a:ext cx="9144000"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78" name="Text Box 41"/>
          <p:cNvSpPr txBox="1">
            <a:spLocks noChangeArrowheads="1"/>
          </p:cNvSpPr>
          <p:nvPr/>
        </p:nvSpPr>
        <p:spPr bwMode="auto">
          <a:xfrm>
            <a:off x="2927350" y="23813"/>
            <a:ext cx="74168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i="1" dirty="0" err="1"/>
              <a:t>Reputational</a:t>
            </a:r>
            <a:r>
              <a:rPr lang="fr-FR" altLang="fr-FR" sz="1800" b="1" i="1" dirty="0"/>
              <a:t> Business Model</a:t>
            </a:r>
          </a:p>
        </p:txBody>
      </p:sp>
      <p:sp>
        <p:nvSpPr>
          <p:cNvPr id="10279" name="Oval 42"/>
          <p:cNvSpPr>
            <a:spLocks noChangeArrowheads="1"/>
          </p:cNvSpPr>
          <p:nvPr/>
        </p:nvSpPr>
        <p:spPr bwMode="auto">
          <a:xfrm>
            <a:off x="5016500" y="1916113"/>
            <a:ext cx="1296988"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dirty="0"/>
              <a:t>Sport</a:t>
            </a:r>
          </a:p>
          <a:p>
            <a:pPr algn="ctr" eaLnBrk="1" hangingPunct="1">
              <a:spcBef>
                <a:spcPct val="0"/>
              </a:spcBef>
              <a:buClrTx/>
              <a:buSzTx/>
              <a:buFontTx/>
              <a:buNone/>
            </a:pPr>
            <a:r>
              <a:rPr lang="fr-FR" altLang="fr-FR" sz="1400" dirty="0"/>
              <a:t>Management</a:t>
            </a:r>
          </a:p>
        </p:txBody>
      </p:sp>
      <p:sp>
        <p:nvSpPr>
          <p:cNvPr id="10280" name="Line 43"/>
          <p:cNvSpPr>
            <a:spLocks noChangeShapeType="1"/>
          </p:cNvSpPr>
          <p:nvPr/>
        </p:nvSpPr>
        <p:spPr bwMode="auto">
          <a:xfrm>
            <a:off x="5664200" y="2781300"/>
            <a:ext cx="0"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05" name="Rectangle 44"/>
          <p:cNvSpPr>
            <a:spLocks noChangeArrowheads="1"/>
          </p:cNvSpPr>
          <p:nvPr/>
        </p:nvSpPr>
        <p:spPr bwMode="auto">
          <a:xfrm>
            <a:off x="8832850" y="1916114"/>
            <a:ext cx="1727200" cy="3241675"/>
          </a:xfrm>
          <a:prstGeom prst="rect">
            <a:avLst/>
          </a:prstGeom>
          <a:solidFill>
            <a:schemeClr val="accent1">
              <a:alpha val="14902"/>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defRPr/>
            </a:pPr>
            <a:r>
              <a:rPr lang="fr-FR" dirty="0" err="1">
                <a:latin typeface="Arial" charset="0"/>
              </a:rPr>
              <a:t>Offer</a:t>
            </a:r>
            <a:r>
              <a:rPr lang="fr-FR" dirty="0">
                <a:latin typeface="Arial" charset="0"/>
              </a:rPr>
              <a:t> </a:t>
            </a:r>
            <a:r>
              <a:rPr lang="fr-FR" dirty="0" err="1">
                <a:latin typeface="Arial" charset="0"/>
              </a:rPr>
              <a:t>attractivity</a:t>
            </a:r>
            <a:endParaRPr lang="fr-FR" dirty="0">
              <a:latin typeface="Arial" charset="0"/>
            </a:endParaRPr>
          </a:p>
          <a:p>
            <a:pPr marL="342900" indent="-342900">
              <a:buFontTx/>
              <a:buAutoNum type="arabicPeriod"/>
              <a:defRPr/>
            </a:pPr>
            <a:endParaRPr lang="fr-FR" dirty="0">
              <a:latin typeface="Arial" charset="0"/>
            </a:endParaRPr>
          </a:p>
          <a:p>
            <a:pPr marL="342900" indent="-342900">
              <a:buFontTx/>
              <a:buAutoNum type="arabicPeriod"/>
              <a:defRPr/>
            </a:pPr>
            <a:r>
              <a:rPr lang="fr-FR" sz="1600" dirty="0">
                <a:latin typeface="Arial" charset="0"/>
              </a:rPr>
              <a:t>Media </a:t>
            </a:r>
            <a:r>
              <a:rPr lang="fr-FR" sz="1600" dirty="0" err="1">
                <a:latin typeface="Arial" charset="0"/>
              </a:rPr>
              <a:t>Rights</a:t>
            </a:r>
            <a:endParaRPr lang="fr-FR" sz="1600" dirty="0">
              <a:latin typeface="Arial" charset="0"/>
            </a:endParaRPr>
          </a:p>
          <a:p>
            <a:pPr marL="342900" indent="-342900">
              <a:buFontTx/>
              <a:buAutoNum type="arabicPeriod"/>
              <a:defRPr/>
            </a:pPr>
            <a:r>
              <a:rPr lang="fr-FR" sz="1600" dirty="0" err="1">
                <a:latin typeface="Arial" charset="0"/>
              </a:rPr>
              <a:t>Ticketing</a:t>
            </a:r>
            <a:endParaRPr lang="fr-FR" sz="1600" dirty="0">
              <a:latin typeface="Arial" charset="0"/>
            </a:endParaRPr>
          </a:p>
          <a:p>
            <a:pPr marL="342900" indent="-342900">
              <a:buFontTx/>
              <a:buAutoNum type="arabicPeriod"/>
              <a:defRPr/>
            </a:pPr>
            <a:r>
              <a:rPr lang="fr-FR" sz="1600" dirty="0" err="1">
                <a:latin typeface="Arial" charset="0"/>
              </a:rPr>
              <a:t>Sponsorship</a:t>
            </a:r>
            <a:endParaRPr lang="fr-FR" sz="1600" dirty="0">
              <a:latin typeface="Arial" charset="0"/>
            </a:endParaRPr>
          </a:p>
          <a:p>
            <a:pPr marL="800100" lvl="1" indent="-342900">
              <a:buFontTx/>
              <a:buAutoNum type="arabicPeriod"/>
              <a:defRPr/>
            </a:pPr>
            <a:r>
              <a:rPr lang="fr-FR" sz="1400" dirty="0" err="1">
                <a:latin typeface="Arial" charset="0"/>
              </a:rPr>
              <a:t>Visibility</a:t>
            </a:r>
            <a:endParaRPr lang="fr-FR" sz="1400" dirty="0">
              <a:latin typeface="Arial" charset="0"/>
            </a:endParaRPr>
          </a:p>
          <a:p>
            <a:pPr marL="800100" lvl="1" indent="-342900">
              <a:buFontTx/>
              <a:buAutoNum type="arabicPeriod"/>
              <a:defRPr/>
            </a:pPr>
            <a:r>
              <a:rPr lang="fr-FR" sz="1400" dirty="0">
                <a:latin typeface="Arial" charset="0"/>
              </a:rPr>
              <a:t>PR</a:t>
            </a:r>
          </a:p>
          <a:p>
            <a:pPr marL="800100" lvl="1" indent="-342900">
              <a:buFontTx/>
              <a:buAutoNum type="arabicPeriod"/>
              <a:defRPr/>
            </a:pPr>
            <a:r>
              <a:rPr lang="fr-FR" sz="1400" dirty="0">
                <a:latin typeface="Arial" charset="0"/>
              </a:rPr>
              <a:t>CSR</a:t>
            </a:r>
          </a:p>
          <a:p>
            <a:pPr marL="342900" indent="-342900">
              <a:buFontTx/>
              <a:buAutoNum type="arabicPeriod"/>
              <a:defRPr/>
            </a:pPr>
            <a:endParaRPr lang="fr-FR" sz="1400" dirty="0">
              <a:latin typeface="Arial" charset="0"/>
            </a:endParaRPr>
          </a:p>
          <a:p>
            <a:pPr marL="342900" indent="-342900">
              <a:buFontTx/>
              <a:buAutoNum type="arabicPeriod"/>
              <a:defRPr/>
            </a:pPr>
            <a:r>
              <a:rPr lang="fr-FR" sz="1600" dirty="0">
                <a:latin typeface="Arial" charset="0"/>
              </a:rPr>
              <a:t>Commercial </a:t>
            </a:r>
          </a:p>
          <a:p>
            <a:pPr eaLnBrk="1" hangingPunct="1">
              <a:defRPr/>
            </a:pPr>
            <a:r>
              <a:rPr lang="fr-FR" sz="1600" dirty="0">
                <a:latin typeface="Arial" charset="0"/>
              </a:rPr>
              <a:t>Brand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fade">
                                      <p:cBhvr>
                                        <p:cTn id="7" dur="2000"/>
                                        <p:tgtEl>
                                          <p:spTgt spid="41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10"/>
                                        </p:tgtEl>
                                        <p:attrNameLst>
                                          <p:attrName>style.visibility</p:attrName>
                                        </p:attrNameLst>
                                      </p:cBhvr>
                                      <p:to>
                                        <p:strVal val="visible"/>
                                      </p:to>
                                    </p:set>
                                    <p:animEffect transition="in" filter="fade">
                                      <p:cBhvr>
                                        <p:cTn id="10" dur="2000"/>
                                        <p:tgtEl>
                                          <p:spTgt spid="41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02"/>
                                        </p:tgtEl>
                                        <p:attrNameLst>
                                          <p:attrName>style.visibility</p:attrName>
                                        </p:attrNameLst>
                                      </p:cBhvr>
                                      <p:to>
                                        <p:strVal val="visible"/>
                                      </p:to>
                                    </p:set>
                                    <p:animEffect transition="in" filter="fade">
                                      <p:cBhvr>
                                        <p:cTn id="15" dur="2000"/>
                                        <p:tgtEl>
                                          <p:spTgt spid="410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03"/>
                                        </p:tgtEl>
                                        <p:attrNameLst>
                                          <p:attrName>style.visibility</p:attrName>
                                        </p:attrNameLst>
                                      </p:cBhvr>
                                      <p:to>
                                        <p:strVal val="visible"/>
                                      </p:to>
                                    </p:set>
                                    <p:animEffect transition="in" filter="fade">
                                      <p:cBhvr>
                                        <p:cTn id="18" dur="2000"/>
                                        <p:tgtEl>
                                          <p:spTgt spid="410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08"/>
                                        </p:tgtEl>
                                        <p:attrNameLst>
                                          <p:attrName>style.visibility</p:attrName>
                                        </p:attrNameLst>
                                      </p:cBhvr>
                                      <p:to>
                                        <p:strVal val="visible"/>
                                      </p:to>
                                    </p:set>
                                    <p:animEffect transition="in" filter="fade">
                                      <p:cBhvr>
                                        <p:cTn id="23" dur="2000"/>
                                        <p:tgtEl>
                                          <p:spTgt spid="410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07"/>
                                        </p:tgtEl>
                                        <p:attrNameLst>
                                          <p:attrName>style.visibility</p:attrName>
                                        </p:attrNameLst>
                                      </p:cBhvr>
                                      <p:to>
                                        <p:strVal val="visible"/>
                                      </p:to>
                                    </p:set>
                                    <p:animEffect transition="in" filter="fade">
                                      <p:cBhvr>
                                        <p:cTn id="26" dur="2000"/>
                                        <p:tgtEl>
                                          <p:spTgt spid="410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111"/>
                                        </p:tgtEl>
                                        <p:attrNameLst>
                                          <p:attrName>style.visibility</p:attrName>
                                        </p:attrNameLst>
                                      </p:cBhvr>
                                      <p:to>
                                        <p:strVal val="visible"/>
                                      </p:to>
                                    </p:set>
                                    <p:animEffect transition="in" filter="fade">
                                      <p:cBhvr>
                                        <p:cTn id="31" dur="2000"/>
                                        <p:tgtEl>
                                          <p:spTgt spid="41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12"/>
                                        </p:tgtEl>
                                        <p:attrNameLst>
                                          <p:attrName>style.visibility</p:attrName>
                                        </p:attrNameLst>
                                      </p:cBhvr>
                                      <p:to>
                                        <p:strVal val="visible"/>
                                      </p:to>
                                    </p:set>
                                    <p:animEffect transition="in" filter="fade">
                                      <p:cBhvr>
                                        <p:cTn id="34" dur="2000"/>
                                        <p:tgtEl>
                                          <p:spTgt spid="41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117"/>
                                        </p:tgtEl>
                                        <p:attrNameLst>
                                          <p:attrName>style.visibility</p:attrName>
                                        </p:attrNameLst>
                                      </p:cBhvr>
                                      <p:to>
                                        <p:strVal val="visible"/>
                                      </p:to>
                                    </p:set>
                                    <p:animEffect transition="in" filter="fade">
                                      <p:cBhvr>
                                        <p:cTn id="39" dur="2000"/>
                                        <p:tgtEl>
                                          <p:spTgt spid="41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119"/>
                                        </p:tgtEl>
                                        <p:attrNameLst>
                                          <p:attrName>style.visibility</p:attrName>
                                        </p:attrNameLst>
                                      </p:cBhvr>
                                      <p:to>
                                        <p:strVal val="visible"/>
                                      </p:to>
                                    </p:set>
                                    <p:animEffect transition="in" filter="fade">
                                      <p:cBhvr>
                                        <p:cTn id="42" dur="2000"/>
                                        <p:tgtEl>
                                          <p:spTgt spid="411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13"/>
                                        </p:tgtEl>
                                        <p:attrNameLst>
                                          <p:attrName>style.visibility</p:attrName>
                                        </p:attrNameLst>
                                      </p:cBhvr>
                                      <p:to>
                                        <p:strVal val="visible"/>
                                      </p:to>
                                    </p:set>
                                    <p:animEffect transition="in" filter="fade">
                                      <p:cBhvr>
                                        <p:cTn id="47" dur="2000"/>
                                        <p:tgtEl>
                                          <p:spTgt spid="41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118"/>
                                        </p:tgtEl>
                                        <p:attrNameLst>
                                          <p:attrName>style.visibility</p:attrName>
                                        </p:attrNameLst>
                                      </p:cBhvr>
                                      <p:to>
                                        <p:strVal val="visible"/>
                                      </p:to>
                                    </p:set>
                                    <p:animEffect transition="in" filter="fade">
                                      <p:cBhvr>
                                        <p:cTn id="50" dur="2000"/>
                                        <p:tgtEl>
                                          <p:spTgt spid="411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104"/>
                                        </p:tgtEl>
                                        <p:attrNameLst>
                                          <p:attrName>style.visibility</p:attrName>
                                        </p:attrNameLst>
                                      </p:cBhvr>
                                      <p:to>
                                        <p:strVal val="visible"/>
                                      </p:to>
                                    </p:set>
                                    <p:animEffect transition="in" filter="fade">
                                      <p:cBhvr>
                                        <p:cTn id="55" dur="2000"/>
                                        <p:tgtEl>
                                          <p:spTgt spid="410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106"/>
                                        </p:tgtEl>
                                        <p:attrNameLst>
                                          <p:attrName>style.visibility</p:attrName>
                                        </p:attrNameLst>
                                      </p:cBhvr>
                                      <p:to>
                                        <p:strVal val="visible"/>
                                      </p:to>
                                    </p:set>
                                    <p:animEffect transition="in" filter="fade">
                                      <p:cBhvr>
                                        <p:cTn id="58" dur="2000"/>
                                        <p:tgtEl>
                                          <p:spTgt spid="410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105"/>
                                        </p:tgtEl>
                                        <p:attrNameLst>
                                          <p:attrName>style.visibility</p:attrName>
                                        </p:attrNameLst>
                                      </p:cBhvr>
                                      <p:to>
                                        <p:strVal val="visible"/>
                                      </p:to>
                                    </p:set>
                                    <p:animEffect transition="in" filter="fade">
                                      <p:cBhvr>
                                        <p:cTn id="61" dur="2000"/>
                                        <p:tgtEl>
                                          <p:spTgt spid="410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114"/>
                                        </p:tgtEl>
                                        <p:attrNameLst>
                                          <p:attrName>style.visibility</p:attrName>
                                        </p:attrNameLst>
                                      </p:cBhvr>
                                      <p:to>
                                        <p:strVal val="visible"/>
                                      </p:to>
                                    </p:set>
                                    <p:animEffect transition="in" filter="fade">
                                      <p:cBhvr>
                                        <p:cTn id="66" dur="2000"/>
                                        <p:tgtEl>
                                          <p:spTgt spid="411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115"/>
                                        </p:tgtEl>
                                        <p:attrNameLst>
                                          <p:attrName>style.visibility</p:attrName>
                                        </p:attrNameLst>
                                      </p:cBhvr>
                                      <p:to>
                                        <p:strVal val="visible"/>
                                      </p:to>
                                    </p:set>
                                    <p:animEffect transition="in" filter="fade">
                                      <p:cBhvr>
                                        <p:cTn id="69" dur="2000"/>
                                        <p:tgtEl>
                                          <p:spTgt spid="411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116"/>
                                        </p:tgtEl>
                                        <p:attrNameLst>
                                          <p:attrName>style.visibility</p:attrName>
                                        </p:attrNameLst>
                                      </p:cBhvr>
                                      <p:to>
                                        <p:strVal val="visible"/>
                                      </p:to>
                                    </p:set>
                                    <p:animEffect transition="in" filter="fade">
                                      <p:cBhvr>
                                        <p:cTn id="72" dur="2000"/>
                                        <p:tgtEl>
                                          <p:spTgt spid="4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nimBg="1"/>
      <p:bldP spid="4103" grpId="0" animBg="1"/>
      <p:bldP spid="4104" grpId="0" animBg="1"/>
      <p:bldP spid="4105" grpId="0" animBg="1"/>
      <p:bldP spid="4106" grpId="0" animBg="1"/>
      <p:bldP spid="4107" grpId="0" animBg="1"/>
      <p:bldP spid="4108" grpId="0" animBg="1"/>
      <p:bldP spid="4109" grpId="0" animBg="1"/>
      <p:bldP spid="4110" grpId="0" animBg="1"/>
      <p:bldP spid="4111" grpId="0" animBg="1"/>
      <p:bldP spid="4112" grpId="0" animBg="1"/>
      <p:bldP spid="4113" grpId="0" animBg="1"/>
      <p:bldP spid="4114" grpId="0" animBg="1"/>
      <p:bldP spid="4115" grpId="0" animBg="1"/>
      <p:bldP spid="4116" grpId="0" animBg="1"/>
      <p:bldP spid="4117" grpId="0" animBg="1"/>
      <p:bldP spid="4118" grpId="0" animBg="1"/>
      <p:bldP spid="41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29A83D5-5090-4E32-A5E2-8D0FA69B926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08228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42E34CF-3D8B-D217-746E-E86094CB8341}"/>
              </a:ext>
            </a:extLst>
          </p:cNvPr>
          <p:cNvPicPr>
            <a:picLocks noChangeAspect="1"/>
          </p:cNvPicPr>
          <p:nvPr/>
        </p:nvPicPr>
        <p:blipFill>
          <a:blip r:embed="rId2"/>
          <a:stretch>
            <a:fillRect/>
          </a:stretch>
        </p:blipFill>
        <p:spPr>
          <a:xfrm>
            <a:off x="643467" y="1557745"/>
            <a:ext cx="10905066" cy="3742509"/>
          </a:xfrm>
          <a:prstGeom prst="rect">
            <a:avLst/>
          </a:prstGeom>
        </p:spPr>
      </p:pic>
    </p:spTree>
    <p:extLst>
      <p:ext uri="{BB962C8B-B14F-4D97-AF65-F5344CB8AC3E}">
        <p14:creationId xmlns:p14="http://schemas.microsoft.com/office/powerpoint/2010/main" val="758567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DE88DC2-8570-42C0-858C-F8365F33E25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72993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C3EBA55-916B-46DF-B7B0-A296B3AF7004}"/>
              </a:ext>
            </a:extLst>
          </p:cNvPr>
          <p:cNvPicPr>
            <a:picLocks noChangeAspect="1"/>
          </p:cNvPicPr>
          <p:nvPr/>
        </p:nvPicPr>
        <p:blipFill>
          <a:blip r:embed="rId2"/>
          <a:stretch>
            <a:fillRect/>
          </a:stretch>
        </p:blipFill>
        <p:spPr>
          <a:xfrm>
            <a:off x="0" y="4658"/>
            <a:ext cx="12192000" cy="6848684"/>
          </a:xfrm>
          <a:prstGeom prst="rect">
            <a:avLst/>
          </a:prstGeom>
        </p:spPr>
      </p:pic>
    </p:spTree>
    <p:extLst>
      <p:ext uri="{BB962C8B-B14F-4D97-AF65-F5344CB8AC3E}">
        <p14:creationId xmlns:p14="http://schemas.microsoft.com/office/powerpoint/2010/main" val="160742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6">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5BF5691A-48B0-46A0-9438-FB60A406CB74}"/>
              </a:ext>
            </a:extLst>
          </p:cNvPr>
          <p:cNvPicPr>
            <a:picLocks noChangeAspect="1"/>
          </p:cNvPicPr>
          <p:nvPr/>
        </p:nvPicPr>
        <p:blipFill>
          <a:blip r:embed="rId2"/>
          <a:stretch>
            <a:fillRect/>
          </a:stretch>
        </p:blipFill>
        <p:spPr>
          <a:xfrm>
            <a:off x="643467" y="756072"/>
            <a:ext cx="9240039" cy="5345857"/>
          </a:xfrm>
          <a:prstGeom prst="rect">
            <a:avLst/>
          </a:prstGeom>
        </p:spPr>
      </p:pic>
      <p:sp>
        <p:nvSpPr>
          <p:cNvPr id="16" name="Freeform: Shape 8">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730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ChangeArrowheads="1"/>
          </p:cNvSpPr>
          <p:nvPr/>
        </p:nvSpPr>
        <p:spPr bwMode="auto">
          <a:xfrm>
            <a:off x="1981200" y="158751"/>
            <a:ext cx="82296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eaLnBrk="1" hangingPunct="1">
              <a:defRPr/>
            </a:pPr>
            <a:r>
              <a:rPr lang="fr-FR" sz="3600" b="1">
                <a:solidFill>
                  <a:schemeClr val="tx2"/>
                </a:solidFill>
                <a:effectLst>
                  <a:outerShdw blurRad="38100" dist="38100" dir="2700000" algn="tl">
                    <a:srgbClr val="000000"/>
                  </a:outerShdw>
                </a:effectLst>
                <a:latin typeface="Arial" charset="0"/>
              </a:rPr>
              <a:t>Reputation = key resource ?</a:t>
            </a:r>
          </a:p>
        </p:txBody>
      </p:sp>
      <p:sp>
        <p:nvSpPr>
          <p:cNvPr id="26627" name="Oval 5"/>
          <p:cNvSpPr>
            <a:spLocks noChangeArrowheads="1"/>
          </p:cNvSpPr>
          <p:nvPr/>
        </p:nvSpPr>
        <p:spPr bwMode="auto">
          <a:xfrm>
            <a:off x="4727576" y="2492376"/>
            <a:ext cx="3529013" cy="20161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2400" b="1">
                <a:solidFill>
                  <a:schemeClr val="hlink"/>
                </a:solidFill>
                <a:latin typeface="Tahoma" panose="020B0604030504040204" pitchFamily="34" charset="0"/>
              </a:rPr>
              <a:t>REPUTATION =&gt;</a:t>
            </a:r>
          </a:p>
          <a:p>
            <a:pPr algn="ctr" eaLnBrk="1" hangingPunct="1">
              <a:spcBef>
                <a:spcPct val="0"/>
              </a:spcBef>
              <a:buClrTx/>
              <a:buSzTx/>
              <a:buFontTx/>
              <a:buNone/>
            </a:pPr>
            <a:r>
              <a:rPr lang="en-US" altLang="fr-FR" sz="2400">
                <a:latin typeface="Tahoma" panose="020B0604030504040204" pitchFamily="34" charset="0"/>
              </a:rPr>
              <a:t>Sustained Competitive </a:t>
            </a:r>
          </a:p>
          <a:p>
            <a:pPr algn="ctr" eaLnBrk="1" hangingPunct="1">
              <a:spcBef>
                <a:spcPct val="0"/>
              </a:spcBef>
              <a:buClrTx/>
              <a:buSzTx/>
              <a:buFontTx/>
              <a:buNone/>
            </a:pPr>
            <a:r>
              <a:rPr lang="en-US" altLang="fr-FR" sz="2400">
                <a:latin typeface="Tahoma" panose="020B0604030504040204" pitchFamily="34" charset="0"/>
              </a:rPr>
              <a:t>Advantage</a:t>
            </a:r>
          </a:p>
        </p:txBody>
      </p:sp>
      <p:sp>
        <p:nvSpPr>
          <p:cNvPr id="26628" name="Text Box 6"/>
          <p:cNvSpPr txBox="1">
            <a:spLocks noChangeArrowheads="1"/>
          </p:cNvSpPr>
          <p:nvPr/>
        </p:nvSpPr>
        <p:spPr bwMode="auto">
          <a:xfrm>
            <a:off x="2927351" y="1557339"/>
            <a:ext cx="1584325" cy="528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2800" b="1">
                <a:solidFill>
                  <a:schemeClr val="hlink"/>
                </a:solidFill>
                <a:latin typeface="Tahoma" panose="020B0604030504040204" pitchFamily="34" charset="0"/>
              </a:rPr>
              <a:t>V</a:t>
            </a:r>
            <a:r>
              <a:rPr lang="en-US" altLang="fr-FR" sz="1800" b="1">
                <a:latin typeface="Tahoma" panose="020B0604030504040204" pitchFamily="34" charset="0"/>
              </a:rPr>
              <a:t>alue</a:t>
            </a:r>
          </a:p>
        </p:txBody>
      </p:sp>
      <p:sp>
        <p:nvSpPr>
          <p:cNvPr id="26629" name="Text Box 7"/>
          <p:cNvSpPr txBox="1">
            <a:spLocks noChangeArrowheads="1"/>
          </p:cNvSpPr>
          <p:nvPr/>
        </p:nvSpPr>
        <p:spPr bwMode="auto">
          <a:xfrm>
            <a:off x="8543926" y="1916114"/>
            <a:ext cx="1584325" cy="528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2800" b="1">
                <a:solidFill>
                  <a:schemeClr val="hlink"/>
                </a:solidFill>
                <a:latin typeface="Tahoma" panose="020B0604030504040204" pitchFamily="34" charset="0"/>
              </a:rPr>
              <a:t>R</a:t>
            </a:r>
            <a:r>
              <a:rPr lang="en-US" altLang="fr-FR" sz="1800" b="1">
                <a:latin typeface="Tahoma" panose="020B0604030504040204" pitchFamily="34" charset="0"/>
              </a:rPr>
              <a:t>areness</a:t>
            </a:r>
          </a:p>
        </p:txBody>
      </p:sp>
      <p:sp>
        <p:nvSpPr>
          <p:cNvPr id="26630" name="Text Box 8"/>
          <p:cNvSpPr txBox="1">
            <a:spLocks noChangeArrowheads="1"/>
          </p:cNvSpPr>
          <p:nvPr/>
        </p:nvSpPr>
        <p:spPr bwMode="auto">
          <a:xfrm>
            <a:off x="8543926" y="4437064"/>
            <a:ext cx="1800225" cy="528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2800" b="1">
                <a:solidFill>
                  <a:schemeClr val="hlink"/>
                </a:solidFill>
                <a:latin typeface="Tahoma" panose="020B0604030504040204" pitchFamily="34" charset="0"/>
              </a:rPr>
              <a:t>I</a:t>
            </a:r>
            <a:r>
              <a:rPr lang="en-US" altLang="fr-FR" sz="1800" b="1">
                <a:latin typeface="Tahoma" panose="020B0604030504040204" pitchFamily="34" charset="0"/>
              </a:rPr>
              <a:t>nimitability</a:t>
            </a:r>
          </a:p>
        </p:txBody>
      </p:sp>
      <p:sp>
        <p:nvSpPr>
          <p:cNvPr id="26631" name="Text Box 9"/>
          <p:cNvSpPr txBox="1">
            <a:spLocks noChangeArrowheads="1"/>
          </p:cNvSpPr>
          <p:nvPr/>
        </p:nvSpPr>
        <p:spPr bwMode="auto">
          <a:xfrm>
            <a:off x="4511676" y="5661026"/>
            <a:ext cx="201612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1800" b="1">
                <a:latin typeface="Tahoma" panose="020B0604030504040204" pitchFamily="34" charset="0"/>
              </a:rPr>
              <a:t>Non-Substitutability</a:t>
            </a:r>
          </a:p>
        </p:txBody>
      </p:sp>
      <p:sp>
        <p:nvSpPr>
          <p:cNvPr id="26632" name="Text Box 10"/>
          <p:cNvSpPr txBox="1">
            <a:spLocks noChangeArrowheads="1"/>
          </p:cNvSpPr>
          <p:nvPr/>
        </p:nvSpPr>
        <p:spPr bwMode="auto">
          <a:xfrm>
            <a:off x="1774826" y="4292600"/>
            <a:ext cx="2232025" cy="5286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2800" b="1">
                <a:solidFill>
                  <a:schemeClr val="hlink"/>
                </a:solidFill>
                <a:latin typeface="Tahoma" panose="020B0604030504040204" pitchFamily="34" charset="0"/>
              </a:rPr>
              <a:t>O</a:t>
            </a:r>
            <a:r>
              <a:rPr lang="en-US" altLang="fr-FR" sz="1800" b="1">
                <a:latin typeface="Tahoma" panose="020B0604030504040204" pitchFamily="34" charset="0"/>
              </a:rPr>
              <a:t>rganization</a:t>
            </a:r>
          </a:p>
        </p:txBody>
      </p:sp>
      <p:sp>
        <p:nvSpPr>
          <p:cNvPr id="26633" name="Line 11"/>
          <p:cNvSpPr>
            <a:spLocks noChangeShapeType="1"/>
          </p:cNvSpPr>
          <p:nvPr/>
        </p:nvSpPr>
        <p:spPr bwMode="auto">
          <a:xfrm>
            <a:off x="4511676" y="2060576"/>
            <a:ext cx="792163"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34" name="Line 12"/>
          <p:cNvSpPr>
            <a:spLocks noChangeShapeType="1"/>
          </p:cNvSpPr>
          <p:nvPr/>
        </p:nvSpPr>
        <p:spPr bwMode="auto">
          <a:xfrm flipH="1">
            <a:off x="7896225" y="2420938"/>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35" name="Line 13"/>
          <p:cNvSpPr>
            <a:spLocks noChangeShapeType="1"/>
          </p:cNvSpPr>
          <p:nvPr/>
        </p:nvSpPr>
        <p:spPr bwMode="auto">
          <a:xfrm flipV="1">
            <a:off x="4008438" y="3860800"/>
            <a:ext cx="8636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36" name="Line 14"/>
          <p:cNvSpPr>
            <a:spLocks noChangeShapeType="1"/>
          </p:cNvSpPr>
          <p:nvPr/>
        </p:nvSpPr>
        <p:spPr bwMode="auto">
          <a:xfrm flipV="1">
            <a:off x="6527800" y="4508501"/>
            <a:ext cx="431800"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37" name="Line 15"/>
          <p:cNvSpPr>
            <a:spLocks noChangeShapeType="1"/>
          </p:cNvSpPr>
          <p:nvPr/>
        </p:nvSpPr>
        <p:spPr bwMode="auto">
          <a:xfrm flipH="1" flipV="1">
            <a:off x="7967664" y="4005263"/>
            <a:ext cx="504825"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91911" y="609600"/>
            <a:ext cx="11717867" cy="1356360"/>
          </a:xfrm>
          <a:prstGeom prst="rect">
            <a:avLst/>
          </a:prstGeom>
        </p:spPr>
        <p:txBody>
          <a:bodyPr anchor="ctr">
            <a:normAutofit/>
          </a:bodyPr>
          <a:lstStyle/>
          <a:p>
            <a:pPr algn="ctr" eaLnBrk="1" hangingPunct="1">
              <a:defRPr/>
            </a:pPr>
            <a:r>
              <a:rPr lang="en-US" b="1" dirty="0"/>
              <a:t>Reputation = key asset but difficult to control</a:t>
            </a:r>
          </a:p>
        </p:txBody>
      </p:sp>
      <p:sp>
        <p:nvSpPr>
          <p:cNvPr id="100355" name="Rectangle 3"/>
          <p:cNvSpPr>
            <a:spLocks noGrp="1" noChangeArrowheads="1"/>
          </p:cNvSpPr>
          <p:nvPr>
            <p:ph sz="half" idx="1"/>
          </p:nvPr>
        </p:nvSpPr>
        <p:spPr>
          <a:xfrm>
            <a:off x="1143000" y="2057399"/>
            <a:ext cx="4754880" cy="4023360"/>
          </a:xfrm>
          <a:prstGeom prst="rect">
            <a:avLst/>
          </a:prstGeom>
        </p:spPr>
        <p:txBody>
          <a:bodyPr>
            <a:normAutofit/>
          </a:bodyPr>
          <a:lstStyle/>
          <a:p>
            <a:pPr eaLnBrk="1" hangingPunct="1">
              <a:buFont typeface="Wingdings" panose="05000000000000000000" pitchFamily="2" charset="2"/>
              <a:buChar char="«"/>
              <a:defRPr/>
            </a:pPr>
            <a:r>
              <a:rPr lang="en-US" sz="2000"/>
              <a:t>Media exposition </a:t>
            </a:r>
          </a:p>
          <a:p>
            <a:pPr eaLnBrk="1" hangingPunct="1">
              <a:buFont typeface="Wingdings" panose="05000000000000000000" pitchFamily="2" charset="2"/>
              <a:buChar char="«"/>
              <a:defRPr/>
            </a:pPr>
            <a:endParaRPr lang="en-US" sz="2000"/>
          </a:p>
          <a:p>
            <a:pPr eaLnBrk="1" hangingPunct="1">
              <a:buFont typeface="Wingdings" panose="05000000000000000000" pitchFamily="2" charset="2"/>
              <a:buChar char="«"/>
              <a:defRPr/>
            </a:pPr>
            <a:r>
              <a:rPr lang="en-US" sz="2000"/>
              <a:t>Being Good or Being Known (Business School cases !)</a:t>
            </a:r>
          </a:p>
          <a:p>
            <a:pPr eaLnBrk="1" hangingPunct="1">
              <a:buFont typeface="Wingdings" panose="05000000000000000000" pitchFamily="2" charset="2"/>
              <a:buChar char="«"/>
              <a:defRPr/>
            </a:pPr>
            <a:endParaRPr lang="en-US" sz="2000"/>
          </a:p>
          <a:p>
            <a:pPr eaLnBrk="1" hangingPunct="1">
              <a:buFont typeface="Wingdings" panose="05000000000000000000" pitchFamily="2" charset="2"/>
              <a:buChar char="«"/>
              <a:defRPr/>
            </a:pPr>
            <a:r>
              <a:rPr lang="en-US" sz="2000"/>
              <a:t>Notoriety / Reputation</a:t>
            </a:r>
          </a:p>
          <a:p>
            <a:pPr eaLnBrk="1" hangingPunct="1">
              <a:buFont typeface="Wingdings" panose="05000000000000000000" pitchFamily="2" charset="2"/>
              <a:buChar char="«"/>
              <a:defRPr/>
            </a:pPr>
            <a:endParaRPr lang="en-US" sz="2000"/>
          </a:p>
          <a:p>
            <a:pPr eaLnBrk="1" hangingPunct="1">
              <a:buFont typeface="Wingdings" panose="05000000000000000000" pitchFamily="2" charset="2"/>
              <a:buChar char="«"/>
              <a:defRPr/>
            </a:pPr>
            <a:r>
              <a:rPr lang="en-US" sz="2000"/>
              <a:t>Actors Reputation (athletes, coach, Managers) : differences between local &amp; major / hallmark &amp; mega events</a:t>
            </a:r>
          </a:p>
        </p:txBody>
      </p:sp>
      <p:pic>
        <p:nvPicPr>
          <p:cNvPr id="4" name="Image 3" descr="Une image contenant texte&#10;&#10;Description générée automatiquement">
            <a:extLst>
              <a:ext uri="{FF2B5EF4-FFF2-40B4-BE49-F238E27FC236}">
                <a16:creationId xmlns:a16="http://schemas.microsoft.com/office/drawing/2014/main" id="{9674C275-B348-4AC1-874D-7CB6AE92E498}"/>
              </a:ext>
            </a:extLst>
          </p:cNvPr>
          <p:cNvPicPr>
            <a:picLocks noChangeAspect="1"/>
          </p:cNvPicPr>
          <p:nvPr/>
        </p:nvPicPr>
        <p:blipFill>
          <a:blip r:embed="rId2"/>
          <a:stretch>
            <a:fillRect/>
          </a:stretch>
        </p:blipFill>
        <p:spPr>
          <a:xfrm>
            <a:off x="5777371" y="2276670"/>
            <a:ext cx="5807577" cy="3237722"/>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2" name="Rectangle 6"/>
          <p:cNvSpPr>
            <a:spLocks noGrp="1" noChangeArrowheads="1"/>
          </p:cNvSpPr>
          <p:nvPr>
            <p:ph type="title"/>
          </p:nvPr>
        </p:nvSpPr>
        <p:spPr>
          <a:xfrm>
            <a:off x="1981200" y="277813"/>
            <a:ext cx="8229600" cy="919162"/>
          </a:xfrm>
        </p:spPr>
        <p:txBody>
          <a:bodyPr/>
          <a:lstStyle/>
          <a:p>
            <a:pPr eaLnBrk="1" hangingPunct="1">
              <a:defRPr/>
            </a:pPr>
            <a:r>
              <a:rPr lang="en-US" b="1"/>
              <a:t>Expressive organizations ?</a:t>
            </a:r>
          </a:p>
        </p:txBody>
      </p:sp>
      <p:sp>
        <p:nvSpPr>
          <p:cNvPr id="101381" name="Rectangle 5"/>
          <p:cNvSpPr>
            <a:spLocks noGrp="1" noChangeArrowheads="1"/>
          </p:cNvSpPr>
          <p:nvPr>
            <p:ph type="body" sz="half" idx="1"/>
          </p:nvPr>
        </p:nvSpPr>
        <p:spPr>
          <a:xfrm>
            <a:off x="1981200" y="1600200"/>
            <a:ext cx="4038600" cy="4997450"/>
          </a:xfrm>
        </p:spPr>
        <p:txBody>
          <a:bodyPr/>
          <a:lstStyle/>
          <a:p>
            <a:pPr algn="ctr" eaLnBrk="1" hangingPunct="1">
              <a:lnSpc>
                <a:spcPct val="90000"/>
              </a:lnSpc>
              <a:buFont typeface="Wingdings" panose="05000000000000000000" pitchFamily="2" charset="2"/>
              <a:buNone/>
              <a:defRPr/>
            </a:pPr>
            <a:r>
              <a:rPr lang="en-US" sz="1600" b="1" i="1"/>
              <a:t>In the context of Entertainment and sport : organizations (clubs &amp; events) are </a:t>
            </a:r>
            <a:r>
              <a:rPr lang="en-US" sz="1600" b="1" i="1">
                <a:solidFill>
                  <a:srgbClr val="FF9900"/>
                </a:solidFill>
              </a:rPr>
              <a:t>expressive</a:t>
            </a:r>
          </a:p>
          <a:p>
            <a:pPr eaLnBrk="1" hangingPunct="1">
              <a:lnSpc>
                <a:spcPct val="90000"/>
              </a:lnSpc>
              <a:buFont typeface="Wingdings" panose="05000000000000000000" pitchFamily="2" charset="2"/>
              <a:buChar char="«"/>
              <a:defRPr/>
            </a:pPr>
            <a:endParaRPr lang="en-US" sz="1600" b="1" i="1">
              <a:solidFill>
                <a:srgbClr val="FF9900"/>
              </a:solidFill>
            </a:endParaRPr>
          </a:p>
          <a:p>
            <a:pPr eaLnBrk="1" hangingPunct="1">
              <a:lnSpc>
                <a:spcPct val="90000"/>
              </a:lnSpc>
              <a:buFont typeface="Wingdings" panose="05000000000000000000" pitchFamily="2" charset="2"/>
              <a:buChar char="«"/>
              <a:defRPr/>
            </a:pPr>
            <a:r>
              <a:rPr lang="en-US" sz="1600" b="1"/>
              <a:t>Sports organizations compete based on </a:t>
            </a:r>
            <a:r>
              <a:rPr lang="en-US" sz="1600" b="1">
                <a:solidFill>
                  <a:srgbClr val="FF9900"/>
                </a:solidFill>
              </a:rPr>
              <a:t>their ability to express</a:t>
            </a:r>
            <a:r>
              <a:rPr lang="en-US" sz="1600" b="1"/>
              <a:t> who they are and what they stand for.</a:t>
            </a:r>
          </a:p>
          <a:p>
            <a:pPr eaLnBrk="1" hangingPunct="1">
              <a:lnSpc>
                <a:spcPct val="90000"/>
              </a:lnSpc>
              <a:buFont typeface="Wingdings" panose="05000000000000000000" pitchFamily="2" charset="2"/>
              <a:buChar char="«"/>
              <a:defRPr/>
            </a:pPr>
            <a:endParaRPr lang="en-US" sz="1600" b="1"/>
          </a:p>
          <a:p>
            <a:pPr eaLnBrk="1" hangingPunct="1">
              <a:lnSpc>
                <a:spcPct val="90000"/>
              </a:lnSpc>
              <a:buFont typeface="Wingdings" panose="05000000000000000000" pitchFamily="2" charset="2"/>
              <a:buChar char="«"/>
              <a:defRPr/>
            </a:pPr>
            <a:r>
              <a:rPr lang="en-US" sz="1600" b="1">
                <a:solidFill>
                  <a:srgbClr val="FF9900"/>
                </a:solidFill>
              </a:rPr>
              <a:t>Emotional and symbolic expressiveness</a:t>
            </a:r>
            <a:r>
              <a:rPr lang="en-US" sz="1600" b="1"/>
              <a:t> is becoming part of the experience of doing business…</a:t>
            </a:r>
          </a:p>
          <a:p>
            <a:pPr eaLnBrk="1" hangingPunct="1">
              <a:lnSpc>
                <a:spcPct val="90000"/>
              </a:lnSpc>
              <a:buFont typeface="Wingdings" panose="05000000000000000000" pitchFamily="2" charset="2"/>
              <a:buChar char="«"/>
              <a:defRPr/>
            </a:pPr>
            <a:endParaRPr lang="en-US" sz="1600" b="1"/>
          </a:p>
          <a:p>
            <a:pPr eaLnBrk="1" hangingPunct="1">
              <a:lnSpc>
                <a:spcPct val="90000"/>
              </a:lnSpc>
              <a:buFont typeface="Wingdings" panose="05000000000000000000" pitchFamily="2" charset="2"/>
              <a:buChar char="«"/>
              <a:defRPr/>
            </a:pPr>
            <a:r>
              <a:rPr lang="en-US" sz="1600" b="1">
                <a:solidFill>
                  <a:srgbClr val="FF9900"/>
                </a:solidFill>
              </a:rPr>
              <a:t>Expressiveness</a:t>
            </a:r>
            <a:r>
              <a:rPr lang="en-US" sz="1600" b="1"/>
              <a:t> : strategy must serve all stakeholders and that means employees as well as customers, shareholders, creditors, suppliers, local or special communities, and the media.</a:t>
            </a:r>
          </a:p>
        </p:txBody>
      </p:sp>
      <p:sp>
        <p:nvSpPr>
          <p:cNvPr id="28676" name="Oval 8"/>
          <p:cNvSpPr>
            <a:spLocks noChangeArrowheads="1"/>
          </p:cNvSpPr>
          <p:nvPr/>
        </p:nvSpPr>
        <p:spPr bwMode="auto">
          <a:xfrm>
            <a:off x="6527800" y="3068638"/>
            <a:ext cx="3600450" cy="1295400"/>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2800" b="1">
                <a:solidFill>
                  <a:srgbClr val="FFFF00"/>
                </a:solidFill>
              </a:rPr>
              <a:t>Product</a:t>
            </a:r>
          </a:p>
          <a:p>
            <a:pPr algn="ctr" eaLnBrk="1" hangingPunct="1">
              <a:spcBef>
                <a:spcPct val="0"/>
              </a:spcBef>
              <a:buClrTx/>
              <a:buSzTx/>
              <a:buFontTx/>
              <a:buNone/>
            </a:pPr>
            <a:r>
              <a:rPr lang="en-US" altLang="fr-FR" sz="1800" b="1"/>
              <a:t>Sport competition</a:t>
            </a:r>
          </a:p>
        </p:txBody>
      </p:sp>
      <p:sp>
        <p:nvSpPr>
          <p:cNvPr id="28677" name="AutoShape 9"/>
          <p:cNvSpPr>
            <a:spLocks noChangeArrowheads="1"/>
          </p:cNvSpPr>
          <p:nvPr/>
        </p:nvSpPr>
        <p:spPr bwMode="auto">
          <a:xfrm rot="5400000">
            <a:off x="7428707" y="440532"/>
            <a:ext cx="1800225" cy="3455988"/>
          </a:xfrm>
          <a:prstGeom prst="flowChartOnlineStorage">
            <a:avLst/>
          </a:prstGeom>
          <a:gradFill rotWithShape="1">
            <a:gsLst>
              <a:gs pos="0">
                <a:srgbClr val="996633"/>
              </a:gs>
              <a:gs pos="100000">
                <a:srgbClr val="004747"/>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2400" b="1">
                <a:solidFill>
                  <a:srgbClr val="FFFF00"/>
                </a:solidFill>
              </a:rPr>
              <a:t>Services </a:t>
            </a:r>
          </a:p>
          <a:p>
            <a:pPr algn="ctr" eaLnBrk="1" hangingPunct="1">
              <a:spcBef>
                <a:spcPct val="0"/>
              </a:spcBef>
              <a:buClrTx/>
              <a:buSzTx/>
              <a:buFontTx/>
              <a:buNone/>
            </a:pPr>
            <a:r>
              <a:rPr lang="en-US" altLang="fr-FR" sz="1800" b="1"/>
              <a:t>Hospitality : B to C – B to B</a:t>
            </a:r>
            <a:r>
              <a:rPr lang="en-US" altLang="fr-FR" sz="1800"/>
              <a:t> </a:t>
            </a:r>
          </a:p>
        </p:txBody>
      </p:sp>
      <p:sp>
        <p:nvSpPr>
          <p:cNvPr id="28678" name="AutoShape 10"/>
          <p:cNvSpPr>
            <a:spLocks noChangeArrowheads="1"/>
          </p:cNvSpPr>
          <p:nvPr/>
        </p:nvSpPr>
        <p:spPr bwMode="auto">
          <a:xfrm rot="-5400000">
            <a:off x="7500145" y="3464720"/>
            <a:ext cx="1728787" cy="3527425"/>
          </a:xfrm>
          <a:prstGeom prst="flowChartOnlineStorage">
            <a:avLst/>
          </a:prstGeom>
          <a:gradFill rotWithShape="1">
            <a:gsLst>
              <a:gs pos="0">
                <a:srgbClr val="996633"/>
              </a:gs>
              <a:gs pos="100000">
                <a:srgbClr val="004747"/>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2400" b="1">
                <a:solidFill>
                  <a:srgbClr val="FFFF00"/>
                </a:solidFill>
              </a:rPr>
              <a:t>Experience</a:t>
            </a:r>
          </a:p>
          <a:p>
            <a:pPr algn="ctr" eaLnBrk="1" hangingPunct="1">
              <a:spcBef>
                <a:spcPct val="0"/>
              </a:spcBef>
              <a:buClrTx/>
              <a:buSzTx/>
              <a:buFontTx/>
              <a:buNone/>
            </a:pPr>
            <a:r>
              <a:rPr lang="en-US" altLang="fr-FR" sz="1800" b="1"/>
              <a:t>Entertainment  </a:t>
            </a:r>
          </a:p>
          <a:p>
            <a:pPr algn="ctr" eaLnBrk="1" hangingPunct="1">
              <a:spcBef>
                <a:spcPct val="0"/>
              </a:spcBef>
              <a:buClrTx/>
              <a:buSzTx/>
              <a:buFontTx/>
              <a:buNone/>
            </a:pPr>
            <a:r>
              <a:rPr lang="en-US" altLang="fr-FR" sz="1700" b="1"/>
              <a:t>Expressiveness implementation :</a:t>
            </a:r>
            <a:r>
              <a:rPr lang="en-US" altLang="fr-FR" sz="1800" b="1"/>
              <a:t> </a:t>
            </a:r>
          </a:p>
          <a:p>
            <a:pPr algn="ctr" eaLnBrk="1" hangingPunct="1">
              <a:spcBef>
                <a:spcPct val="0"/>
              </a:spcBef>
              <a:buClrTx/>
              <a:buSzTx/>
              <a:buFontTx/>
              <a:buNone/>
            </a:pPr>
            <a:r>
              <a:rPr lang="en-US" altLang="fr-FR" sz="1800" b="1"/>
              <a:t>Very difficult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6" name="Rectangle 4"/>
          <p:cNvSpPr>
            <a:spLocks noGrp="1" noChangeArrowheads="1"/>
          </p:cNvSpPr>
          <p:nvPr>
            <p:ph type="ctrTitle"/>
          </p:nvPr>
        </p:nvSpPr>
        <p:spPr>
          <a:xfrm>
            <a:off x="2209800" y="1840443"/>
            <a:ext cx="7772400" cy="3681413"/>
          </a:xfrm>
        </p:spPr>
        <p:txBody>
          <a:bodyPr>
            <a:normAutofit fontScale="90000"/>
          </a:bodyPr>
          <a:lstStyle/>
          <a:p>
            <a:pPr eaLnBrk="1" hangingPunct="1">
              <a:defRPr/>
            </a:pPr>
            <a:r>
              <a:rPr lang="en-US" dirty="0"/>
              <a:t>Linking </a:t>
            </a:r>
            <a:r>
              <a:rPr lang="en-US" dirty="0">
                <a:solidFill>
                  <a:srgbClr val="FFFF00"/>
                </a:solidFill>
              </a:rPr>
              <a:t>Identity</a:t>
            </a:r>
            <a:r>
              <a:rPr lang="en-US" dirty="0"/>
              <a:t>, </a:t>
            </a:r>
            <a:r>
              <a:rPr lang="en-US" dirty="0">
                <a:solidFill>
                  <a:srgbClr val="FF9900"/>
                </a:solidFill>
              </a:rPr>
              <a:t>Reputation</a:t>
            </a:r>
            <a:r>
              <a:rPr lang="en-US" dirty="0"/>
              <a:t> and </a:t>
            </a:r>
            <a:r>
              <a:rPr lang="en-US" dirty="0">
                <a:solidFill>
                  <a:srgbClr val="CC3300"/>
                </a:solidFill>
              </a:rPr>
              <a:t>Expressive Organization</a:t>
            </a:r>
            <a:r>
              <a:rPr lang="en-US" dirty="0"/>
              <a:t> (club or event) </a:t>
            </a:r>
            <a:r>
              <a:rPr lang="en-US" dirty="0">
                <a:solidFill>
                  <a:srgbClr val="CC3300"/>
                </a:solidFill>
              </a:rPr>
              <a:t>Brand</a:t>
            </a:r>
            <a:r>
              <a:rPr lang="en-US" dirty="0"/>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defRPr/>
            </a:pPr>
            <a:r>
              <a:rPr lang="en-US" b="1"/>
              <a:t>Identity </a:t>
            </a:r>
            <a:r>
              <a:rPr lang="en-US" sz="2800" b="1"/>
              <a:t>(Fombrun, 1996)</a:t>
            </a:r>
          </a:p>
        </p:txBody>
      </p:sp>
      <p:sp>
        <p:nvSpPr>
          <p:cNvPr id="107523" name="Rectangle 3"/>
          <p:cNvSpPr>
            <a:spLocks noGrp="1" noChangeArrowheads="1"/>
          </p:cNvSpPr>
          <p:nvPr>
            <p:ph type="body" idx="1"/>
          </p:nvPr>
        </p:nvSpPr>
        <p:spPr/>
        <p:txBody>
          <a:bodyPr/>
          <a:lstStyle/>
          <a:p>
            <a:pPr eaLnBrk="1" hangingPunct="1">
              <a:buFont typeface="Wingdings" panose="05000000000000000000" pitchFamily="2" charset="2"/>
              <a:buChar char="«"/>
              <a:defRPr/>
            </a:pPr>
            <a:r>
              <a:rPr lang="en-US" sz="2800"/>
              <a:t>Corporate identity describes the set of </a:t>
            </a:r>
            <a:r>
              <a:rPr lang="en-US" sz="2800">
                <a:solidFill>
                  <a:srgbClr val="FF9900"/>
                </a:solidFill>
              </a:rPr>
              <a:t>values </a:t>
            </a:r>
            <a:r>
              <a:rPr lang="en-US" sz="2800"/>
              <a:t>and </a:t>
            </a:r>
            <a:r>
              <a:rPr lang="en-US" sz="2800">
                <a:solidFill>
                  <a:srgbClr val="FF9900"/>
                </a:solidFill>
              </a:rPr>
              <a:t>principles</a:t>
            </a:r>
            <a:r>
              <a:rPr lang="en-US" sz="2800"/>
              <a:t> employees (and players) managers associate with a company. </a:t>
            </a:r>
          </a:p>
          <a:p>
            <a:pPr eaLnBrk="1" hangingPunct="1">
              <a:buFont typeface="Wingdings" panose="05000000000000000000" pitchFamily="2" charset="2"/>
              <a:buChar char="«"/>
              <a:defRPr/>
            </a:pPr>
            <a:endParaRPr lang="en-US" sz="2800"/>
          </a:p>
          <a:p>
            <a:pPr eaLnBrk="1" hangingPunct="1">
              <a:buFont typeface="Wingdings" panose="05000000000000000000" pitchFamily="2" charset="2"/>
              <a:buChar char="«"/>
              <a:defRPr/>
            </a:pPr>
            <a:r>
              <a:rPr lang="en-US" sz="2800"/>
              <a:t>Corporate identity derives from a company’s </a:t>
            </a:r>
            <a:r>
              <a:rPr lang="en-US" sz="2800">
                <a:solidFill>
                  <a:srgbClr val="FF9900"/>
                </a:solidFill>
              </a:rPr>
              <a:t>experiences</a:t>
            </a:r>
            <a:r>
              <a:rPr lang="en-US" sz="2800"/>
              <a:t> since its </a:t>
            </a:r>
            <a:r>
              <a:rPr lang="en-US" sz="2800">
                <a:solidFill>
                  <a:srgbClr val="FF9900"/>
                </a:solidFill>
              </a:rPr>
              <a:t>founding</a:t>
            </a:r>
            <a:r>
              <a:rPr lang="en-US" sz="2800"/>
              <a:t>, its cumulative record of </a:t>
            </a:r>
            <a:r>
              <a:rPr lang="en-US" sz="2800">
                <a:solidFill>
                  <a:srgbClr val="FF9900"/>
                </a:solidFill>
              </a:rPr>
              <a:t>successes and failures</a:t>
            </a:r>
            <a:r>
              <a:rPr lang="en-US" sz="2800"/>
              <a:t> : very important for sports organizations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1981200" y="277814"/>
            <a:ext cx="8229600" cy="630237"/>
          </a:xfrm>
        </p:spPr>
        <p:txBody>
          <a:bodyPr>
            <a:normAutofit fontScale="90000"/>
          </a:bodyPr>
          <a:lstStyle/>
          <a:p>
            <a:pPr eaLnBrk="1" hangingPunct="1">
              <a:defRPr/>
            </a:pPr>
            <a:r>
              <a:rPr lang="fr-FR" sz="4000" dirty="0">
                <a:solidFill>
                  <a:schemeClr val="tx1"/>
                </a:solidFill>
                <a:effectLst>
                  <a:outerShdw blurRad="38100" dist="38100" dir="2700000" algn="tl">
                    <a:srgbClr val="C0C0C0"/>
                  </a:outerShdw>
                </a:effectLst>
              </a:rPr>
              <a:t>Réputation ?</a:t>
            </a:r>
          </a:p>
        </p:txBody>
      </p:sp>
      <p:pic>
        <p:nvPicPr>
          <p:cNvPr id="175109" name="Picture 5" descr="thriller-michael-jack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51" y="1341438"/>
            <a:ext cx="460851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1" name="Picture 7" descr="mcenroe-tro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275" y="1268413"/>
            <a:ext cx="6192838"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5" name="Picture 11" descr="060515_bill_g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38" y="1268413"/>
            <a:ext cx="2857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7" name="Picture 13" descr="branson1210_415x2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3314" y="1504951"/>
            <a:ext cx="496887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9" name="Picture 15" descr="3112-logo-virg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276" y="4797426"/>
            <a:ext cx="17621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1" name="Picture 17" descr="LogoMicrosof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3613" y="5414963"/>
            <a:ext cx="295275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3" name="Picture 19" descr="070525_okrent_lagardere_asuivr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73513" y="1103313"/>
            <a:ext cx="33909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5" name="Picture 21" descr="logo_lagarde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9376" y="6019800"/>
            <a:ext cx="2143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0" name="Picture 26" descr="30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1338" y="1806575"/>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753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5109"/>
                                        </p:tgtEl>
                                        <p:attrNameLst>
                                          <p:attrName>style.visibility</p:attrName>
                                        </p:attrNameLst>
                                      </p:cBhvr>
                                      <p:to>
                                        <p:strVal val="visible"/>
                                      </p:to>
                                    </p:set>
                                    <p:animEffect transition="in" filter="fade">
                                      <p:cBhvr>
                                        <p:cTn id="7" dur="2000"/>
                                        <p:tgtEl>
                                          <p:spTgt spid="1751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175109"/>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75111"/>
                                        </p:tgtEl>
                                        <p:attrNameLst>
                                          <p:attrName>style.visibility</p:attrName>
                                        </p:attrNameLst>
                                      </p:cBhvr>
                                      <p:to>
                                        <p:strVal val="visible"/>
                                      </p:to>
                                    </p:set>
                                    <p:animEffect transition="in" filter="fade">
                                      <p:cBhvr>
                                        <p:cTn id="16" dur="2000"/>
                                        <p:tgtEl>
                                          <p:spTgt spid="1751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175111"/>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75115"/>
                                        </p:tgtEl>
                                        <p:attrNameLst>
                                          <p:attrName>style.visibility</p:attrName>
                                        </p:attrNameLst>
                                      </p:cBhvr>
                                      <p:to>
                                        <p:strVal val="visible"/>
                                      </p:to>
                                    </p:set>
                                    <p:animEffect transition="in" filter="fade">
                                      <p:cBhvr>
                                        <p:cTn id="25" dur="2000"/>
                                        <p:tgtEl>
                                          <p:spTgt spid="17511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75121"/>
                                        </p:tgtEl>
                                        <p:attrNameLst>
                                          <p:attrName>style.visibility</p:attrName>
                                        </p:attrNameLst>
                                      </p:cBhvr>
                                      <p:to>
                                        <p:strVal val="visible"/>
                                      </p:to>
                                    </p:set>
                                    <p:animEffect transition="in" filter="fade">
                                      <p:cBhvr>
                                        <p:cTn id="30" dur="2000"/>
                                        <p:tgtEl>
                                          <p:spTgt spid="1751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7511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75121"/>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75130"/>
                                        </p:tgtEl>
                                        <p:attrNameLst>
                                          <p:attrName>style.visibility</p:attrName>
                                        </p:attrNameLst>
                                      </p:cBhvr>
                                      <p:to>
                                        <p:strVal val="visible"/>
                                      </p:to>
                                    </p:set>
                                    <p:animEffect transition="in" filter="fade">
                                      <p:cBhvr>
                                        <p:cTn id="41" dur="2000"/>
                                        <p:tgtEl>
                                          <p:spTgt spid="1751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nodeType="clickEffect">
                                  <p:stCondLst>
                                    <p:cond delay="0"/>
                                  </p:stCondLst>
                                  <p:childTnLst>
                                    <p:animEffect transition="out" filter="fade">
                                      <p:cBhvr>
                                        <p:cTn id="45" dur="2000"/>
                                        <p:tgtEl>
                                          <p:spTgt spid="175130"/>
                                        </p:tgtEl>
                                      </p:cBhvr>
                                    </p:animEffect>
                                    <p:set>
                                      <p:cBhvr>
                                        <p:cTn id="46" dur="1" fill="hold">
                                          <p:stCondLst>
                                            <p:cond delay="1999"/>
                                          </p:stCondLst>
                                        </p:cTn>
                                        <p:tgtEl>
                                          <p:spTgt spid="17513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175117"/>
                                        </p:tgtEl>
                                        <p:attrNameLst>
                                          <p:attrName>style.visibility</p:attrName>
                                        </p:attrNameLst>
                                      </p:cBhvr>
                                      <p:to>
                                        <p:strVal val="visible"/>
                                      </p:to>
                                    </p:set>
                                    <p:animEffect transition="in" filter="fade">
                                      <p:cBhvr>
                                        <p:cTn id="51" dur="2000"/>
                                        <p:tgtEl>
                                          <p:spTgt spid="17511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175119"/>
                                        </p:tgtEl>
                                        <p:attrNameLst>
                                          <p:attrName>style.visibility</p:attrName>
                                        </p:attrNameLst>
                                      </p:cBhvr>
                                      <p:to>
                                        <p:strVal val="visible"/>
                                      </p:to>
                                    </p:set>
                                    <p:animEffect transition="in" filter="fade">
                                      <p:cBhvr>
                                        <p:cTn id="56" dur="2000"/>
                                        <p:tgtEl>
                                          <p:spTgt spid="17511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xit" presetSubtype="0" fill="hold" nodeType="clickEffect">
                                  <p:stCondLst>
                                    <p:cond delay="0"/>
                                  </p:stCondLst>
                                  <p:childTnLst>
                                    <p:set>
                                      <p:cBhvr>
                                        <p:cTn id="60" dur="1" fill="hold">
                                          <p:stCondLst>
                                            <p:cond delay="0"/>
                                          </p:stCondLst>
                                        </p:cTn>
                                        <p:tgtEl>
                                          <p:spTgt spid="175117"/>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7511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75123"/>
                                        </p:tgtEl>
                                        <p:attrNameLst>
                                          <p:attrName>style.visibility</p:attrName>
                                        </p:attrNameLst>
                                      </p:cBhvr>
                                      <p:to>
                                        <p:strVal val="visible"/>
                                      </p:to>
                                    </p:set>
                                    <p:animEffect transition="in" filter="fade">
                                      <p:cBhvr>
                                        <p:cTn id="67" dur="2000"/>
                                        <p:tgtEl>
                                          <p:spTgt spid="1751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175125"/>
                                        </p:tgtEl>
                                        <p:attrNameLst>
                                          <p:attrName>style.visibility</p:attrName>
                                        </p:attrNameLst>
                                      </p:cBhvr>
                                      <p:to>
                                        <p:strVal val="visible"/>
                                      </p:to>
                                    </p:set>
                                    <p:animEffect transition="in" filter="fade">
                                      <p:cBhvr>
                                        <p:cTn id="72" dur="2000"/>
                                        <p:tgtEl>
                                          <p:spTgt spid="17512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175123"/>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175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defRPr/>
            </a:pPr>
            <a:r>
              <a:rPr lang="en-US" b="1"/>
              <a:t>Corporate image </a:t>
            </a:r>
            <a:r>
              <a:rPr lang="en-US" sz="3200" b="1"/>
              <a:t>(Fombrun, 1996)</a:t>
            </a:r>
          </a:p>
        </p:txBody>
      </p:sp>
      <p:sp>
        <p:nvSpPr>
          <p:cNvPr id="109571" name="Rectangle 3"/>
          <p:cNvSpPr>
            <a:spLocks noGrp="1" noChangeArrowheads="1"/>
          </p:cNvSpPr>
          <p:nvPr>
            <p:ph type="body" idx="1"/>
          </p:nvPr>
        </p:nvSpPr>
        <p:spPr/>
        <p:txBody>
          <a:bodyPr/>
          <a:lstStyle/>
          <a:p>
            <a:pPr eaLnBrk="1" hangingPunct="1">
              <a:buSzTx/>
              <a:buFont typeface="Wingdings" panose="05000000000000000000" pitchFamily="2" charset="2"/>
              <a:buChar char="«"/>
              <a:defRPr/>
            </a:pPr>
            <a:r>
              <a:rPr lang="en-US" sz="2800"/>
              <a:t>A corporate image accurately </a:t>
            </a:r>
            <a:r>
              <a:rPr lang="en-US" sz="2800">
                <a:solidFill>
                  <a:srgbClr val="FF9900"/>
                </a:solidFill>
              </a:rPr>
              <a:t>mirrors the company’s identity</a:t>
            </a:r>
          </a:p>
          <a:p>
            <a:pPr eaLnBrk="1" hangingPunct="1">
              <a:buSzTx/>
              <a:buFont typeface="Wingdings" panose="05000000000000000000" pitchFamily="2" charset="2"/>
              <a:buChar char="«"/>
              <a:defRPr/>
            </a:pPr>
            <a:endParaRPr lang="en-US" sz="2800">
              <a:solidFill>
                <a:srgbClr val="FF9900"/>
              </a:solidFill>
            </a:endParaRPr>
          </a:p>
          <a:p>
            <a:pPr eaLnBrk="1" hangingPunct="1">
              <a:buSzTx/>
              <a:buFont typeface="Wingdings" panose="05000000000000000000" pitchFamily="2" charset="2"/>
              <a:buChar char="«"/>
              <a:defRPr/>
            </a:pPr>
            <a:r>
              <a:rPr lang="en-US" sz="2800"/>
              <a:t>The image is often distorted :</a:t>
            </a:r>
          </a:p>
          <a:p>
            <a:pPr lvl="1" eaLnBrk="1" hangingPunct="1">
              <a:buSzTx/>
              <a:buFont typeface="Wingdings" panose="05000000000000000000" pitchFamily="2" charset="2"/>
              <a:buChar char="«"/>
              <a:defRPr/>
            </a:pPr>
            <a:r>
              <a:rPr lang="en-US" sz="2400"/>
              <a:t>i) as the company tries to </a:t>
            </a:r>
            <a:r>
              <a:rPr lang="en-US" sz="2400">
                <a:solidFill>
                  <a:srgbClr val="FF9900"/>
                </a:solidFill>
              </a:rPr>
              <a:t>manipulate</a:t>
            </a:r>
            <a:r>
              <a:rPr lang="en-US" sz="2400"/>
              <a:t> its public through </a:t>
            </a:r>
            <a:r>
              <a:rPr lang="en-US" sz="2400">
                <a:solidFill>
                  <a:srgbClr val="FF9900"/>
                </a:solidFill>
              </a:rPr>
              <a:t>advertising</a:t>
            </a:r>
            <a:r>
              <a:rPr lang="en-US" sz="2400"/>
              <a:t> and other forms of </a:t>
            </a:r>
            <a:r>
              <a:rPr lang="en-US" sz="2400">
                <a:solidFill>
                  <a:srgbClr val="FF9900"/>
                </a:solidFill>
              </a:rPr>
              <a:t>self-presentation</a:t>
            </a:r>
          </a:p>
          <a:p>
            <a:pPr algn="ctr" eaLnBrk="1" hangingPunct="1">
              <a:buSzTx/>
              <a:buFont typeface="Wingdings" panose="05000000000000000000" pitchFamily="2" charset="2"/>
              <a:buNone/>
              <a:defRPr/>
            </a:pPr>
            <a:r>
              <a:rPr lang="en-US" sz="2800"/>
              <a:t>or</a:t>
            </a:r>
          </a:p>
          <a:p>
            <a:pPr lvl="1" eaLnBrk="1" hangingPunct="1">
              <a:buSzTx/>
              <a:buFont typeface="Wingdings" panose="05000000000000000000" pitchFamily="2" charset="2"/>
              <a:buChar char="«"/>
              <a:defRPr/>
            </a:pPr>
            <a:r>
              <a:rPr lang="en-US" sz="2400"/>
              <a:t>ii) </a:t>
            </a:r>
            <a:r>
              <a:rPr lang="en-US" sz="2400">
                <a:solidFill>
                  <a:srgbClr val="FF9900"/>
                </a:solidFill>
              </a:rPr>
              <a:t>rumors</a:t>
            </a:r>
            <a:r>
              <a:rPr lang="en-US" sz="2400"/>
              <a:t> develop from the unofficial statements of employees to peers, analysts, and reporters. </a:t>
            </a:r>
          </a:p>
          <a:p>
            <a:pPr eaLnBrk="1" hangingPunct="1">
              <a:defRPr/>
            </a:pPr>
            <a:endParaRPr lang="en-US" sz="28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defRPr/>
            </a:pPr>
            <a:r>
              <a:rPr lang="en-US" b="1"/>
              <a:t>Reputation </a:t>
            </a:r>
            <a:r>
              <a:rPr lang="en-US" sz="3200" b="1"/>
              <a:t>(Fombrun, 1996)</a:t>
            </a:r>
          </a:p>
        </p:txBody>
      </p:sp>
      <p:sp>
        <p:nvSpPr>
          <p:cNvPr id="110595" name="Rectangle 3"/>
          <p:cNvSpPr>
            <a:spLocks noGrp="1" noChangeArrowheads="1"/>
          </p:cNvSpPr>
          <p:nvPr>
            <p:ph type="body" idx="1"/>
          </p:nvPr>
        </p:nvSpPr>
        <p:spPr>
          <a:xfrm>
            <a:off x="1143000" y="2057400"/>
            <a:ext cx="5246511" cy="4038600"/>
          </a:xfrm>
        </p:spPr>
        <p:txBody>
          <a:bodyPr/>
          <a:lstStyle/>
          <a:p>
            <a:pPr eaLnBrk="1" hangingPunct="1">
              <a:lnSpc>
                <a:spcPct val="90000"/>
              </a:lnSpc>
              <a:buFont typeface="Wingdings" panose="05000000000000000000" pitchFamily="2" charset="2"/>
              <a:buChar char="«"/>
              <a:defRPr/>
            </a:pPr>
            <a:r>
              <a:rPr lang="en-US" dirty="0"/>
              <a:t>“Reputation” is the general </a:t>
            </a:r>
            <a:r>
              <a:rPr lang="en-US" dirty="0">
                <a:solidFill>
                  <a:srgbClr val="FF9900"/>
                </a:solidFill>
              </a:rPr>
              <a:t>estimation</a:t>
            </a:r>
            <a:r>
              <a:rPr lang="en-US" dirty="0"/>
              <a:t> in which one is held by the </a:t>
            </a:r>
            <a:r>
              <a:rPr lang="en-US" dirty="0">
                <a:solidFill>
                  <a:srgbClr val="FF9900"/>
                </a:solidFill>
              </a:rPr>
              <a:t>public</a:t>
            </a:r>
            <a:r>
              <a:rPr lang="en-US" dirty="0"/>
              <a:t> (</a:t>
            </a:r>
            <a:r>
              <a:rPr lang="en-US" i="1" dirty="0"/>
              <a:t>American Heritage Dictionary’s</a:t>
            </a:r>
            <a:r>
              <a:rPr lang="en-US" dirty="0"/>
              <a:t>)</a:t>
            </a:r>
          </a:p>
          <a:p>
            <a:pPr eaLnBrk="1" hangingPunct="1">
              <a:lnSpc>
                <a:spcPct val="90000"/>
              </a:lnSpc>
              <a:buFont typeface="Wingdings" panose="05000000000000000000" pitchFamily="2" charset="2"/>
              <a:buChar char="«"/>
              <a:defRPr/>
            </a:pPr>
            <a:endParaRPr lang="en-US" dirty="0"/>
          </a:p>
          <a:p>
            <a:pPr eaLnBrk="1" hangingPunct="1">
              <a:lnSpc>
                <a:spcPct val="90000"/>
              </a:lnSpc>
              <a:buFont typeface="Wingdings" panose="05000000000000000000" pitchFamily="2" charset="2"/>
              <a:buChar char="«"/>
              <a:defRPr/>
            </a:pPr>
            <a:r>
              <a:rPr lang="en-US" dirty="0"/>
              <a:t>A corporate reputation represents the </a:t>
            </a:r>
            <a:r>
              <a:rPr lang="en-US" dirty="0">
                <a:solidFill>
                  <a:srgbClr val="FF9900"/>
                </a:solidFill>
              </a:rPr>
              <a:t>“net” affective or emotional reaction</a:t>
            </a:r>
            <a:r>
              <a:rPr lang="en-US" dirty="0"/>
              <a:t> – good or bad, weak or strong – of customers, investors, employees, and the general public to the </a:t>
            </a:r>
            <a:r>
              <a:rPr lang="en-US" dirty="0">
                <a:solidFill>
                  <a:srgbClr val="FF9900"/>
                </a:solidFill>
              </a:rPr>
              <a:t>company’s name</a:t>
            </a:r>
            <a:r>
              <a:rPr lang="en-US" dirty="0"/>
              <a:t>.</a:t>
            </a:r>
          </a:p>
        </p:txBody>
      </p:sp>
      <p:pic>
        <p:nvPicPr>
          <p:cNvPr id="4" name="Image 3" descr="Une image contenant texte, noir, signe, assis&#10;&#10;Description générée automatiquement">
            <a:extLst>
              <a:ext uri="{FF2B5EF4-FFF2-40B4-BE49-F238E27FC236}">
                <a16:creationId xmlns:a16="http://schemas.microsoft.com/office/drawing/2014/main" id="{03679E8A-93FE-4B9C-9DA5-6685B86289D0}"/>
              </a:ext>
            </a:extLst>
          </p:cNvPr>
          <p:cNvPicPr>
            <a:picLocks noChangeAspect="1"/>
          </p:cNvPicPr>
          <p:nvPr/>
        </p:nvPicPr>
        <p:blipFill>
          <a:blip r:embed="rId2"/>
          <a:stretch>
            <a:fillRect/>
          </a:stretch>
        </p:blipFill>
        <p:spPr>
          <a:xfrm>
            <a:off x="7682507" y="666925"/>
            <a:ext cx="3552285" cy="5524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33376"/>
            <a:ext cx="9144000" cy="629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defRPr/>
            </a:pPr>
            <a:r>
              <a:rPr lang="en-US" b="1"/>
              <a:t>What’s in a name ?</a:t>
            </a:r>
          </a:p>
        </p:txBody>
      </p:sp>
      <p:sp>
        <p:nvSpPr>
          <p:cNvPr id="111619" name="Rectangle 3"/>
          <p:cNvSpPr>
            <a:spLocks noGrp="1" noChangeArrowheads="1"/>
          </p:cNvSpPr>
          <p:nvPr>
            <p:ph type="body" idx="1"/>
          </p:nvPr>
        </p:nvSpPr>
        <p:spPr>
          <a:xfrm>
            <a:off x="454377" y="2057400"/>
            <a:ext cx="7504289" cy="4038600"/>
          </a:xfrm>
        </p:spPr>
        <p:txBody>
          <a:bodyPr>
            <a:normAutofit lnSpcReduction="10000"/>
          </a:bodyPr>
          <a:lstStyle/>
          <a:p>
            <a:pPr eaLnBrk="1" hangingPunct="1">
              <a:lnSpc>
                <a:spcPct val="80000"/>
              </a:lnSpc>
              <a:buSzTx/>
              <a:buFont typeface="Wingdings" panose="05000000000000000000" pitchFamily="2" charset="2"/>
              <a:buChar char="«"/>
              <a:defRPr/>
            </a:pPr>
            <a:r>
              <a:rPr lang="en-US" sz="2400" dirty="0"/>
              <a:t>Sports organizations </a:t>
            </a:r>
            <a:r>
              <a:rPr lang="en-US" sz="2400" dirty="0">
                <a:solidFill>
                  <a:srgbClr val="FF9900"/>
                </a:solidFill>
              </a:rPr>
              <a:t>names</a:t>
            </a:r>
            <a:r>
              <a:rPr lang="en-US" sz="2400" dirty="0"/>
              <a:t> are very strategic :</a:t>
            </a:r>
          </a:p>
          <a:p>
            <a:pPr lvl="1" eaLnBrk="1" hangingPunct="1">
              <a:lnSpc>
                <a:spcPct val="80000"/>
              </a:lnSpc>
              <a:buSzTx/>
              <a:buFont typeface="Wingdings" panose="05000000000000000000" pitchFamily="2" charset="2"/>
              <a:buChar char="«"/>
              <a:defRPr/>
            </a:pPr>
            <a:r>
              <a:rPr lang="en-US" dirty="0"/>
              <a:t>Cities</a:t>
            </a:r>
          </a:p>
          <a:p>
            <a:pPr lvl="1" eaLnBrk="1" hangingPunct="1">
              <a:lnSpc>
                <a:spcPct val="80000"/>
              </a:lnSpc>
              <a:buSzTx/>
              <a:buFont typeface="Wingdings" panose="05000000000000000000" pitchFamily="2" charset="2"/>
              <a:buChar char="«"/>
              <a:defRPr/>
            </a:pPr>
            <a:r>
              <a:rPr lang="en-US" dirty="0"/>
              <a:t>Objects, animals, groups, symbols, features : Colts – Bulls – Celtics – Patriots - Indians…</a:t>
            </a:r>
          </a:p>
          <a:p>
            <a:pPr lvl="1" eaLnBrk="1" hangingPunct="1">
              <a:lnSpc>
                <a:spcPct val="80000"/>
              </a:lnSpc>
              <a:buSzTx/>
              <a:buFont typeface="Wingdings" panose="05000000000000000000" pitchFamily="2" charset="2"/>
              <a:buChar char="«"/>
              <a:defRPr/>
            </a:pPr>
            <a:r>
              <a:rPr lang="en-US" dirty="0"/>
              <a:t>Sponsors : BNP Paribas, H Cup , Evian Masters, Andros Trophy…</a:t>
            </a:r>
          </a:p>
          <a:p>
            <a:pPr eaLnBrk="1" hangingPunct="1">
              <a:lnSpc>
                <a:spcPct val="80000"/>
              </a:lnSpc>
              <a:buSzTx/>
              <a:buFont typeface="Wingdings" panose="05000000000000000000" pitchFamily="2" charset="2"/>
              <a:buChar char="«"/>
              <a:defRPr/>
            </a:pPr>
            <a:endParaRPr lang="en-US" sz="2400" dirty="0"/>
          </a:p>
          <a:p>
            <a:pPr eaLnBrk="1" hangingPunct="1">
              <a:lnSpc>
                <a:spcPct val="80000"/>
              </a:lnSpc>
              <a:buSzTx/>
              <a:buFont typeface="Wingdings" panose="05000000000000000000" pitchFamily="2" charset="2"/>
              <a:buChar char="«"/>
              <a:defRPr/>
            </a:pPr>
            <a:r>
              <a:rPr lang="en-US" sz="2400" dirty="0"/>
              <a:t>Moreover : in a market society like ours, it’s clear that names – and the reputations we associate with them – have </a:t>
            </a:r>
            <a:r>
              <a:rPr lang="en-US" sz="2400" dirty="0">
                <a:solidFill>
                  <a:srgbClr val="FF9900"/>
                </a:solidFill>
              </a:rPr>
              <a:t>economic value</a:t>
            </a:r>
            <a:r>
              <a:rPr lang="en-US" sz="2400" dirty="0"/>
              <a:t> :</a:t>
            </a:r>
          </a:p>
          <a:p>
            <a:pPr lvl="1" eaLnBrk="1" hangingPunct="1">
              <a:lnSpc>
                <a:spcPct val="80000"/>
              </a:lnSpc>
              <a:buSzTx/>
              <a:buFont typeface="Wingdings" panose="05000000000000000000" pitchFamily="2" charset="2"/>
              <a:buChar char="«"/>
              <a:defRPr/>
            </a:pPr>
            <a:r>
              <a:rPr lang="en-US" dirty="0"/>
              <a:t>Michael Jordan : continued to bring in top endorsement income from companies like Nike, Hanes, General Mills and Quaker Oaks (estimated $ 13 million a year)</a:t>
            </a:r>
          </a:p>
          <a:p>
            <a:pPr lvl="1" eaLnBrk="1" hangingPunct="1">
              <a:lnSpc>
                <a:spcPct val="80000"/>
              </a:lnSpc>
              <a:buSzTx/>
              <a:buFont typeface="Wingdings" panose="05000000000000000000" pitchFamily="2" charset="2"/>
              <a:buChar char="«"/>
              <a:defRPr/>
            </a:pPr>
            <a:r>
              <a:rPr lang="en-US" dirty="0"/>
              <a:t>Jack Nicklaus, Arnold palmer (golf), Joe Montana, Wayne Gretzky, Andre Agassi, Zinedine Zidane…</a:t>
            </a:r>
          </a:p>
          <a:p>
            <a:pPr eaLnBrk="1" hangingPunct="1">
              <a:lnSpc>
                <a:spcPct val="80000"/>
              </a:lnSpc>
              <a:defRPr/>
            </a:pPr>
            <a:endParaRPr lang="en-US" sz="2400" dirty="0"/>
          </a:p>
        </p:txBody>
      </p:sp>
      <p:pic>
        <p:nvPicPr>
          <p:cNvPr id="3" name="Image 2" descr="Une image contenant texte, photo, gens, vieux&#10;&#10;Description générée automatiquement">
            <a:extLst>
              <a:ext uri="{FF2B5EF4-FFF2-40B4-BE49-F238E27FC236}">
                <a16:creationId xmlns:a16="http://schemas.microsoft.com/office/drawing/2014/main" id="{C4C94201-9E84-42A8-B0B9-7BAF16EC3E70}"/>
              </a:ext>
            </a:extLst>
          </p:cNvPr>
          <p:cNvPicPr>
            <a:picLocks noChangeAspect="1"/>
          </p:cNvPicPr>
          <p:nvPr/>
        </p:nvPicPr>
        <p:blipFill>
          <a:blip r:embed="rId2"/>
          <a:stretch>
            <a:fillRect/>
          </a:stretch>
        </p:blipFill>
        <p:spPr>
          <a:xfrm>
            <a:off x="8062383" y="1052512"/>
            <a:ext cx="3314700" cy="47529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2565400" y="362656"/>
            <a:ext cx="9875520" cy="1356360"/>
          </a:xfrm>
        </p:spPr>
        <p:txBody>
          <a:bodyPr/>
          <a:lstStyle/>
          <a:p>
            <a:pPr eaLnBrk="1" hangingPunct="1">
              <a:defRPr/>
            </a:pPr>
            <a:r>
              <a:rPr lang="en-US" b="1" dirty="0"/>
              <a:t>Reputation and media</a:t>
            </a:r>
          </a:p>
        </p:txBody>
      </p:sp>
      <p:sp>
        <p:nvSpPr>
          <p:cNvPr id="112643" name="Rectangle 3"/>
          <p:cNvSpPr>
            <a:spLocks noGrp="1" noChangeArrowheads="1"/>
          </p:cNvSpPr>
          <p:nvPr>
            <p:ph type="body" idx="1"/>
          </p:nvPr>
        </p:nvSpPr>
        <p:spPr>
          <a:xfrm>
            <a:off x="443089" y="1876778"/>
            <a:ext cx="5190067" cy="4038600"/>
          </a:xfrm>
        </p:spPr>
        <p:txBody>
          <a:bodyPr/>
          <a:lstStyle/>
          <a:p>
            <a:pPr eaLnBrk="1" hangingPunct="1">
              <a:buFont typeface="Wingdings" panose="05000000000000000000" pitchFamily="2" charset="2"/>
              <a:buChar char="«"/>
              <a:defRPr/>
            </a:pPr>
            <a:r>
              <a:rPr lang="en-US" dirty="0"/>
              <a:t>Difficulty to </a:t>
            </a:r>
            <a:r>
              <a:rPr lang="en-US" dirty="0">
                <a:solidFill>
                  <a:srgbClr val="FF9900"/>
                </a:solidFill>
              </a:rPr>
              <a:t>control </a:t>
            </a:r>
            <a:r>
              <a:rPr lang="en-US" dirty="0"/>
              <a:t>inside de Communication Mix (TV, Radio, Internet, Press, posting) !</a:t>
            </a:r>
          </a:p>
          <a:p>
            <a:pPr eaLnBrk="1" hangingPunct="1">
              <a:buFont typeface="Wingdings" panose="05000000000000000000" pitchFamily="2" charset="2"/>
              <a:buChar char="«"/>
              <a:defRPr/>
            </a:pPr>
            <a:endParaRPr lang="en-US" dirty="0"/>
          </a:p>
          <a:p>
            <a:pPr eaLnBrk="1" hangingPunct="1">
              <a:buFont typeface="Wingdings" panose="05000000000000000000" pitchFamily="2" charset="2"/>
              <a:buChar char="«"/>
              <a:defRPr/>
            </a:pPr>
            <a:r>
              <a:rPr lang="en-US" dirty="0"/>
              <a:t>For sports organizations : you can develop your </a:t>
            </a:r>
            <a:r>
              <a:rPr lang="en-US" dirty="0">
                <a:solidFill>
                  <a:srgbClr val="FF9900"/>
                </a:solidFill>
              </a:rPr>
              <a:t>own information for the public</a:t>
            </a:r>
            <a:r>
              <a:rPr lang="en-US" dirty="0"/>
              <a:t> : official website (very important !) and sometimes own press (production) or TV</a:t>
            </a:r>
          </a:p>
        </p:txBody>
      </p:sp>
      <p:pic>
        <p:nvPicPr>
          <p:cNvPr id="3" name="Image 2" descr="Une image contenant homme, extérieur, personne, debout&#10;&#10;Description générée automatiquement">
            <a:extLst>
              <a:ext uri="{FF2B5EF4-FFF2-40B4-BE49-F238E27FC236}">
                <a16:creationId xmlns:a16="http://schemas.microsoft.com/office/drawing/2014/main" id="{6C906D4D-1BD2-4228-8EFE-7110A6B27544}"/>
              </a:ext>
            </a:extLst>
          </p:cNvPr>
          <p:cNvPicPr>
            <a:picLocks noChangeAspect="1"/>
          </p:cNvPicPr>
          <p:nvPr/>
        </p:nvPicPr>
        <p:blipFill>
          <a:blip r:embed="rId2"/>
          <a:stretch>
            <a:fillRect/>
          </a:stretch>
        </p:blipFill>
        <p:spPr>
          <a:xfrm>
            <a:off x="4955652" y="2192302"/>
            <a:ext cx="6521627" cy="340755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4"/>
          <p:cNvSpPr>
            <a:spLocks noChangeArrowheads="1"/>
          </p:cNvSpPr>
          <p:nvPr/>
        </p:nvSpPr>
        <p:spPr bwMode="auto">
          <a:xfrm>
            <a:off x="1524000" y="158750"/>
            <a:ext cx="9144000" cy="125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eaLnBrk="1" hangingPunct="1">
              <a:defRPr/>
            </a:pPr>
            <a:r>
              <a:rPr lang="fr-FR" sz="3200" b="1" dirty="0" err="1">
                <a:effectLst>
                  <a:outerShdw blurRad="38100" dist="38100" dir="2700000" algn="tl">
                    <a:srgbClr val="000000"/>
                  </a:outerShdw>
                </a:effectLst>
                <a:latin typeface="Arial" charset="0"/>
              </a:rPr>
              <a:t>Linking</a:t>
            </a:r>
            <a:r>
              <a:rPr lang="fr-FR" sz="3200" b="1" dirty="0">
                <a:effectLst>
                  <a:outerShdw blurRad="38100" dist="38100" dir="2700000" algn="tl">
                    <a:srgbClr val="000000"/>
                  </a:outerShdw>
                </a:effectLst>
                <a:latin typeface="Arial" charset="0"/>
              </a:rPr>
              <a:t> Identity – Name – Image – </a:t>
            </a:r>
            <a:r>
              <a:rPr lang="fr-FR" sz="3200" b="1" dirty="0" err="1">
                <a:effectLst>
                  <a:outerShdw blurRad="38100" dist="38100" dir="2700000" algn="tl">
                    <a:srgbClr val="000000"/>
                  </a:outerShdw>
                </a:effectLst>
                <a:latin typeface="Arial" charset="0"/>
              </a:rPr>
              <a:t>Reputation</a:t>
            </a:r>
            <a:r>
              <a:rPr lang="fr-FR" sz="3200" b="1" dirty="0">
                <a:effectLst>
                  <a:outerShdw blurRad="38100" dist="38100" dir="2700000" algn="tl">
                    <a:srgbClr val="000000"/>
                  </a:outerShdw>
                </a:effectLst>
                <a:latin typeface="Arial" charset="0"/>
              </a:rPr>
              <a:t> </a:t>
            </a:r>
            <a:r>
              <a:rPr lang="fr-FR" sz="2400" b="1" dirty="0">
                <a:effectLst>
                  <a:outerShdw blurRad="38100" dist="38100" dir="2700000" algn="tl">
                    <a:srgbClr val="000000"/>
                  </a:outerShdw>
                </a:effectLst>
                <a:latin typeface="Arial" charset="0"/>
              </a:rPr>
              <a:t>(</a:t>
            </a:r>
            <a:r>
              <a:rPr lang="fr-FR" sz="2400" b="1" dirty="0" err="1">
                <a:effectLst>
                  <a:outerShdw blurRad="38100" dist="38100" dir="2700000" algn="tl">
                    <a:srgbClr val="000000"/>
                  </a:outerShdw>
                </a:effectLst>
                <a:latin typeface="Arial" charset="0"/>
              </a:rPr>
              <a:t>Fombrun</a:t>
            </a:r>
            <a:r>
              <a:rPr lang="fr-FR" sz="2400" b="1" dirty="0">
                <a:effectLst>
                  <a:outerShdw blurRad="38100" dist="38100" dir="2700000" algn="tl">
                    <a:srgbClr val="000000"/>
                  </a:outerShdw>
                </a:effectLst>
                <a:latin typeface="Arial" charset="0"/>
              </a:rPr>
              <a:t>, 1996)</a:t>
            </a:r>
          </a:p>
        </p:txBody>
      </p:sp>
      <p:sp>
        <p:nvSpPr>
          <p:cNvPr id="36867" name="Text Box 5"/>
          <p:cNvSpPr txBox="1">
            <a:spLocks noChangeArrowheads="1"/>
          </p:cNvSpPr>
          <p:nvPr/>
        </p:nvSpPr>
        <p:spPr bwMode="auto">
          <a:xfrm>
            <a:off x="4872039" y="1844676"/>
            <a:ext cx="283527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b="1">
                <a:latin typeface="Times New Roman" panose="02020603050405020304" pitchFamily="18" charset="0"/>
              </a:rPr>
              <a:t>Corporate Identity</a:t>
            </a:r>
            <a:endParaRPr lang="fr-FR" altLang="fr-FR" sz="2400" b="1"/>
          </a:p>
        </p:txBody>
      </p:sp>
      <p:sp>
        <p:nvSpPr>
          <p:cNvPr id="36868" name="Text Box 6"/>
          <p:cNvSpPr txBox="1">
            <a:spLocks noChangeArrowheads="1"/>
          </p:cNvSpPr>
          <p:nvPr/>
        </p:nvSpPr>
        <p:spPr bwMode="auto">
          <a:xfrm>
            <a:off x="4800601" y="3213101"/>
            <a:ext cx="2835275"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Times New Roman" panose="02020603050405020304" pitchFamily="18" charset="0"/>
              </a:rPr>
              <a:t>Names</a:t>
            </a:r>
          </a:p>
          <a:p>
            <a:pPr algn="ctr" eaLnBrk="1" hangingPunct="1">
              <a:spcBef>
                <a:spcPct val="0"/>
              </a:spcBef>
              <a:buClrTx/>
              <a:buSzTx/>
              <a:buFontTx/>
              <a:buNone/>
            </a:pPr>
            <a:r>
              <a:rPr lang="fr-FR" altLang="fr-FR" sz="1800" b="1">
                <a:latin typeface="Times New Roman" panose="02020603050405020304" pitchFamily="18" charset="0"/>
              </a:rPr>
              <a:t>Self-Presentations</a:t>
            </a:r>
            <a:endParaRPr lang="fr-FR" altLang="fr-FR" sz="1800" b="1"/>
          </a:p>
        </p:txBody>
      </p:sp>
      <p:sp>
        <p:nvSpPr>
          <p:cNvPr id="36869" name="Text Box 7"/>
          <p:cNvSpPr txBox="1">
            <a:spLocks noChangeArrowheads="1"/>
          </p:cNvSpPr>
          <p:nvPr/>
        </p:nvSpPr>
        <p:spPr bwMode="auto">
          <a:xfrm>
            <a:off x="4367214" y="4508501"/>
            <a:ext cx="18891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Times New Roman" panose="02020603050405020304" pitchFamily="18" charset="0"/>
              </a:rPr>
              <a:t>Community</a:t>
            </a:r>
          </a:p>
          <a:p>
            <a:pPr algn="ctr" eaLnBrk="1" hangingPunct="1">
              <a:spcBef>
                <a:spcPct val="0"/>
              </a:spcBef>
              <a:buClrTx/>
              <a:buSzTx/>
              <a:buFontTx/>
              <a:buNone/>
            </a:pPr>
            <a:r>
              <a:rPr lang="fr-FR" altLang="fr-FR" sz="1600" b="1">
                <a:latin typeface="Times New Roman" panose="02020603050405020304" pitchFamily="18" charset="0"/>
              </a:rPr>
              <a:t>Image</a:t>
            </a:r>
            <a:endParaRPr lang="fr-FR" altLang="fr-FR" sz="1600" b="1"/>
          </a:p>
        </p:txBody>
      </p:sp>
      <p:sp>
        <p:nvSpPr>
          <p:cNvPr id="36870" name="Text Box 8"/>
          <p:cNvSpPr txBox="1">
            <a:spLocks noChangeArrowheads="1"/>
          </p:cNvSpPr>
          <p:nvPr/>
        </p:nvSpPr>
        <p:spPr bwMode="auto">
          <a:xfrm>
            <a:off x="6240463" y="4437063"/>
            <a:ext cx="2125662"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Times New Roman" panose="02020603050405020304" pitchFamily="18" charset="0"/>
              </a:rPr>
              <a:t>Investor</a:t>
            </a:r>
          </a:p>
          <a:p>
            <a:pPr algn="ctr" eaLnBrk="1" hangingPunct="1">
              <a:spcBef>
                <a:spcPct val="0"/>
              </a:spcBef>
              <a:buClrTx/>
              <a:buSzTx/>
              <a:buFontTx/>
              <a:buNone/>
            </a:pPr>
            <a:r>
              <a:rPr lang="fr-FR" altLang="fr-FR" sz="1800" b="1">
                <a:latin typeface="Times New Roman" panose="02020603050405020304" pitchFamily="18" charset="0"/>
              </a:rPr>
              <a:t>Image</a:t>
            </a:r>
            <a:endParaRPr lang="fr-FR" altLang="fr-FR" sz="1800" b="1"/>
          </a:p>
        </p:txBody>
      </p:sp>
      <p:sp>
        <p:nvSpPr>
          <p:cNvPr id="36871" name="Text Box 9"/>
          <p:cNvSpPr txBox="1">
            <a:spLocks noChangeArrowheads="1"/>
          </p:cNvSpPr>
          <p:nvPr/>
        </p:nvSpPr>
        <p:spPr bwMode="auto">
          <a:xfrm>
            <a:off x="8328026" y="4437063"/>
            <a:ext cx="165417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Times New Roman" panose="02020603050405020304" pitchFamily="18" charset="0"/>
              </a:rPr>
              <a:t>Employee</a:t>
            </a:r>
          </a:p>
          <a:p>
            <a:pPr algn="ctr" eaLnBrk="1" hangingPunct="1">
              <a:spcBef>
                <a:spcPct val="0"/>
              </a:spcBef>
              <a:buClrTx/>
              <a:buSzTx/>
              <a:buFontTx/>
              <a:buNone/>
            </a:pPr>
            <a:r>
              <a:rPr lang="fr-FR" altLang="fr-FR" sz="1800" b="1">
                <a:latin typeface="Times New Roman" panose="02020603050405020304" pitchFamily="18" charset="0"/>
              </a:rPr>
              <a:t>Image</a:t>
            </a:r>
            <a:endParaRPr lang="fr-FR" altLang="fr-FR" sz="1800" b="1"/>
          </a:p>
        </p:txBody>
      </p:sp>
      <p:sp>
        <p:nvSpPr>
          <p:cNvPr id="36872" name="Text Box 10"/>
          <p:cNvSpPr txBox="1">
            <a:spLocks noChangeArrowheads="1"/>
          </p:cNvSpPr>
          <p:nvPr/>
        </p:nvSpPr>
        <p:spPr bwMode="auto">
          <a:xfrm>
            <a:off x="4549775" y="5724526"/>
            <a:ext cx="354488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000" b="1">
                <a:latin typeface="Times New Roman" panose="02020603050405020304" pitchFamily="18" charset="0"/>
              </a:rPr>
              <a:t>Corporate Reputation</a:t>
            </a:r>
            <a:endParaRPr lang="fr-FR" altLang="fr-FR" sz="2000" b="1"/>
          </a:p>
        </p:txBody>
      </p:sp>
      <p:sp>
        <p:nvSpPr>
          <p:cNvPr id="36873" name="Oval 11"/>
          <p:cNvSpPr>
            <a:spLocks noChangeArrowheads="1"/>
          </p:cNvSpPr>
          <p:nvPr/>
        </p:nvSpPr>
        <p:spPr bwMode="auto">
          <a:xfrm>
            <a:off x="4314825" y="1773238"/>
            <a:ext cx="4014788" cy="950912"/>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6874" name="Oval 12"/>
          <p:cNvSpPr>
            <a:spLocks noChangeArrowheads="1"/>
          </p:cNvSpPr>
          <p:nvPr/>
        </p:nvSpPr>
        <p:spPr bwMode="auto">
          <a:xfrm>
            <a:off x="4786314" y="3103563"/>
            <a:ext cx="2835275" cy="760412"/>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6875" name="Text Box 13"/>
          <p:cNvSpPr txBox="1">
            <a:spLocks noChangeArrowheads="1"/>
          </p:cNvSpPr>
          <p:nvPr/>
        </p:nvSpPr>
        <p:spPr bwMode="auto">
          <a:xfrm>
            <a:off x="2424114" y="4292601"/>
            <a:ext cx="165417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800">
              <a:latin typeface="Times New Roman" panose="02020603050405020304" pitchFamily="18" charset="0"/>
            </a:endParaRPr>
          </a:p>
          <a:p>
            <a:pPr algn="ctr" eaLnBrk="1" hangingPunct="1">
              <a:spcBef>
                <a:spcPct val="0"/>
              </a:spcBef>
              <a:buClrTx/>
              <a:buSzTx/>
              <a:buFontTx/>
              <a:buNone/>
            </a:pPr>
            <a:r>
              <a:rPr lang="fr-FR" altLang="fr-FR" sz="1800" b="1">
                <a:latin typeface="Times New Roman" panose="02020603050405020304" pitchFamily="18" charset="0"/>
              </a:rPr>
              <a:t>Customer</a:t>
            </a:r>
          </a:p>
          <a:p>
            <a:pPr algn="ctr" eaLnBrk="1" hangingPunct="1">
              <a:spcBef>
                <a:spcPct val="0"/>
              </a:spcBef>
              <a:buClrTx/>
              <a:buSzTx/>
              <a:buFontTx/>
              <a:buNone/>
            </a:pPr>
            <a:r>
              <a:rPr lang="fr-FR" altLang="fr-FR" sz="1800" b="1">
                <a:latin typeface="Times New Roman" panose="02020603050405020304" pitchFamily="18" charset="0"/>
              </a:rPr>
              <a:t>Image</a:t>
            </a:r>
            <a:endParaRPr lang="fr-FR" altLang="fr-FR" sz="1800" b="1"/>
          </a:p>
        </p:txBody>
      </p:sp>
      <p:sp>
        <p:nvSpPr>
          <p:cNvPr id="36876" name="Oval 14"/>
          <p:cNvSpPr>
            <a:spLocks noChangeArrowheads="1"/>
          </p:cNvSpPr>
          <p:nvPr/>
        </p:nvSpPr>
        <p:spPr bwMode="auto">
          <a:xfrm>
            <a:off x="2424114" y="4437063"/>
            <a:ext cx="1654175" cy="760412"/>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6877" name="Oval 15"/>
          <p:cNvSpPr>
            <a:spLocks noChangeArrowheads="1"/>
          </p:cNvSpPr>
          <p:nvPr/>
        </p:nvSpPr>
        <p:spPr bwMode="auto">
          <a:xfrm>
            <a:off x="4314826" y="4433888"/>
            <a:ext cx="1889125" cy="760412"/>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6878" name="Oval 16"/>
          <p:cNvSpPr>
            <a:spLocks noChangeArrowheads="1"/>
          </p:cNvSpPr>
          <p:nvPr/>
        </p:nvSpPr>
        <p:spPr bwMode="auto">
          <a:xfrm>
            <a:off x="6440489" y="4433888"/>
            <a:ext cx="1654175" cy="760412"/>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6879" name="Oval 17"/>
          <p:cNvSpPr>
            <a:spLocks noChangeArrowheads="1"/>
          </p:cNvSpPr>
          <p:nvPr/>
        </p:nvSpPr>
        <p:spPr bwMode="auto">
          <a:xfrm>
            <a:off x="8329614" y="4433888"/>
            <a:ext cx="1654175" cy="760412"/>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6880" name="Oval 18"/>
          <p:cNvSpPr>
            <a:spLocks noChangeArrowheads="1"/>
          </p:cNvSpPr>
          <p:nvPr/>
        </p:nvSpPr>
        <p:spPr bwMode="auto">
          <a:xfrm>
            <a:off x="4549775" y="5573713"/>
            <a:ext cx="3544888" cy="950912"/>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6881" name="Line 19"/>
          <p:cNvSpPr>
            <a:spLocks noChangeShapeType="1"/>
          </p:cNvSpPr>
          <p:nvPr/>
        </p:nvSpPr>
        <p:spPr bwMode="auto">
          <a:xfrm>
            <a:off x="6203951" y="2724151"/>
            <a:ext cx="3175" cy="3794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6882" name="Line 20"/>
          <p:cNvSpPr>
            <a:spLocks noChangeShapeType="1"/>
          </p:cNvSpPr>
          <p:nvPr/>
        </p:nvSpPr>
        <p:spPr bwMode="auto">
          <a:xfrm flipH="1">
            <a:off x="3605214" y="3673476"/>
            <a:ext cx="1417637" cy="7604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6883" name="Line 21"/>
          <p:cNvSpPr>
            <a:spLocks noChangeShapeType="1"/>
          </p:cNvSpPr>
          <p:nvPr/>
        </p:nvSpPr>
        <p:spPr bwMode="auto">
          <a:xfrm>
            <a:off x="7385050" y="3673476"/>
            <a:ext cx="1417638" cy="7604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6884" name="Line 22"/>
          <p:cNvSpPr>
            <a:spLocks noChangeShapeType="1"/>
          </p:cNvSpPr>
          <p:nvPr/>
        </p:nvSpPr>
        <p:spPr bwMode="auto">
          <a:xfrm flipH="1">
            <a:off x="5495925" y="3863976"/>
            <a:ext cx="234950" cy="5699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6885" name="Line 23"/>
          <p:cNvSpPr>
            <a:spLocks noChangeShapeType="1"/>
          </p:cNvSpPr>
          <p:nvPr/>
        </p:nvSpPr>
        <p:spPr bwMode="auto">
          <a:xfrm>
            <a:off x="6677025" y="3863976"/>
            <a:ext cx="471488" cy="5699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6886" name="Line 24"/>
          <p:cNvSpPr>
            <a:spLocks noChangeShapeType="1"/>
          </p:cNvSpPr>
          <p:nvPr/>
        </p:nvSpPr>
        <p:spPr bwMode="auto">
          <a:xfrm>
            <a:off x="3368675" y="5194301"/>
            <a:ext cx="1181100" cy="7604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6887" name="Line 25"/>
          <p:cNvSpPr>
            <a:spLocks noChangeShapeType="1"/>
          </p:cNvSpPr>
          <p:nvPr/>
        </p:nvSpPr>
        <p:spPr bwMode="auto">
          <a:xfrm>
            <a:off x="5259389" y="5194301"/>
            <a:ext cx="236537" cy="3794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6888" name="Line 26"/>
          <p:cNvSpPr>
            <a:spLocks noChangeShapeType="1"/>
          </p:cNvSpPr>
          <p:nvPr/>
        </p:nvSpPr>
        <p:spPr bwMode="auto">
          <a:xfrm flipH="1">
            <a:off x="6911975" y="5194301"/>
            <a:ext cx="236538" cy="3794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6889" name="Line 27"/>
          <p:cNvSpPr>
            <a:spLocks noChangeShapeType="1"/>
          </p:cNvSpPr>
          <p:nvPr/>
        </p:nvSpPr>
        <p:spPr bwMode="auto">
          <a:xfrm flipH="1">
            <a:off x="8094663" y="5194301"/>
            <a:ext cx="944562" cy="7604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143000" y="609600"/>
            <a:ext cx="9875520" cy="1356360"/>
          </a:xfrm>
          <a:prstGeom prst="rect">
            <a:avLst/>
          </a:prstGeom>
        </p:spPr>
        <p:txBody>
          <a:bodyPr anchor="ctr">
            <a:normAutofit/>
          </a:bodyPr>
          <a:lstStyle/>
          <a:p>
            <a:pPr eaLnBrk="1" hangingPunct="1">
              <a:defRPr/>
            </a:pPr>
            <a:r>
              <a:rPr lang="en-US" b="1"/>
              <a:t>Branding !</a:t>
            </a:r>
          </a:p>
        </p:txBody>
      </p:sp>
      <p:sp>
        <p:nvSpPr>
          <p:cNvPr id="114691" name="Rectangle 3"/>
          <p:cNvSpPr>
            <a:spLocks noGrp="1" noChangeArrowheads="1"/>
          </p:cNvSpPr>
          <p:nvPr>
            <p:ph sz="half" idx="1"/>
          </p:nvPr>
        </p:nvSpPr>
        <p:spPr>
          <a:xfrm>
            <a:off x="1143000" y="2057399"/>
            <a:ext cx="4754880" cy="4023360"/>
          </a:xfrm>
          <a:prstGeom prst="rect">
            <a:avLst/>
          </a:prstGeom>
        </p:spPr>
        <p:txBody>
          <a:bodyPr>
            <a:normAutofit/>
          </a:bodyPr>
          <a:lstStyle/>
          <a:p>
            <a:pPr eaLnBrk="1" hangingPunct="1">
              <a:buSzTx/>
              <a:buFont typeface="Wingdings" panose="05000000000000000000" pitchFamily="2" charset="2"/>
              <a:buChar char="«"/>
              <a:defRPr/>
            </a:pPr>
            <a:r>
              <a:rPr lang="en-US" sz="1500" dirty="0"/>
              <a:t>A brand is a name, term, sign, symbol, or design or combination of them which is intended to identify the goods and services of one seller or group of sellers and to differentiate them from those of competitors (Kotler, 1991). </a:t>
            </a:r>
          </a:p>
          <a:p>
            <a:pPr eaLnBrk="1" hangingPunct="1">
              <a:buSzTx/>
              <a:buFont typeface="Wingdings" panose="05000000000000000000" pitchFamily="2" charset="2"/>
              <a:buChar char="«"/>
              <a:defRPr/>
            </a:pPr>
            <a:endParaRPr lang="en-US" sz="1500" dirty="0"/>
          </a:p>
          <a:p>
            <a:pPr eaLnBrk="1" hangingPunct="1">
              <a:buSzTx/>
              <a:buFont typeface="Wingdings" panose="05000000000000000000" pitchFamily="2" charset="2"/>
              <a:buNone/>
              <a:defRPr/>
            </a:pPr>
            <a:r>
              <a:rPr lang="en-US" sz="1500" i="1" dirty="0"/>
              <a:t>Branding </a:t>
            </a:r>
            <a:r>
              <a:rPr lang="en-US" sz="1500" i="1" dirty="0">
                <a:sym typeface="Wingdings" panose="05000000000000000000" pitchFamily="2" charset="2"/>
              </a:rPr>
              <a:t></a:t>
            </a:r>
            <a:r>
              <a:rPr lang="en-US" sz="1500" i="1" dirty="0"/>
              <a:t> Differentiation</a:t>
            </a:r>
          </a:p>
          <a:p>
            <a:pPr eaLnBrk="1" hangingPunct="1">
              <a:buSzTx/>
              <a:buFont typeface="Wingdings" panose="05000000000000000000" pitchFamily="2" charset="2"/>
              <a:buChar char="«"/>
              <a:defRPr/>
            </a:pPr>
            <a:endParaRPr lang="en-US" sz="1500" i="1" dirty="0"/>
          </a:p>
          <a:p>
            <a:pPr eaLnBrk="1" hangingPunct="1">
              <a:buSzTx/>
              <a:buFont typeface="Wingdings" panose="05000000000000000000" pitchFamily="2" charset="2"/>
              <a:buChar char="«"/>
              <a:defRPr/>
            </a:pPr>
            <a:r>
              <a:rPr lang="en-US" sz="1500" dirty="0"/>
              <a:t>But for a sport organization :</a:t>
            </a:r>
          </a:p>
          <a:p>
            <a:pPr lvl="1" eaLnBrk="1" hangingPunct="1">
              <a:buSzTx/>
              <a:buFont typeface="Wingdings" panose="05000000000000000000" pitchFamily="2" charset="2"/>
              <a:buChar char="«"/>
              <a:defRPr/>
            </a:pPr>
            <a:r>
              <a:rPr lang="en-US" sz="1500" dirty="0"/>
              <a:t>Intangible good (except the ticket)</a:t>
            </a:r>
          </a:p>
          <a:p>
            <a:pPr lvl="1" eaLnBrk="1" hangingPunct="1">
              <a:buSzTx/>
              <a:buFont typeface="Wingdings" panose="05000000000000000000" pitchFamily="2" charset="2"/>
              <a:buChar char="«"/>
              <a:defRPr/>
            </a:pPr>
            <a:r>
              <a:rPr lang="en-US" sz="1500" dirty="0"/>
              <a:t>Athlete brand VS team or event brand = your product is difficult to control in the long term !</a:t>
            </a:r>
          </a:p>
          <a:p>
            <a:pPr lvl="1" eaLnBrk="1" hangingPunct="1">
              <a:buSzTx/>
              <a:buFont typeface="Wingdings" panose="05000000000000000000" pitchFamily="2" charset="2"/>
              <a:buChar char="«"/>
              <a:defRPr/>
            </a:pPr>
            <a:r>
              <a:rPr lang="en-US" sz="1500" dirty="0"/>
              <a:t>Identity ?</a:t>
            </a:r>
          </a:p>
          <a:p>
            <a:pPr lvl="1" eaLnBrk="1" hangingPunct="1">
              <a:buSzTx/>
              <a:buFont typeface="Wingdings" panose="05000000000000000000" pitchFamily="2" charset="2"/>
              <a:buChar char="«"/>
              <a:defRPr/>
            </a:pPr>
            <a:r>
              <a:rPr lang="en-US" sz="1500" dirty="0"/>
              <a:t>Tangible element = stadium !</a:t>
            </a:r>
          </a:p>
        </p:txBody>
      </p:sp>
      <p:pic>
        <p:nvPicPr>
          <p:cNvPr id="3" name="Image 2" descr="Une image contenant texte&#10;&#10;Description générée automatiquement">
            <a:extLst>
              <a:ext uri="{FF2B5EF4-FFF2-40B4-BE49-F238E27FC236}">
                <a16:creationId xmlns:a16="http://schemas.microsoft.com/office/drawing/2014/main" id="{9C527293-7674-443B-9D27-78EDED5E4BE7}"/>
              </a:ext>
            </a:extLst>
          </p:cNvPr>
          <p:cNvPicPr>
            <a:picLocks noChangeAspect="1"/>
          </p:cNvPicPr>
          <p:nvPr/>
        </p:nvPicPr>
        <p:blipFill>
          <a:blip r:embed="rId2"/>
          <a:stretch>
            <a:fillRect/>
          </a:stretch>
        </p:blipFill>
        <p:spPr>
          <a:xfrm>
            <a:off x="6796232" y="665503"/>
            <a:ext cx="4252768" cy="55269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628422" y="243840"/>
            <a:ext cx="9875520" cy="1356360"/>
          </a:xfrm>
        </p:spPr>
        <p:txBody>
          <a:bodyPr/>
          <a:lstStyle/>
          <a:p>
            <a:pPr eaLnBrk="1" hangingPunct="1">
              <a:defRPr/>
            </a:pPr>
            <a:r>
              <a:rPr lang="en-US" sz="4000" dirty="0"/>
              <a:t>6 classical elements to define a </a:t>
            </a:r>
            <a:r>
              <a:rPr lang="en-US" sz="4000" dirty="0">
                <a:sym typeface="Wingdings" pitchFamily="2" charset="2"/>
              </a:rPr>
              <a:t>Brand</a:t>
            </a:r>
            <a:endParaRPr lang="en-US" sz="4000" dirty="0"/>
          </a:p>
        </p:txBody>
      </p:sp>
      <p:sp>
        <p:nvSpPr>
          <p:cNvPr id="115715" name="Rectangle 3"/>
          <p:cNvSpPr>
            <a:spLocks noGrp="1" noChangeArrowheads="1"/>
          </p:cNvSpPr>
          <p:nvPr>
            <p:ph type="body" idx="1"/>
          </p:nvPr>
        </p:nvSpPr>
        <p:spPr>
          <a:xfrm>
            <a:off x="688058" y="1600200"/>
            <a:ext cx="6728742" cy="4852988"/>
          </a:xfrm>
        </p:spPr>
        <p:txBody>
          <a:bodyPr/>
          <a:lstStyle/>
          <a:p>
            <a:pPr eaLnBrk="1" hangingPunct="1">
              <a:lnSpc>
                <a:spcPct val="90000"/>
              </a:lnSpc>
              <a:buSzTx/>
              <a:buFont typeface="Wingdings" panose="05000000000000000000" pitchFamily="2" charset="2"/>
              <a:buChar char="«"/>
              <a:defRPr/>
            </a:pPr>
            <a:r>
              <a:rPr lang="en-US" sz="2400" dirty="0">
                <a:solidFill>
                  <a:srgbClr val="FF9900"/>
                </a:solidFill>
              </a:rPr>
              <a:t>Attributes :</a:t>
            </a:r>
            <a:r>
              <a:rPr lang="en-US" sz="2400" dirty="0"/>
              <a:t> proper characteristics linking to the brand (seller promises…) </a:t>
            </a:r>
          </a:p>
          <a:p>
            <a:pPr lvl="1" eaLnBrk="1" hangingPunct="1">
              <a:lnSpc>
                <a:spcPct val="90000"/>
              </a:lnSpc>
              <a:buSzTx/>
              <a:buFont typeface="Wingdings" panose="05000000000000000000" pitchFamily="2" charset="2"/>
              <a:buChar char="«"/>
              <a:defRPr/>
            </a:pPr>
            <a:r>
              <a:rPr lang="en-US" dirty="0"/>
              <a:t>Mercedes : solidity, expensive, durability… “Unlike any other Mercedes-Benz. The Future of the Automobile</a:t>
            </a:r>
            <a:br>
              <a:rPr lang="en-US" dirty="0"/>
            </a:br>
            <a:r>
              <a:rPr lang="en-US" dirty="0"/>
              <a:t>Engineered to move the human spirit”</a:t>
            </a:r>
          </a:p>
          <a:p>
            <a:pPr lvl="1" eaLnBrk="1" hangingPunct="1">
              <a:lnSpc>
                <a:spcPct val="90000"/>
              </a:lnSpc>
              <a:buSzTx/>
              <a:buFont typeface="Wingdings" panose="05000000000000000000" pitchFamily="2" charset="2"/>
              <a:buChar char="«"/>
              <a:defRPr/>
            </a:pPr>
            <a:r>
              <a:rPr lang="en-US" dirty="0"/>
              <a:t>Difficult for a club or an event !</a:t>
            </a:r>
          </a:p>
          <a:p>
            <a:pPr eaLnBrk="1" hangingPunct="1">
              <a:lnSpc>
                <a:spcPct val="90000"/>
              </a:lnSpc>
              <a:buSzTx/>
              <a:buFont typeface="Wingdings" panose="05000000000000000000" pitchFamily="2" charset="2"/>
              <a:buChar char="«"/>
              <a:defRPr/>
            </a:pPr>
            <a:endParaRPr lang="en-US" sz="2400" dirty="0"/>
          </a:p>
          <a:p>
            <a:pPr eaLnBrk="1" hangingPunct="1">
              <a:lnSpc>
                <a:spcPct val="90000"/>
              </a:lnSpc>
              <a:buSzTx/>
              <a:buFont typeface="Wingdings" panose="05000000000000000000" pitchFamily="2" charset="2"/>
              <a:buChar char="«"/>
              <a:defRPr/>
            </a:pPr>
            <a:r>
              <a:rPr lang="en-US" sz="2400" dirty="0">
                <a:solidFill>
                  <a:srgbClr val="FF9900"/>
                </a:solidFill>
              </a:rPr>
              <a:t>Customers benefits :</a:t>
            </a:r>
            <a:r>
              <a:rPr lang="en-US" sz="2400" dirty="0"/>
              <a:t> emotional, functional advantages associated to the brand.</a:t>
            </a:r>
          </a:p>
          <a:p>
            <a:pPr lvl="1" eaLnBrk="1" hangingPunct="1">
              <a:lnSpc>
                <a:spcPct val="90000"/>
              </a:lnSpc>
              <a:buSzTx/>
              <a:buFont typeface="Wingdings" panose="05000000000000000000" pitchFamily="2" charset="2"/>
              <a:buChar char="«"/>
              <a:defRPr/>
            </a:pPr>
            <a:r>
              <a:rPr lang="en-US" dirty="0"/>
              <a:t>Mercedes : durability (I can use my car for a long time) – Solidity (I am in safety in my car)</a:t>
            </a:r>
          </a:p>
          <a:p>
            <a:pPr lvl="1" eaLnBrk="1" hangingPunct="1">
              <a:lnSpc>
                <a:spcPct val="90000"/>
              </a:lnSpc>
              <a:buSzTx/>
              <a:buFont typeface="Wingdings" panose="05000000000000000000" pitchFamily="2" charset="2"/>
              <a:buChar char="«"/>
              <a:defRPr/>
            </a:pPr>
            <a:r>
              <a:rPr lang="en-US" dirty="0"/>
              <a:t>Difficult for a club or an event !</a:t>
            </a:r>
          </a:p>
          <a:p>
            <a:pPr eaLnBrk="1" hangingPunct="1">
              <a:lnSpc>
                <a:spcPct val="90000"/>
              </a:lnSpc>
              <a:buFont typeface="Wingdings" panose="05000000000000000000" pitchFamily="2" charset="2"/>
              <a:buNone/>
              <a:defRPr/>
            </a:pPr>
            <a:r>
              <a:rPr lang="en-US" sz="2400" dirty="0"/>
              <a:t> </a:t>
            </a:r>
          </a:p>
        </p:txBody>
      </p:sp>
      <p:pic>
        <p:nvPicPr>
          <p:cNvPr id="3" name="Image 2" descr="Une image contenant voiture, garé, assis, petit&#10;&#10;Description générée automatiquement">
            <a:extLst>
              <a:ext uri="{FF2B5EF4-FFF2-40B4-BE49-F238E27FC236}">
                <a16:creationId xmlns:a16="http://schemas.microsoft.com/office/drawing/2014/main" id="{EC21E96D-56FF-4098-AD93-E12AC0C142B9}"/>
              </a:ext>
            </a:extLst>
          </p:cNvPr>
          <p:cNvPicPr>
            <a:picLocks noChangeAspect="1"/>
          </p:cNvPicPr>
          <p:nvPr/>
        </p:nvPicPr>
        <p:blipFill>
          <a:blip r:embed="rId2"/>
          <a:stretch>
            <a:fillRect/>
          </a:stretch>
        </p:blipFill>
        <p:spPr>
          <a:xfrm>
            <a:off x="7259858" y="2686755"/>
            <a:ext cx="4401027" cy="2303815"/>
          </a:xfrm>
          <a:prstGeom prst="rect">
            <a:avLst/>
          </a:prstGeom>
          <a:ln>
            <a:noFill/>
          </a:ln>
          <a:effectLst>
            <a:softEdge rad="112500"/>
          </a:effec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defRPr/>
            </a:pPr>
            <a:r>
              <a:rPr lang="en-US" sz="4000"/>
              <a:t>6 classical elements to define a </a:t>
            </a:r>
            <a:r>
              <a:rPr lang="en-US" sz="4000">
                <a:sym typeface="Wingdings" pitchFamily="2" charset="2"/>
              </a:rPr>
              <a:t>Brand</a:t>
            </a:r>
          </a:p>
        </p:txBody>
      </p:sp>
      <p:sp>
        <p:nvSpPr>
          <p:cNvPr id="116739" name="Rectangle 3"/>
          <p:cNvSpPr>
            <a:spLocks noGrp="1" noChangeArrowheads="1"/>
          </p:cNvSpPr>
          <p:nvPr>
            <p:ph type="body" idx="1"/>
          </p:nvPr>
        </p:nvSpPr>
        <p:spPr>
          <a:xfrm>
            <a:off x="578555" y="2057400"/>
            <a:ext cx="6465711" cy="4038600"/>
          </a:xfrm>
        </p:spPr>
        <p:txBody>
          <a:bodyPr>
            <a:normAutofit lnSpcReduction="10000"/>
          </a:bodyPr>
          <a:lstStyle/>
          <a:p>
            <a:pPr eaLnBrk="1" hangingPunct="1">
              <a:buSzTx/>
              <a:buFont typeface="Wingdings" panose="05000000000000000000" pitchFamily="2" charset="2"/>
              <a:buChar char="«"/>
              <a:defRPr/>
            </a:pPr>
            <a:r>
              <a:rPr lang="en-US" sz="2800" dirty="0">
                <a:solidFill>
                  <a:srgbClr val="FF9900"/>
                </a:solidFill>
              </a:rPr>
              <a:t>Values :</a:t>
            </a:r>
            <a:r>
              <a:rPr lang="en-US" sz="2800" dirty="0"/>
              <a:t> the brand express the firm culture and its history.</a:t>
            </a:r>
          </a:p>
          <a:p>
            <a:pPr lvl="1" eaLnBrk="1" hangingPunct="1">
              <a:buSzTx/>
              <a:buFont typeface="Wingdings" panose="05000000000000000000" pitchFamily="2" charset="2"/>
              <a:buChar char="«"/>
              <a:defRPr/>
            </a:pPr>
            <a:r>
              <a:rPr lang="en-US" sz="2400" dirty="0"/>
              <a:t>Mercedes : performance, prestige, tradition…</a:t>
            </a:r>
          </a:p>
          <a:p>
            <a:pPr lvl="1" eaLnBrk="1" hangingPunct="1">
              <a:buSzTx/>
              <a:buFont typeface="Wingdings" panose="05000000000000000000" pitchFamily="2" charset="2"/>
              <a:buChar char="«"/>
              <a:defRPr/>
            </a:pPr>
            <a:r>
              <a:rPr lang="en-US" sz="2400" dirty="0"/>
              <a:t>OK for a club or an event </a:t>
            </a:r>
          </a:p>
          <a:p>
            <a:pPr eaLnBrk="1" hangingPunct="1">
              <a:buSzTx/>
              <a:buFont typeface="Wingdings" panose="05000000000000000000" pitchFamily="2" charset="2"/>
              <a:buChar char="«"/>
              <a:defRPr/>
            </a:pPr>
            <a:endParaRPr lang="en-US" sz="2800" dirty="0"/>
          </a:p>
          <a:p>
            <a:pPr eaLnBrk="1" hangingPunct="1">
              <a:buSzTx/>
              <a:buFont typeface="Wingdings" panose="05000000000000000000" pitchFamily="2" charset="2"/>
              <a:buChar char="«"/>
              <a:defRPr/>
            </a:pPr>
            <a:r>
              <a:rPr lang="en-US" sz="2800" dirty="0">
                <a:solidFill>
                  <a:srgbClr val="FF9900"/>
                </a:solidFill>
              </a:rPr>
              <a:t>Culture :</a:t>
            </a:r>
            <a:r>
              <a:rPr lang="en-US" sz="2800" dirty="0"/>
              <a:t> the brand express a cultural linkage </a:t>
            </a:r>
          </a:p>
          <a:p>
            <a:pPr lvl="1" eaLnBrk="1" hangingPunct="1">
              <a:buSzTx/>
              <a:buFont typeface="Wingdings" panose="05000000000000000000" pitchFamily="2" charset="2"/>
              <a:buChar char="«"/>
              <a:defRPr/>
            </a:pPr>
            <a:r>
              <a:rPr lang="en-US" sz="2400" dirty="0"/>
              <a:t>Mercedes is German (as Bosh, </a:t>
            </a:r>
            <a:r>
              <a:rPr lang="en-US" sz="2400" dirty="0" err="1"/>
              <a:t>Miel</a:t>
            </a:r>
            <a:r>
              <a:rPr lang="en-US" sz="2400" dirty="0"/>
              <a:t>…) Fiat from Italia, Renault from France… </a:t>
            </a:r>
          </a:p>
          <a:p>
            <a:pPr lvl="1" eaLnBrk="1" hangingPunct="1">
              <a:buSzTx/>
              <a:buFont typeface="Wingdings" panose="05000000000000000000" pitchFamily="2" charset="2"/>
              <a:buChar char="«"/>
              <a:defRPr/>
            </a:pPr>
            <a:r>
              <a:rPr lang="en-US" sz="2400" dirty="0"/>
              <a:t>OK for a club or an event </a:t>
            </a:r>
          </a:p>
          <a:p>
            <a:pPr eaLnBrk="1" hangingPunct="1">
              <a:defRPr/>
            </a:pPr>
            <a:endParaRPr lang="en-US" sz="2800" dirty="0"/>
          </a:p>
        </p:txBody>
      </p:sp>
      <p:pic>
        <p:nvPicPr>
          <p:cNvPr id="3" name="Image 2" descr="Une image contenant table, pièce&#10;&#10;Description générée automatiquement">
            <a:extLst>
              <a:ext uri="{FF2B5EF4-FFF2-40B4-BE49-F238E27FC236}">
                <a16:creationId xmlns:a16="http://schemas.microsoft.com/office/drawing/2014/main" id="{C1AC7407-233F-48FB-9086-7EB9A6AB3EE4}"/>
              </a:ext>
            </a:extLst>
          </p:cNvPr>
          <p:cNvPicPr>
            <a:picLocks noChangeAspect="1"/>
          </p:cNvPicPr>
          <p:nvPr/>
        </p:nvPicPr>
        <p:blipFill>
          <a:blip r:embed="rId2"/>
          <a:stretch>
            <a:fillRect/>
          </a:stretch>
        </p:blipFill>
        <p:spPr>
          <a:xfrm>
            <a:off x="7380817" y="2553053"/>
            <a:ext cx="4000500" cy="2609850"/>
          </a:xfrm>
          <a:prstGeom prst="rect">
            <a:avLst/>
          </a:prstGeom>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defRPr/>
            </a:pPr>
            <a:r>
              <a:rPr lang="en-US" sz="4000"/>
              <a:t>6 classical elements to define a </a:t>
            </a:r>
            <a:r>
              <a:rPr lang="en-US" sz="4000">
                <a:sym typeface="Wingdings" pitchFamily="2" charset="2"/>
              </a:rPr>
              <a:t>Brand</a:t>
            </a:r>
          </a:p>
        </p:txBody>
      </p:sp>
      <p:sp>
        <p:nvSpPr>
          <p:cNvPr id="117763" name="Rectangle 3"/>
          <p:cNvSpPr>
            <a:spLocks noGrp="1" noChangeArrowheads="1"/>
          </p:cNvSpPr>
          <p:nvPr>
            <p:ph type="body" idx="1"/>
          </p:nvPr>
        </p:nvSpPr>
        <p:spPr>
          <a:xfrm>
            <a:off x="454378" y="1965960"/>
            <a:ext cx="6702778" cy="4038600"/>
          </a:xfrm>
        </p:spPr>
        <p:txBody>
          <a:bodyPr>
            <a:normAutofit fontScale="92500" lnSpcReduction="10000"/>
          </a:bodyPr>
          <a:lstStyle/>
          <a:p>
            <a:pPr eaLnBrk="1" hangingPunct="1">
              <a:lnSpc>
                <a:spcPct val="90000"/>
              </a:lnSpc>
              <a:buSzTx/>
              <a:buFont typeface="Wingdings" panose="05000000000000000000" pitchFamily="2" charset="2"/>
              <a:buChar char="«"/>
              <a:defRPr/>
            </a:pPr>
            <a:r>
              <a:rPr lang="en-US" sz="2800" dirty="0">
                <a:solidFill>
                  <a:srgbClr val="FF9900"/>
                </a:solidFill>
              </a:rPr>
              <a:t>Personality :</a:t>
            </a:r>
            <a:r>
              <a:rPr lang="en-US" sz="2800" dirty="0"/>
              <a:t> A brand is a person ? An animal (Mascot role in US) ? An object (stadium, trophy (Stanley cup) ?)</a:t>
            </a:r>
          </a:p>
          <a:p>
            <a:pPr lvl="1" eaLnBrk="1" hangingPunct="1">
              <a:lnSpc>
                <a:spcPct val="90000"/>
              </a:lnSpc>
              <a:buSzTx/>
              <a:buFont typeface="Wingdings" panose="05000000000000000000" pitchFamily="2" charset="2"/>
              <a:buChar char="«"/>
              <a:defRPr/>
            </a:pPr>
            <a:r>
              <a:rPr lang="en-US" sz="2400" dirty="0"/>
              <a:t>Mercedes is more a CEO, a lion or a prestigious palace…</a:t>
            </a:r>
          </a:p>
          <a:p>
            <a:pPr lvl="1" eaLnBrk="1" hangingPunct="1">
              <a:lnSpc>
                <a:spcPct val="90000"/>
              </a:lnSpc>
              <a:buSzTx/>
              <a:buFont typeface="Wingdings" panose="05000000000000000000" pitchFamily="2" charset="2"/>
              <a:buChar char="«"/>
              <a:defRPr/>
            </a:pPr>
            <a:r>
              <a:rPr lang="en-US" sz="2400" dirty="0"/>
              <a:t>It’s possible to construct that for a club or an event (US franchises marketing strategy)</a:t>
            </a:r>
          </a:p>
          <a:p>
            <a:pPr lvl="1" eaLnBrk="1" hangingPunct="1">
              <a:lnSpc>
                <a:spcPct val="90000"/>
              </a:lnSpc>
              <a:buSzTx/>
              <a:buFont typeface="Wingdings" panose="05000000000000000000" pitchFamily="2" charset="2"/>
              <a:buChar char="«"/>
              <a:defRPr/>
            </a:pPr>
            <a:endParaRPr lang="en-US" sz="2400" dirty="0"/>
          </a:p>
          <a:p>
            <a:pPr eaLnBrk="1" hangingPunct="1">
              <a:lnSpc>
                <a:spcPct val="90000"/>
              </a:lnSpc>
              <a:buSzTx/>
              <a:buFont typeface="Wingdings" panose="05000000000000000000" pitchFamily="2" charset="2"/>
              <a:buChar char="«"/>
              <a:defRPr/>
            </a:pPr>
            <a:r>
              <a:rPr lang="en-US" sz="2800" dirty="0">
                <a:solidFill>
                  <a:srgbClr val="FF9900"/>
                </a:solidFill>
              </a:rPr>
              <a:t>Core targets </a:t>
            </a:r>
          </a:p>
          <a:p>
            <a:pPr lvl="1" eaLnBrk="1" hangingPunct="1">
              <a:lnSpc>
                <a:spcPct val="90000"/>
              </a:lnSpc>
              <a:buSzTx/>
              <a:buFont typeface="Wingdings" panose="05000000000000000000" pitchFamily="2" charset="2"/>
              <a:buChar char="«"/>
              <a:defRPr/>
            </a:pPr>
            <a:r>
              <a:rPr lang="en-US" sz="2400" dirty="0"/>
              <a:t>Mercedes : CEO (50 years)</a:t>
            </a:r>
          </a:p>
          <a:p>
            <a:pPr lvl="1" eaLnBrk="1" hangingPunct="1">
              <a:lnSpc>
                <a:spcPct val="90000"/>
              </a:lnSpc>
              <a:buSzTx/>
              <a:buFont typeface="Wingdings" panose="05000000000000000000" pitchFamily="2" charset="2"/>
              <a:buChar char="«"/>
              <a:defRPr/>
            </a:pPr>
            <a:r>
              <a:rPr lang="en-US" sz="2400" dirty="0"/>
              <a:t>Difficult but tribal or fans segmentation are useful… </a:t>
            </a:r>
          </a:p>
        </p:txBody>
      </p:sp>
      <p:pic>
        <p:nvPicPr>
          <p:cNvPr id="3" name="Image 2" descr="Une image contenant bâtiment, avant, debout, assis&#10;&#10;Description générée automatiquement">
            <a:extLst>
              <a:ext uri="{FF2B5EF4-FFF2-40B4-BE49-F238E27FC236}">
                <a16:creationId xmlns:a16="http://schemas.microsoft.com/office/drawing/2014/main" id="{F9B9AA61-116F-4044-A8B9-3710FF28B9E5}"/>
              </a:ext>
            </a:extLst>
          </p:cNvPr>
          <p:cNvPicPr>
            <a:picLocks noChangeAspect="1"/>
          </p:cNvPicPr>
          <p:nvPr/>
        </p:nvPicPr>
        <p:blipFill>
          <a:blip r:embed="rId2"/>
          <a:stretch>
            <a:fillRect/>
          </a:stretch>
        </p:blipFill>
        <p:spPr>
          <a:xfrm>
            <a:off x="7342668" y="2236046"/>
            <a:ext cx="4092269" cy="295684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9620" name="Picture 4" descr="max-guazzini-lors-de-stade-francais-perpign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413" y="1989139"/>
            <a:ext cx="4095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1" name="Picture 5" descr="499501-3989001-317-2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414" y="836614"/>
            <a:ext cx="3671887"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9225" y="3141664"/>
            <a:ext cx="27495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3" name="Picture 7" descr="Cuba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8851" y="1233488"/>
            <a:ext cx="3668713"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4" name="Picture 8" descr="20060302022012-2005092665florentinode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8975" y="141289"/>
            <a:ext cx="57150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5" name="Picture 9" descr="jean-michel-aulas-sept_diapora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3414" y="1198563"/>
            <a:ext cx="6810375"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6" name="Picture 10" descr="20071213-sp_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2939" y="696914"/>
            <a:ext cx="6264275"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7" name="Picture 11" descr="5570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5414" y="2108200"/>
            <a:ext cx="60483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893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9620"/>
                                        </p:tgtEl>
                                        <p:attrNameLst>
                                          <p:attrName>style.visibility</p:attrName>
                                        </p:attrNameLst>
                                      </p:cBhvr>
                                      <p:to>
                                        <p:strVal val="visible"/>
                                      </p:to>
                                    </p:set>
                                    <p:animEffect transition="in" filter="fade">
                                      <p:cBhvr>
                                        <p:cTn id="7" dur="2000"/>
                                        <p:tgtEl>
                                          <p:spTgt spid="2396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239620"/>
                                        </p:tgtEl>
                                      </p:cBhvr>
                                    </p:animEffect>
                                    <p:set>
                                      <p:cBhvr>
                                        <p:cTn id="12" dur="1" fill="hold">
                                          <p:stCondLst>
                                            <p:cond delay="1999"/>
                                          </p:stCondLst>
                                        </p:cTn>
                                        <p:tgtEl>
                                          <p:spTgt spid="23962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39621"/>
                                        </p:tgtEl>
                                        <p:attrNameLst>
                                          <p:attrName>style.visibility</p:attrName>
                                        </p:attrNameLst>
                                      </p:cBhvr>
                                      <p:to>
                                        <p:strVal val="visible"/>
                                      </p:to>
                                    </p:set>
                                    <p:animEffect transition="in" filter="fade">
                                      <p:cBhvr>
                                        <p:cTn id="17" dur="2000"/>
                                        <p:tgtEl>
                                          <p:spTgt spid="2396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2000"/>
                                        <p:tgtEl>
                                          <p:spTgt spid="239621"/>
                                        </p:tgtEl>
                                      </p:cBhvr>
                                    </p:animEffect>
                                    <p:set>
                                      <p:cBhvr>
                                        <p:cTn id="22" dur="1" fill="hold">
                                          <p:stCondLst>
                                            <p:cond delay="1999"/>
                                          </p:stCondLst>
                                        </p:cTn>
                                        <p:tgtEl>
                                          <p:spTgt spid="23962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39622"/>
                                        </p:tgtEl>
                                        <p:attrNameLst>
                                          <p:attrName>style.visibility</p:attrName>
                                        </p:attrNameLst>
                                      </p:cBhvr>
                                      <p:to>
                                        <p:strVal val="visible"/>
                                      </p:to>
                                    </p:set>
                                    <p:animEffect transition="in" filter="fade">
                                      <p:cBhvr>
                                        <p:cTn id="27" dur="2000"/>
                                        <p:tgtEl>
                                          <p:spTgt spid="2396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2000"/>
                                        <p:tgtEl>
                                          <p:spTgt spid="239622"/>
                                        </p:tgtEl>
                                      </p:cBhvr>
                                    </p:animEffect>
                                    <p:set>
                                      <p:cBhvr>
                                        <p:cTn id="32" dur="1" fill="hold">
                                          <p:stCondLst>
                                            <p:cond delay="1999"/>
                                          </p:stCondLst>
                                        </p:cTn>
                                        <p:tgtEl>
                                          <p:spTgt spid="239622"/>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39623"/>
                                        </p:tgtEl>
                                        <p:attrNameLst>
                                          <p:attrName>style.visibility</p:attrName>
                                        </p:attrNameLst>
                                      </p:cBhvr>
                                      <p:to>
                                        <p:strVal val="visible"/>
                                      </p:to>
                                    </p:set>
                                    <p:animEffect transition="in" filter="fade">
                                      <p:cBhvr>
                                        <p:cTn id="37" dur="2000"/>
                                        <p:tgtEl>
                                          <p:spTgt spid="23962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2000"/>
                                        <p:tgtEl>
                                          <p:spTgt spid="239623"/>
                                        </p:tgtEl>
                                      </p:cBhvr>
                                    </p:animEffect>
                                    <p:set>
                                      <p:cBhvr>
                                        <p:cTn id="42" dur="1" fill="hold">
                                          <p:stCondLst>
                                            <p:cond delay="1999"/>
                                          </p:stCondLst>
                                        </p:cTn>
                                        <p:tgtEl>
                                          <p:spTgt spid="239623"/>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39624"/>
                                        </p:tgtEl>
                                        <p:attrNameLst>
                                          <p:attrName>style.visibility</p:attrName>
                                        </p:attrNameLst>
                                      </p:cBhvr>
                                      <p:to>
                                        <p:strVal val="visible"/>
                                      </p:to>
                                    </p:set>
                                    <p:animEffect transition="in" filter="fade">
                                      <p:cBhvr>
                                        <p:cTn id="47" dur="2000"/>
                                        <p:tgtEl>
                                          <p:spTgt spid="23962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2000"/>
                                        <p:tgtEl>
                                          <p:spTgt spid="239624"/>
                                        </p:tgtEl>
                                      </p:cBhvr>
                                    </p:animEffect>
                                    <p:set>
                                      <p:cBhvr>
                                        <p:cTn id="52" dur="1" fill="hold">
                                          <p:stCondLst>
                                            <p:cond delay="1999"/>
                                          </p:stCondLst>
                                        </p:cTn>
                                        <p:tgtEl>
                                          <p:spTgt spid="239624"/>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39625"/>
                                        </p:tgtEl>
                                        <p:attrNameLst>
                                          <p:attrName>style.visibility</p:attrName>
                                        </p:attrNameLst>
                                      </p:cBhvr>
                                      <p:to>
                                        <p:strVal val="visible"/>
                                      </p:to>
                                    </p:set>
                                    <p:animEffect transition="in" filter="fade">
                                      <p:cBhvr>
                                        <p:cTn id="57" dur="2000"/>
                                        <p:tgtEl>
                                          <p:spTgt spid="23962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2000"/>
                                        <p:tgtEl>
                                          <p:spTgt spid="239625"/>
                                        </p:tgtEl>
                                      </p:cBhvr>
                                    </p:animEffect>
                                    <p:set>
                                      <p:cBhvr>
                                        <p:cTn id="62" dur="1" fill="hold">
                                          <p:stCondLst>
                                            <p:cond delay="1999"/>
                                          </p:stCondLst>
                                        </p:cTn>
                                        <p:tgtEl>
                                          <p:spTgt spid="239625"/>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239626"/>
                                        </p:tgtEl>
                                        <p:attrNameLst>
                                          <p:attrName>style.visibility</p:attrName>
                                        </p:attrNameLst>
                                      </p:cBhvr>
                                      <p:to>
                                        <p:strVal val="visible"/>
                                      </p:to>
                                    </p:set>
                                    <p:animEffect transition="in" filter="fade">
                                      <p:cBhvr>
                                        <p:cTn id="67" dur="2000"/>
                                        <p:tgtEl>
                                          <p:spTgt spid="23962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xit" presetSubtype="0" fill="hold" nodeType="clickEffect">
                                  <p:stCondLst>
                                    <p:cond delay="0"/>
                                  </p:stCondLst>
                                  <p:childTnLst>
                                    <p:animEffect transition="out" filter="fade">
                                      <p:cBhvr>
                                        <p:cTn id="71" dur="2000"/>
                                        <p:tgtEl>
                                          <p:spTgt spid="239626"/>
                                        </p:tgtEl>
                                      </p:cBhvr>
                                    </p:animEffect>
                                    <p:set>
                                      <p:cBhvr>
                                        <p:cTn id="72" dur="1" fill="hold">
                                          <p:stCondLst>
                                            <p:cond delay="1999"/>
                                          </p:stCondLst>
                                        </p:cTn>
                                        <p:tgtEl>
                                          <p:spTgt spid="239626"/>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239627"/>
                                        </p:tgtEl>
                                        <p:attrNameLst>
                                          <p:attrName>style.visibility</p:attrName>
                                        </p:attrNameLst>
                                      </p:cBhvr>
                                      <p:to>
                                        <p:strVal val="visible"/>
                                      </p:to>
                                    </p:set>
                                    <p:animEffect transition="in" filter="fade">
                                      <p:cBhvr>
                                        <p:cTn id="77" dur="2000"/>
                                        <p:tgtEl>
                                          <p:spTgt spid="239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143000" y="1097280"/>
            <a:ext cx="3931920" cy="1737360"/>
          </a:xfrm>
          <a:prstGeom prst="rect">
            <a:avLst/>
          </a:prstGeom>
        </p:spPr>
        <p:txBody>
          <a:bodyPr anchor="b">
            <a:normAutofit/>
          </a:bodyPr>
          <a:lstStyle/>
          <a:p>
            <a:pPr eaLnBrk="1" hangingPunct="1">
              <a:defRPr/>
            </a:pPr>
            <a:r>
              <a:rPr lang="en-US" b="1"/>
              <a:t>Brand image</a:t>
            </a:r>
            <a:r>
              <a:rPr lang="en-US"/>
              <a:t> </a:t>
            </a:r>
          </a:p>
        </p:txBody>
      </p:sp>
      <p:pic>
        <p:nvPicPr>
          <p:cNvPr id="3" name="Image 2" descr="Une image contenant parapluie, table, eau, moniteur&#10;&#10;Description générée automatiquement">
            <a:extLst>
              <a:ext uri="{FF2B5EF4-FFF2-40B4-BE49-F238E27FC236}">
                <a16:creationId xmlns:a16="http://schemas.microsoft.com/office/drawing/2014/main" id="{18617821-FA4C-4CAF-A17C-59C8A1657EFA}"/>
              </a:ext>
            </a:extLst>
          </p:cNvPr>
          <p:cNvPicPr>
            <a:picLocks noChangeAspect="1"/>
          </p:cNvPicPr>
          <p:nvPr/>
        </p:nvPicPr>
        <p:blipFill>
          <a:blip r:embed="rId2"/>
          <a:stretch>
            <a:fillRect/>
          </a:stretch>
        </p:blipFill>
        <p:spPr>
          <a:xfrm>
            <a:off x="5413248" y="1442214"/>
            <a:ext cx="6099048" cy="4055866"/>
          </a:xfrm>
          <a:prstGeom prst="rect">
            <a:avLst/>
          </a:prstGeom>
          <a:noFill/>
        </p:spPr>
      </p:pic>
      <p:sp>
        <p:nvSpPr>
          <p:cNvPr id="118787" name="Rectangle 3"/>
          <p:cNvSpPr>
            <a:spLocks noGrp="1" noChangeArrowheads="1"/>
          </p:cNvSpPr>
          <p:nvPr>
            <p:ph type="body" sz="half" idx="2"/>
          </p:nvPr>
        </p:nvSpPr>
        <p:spPr>
          <a:xfrm>
            <a:off x="1143000" y="2834640"/>
            <a:ext cx="3931920" cy="2880360"/>
          </a:xfrm>
          <a:prstGeom prst="rect">
            <a:avLst/>
          </a:prstGeom>
        </p:spPr>
        <p:txBody>
          <a:bodyPr>
            <a:normAutofit/>
          </a:bodyPr>
          <a:lstStyle/>
          <a:p>
            <a:pPr eaLnBrk="1" hangingPunct="1">
              <a:lnSpc>
                <a:spcPct val="90000"/>
              </a:lnSpc>
              <a:buFont typeface="Wingdings" panose="05000000000000000000" pitchFamily="2" charset="2"/>
              <a:buChar char="«"/>
              <a:defRPr/>
            </a:pPr>
            <a:r>
              <a:rPr lang="en-US" dirty="0"/>
              <a:t>Brand image is defined as </a:t>
            </a:r>
            <a:r>
              <a:rPr lang="en-US"/>
              <a:t>perceptions </a:t>
            </a:r>
            <a:r>
              <a:rPr lang="en-US" dirty="0"/>
              <a:t>about a brand as reflected by the </a:t>
            </a:r>
            <a:r>
              <a:rPr lang="en-US"/>
              <a:t>brand associations</a:t>
            </a:r>
            <a:r>
              <a:rPr lang="en-US" dirty="0"/>
              <a:t> held in </a:t>
            </a:r>
            <a:r>
              <a:rPr lang="en-US"/>
              <a:t>consumer memory</a:t>
            </a:r>
            <a:r>
              <a:rPr lang="en-US" dirty="0"/>
              <a:t> (Keller, 1993)</a:t>
            </a:r>
          </a:p>
          <a:p>
            <a:pPr eaLnBrk="1" hangingPunct="1">
              <a:lnSpc>
                <a:spcPct val="90000"/>
              </a:lnSpc>
              <a:buFont typeface="Wingdings" panose="05000000000000000000" pitchFamily="2" charset="2"/>
              <a:buChar char="«"/>
              <a:defRPr/>
            </a:pPr>
            <a:endParaRPr lang="en-US" dirty="0"/>
          </a:p>
          <a:p>
            <a:pPr eaLnBrk="1" hangingPunct="1">
              <a:lnSpc>
                <a:spcPct val="90000"/>
              </a:lnSpc>
              <a:buFont typeface="Wingdings" panose="05000000000000000000" pitchFamily="2" charset="2"/>
              <a:buChar char="«"/>
              <a:defRPr/>
            </a:pPr>
            <a:r>
              <a:rPr lang="en-US" dirty="0"/>
              <a:t>In marketing domain : reputation </a:t>
            </a:r>
            <a:r>
              <a:rPr lang="en-US"/>
              <a:t> brand image</a:t>
            </a:r>
          </a:p>
          <a:p>
            <a:pPr eaLnBrk="1" hangingPunct="1">
              <a:lnSpc>
                <a:spcPct val="90000"/>
              </a:lnSpc>
              <a:buFont typeface="Wingdings" panose="05000000000000000000" pitchFamily="2" charset="2"/>
              <a:buChar char="«"/>
              <a:defRPr/>
            </a:pPr>
            <a:endParaRPr lang="en-US"/>
          </a:p>
          <a:p>
            <a:pPr eaLnBrk="1" hangingPunct="1">
              <a:lnSpc>
                <a:spcPct val="90000"/>
              </a:lnSpc>
              <a:buFont typeface="Wingdings" panose="05000000000000000000" pitchFamily="2" charset="2"/>
              <a:buChar char="«"/>
              <a:defRPr/>
            </a:pPr>
            <a:r>
              <a:rPr lang="en-US"/>
              <a:t>But club or event = brand ?</a:t>
            </a:r>
            <a:endParaRPr lang="en-US" dirty="0"/>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294641" y="241936"/>
            <a:ext cx="9875520" cy="1356360"/>
          </a:xfrm>
        </p:spPr>
        <p:txBody>
          <a:bodyPr/>
          <a:lstStyle/>
          <a:p>
            <a:pPr eaLnBrk="1" hangingPunct="1">
              <a:defRPr/>
            </a:pPr>
            <a:r>
              <a:rPr lang="en-US" sz="3600" b="1" dirty="0"/>
              <a:t>Brand construction and control in a very expressive organization…</a:t>
            </a:r>
          </a:p>
        </p:txBody>
      </p:sp>
      <p:sp>
        <p:nvSpPr>
          <p:cNvPr id="43011" name="Oval 4"/>
          <p:cNvSpPr>
            <a:spLocks noChangeArrowheads="1"/>
          </p:cNvSpPr>
          <p:nvPr/>
        </p:nvSpPr>
        <p:spPr bwMode="auto">
          <a:xfrm>
            <a:off x="1572176" y="3121415"/>
            <a:ext cx="2303462" cy="1800225"/>
          </a:xfrm>
          <a:prstGeom prst="ellipse">
            <a:avLst/>
          </a:prstGeom>
          <a:noFill/>
          <a:ln w="571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43012" name="Oval 5"/>
          <p:cNvSpPr>
            <a:spLocks noChangeArrowheads="1"/>
          </p:cNvSpPr>
          <p:nvPr/>
        </p:nvSpPr>
        <p:spPr bwMode="auto">
          <a:xfrm>
            <a:off x="3300964" y="2762640"/>
            <a:ext cx="2951163" cy="2519363"/>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43013" name="Oval 6"/>
          <p:cNvSpPr>
            <a:spLocks noChangeArrowheads="1"/>
          </p:cNvSpPr>
          <p:nvPr/>
        </p:nvSpPr>
        <p:spPr bwMode="auto">
          <a:xfrm>
            <a:off x="2437363" y="3842140"/>
            <a:ext cx="2592388" cy="2232025"/>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43014" name="Oval 7"/>
          <p:cNvSpPr>
            <a:spLocks noChangeArrowheads="1"/>
          </p:cNvSpPr>
          <p:nvPr/>
        </p:nvSpPr>
        <p:spPr bwMode="auto">
          <a:xfrm>
            <a:off x="2292902" y="2402277"/>
            <a:ext cx="2376487" cy="2089150"/>
          </a:xfrm>
          <a:prstGeom prst="ellipse">
            <a:avLst/>
          </a:prstGeom>
          <a:noFill/>
          <a:ln w="571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43015" name="Text Box 8"/>
          <p:cNvSpPr txBox="1">
            <a:spLocks noChangeArrowheads="1"/>
          </p:cNvSpPr>
          <p:nvPr/>
        </p:nvSpPr>
        <p:spPr bwMode="auto">
          <a:xfrm>
            <a:off x="2435776" y="1970477"/>
            <a:ext cx="26654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1800" b="1">
                <a:solidFill>
                  <a:srgbClr val="FFFF00"/>
                </a:solidFill>
              </a:rPr>
              <a:t>Place, City, Country</a:t>
            </a:r>
          </a:p>
        </p:txBody>
      </p:sp>
      <p:sp>
        <p:nvSpPr>
          <p:cNvPr id="43016" name="Text Box 9"/>
          <p:cNvSpPr txBox="1">
            <a:spLocks noChangeArrowheads="1"/>
          </p:cNvSpPr>
          <p:nvPr/>
        </p:nvSpPr>
        <p:spPr bwMode="auto">
          <a:xfrm>
            <a:off x="6396589" y="3481777"/>
            <a:ext cx="1871663"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fr-FR" sz="1800" b="1">
                <a:solidFill>
                  <a:srgbClr val="CC3300"/>
                </a:solidFill>
              </a:rPr>
              <a:t>Public, Fans, Communities</a:t>
            </a:r>
          </a:p>
          <a:p>
            <a:pPr eaLnBrk="1" hangingPunct="1">
              <a:spcBef>
                <a:spcPct val="50000"/>
              </a:spcBef>
              <a:buClrTx/>
              <a:buSzTx/>
              <a:buFontTx/>
              <a:buNone/>
            </a:pPr>
            <a:endParaRPr lang="en-US" altLang="fr-FR" sz="1800" b="1">
              <a:solidFill>
                <a:srgbClr val="CC3300"/>
              </a:solidFill>
            </a:endParaRPr>
          </a:p>
        </p:txBody>
      </p:sp>
      <p:sp>
        <p:nvSpPr>
          <p:cNvPr id="43017" name="Text Box 10"/>
          <p:cNvSpPr txBox="1">
            <a:spLocks noChangeArrowheads="1"/>
          </p:cNvSpPr>
          <p:nvPr/>
        </p:nvSpPr>
        <p:spPr bwMode="auto">
          <a:xfrm>
            <a:off x="2292901" y="6074165"/>
            <a:ext cx="2951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1800" b="1">
                <a:solidFill>
                  <a:srgbClr val="66FF66"/>
                </a:solidFill>
              </a:rPr>
              <a:t>Sponsors brand</a:t>
            </a:r>
          </a:p>
        </p:txBody>
      </p:sp>
      <p:sp>
        <p:nvSpPr>
          <p:cNvPr id="43018" name="Text Box 11"/>
          <p:cNvSpPr txBox="1">
            <a:spLocks noChangeArrowheads="1"/>
          </p:cNvSpPr>
          <p:nvPr/>
        </p:nvSpPr>
        <p:spPr bwMode="auto">
          <a:xfrm>
            <a:off x="-228049" y="3626239"/>
            <a:ext cx="16557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r" eaLnBrk="1" hangingPunct="1">
              <a:spcBef>
                <a:spcPct val="50000"/>
              </a:spcBef>
              <a:buClrTx/>
              <a:buSzTx/>
              <a:buFontTx/>
              <a:buNone/>
            </a:pPr>
            <a:r>
              <a:rPr lang="en-US" altLang="fr-FR" sz="1800" b="1">
                <a:solidFill>
                  <a:srgbClr val="000099"/>
                </a:solidFill>
              </a:rPr>
              <a:t>Athletes brand</a:t>
            </a:r>
          </a:p>
        </p:txBody>
      </p:sp>
      <p:sp>
        <p:nvSpPr>
          <p:cNvPr id="43019" name="Freeform 12"/>
          <p:cNvSpPr>
            <a:spLocks/>
          </p:cNvSpPr>
          <p:nvPr/>
        </p:nvSpPr>
        <p:spPr bwMode="auto">
          <a:xfrm>
            <a:off x="3312076" y="3885003"/>
            <a:ext cx="550863" cy="619125"/>
          </a:xfrm>
          <a:custGeom>
            <a:avLst/>
            <a:gdLst>
              <a:gd name="T0" fmla="*/ 0 w 324"/>
              <a:gd name="T1" fmla="*/ 2147483646 h 374"/>
              <a:gd name="T2" fmla="*/ 2147483646 w 324"/>
              <a:gd name="T3" fmla="*/ 2147483646 h 374"/>
              <a:gd name="T4" fmla="*/ 2147483646 w 324"/>
              <a:gd name="T5" fmla="*/ 2147483646 h 374"/>
              <a:gd name="T6" fmla="*/ 2147483646 w 324"/>
              <a:gd name="T7" fmla="*/ 2147483646 h 374"/>
              <a:gd name="T8" fmla="*/ 2147483646 w 324"/>
              <a:gd name="T9" fmla="*/ 2147483646 h 374"/>
              <a:gd name="T10" fmla="*/ 2147483646 w 324"/>
              <a:gd name="T11" fmla="*/ 2147483646 h 374"/>
              <a:gd name="T12" fmla="*/ 2147483646 w 324"/>
              <a:gd name="T13" fmla="*/ 2147483646 h 374"/>
              <a:gd name="T14" fmla="*/ 0 w 324"/>
              <a:gd name="T15" fmla="*/ 2147483646 h 3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 h="374">
                <a:moveTo>
                  <a:pt x="0" y="29"/>
                </a:moveTo>
                <a:cubicBezTo>
                  <a:pt x="11" y="134"/>
                  <a:pt x="15" y="246"/>
                  <a:pt x="48" y="346"/>
                </a:cubicBezTo>
                <a:cubicBezTo>
                  <a:pt x="57" y="373"/>
                  <a:pt x="132" y="371"/>
                  <a:pt x="163" y="374"/>
                </a:cubicBezTo>
                <a:cubicBezTo>
                  <a:pt x="189" y="368"/>
                  <a:pt x="216" y="367"/>
                  <a:pt x="240" y="355"/>
                </a:cubicBezTo>
                <a:cubicBezTo>
                  <a:pt x="253" y="348"/>
                  <a:pt x="265" y="311"/>
                  <a:pt x="269" y="298"/>
                </a:cubicBezTo>
                <a:cubicBezTo>
                  <a:pt x="283" y="256"/>
                  <a:pt x="297" y="216"/>
                  <a:pt x="307" y="173"/>
                </a:cubicBezTo>
                <a:cubicBezTo>
                  <a:pt x="289" y="34"/>
                  <a:pt x="324" y="0"/>
                  <a:pt x="202" y="19"/>
                </a:cubicBezTo>
                <a:cubicBezTo>
                  <a:pt x="130" y="44"/>
                  <a:pt x="79" y="35"/>
                  <a:pt x="0" y="29"/>
                </a:cubicBezTo>
                <a:close/>
              </a:path>
            </a:pathLst>
          </a:cu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20" name="Line 14"/>
          <p:cNvSpPr>
            <a:spLocks noChangeShapeType="1"/>
          </p:cNvSpPr>
          <p:nvPr/>
        </p:nvSpPr>
        <p:spPr bwMode="auto">
          <a:xfrm flipH="1">
            <a:off x="3659738" y="2473715"/>
            <a:ext cx="2160588" cy="1584325"/>
          </a:xfrm>
          <a:prstGeom prst="line">
            <a:avLst/>
          </a:prstGeom>
          <a:noFill/>
          <a:ln w="38100">
            <a:solidFill>
              <a:schemeClr val="tx1"/>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21" name="Text Box 15"/>
          <p:cNvSpPr txBox="1">
            <a:spLocks noChangeArrowheads="1"/>
          </p:cNvSpPr>
          <p:nvPr/>
        </p:nvSpPr>
        <p:spPr bwMode="auto">
          <a:xfrm>
            <a:off x="5820327" y="1897452"/>
            <a:ext cx="1800225" cy="77946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1800" b="1" i="1">
                <a:solidFill>
                  <a:schemeClr val="bg1"/>
                </a:solidFill>
              </a:rPr>
              <a:t>Club or Event</a:t>
            </a:r>
          </a:p>
          <a:p>
            <a:pPr algn="ctr" eaLnBrk="1" hangingPunct="1">
              <a:spcBef>
                <a:spcPct val="50000"/>
              </a:spcBef>
              <a:buClrTx/>
              <a:buSzTx/>
              <a:buFontTx/>
              <a:buNone/>
            </a:pPr>
            <a:r>
              <a:rPr lang="en-US" altLang="fr-FR" sz="1800" b="1" i="1">
                <a:solidFill>
                  <a:schemeClr val="bg1"/>
                </a:solidFill>
              </a:rPr>
              <a:t>Brand</a:t>
            </a:r>
          </a:p>
        </p:txBody>
      </p:sp>
      <p:pic>
        <p:nvPicPr>
          <p:cNvPr id="3" name="Image 2" descr="Une image contenant dessin&#10;&#10;Description générée automatiquement">
            <a:extLst>
              <a:ext uri="{FF2B5EF4-FFF2-40B4-BE49-F238E27FC236}">
                <a16:creationId xmlns:a16="http://schemas.microsoft.com/office/drawing/2014/main" id="{41F68A43-11EE-4E91-96EF-66C66A61BB00}"/>
              </a:ext>
            </a:extLst>
          </p:cNvPr>
          <p:cNvPicPr>
            <a:picLocks noChangeAspect="1"/>
          </p:cNvPicPr>
          <p:nvPr/>
        </p:nvPicPr>
        <p:blipFill>
          <a:blip r:embed="rId2"/>
          <a:stretch>
            <a:fillRect/>
          </a:stretch>
        </p:blipFill>
        <p:spPr>
          <a:xfrm>
            <a:off x="6617802" y="4790527"/>
            <a:ext cx="4752919" cy="1598808"/>
          </a:xfrm>
          <a:prstGeom prst="rect">
            <a:avLst/>
          </a:prstGeom>
        </p:spPr>
      </p:pic>
      <p:pic>
        <p:nvPicPr>
          <p:cNvPr id="5" name="Image 4" descr="Une image contenant personne, homme, photo, guitare&#10;&#10;Description générée automatiquement">
            <a:extLst>
              <a:ext uri="{FF2B5EF4-FFF2-40B4-BE49-F238E27FC236}">
                <a16:creationId xmlns:a16="http://schemas.microsoft.com/office/drawing/2014/main" id="{077A480F-28F4-4A59-9392-4559CDCFECF6}"/>
              </a:ext>
            </a:extLst>
          </p:cNvPr>
          <p:cNvPicPr>
            <a:picLocks noChangeAspect="1"/>
          </p:cNvPicPr>
          <p:nvPr/>
        </p:nvPicPr>
        <p:blipFill>
          <a:blip r:embed="rId3"/>
          <a:stretch>
            <a:fillRect/>
          </a:stretch>
        </p:blipFill>
        <p:spPr>
          <a:xfrm>
            <a:off x="8630157" y="436234"/>
            <a:ext cx="2843201" cy="393208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3261049" y="208383"/>
            <a:ext cx="9875520" cy="1356360"/>
          </a:xfrm>
        </p:spPr>
        <p:txBody>
          <a:bodyPr/>
          <a:lstStyle/>
          <a:p>
            <a:pPr eaLnBrk="1" hangingPunct="1">
              <a:defRPr/>
            </a:pPr>
            <a:r>
              <a:rPr lang="en-GB" b="1" dirty="0">
                <a:solidFill>
                  <a:srgbClr val="000000"/>
                </a:solidFill>
                <a:effectLst>
                  <a:outerShdw blurRad="38100" dist="38100" dir="2700000" algn="tl">
                    <a:srgbClr val="C0C0C0"/>
                  </a:outerShdw>
                </a:effectLst>
              </a:rPr>
              <a:t>What are 'reputations'?</a:t>
            </a:r>
            <a:r>
              <a:rPr lang="en-GB" dirty="0">
                <a:effectLst>
                  <a:outerShdw blurRad="38100" dist="38100" dir="2700000" algn="tl">
                    <a:srgbClr val="C0C0C0"/>
                  </a:outerShdw>
                </a:effectLst>
              </a:rPr>
              <a:t> </a:t>
            </a:r>
            <a:endParaRPr lang="fr-FR" dirty="0">
              <a:effectLst>
                <a:outerShdw blurRad="38100" dist="38100" dir="2700000" algn="tl">
                  <a:srgbClr val="C0C0C0"/>
                </a:outerShdw>
              </a:effectLst>
            </a:endParaRPr>
          </a:p>
        </p:txBody>
      </p:sp>
      <p:sp>
        <p:nvSpPr>
          <p:cNvPr id="168963" name="Rectangle 3"/>
          <p:cNvSpPr>
            <a:spLocks noGrp="1" noChangeArrowheads="1"/>
          </p:cNvSpPr>
          <p:nvPr>
            <p:ph type="body" idx="1"/>
          </p:nvPr>
        </p:nvSpPr>
        <p:spPr>
          <a:xfrm>
            <a:off x="1037383" y="3002999"/>
            <a:ext cx="10103368" cy="3128962"/>
          </a:xfrm>
        </p:spPr>
        <p:txBody>
          <a:bodyPr>
            <a:normAutofit/>
          </a:bodyPr>
          <a:lstStyle/>
          <a:p>
            <a:pPr algn="ctr" eaLnBrk="1" hangingPunct="1">
              <a:buFont typeface="Wingdings" panose="05000000000000000000" pitchFamily="2" charset="2"/>
              <a:buNone/>
              <a:defRPr/>
            </a:pPr>
            <a:r>
              <a:rPr lang="en-GB" sz="3600" b="1">
                <a:solidFill>
                  <a:srgbClr val="000000"/>
                </a:solidFill>
              </a:rPr>
              <a:t>Reputations are perceptions people have of an individual or organization, be it a company, a city, or a country. These perceptions form as a result of the personal experiences that people have, the messaging they see and hear, and the third party conversations they are exposed to.</a:t>
            </a:r>
            <a:endParaRPr lang="fr-FR" sz="3600" b="1">
              <a:solidFill>
                <a:srgbClr val="000000"/>
              </a:solidFill>
            </a:endParaRPr>
          </a:p>
        </p:txBody>
      </p:sp>
      <p:pic>
        <p:nvPicPr>
          <p:cNvPr id="44036" name="Picture 4" descr="Reputation-Institute-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675" y="1412875"/>
            <a:ext cx="3240088"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032E4C2-D88A-0590-D16F-61B2413B50BA}"/>
              </a:ext>
            </a:extLst>
          </p:cNvPr>
          <p:cNvPicPr>
            <a:picLocks noChangeAspect="1"/>
          </p:cNvPicPr>
          <p:nvPr/>
        </p:nvPicPr>
        <p:blipFill>
          <a:blip r:embed="rId2"/>
          <a:stretch>
            <a:fillRect/>
          </a:stretch>
        </p:blipFill>
        <p:spPr>
          <a:xfrm>
            <a:off x="1256270" y="643466"/>
            <a:ext cx="9679459" cy="5571067"/>
          </a:xfrm>
          <a:prstGeom prst="rect">
            <a:avLst/>
          </a:prstGeom>
        </p:spPr>
      </p:pic>
    </p:spTree>
    <p:extLst>
      <p:ext uri="{BB962C8B-B14F-4D97-AF65-F5344CB8AC3E}">
        <p14:creationId xmlns:p14="http://schemas.microsoft.com/office/powerpoint/2010/main" val="27878158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363894" y="549276"/>
            <a:ext cx="11989837" cy="1139825"/>
          </a:xfrm>
        </p:spPr>
        <p:txBody>
          <a:bodyPr>
            <a:normAutofit fontScale="90000"/>
          </a:bodyPr>
          <a:lstStyle/>
          <a:p>
            <a:pPr eaLnBrk="1" hangingPunct="1">
              <a:defRPr/>
            </a:pPr>
            <a:r>
              <a:rPr lang="fr-FR" sz="4000" b="1" dirty="0" err="1">
                <a:solidFill>
                  <a:srgbClr val="000000"/>
                </a:solidFill>
                <a:effectLst>
                  <a:outerShdw blurRad="38100" dist="38100" dir="2700000" algn="tl">
                    <a:srgbClr val="C0C0C0"/>
                  </a:outerShdw>
                </a:effectLst>
              </a:rPr>
              <a:t>What's</a:t>
            </a:r>
            <a:r>
              <a:rPr lang="fr-FR" sz="4000" b="1" dirty="0">
                <a:solidFill>
                  <a:srgbClr val="000000"/>
                </a:solidFill>
                <a:effectLst>
                  <a:outerShdw blurRad="38100" dist="38100" dir="2700000" algn="tl">
                    <a:srgbClr val="C0C0C0"/>
                  </a:outerShdw>
                </a:effectLst>
              </a:rPr>
              <a:t> the </a:t>
            </a:r>
            <a:r>
              <a:rPr lang="fr-FR" sz="4000" b="1" dirty="0" err="1">
                <a:solidFill>
                  <a:srgbClr val="000000"/>
                </a:solidFill>
                <a:effectLst>
                  <a:outerShdw blurRad="38100" dist="38100" dir="2700000" algn="tl">
                    <a:srgbClr val="C0C0C0"/>
                  </a:outerShdw>
                </a:effectLst>
              </a:rPr>
              <a:t>difference</a:t>
            </a:r>
            <a:r>
              <a:rPr lang="fr-FR" sz="4000" b="1" dirty="0">
                <a:solidFill>
                  <a:srgbClr val="000000"/>
                </a:solidFill>
                <a:effectLst>
                  <a:outerShdw blurRad="38100" dist="38100" dir="2700000" algn="tl">
                    <a:srgbClr val="C0C0C0"/>
                  </a:outerShdw>
                </a:effectLst>
              </a:rPr>
              <a:t> </a:t>
            </a:r>
            <a:r>
              <a:rPr lang="fr-FR" sz="4000" b="1" dirty="0" err="1">
                <a:solidFill>
                  <a:srgbClr val="000000"/>
                </a:solidFill>
                <a:effectLst>
                  <a:outerShdw blurRad="38100" dist="38100" dir="2700000" algn="tl">
                    <a:srgbClr val="C0C0C0"/>
                  </a:outerShdw>
                </a:effectLst>
              </a:rPr>
              <a:t>between</a:t>
            </a:r>
            <a:r>
              <a:rPr lang="fr-FR" sz="4000" b="1" dirty="0">
                <a:solidFill>
                  <a:srgbClr val="000000"/>
                </a:solidFill>
                <a:effectLst>
                  <a:outerShdw blurRad="38100" dist="38100" dir="2700000" algn="tl">
                    <a:srgbClr val="C0C0C0"/>
                  </a:outerShdw>
                </a:effectLst>
              </a:rPr>
              <a:t> 'brand' and '</a:t>
            </a:r>
            <a:r>
              <a:rPr lang="fr-FR" sz="4000" b="1" dirty="0" err="1">
                <a:solidFill>
                  <a:srgbClr val="000000"/>
                </a:solidFill>
                <a:effectLst>
                  <a:outerShdw blurRad="38100" dist="38100" dir="2700000" algn="tl">
                    <a:srgbClr val="C0C0C0"/>
                  </a:outerShdw>
                </a:effectLst>
              </a:rPr>
              <a:t>reputation</a:t>
            </a:r>
            <a:r>
              <a:rPr lang="fr-FR" sz="4000" b="1" dirty="0">
                <a:solidFill>
                  <a:srgbClr val="000000"/>
                </a:solidFill>
                <a:effectLst>
                  <a:outerShdw blurRad="38100" dist="38100" dir="2700000" algn="tl">
                    <a:srgbClr val="C0C0C0"/>
                  </a:outerShdw>
                </a:effectLst>
              </a:rPr>
              <a:t>'?</a:t>
            </a:r>
            <a:br>
              <a:rPr lang="fr-FR" sz="4000" dirty="0">
                <a:solidFill>
                  <a:srgbClr val="000000"/>
                </a:solidFill>
                <a:effectLst>
                  <a:outerShdw blurRad="38100" dist="38100" dir="2700000" algn="tl">
                    <a:srgbClr val="C0C0C0"/>
                  </a:outerShdw>
                </a:effectLst>
              </a:rPr>
            </a:br>
            <a:endParaRPr lang="fr-FR" sz="4000" dirty="0">
              <a:solidFill>
                <a:srgbClr val="000000"/>
              </a:solidFill>
              <a:effectLst>
                <a:outerShdw blurRad="38100" dist="38100" dir="2700000" algn="tl">
                  <a:srgbClr val="C0C0C0"/>
                </a:outerShdw>
              </a:effectLst>
            </a:endParaRPr>
          </a:p>
        </p:txBody>
      </p:sp>
      <p:sp>
        <p:nvSpPr>
          <p:cNvPr id="169987" name="Rectangle 3"/>
          <p:cNvSpPr>
            <a:spLocks noGrp="1" noChangeArrowheads="1"/>
          </p:cNvSpPr>
          <p:nvPr>
            <p:ph type="body" idx="1"/>
          </p:nvPr>
        </p:nvSpPr>
        <p:spPr>
          <a:xfrm>
            <a:off x="583390" y="2624138"/>
            <a:ext cx="10146813" cy="4076700"/>
          </a:xfrm>
        </p:spPr>
        <p:txBody>
          <a:bodyPr>
            <a:normAutofit/>
          </a:bodyPr>
          <a:lstStyle/>
          <a:p>
            <a:pPr eaLnBrk="1" hangingPunct="1">
              <a:lnSpc>
                <a:spcPct val="90000"/>
              </a:lnSpc>
              <a:defRPr/>
            </a:pPr>
            <a:r>
              <a:rPr lang="fr-FR" sz="3200" b="1" dirty="0">
                <a:solidFill>
                  <a:srgbClr val="000000"/>
                </a:solidFill>
              </a:rPr>
              <a:t>A brand </a:t>
            </a:r>
            <a:r>
              <a:rPr lang="fr-FR" sz="3200" b="1" dirty="0" err="1">
                <a:solidFill>
                  <a:srgbClr val="000000"/>
                </a:solidFill>
              </a:rPr>
              <a:t>is</a:t>
            </a:r>
            <a:r>
              <a:rPr lang="fr-FR" sz="3200" b="1" dirty="0">
                <a:solidFill>
                  <a:srgbClr val="000000"/>
                </a:solidFill>
              </a:rPr>
              <a:t> a promise. </a:t>
            </a:r>
            <a:r>
              <a:rPr lang="fr-FR" sz="3200" b="1" dirty="0" err="1">
                <a:solidFill>
                  <a:srgbClr val="000000"/>
                </a:solidFill>
              </a:rPr>
              <a:t>Making</a:t>
            </a:r>
            <a:r>
              <a:rPr lang="fr-FR" sz="3200" b="1" dirty="0">
                <a:solidFill>
                  <a:srgbClr val="000000"/>
                </a:solidFill>
              </a:rPr>
              <a:t> a relevant and distinctive promise </a:t>
            </a:r>
            <a:r>
              <a:rPr lang="fr-FR" sz="3200" b="1" dirty="0" err="1">
                <a:solidFill>
                  <a:srgbClr val="000000"/>
                </a:solidFill>
              </a:rPr>
              <a:t>helps</a:t>
            </a:r>
            <a:r>
              <a:rPr lang="fr-FR" sz="3200" b="1" dirty="0">
                <a:solidFill>
                  <a:srgbClr val="000000"/>
                </a:solidFill>
              </a:rPr>
              <a:t> to </a:t>
            </a:r>
            <a:r>
              <a:rPr lang="fr-FR" sz="3200" b="1" dirty="0" err="1">
                <a:solidFill>
                  <a:srgbClr val="000000"/>
                </a:solidFill>
              </a:rPr>
              <a:t>build</a:t>
            </a:r>
            <a:r>
              <a:rPr lang="fr-FR" sz="3200" b="1" dirty="0">
                <a:solidFill>
                  <a:srgbClr val="000000"/>
                </a:solidFill>
              </a:rPr>
              <a:t> a brand. </a:t>
            </a:r>
          </a:p>
          <a:p>
            <a:pPr eaLnBrk="1" hangingPunct="1">
              <a:lnSpc>
                <a:spcPct val="90000"/>
              </a:lnSpc>
              <a:defRPr/>
            </a:pPr>
            <a:endParaRPr lang="fr-FR" sz="3200" b="1" dirty="0">
              <a:solidFill>
                <a:srgbClr val="000000"/>
              </a:solidFill>
            </a:endParaRPr>
          </a:p>
          <a:p>
            <a:pPr eaLnBrk="1" hangingPunct="1">
              <a:lnSpc>
                <a:spcPct val="90000"/>
              </a:lnSpc>
              <a:defRPr/>
            </a:pPr>
            <a:r>
              <a:rPr lang="fr-FR" sz="3200" b="1" dirty="0">
                <a:solidFill>
                  <a:srgbClr val="000000"/>
                </a:solidFill>
              </a:rPr>
              <a:t>A </a:t>
            </a:r>
            <a:r>
              <a:rPr lang="fr-FR" sz="3200" b="1" dirty="0" err="1">
                <a:solidFill>
                  <a:srgbClr val="000000"/>
                </a:solidFill>
              </a:rPr>
              <a:t>corporate</a:t>
            </a:r>
            <a:r>
              <a:rPr lang="fr-FR" sz="3200" b="1" dirty="0">
                <a:solidFill>
                  <a:srgbClr val="000000"/>
                </a:solidFill>
              </a:rPr>
              <a:t> </a:t>
            </a:r>
            <a:r>
              <a:rPr lang="fr-FR" sz="3200" b="1" dirty="0" err="1">
                <a:solidFill>
                  <a:srgbClr val="000000"/>
                </a:solidFill>
              </a:rPr>
              <a:t>reputation</a:t>
            </a:r>
            <a:r>
              <a:rPr lang="fr-FR" sz="3200" b="1" dirty="0">
                <a:solidFill>
                  <a:srgbClr val="000000"/>
                </a:solidFill>
              </a:rPr>
              <a:t> </a:t>
            </a:r>
            <a:r>
              <a:rPr lang="fr-FR" sz="3200" b="1" dirty="0" err="1">
                <a:solidFill>
                  <a:srgbClr val="000000"/>
                </a:solidFill>
              </a:rPr>
              <a:t>is</a:t>
            </a:r>
            <a:r>
              <a:rPr lang="fr-FR" sz="3200" b="1" dirty="0">
                <a:solidFill>
                  <a:srgbClr val="000000"/>
                </a:solidFill>
              </a:rPr>
              <a:t> </a:t>
            </a:r>
            <a:r>
              <a:rPr lang="fr-FR" sz="3200" b="1" dirty="0" err="1">
                <a:solidFill>
                  <a:srgbClr val="000000"/>
                </a:solidFill>
              </a:rPr>
              <a:t>built</a:t>
            </a:r>
            <a:r>
              <a:rPr lang="fr-FR" sz="3200" b="1" dirty="0">
                <a:solidFill>
                  <a:srgbClr val="000000"/>
                </a:solidFill>
              </a:rPr>
              <a:t> by fulfilling </a:t>
            </a:r>
            <a:r>
              <a:rPr lang="fr-FR" sz="3200" b="1" dirty="0" err="1">
                <a:solidFill>
                  <a:srgbClr val="000000"/>
                </a:solidFill>
              </a:rPr>
              <a:t>that</a:t>
            </a:r>
            <a:r>
              <a:rPr lang="fr-FR" sz="3200" b="1" dirty="0">
                <a:solidFill>
                  <a:srgbClr val="000000"/>
                </a:solidFill>
              </a:rPr>
              <a:t> promise to stakeholders. A </a:t>
            </a:r>
            <a:r>
              <a:rPr lang="fr-FR" sz="3200" b="1" dirty="0" err="1">
                <a:solidFill>
                  <a:srgbClr val="000000"/>
                </a:solidFill>
              </a:rPr>
              <a:t>company</a:t>
            </a:r>
            <a:r>
              <a:rPr lang="fr-FR" sz="3200" b="1" dirty="0">
                <a:solidFill>
                  <a:srgbClr val="000000"/>
                </a:solidFill>
              </a:rPr>
              <a:t> </a:t>
            </a:r>
            <a:r>
              <a:rPr lang="fr-FR" sz="3200" b="1" dirty="0" err="1">
                <a:solidFill>
                  <a:srgbClr val="000000"/>
                </a:solidFill>
              </a:rPr>
              <a:t>therefore</a:t>
            </a:r>
            <a:r>
              <a:rPr lang="fr-FR" sz="3200" b="1" dirty="0">
                <a:solidFill>
                  <a:srgbClr val="000000"/>
                </a:solidFill>
              </a:rPr>
              <a:t> </a:t>
            </a:r>
            <a:r>
              <a:rPr lang="fr-FR" sz="3200" b="1" dirty="0" err="1">
                <a:solidFill>
                  <a:srgbClr val="000000"/>
                </a:solidFill>
              </a:rPr>
              <a:t>owns</a:t>
            </a:r>
            <a:r>
              <a:rPr lang="fr-FR" sz="3200" b="1" dirty="0">
                <a:solidFill>
                  <a:srgbClr val="000000"/>
                </a:solidFill>
              </a:rPr>
              <a:t> </a:t>
            </a:r>
            <a:r>
              <a:rPr lang="fr-FR" sz="3200" b="1" dirty="0" err="1">
                <a:solidFill>
                  <a:srgbClr val="000000"/>
                </a:solidFill>
              </a:rPr>
              <a:t>its</a:t>
            </a:r>
            <a:r>
              <a:rPr lang="fr-FR" sz="3200" b="1" dirty="0">
                <a:solidFill>
                  <a:srgbClr val="000000"/>
                </a:solidFill>
              </a:rPr>
              <a:t> brand, but stakeholders </a:t>
            </a:r>
            <a:r>
              <a:rPr lang="fr-FR" sz="3200" b="1" dirty="0" err="1">
                <a:solidFill>
                  <a:srgbClr val="000000"/>
                </a:solidFill>
              </a:rPr>
              <a:t>own</a:t>
            </a:r>
            <a:r>
              <a:rPr lang="fr-FR" sz="3200" b="1" dirty="0">
                <a:solidFill>
                  <a:srgbClr val="000000"/>
                </a:solidFill>
              </a:rPr>
              <a:t> </a:t>
            </a:r>
            <a:r>
              <a:rPr lang="fr-FR" sz="3200" b="1" dirty="0" err="1">
                <a:solidFill>
                  <a:srgbClr val="000000"/>
                </a:solidFill>
              </a:rPr>
              <a:t>its</a:t>
            </a:r>
            <a:r>
              <a:rPr lang="fr-FR" sz="3200" b="1" dirty="0">
                <a:solidFill>
                  <a:srgbClr val="000000"/>
                </a:solidFill>
              </a:rPr>
              <a:t> </a:t>
            </a:r>
            <a:r>
              <a:rPr lang="fr-FR" sz="3200" b="1" dirty="0" err="1">
                <a:solidFill>
                  <a:srgbClr val="000000"/>
                </a:solidFill>
              </a:rPr>
              <a:t>reputation</a:t>
            </a:r>
            <a:r>
              <a:rPr lang="fr-FR" sz="3200" b="1" dirty="0">
                <a:solidFill>
                  <a:srgbClr val="000000"/>
                </a:solidFill>
              </a:rPr>
              <a:t>.</a:t>
            </a:r>
          </a:p>
        </p:txBody>
      </p:sp>
      <p:pic>
        <p:nvPicPr>
          <p:cNvPr id="45060" name="Picture 4" descr="Reputation-Institute-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0924" y="1271588"/>
            <a:ext cx="25622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Grp="1" noChangeArrowheads="1"/>
          </p:cNvSpPr>
          <p:nvPr>
            <p:ph type="ctrTitle"/>
          </p:nvPr>
        </p:nvSpPr>
        <p:spPr/>
        <p:txBody>
          <a:bodyPr/>
          <a:lstStyle/>
          <a:p>
            <a:pPr eaLnBrk="1" hangingPunct="1">
              <a:defRPr/>
            </a:pPr>
            <a:r>
              <a:rPr lang="en-US" sz="4800"/>
              <a:t>Brand construction is difficult in this context…</a:t>
            </a:r>
            <a:br>
              <a:rPr lang="en-US" sz="4800"/>
            </a:br>
            <a:r>
              <a:rPr lang="en-US" sz="4800"/>
              <a:t>But :</a:t>
            </a:r>
          </a:p>
        </p:txBody>
      </p:sp>
      <p:sp>
        <p:nvSpPr>
          <p:cNvPr id="120837" name="Rectangle 5"/>
          <p:cNvSpPr>
            <a:spLocks noGrp="1" noChangeArrowheads="1"/>
          </p:cNvSpPr>
          <p:nvPr>
            <p:ph type="subTitle" idx="1"/>
          </p:nvPr>
        </p:nvSpPr>
        <p:spPr/>
        <p:txBody>
          <a:bodyPr>
            <a:normAutofit/>
          </a:bodyPr>
          <a:lstStyle/>
          <a:p>
            <a:pPr eaLnBrk="1" hangingPunct="1">
              <a:defRPr/>
            </a:pPr>
            <a:r>
              <a:rPr lang="en-US" sz="3200" b="1" i="1" dirty="0"/>
              <a:t>Reputation construction and  control can stimulate and develop your commercial brand !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8" name="Rectangle 4"/>
          <p:cNvSpPr>
            <a:spLocks noChangeArrowheads="1"/>
          </p:cNvSpPr>
          <p:nvPr/>
        </p:nvSpPr>
        <p:spPr bwMode="auto">
          <a:xfrm>
            <a:off x="1981201" y="277814"/>
            <a:ext cx="8507413"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fr-FR" sz="4400">
                <a:solidFill>
                  <a:schemeClr val="tx2"/>
                </a:solidFill>
                <a:effectLst>
                  <a:outerShdw blurRad="38100" dist="38100" dir="2700000" algn="tl">
                    <a:srgbClr val="000000"/>
                  </a:outerShdw>
                </a:effectLst>
                <a:latin typeface="Arial" charset="0"/>
              </a:rPr>
              <a:t>Rethinking your communication !</a:t>
            </a:r>
          </a:p>
        </p:txBody>
      </p:sp>
      <p:sp>
        <p:nvSpPr>
          <p:cNvPr id="47107" name="Oval 5"/>
          <p:cNvSpPr>
            <a:spLocks noChangeArrowheads="1"/>
          </p:cNvSpPr>
          <p:nvPr/>
        </p:nvSpPr>
        <p:spPr bwMode="auto">
          <a:xfrm>
            <a:off x="1774826" y="2852739"/>
            <a:ext cx="1871663" cy="13684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STRATEGY</a:t>
            </a:r>
          </a:p>
        </p:txBody>
      </p:sp>
      <p:sp>
        <p:nvSpPr>
          <p:cNvPr id="47108" name="Oval 6"/>
          <p:cNvSpPr>
            <a:spLocks noChangeArrowheads="1"/>
          </p:cNvSpPr>
          <p:nvPr/>
        </p:nvSpPr>
        <p:spPr bwMode="auto">
          <a:xfrm>
            <a:off x="7248526" y="2133600"/>
            <a:ext cx="2087563" cy="14414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COMMUNICATION</a:t>
            </a:r>
          </a:p>
        </p:txBody>
      </p:sp>
      <p:sp>
        <p:nvSpPr>
          <p:cNvPr id="47109" name="Oval 7"/>
          <p:cNvSpPr>
            <a:spLocks noChangeArrowheads="1"/>
          </p:cNvSpPr>
          <p:nvPr/>
        </p:nvSpPr>
        <p:spPr bwMode="auto">
          <a:xfrm>
            <a:off x="4295776" y="4221164"/>
            <a:ext cx="1871663" cy="13684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REPUTATION</a:t>
            </a:r>
          </a:p>
        </p:txBody>
      </p:sp>
      <p:sp>
        <p:nvSpPr>
          <p:cNvPr id="47110" name="Oval 8"/>
          <p:cNvSpPr>
            <a:spLocks noChangeArrowheads="1"/>
          </p:cNvSpPr>
          <p:nvPr/>
        </p:nvSpPr>
        <p:spPr bwMode="auto">
          <a:xfrm>
            <a:off x="8543926" y="4797426"/>
            <a:ext cx="1871663" cy="13684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BRAND</a:t>
            </a:r>
          </a:p>
        </p:txBody>
      </p:sp>
      <p:sp>
        <p:nvSpPr>
          <p:cNvPr id="47111" name="Line 9"/>
          <p:cNvSpPr>
            <a:spLocks noChangeShapeType="1"/>
          </p:cNvSpPr>
          <p:nvPr/>
        </p:nvSpPr>
        <p:spPr bwMode="auto">
          <a:xfrm>
            <a:off x="3503614" y="3860801"/>
            <a:ext cx="936625"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7112" name="Line 10"/>
          <p:cNvSpPr>
            <a:spLocks noChangeShapeType="1"/>
          </p:cNvSpPr>
          <p:nvPr/>
        </p:nvSpPr>
        <p:spPr bwMode="auto">
          <a:xfrm flipV="1">
            <a:off x="5735639" y="3213101"/>
            <a:ext cx="1584325" cy="11525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7113" name="Line 11"/>
          <p:cNvSpPr>
            <a:spLocks noChangeShapeType="1"/>
          </p:cNvSpPr>
          <p:nvPr/>
        </p:nvSpPr>
        <p:spPr bwMode="auto">
          <a:xfrm>
            <a:off x="8616950" y="3573463"/>
            <a:ext cx="719138"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7114" name="Line 12"/>
          <p:cNvSpPr>
            <a:spLocks noChangeShapeType="1"/>
          </p:cNvSpPr>
          <p:nvPr/>
        </p:nvSpPr>
        <p:spPr bwMode="auto">
          <a:xfrm flipH="1" flipV="1">
            <a:off x="6167439" y="5084763"/>
            <a:ext cx="2376487"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7115" name="Text Box 13"/>
          <p:cNvSpPr txBox="1">
            <a:spLocks noChangeArrowheads="1"/>
          </p:cNvSpPr>
          <p:nvPr/>
        </p:nvSpPr>
        <p:spPr bwMode="auto">
          <a:xfrm>
            <a:off x="2640014" y="6237288"/>
            <a:ext cx="19446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t>WHY ?</a:t>
            </a:r>
          </a:p>
        </p:txBody>
      </p:sp>
      <p:sp>
        <p:nvSpPr>
          <p:cNvPr id="47116" name="Line 14"/>
          <p:cNvSpPr>
            <a:spLocks noChangeShapeType="1"/>
          </p:cNvSpPr>
          <p:nvPr/>
        </p:nvSpPr>
        <p:spPr bwMode="auto">
          <a:xfrm flipH="1">
            <a:off x="6383338" y="1268414"/>
            <a:ext cx="576262" cy="5589587"/>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7117" name="Text Box 15"/>
          <p:cNvSpPr txBox="1">
            <a:spLocks noChangeArrowheads="1"/>
          </p:cNvSpPr>
          <p:nvPr/>
        </p:nvSpPr>
        <p:spPr bwMode="auto">
          <a:xfrm>
            <a:off x="7391400" y="6237288"/>
            <a:ext cx="19446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t>HOW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p:cNvSpPr>
            <a:spLocks noGrp="1" noChangeArrowheads="1"/>
          </p:cNvSpPr>
          <p:nvPr>
            <p:ph type="ctrTitle"/>
          </p:nvPr>
        </p:nvSpPr>
        <p:spPr/>
        <p:txBody>
          <a:bodyPr/>
          <a:lstStyle/>
          <a:p>
            <a:pPr eaLnBrk="1" hangingPunct="1">
              <a:defRPr/>
            </a:pPr>
            <a:r>
              <a:rPr lang="en-US" sz="4800"/>
              <a:t>Corporate Reputations can be measured and managed</a:t>
            </a:r>
          </a:p>
        </p:txBody>
      </p:sp>
      <p:sp>
        <p:nvSpPr>
          <p:cNvPr id="122885" name="Rectangle 5"/>
          <p:cNvSpPr>
            <a:spLocks noGrp="1" noChangeArrowheads="1"/>
          </p:cNvSpPr>
          <p:nvPr>
            <p:ph type="subTitle" idx="1"/>
          </p:nvPr>
        </p:nvSpPr>
        <p:spPr/>
        <p:txBody>
          <a:bodyPr/>
          <a:lstStyle/>
          <a:p>
            <a:pPr marL="609600" indent="-609600">
              <a:buFont typeface="Wingdings" panose="05000000000000000000" pitchFamily="2" charset="2"/>
              <a:buAutoNum type="arabicPeriod"/>
              <a:defRPr/>
            </a:pPr>
            <a:r>
              <a:rPr lang="en-US"/>
              <a:t>Reputation management</a:t>
            </a:r>
          </a:p>
          <a:p>
            <a:pPr marL="609600" indent="-609600">
              <a:buFont typeface="Wingdings" panose="05000000000000000000" pitchFamily="2" charset="2"/>
              <a:buAutoNum type="arabicPeriod"/>
              <a:defRPr/>
            </a:pPr>
            <a:r>
              <a:rPr lang="en-US"/>
              <a:t>The Reputation Quotient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981200" y="277813"/>
            <a:ext cx="8229600" cy="774700"/>
          </a:xfrm>
        </p:spPr>
        <p:txBody>
          <a:bodyPr>
            <a:normAutofit fontScale="90000"/>
          </a:bodyPr>
          <a:lstStyle/>
          <a:p>
            <a:pPr eaLnBrk="1" hangingPunct="1">
              <a:defRPr/>
            </a:pPr>
            <a:r>
              <a:rPr lang="en-US" sz="4000" b="1"/>
              <a:t>Reputation management</a:t>
            </a:r>
            <a:br>
              <a:rPr lang="en-US" sz="4000" b="1"/>
            </a:br>
            <a:r>
              <a:rPr lang="en-US" sz="2800" b="1"/>
              <a:t>(Fombrun, 1996)</a:t>
            </a:r>
          </a:p>
        </p:txBody>
      </p:sp>
      <p:sp>
        <p:nvSpPr>
          <p:cNvPr id="124933" name="AutoShape 5"/>
          <p:cNvSpPr>
            <a:spLocks noChangeArrowheads="1"/>
          </p:cNvSpPr>
          <p:nvPr/>
        </p:nvSpPr>
        <p:spPr bwMode="auto">
          <a:xfrm>
            <a:off x="4216627" y="1528439"/>
            <a:ext cx="3619500" cy="4291013"/>
          </a:xfrm>
          <a:prstGeom prst="star5">
            <a:avLst/>
          </a:prstGeom>
          <a:solidFill>
            <a:srgbClr val="993366"/>
          </a:solidFill>
          <a:ln w="53975">
            <a:solidFill>
              <a:schemeClr val="tx1"/>
            </a:solidFill>
            <a:miter lim="800000"/>
            <a:headEnd/>
            <a:tailEnd/>
          </a:ln>
        </p:spPr>
        <p:txBody>
          <a:bodyPr/>
          <a:lstStyle/>
          <a:p>
            <a:pPr eaLnBrk="1" hangingPunct="1">
              <a:defRPr/>
            </a:pPr>
            <a:r>
              <a:rPr lang="en-US">
                <a:latin typeface="Arial" charset="0"/>
              </a:rPr>
              <a:t> </a:t>
            </a:r>
          </a:p>
          <a:p>
            <a:pPr eaLnBrk="1" hangingPunct="1">
              <a:defRPr/>
            </a:pPr>
            <a:r>
              <a:rPr lang="en-US" sz="1400" b="1">
                <a:latin typeface="Arial" charset="0"/>
              </a:rPr>
              <a:t>REPUTATION</a:t>
            </a:r>
          </a:p>
        </p:txBody>
      </p:sp>
      <p:sp>
        <p:nvSpPr>
          <p:cNvPr id="49156" name="Text Box 6"/>
          <p:cNvSpPr txBox="1">
            <a:spLocks noChangeArrowheads="1"/>
          </p:cNvSpPr>
          <p:nvPr/>
        </p:nvSpPr>
        <p:spPr bwMode="auto">
          <a:xfrm>
            <a:off x="5359627" y="991864"/>
            <a:ext cx="13335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Times New Roman" panose="02020603050405020304" pitchFamily="18" charset="0"/>
              </a:rPr>
              <a:t>Visibility</a:t>
            </a:r>
            <a:endParaRPr lang="fr-FR" altLang="fr-FR" sz="1800" b="1"/>
          </a:p>
        </p:txBody>
      </p:sp>
      <p:sp>
        <p:nvSpPr>
          <p:cNvPr id="49157" name="Text Box 7"/>
          <p:cNvSpPr txBox="1">
            <a:spLocks noChangeArrowheads="1"/>
          </p:cNvSpPr>
          <p:nvPr/>
        </p:nvSpPr>
        <p:spPr bwMode="auto">
          <a:xfrm>
            <a:off x="2665639" y="2863526"/>
            <a:ext cx="152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Times New Roman" panose="02020603050405020304" pitchFamily="18" charset="0"/>
              </a:rPr>
              <a:t>Authenticity</a:t>
            </a:r>
            <a:endParaRPr lang="fr-FR" altLang="fr-FR" sz="1800" b="1"/>
          </a:p>
        </p:txBody>
      </p:sp>
      <p:sp>
        <p:nvSpPr>
          <p:cNvPr id="49158" name="Text Box 8"/>
          <p:cNvSpPr txBox="1">
            <a:spLocks noChangeArrowheads="1"/>
          </p:cNvSpPr>
          <p:nvPr/>
        </p:nvSpPr>
        <p:spPr bwMode="auto">
          <a:xfrm>
            <a:off x="4216627" y="5819452"/>
            <a:ext cx="13335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Times New Roman" panose="02020603050405020304" pitchFamily="18" charset="0"/>
              </a:rPr>
              <a:t>Consistency</a:t>
            </a:r>
            <a:endParaRPr lang="fr-FR" altLang="fr-FR" sz="1600" b="1"/>
          </a:p>
        </p:txBody>
      </p:sp>
      <p:sp>
        <p:nvSpPr>
          <p:cNvPr id="49159" name="Text Box 9"/>
          <p:cNvSpPr txBox="1">
            <a:spLocks noChangeArrowheads="1"/>
          </p:cNvSpPr>
          <p:nvPr/>
        </p:nvSpPr>
        <p:spPr bwMode="auto">
          <a:xfrm>
            <a:off x="6377215" y="5819452"/>
            <a:ext cx="167481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Times New Roman" panose="02020603050405020304" pitchFamily="18" charset="0"/>
              </a:rPr>
              <a:t>Distinctiveness</a:t>
            </a:r>
            <a:endParaRPr lang="fr-FR" altLang="fr-FR" sz="1800" b="1"/>
          </a:p>
        </p:txBody>
      </p:sp>
      <p:sp>
        <p:nvSpPr>
          <p:cNvPr id="49160" name="Text Box 10"/>
          <p:cNvSpPr txBox="1">
            <a:spLocks noChangeArrowheads="1"/>
          </p:cNvSpPr>
          <p:nvPr/>
        </p:nvSpPr>
        <p:spPr bwMode="auto">
          <a:xfrm>
            <a:off x="7890103" y="2996876"/>
            <a:ext cx="17414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Times New Roman" panose="02020603050405020304" pitchFamily="18" charset="0"/>
              </a:rPr>
              <a:t>Transparency</a:t>
            </a:r>
            <a:endParaRPr lang="fr-FR" altLang="fr-FR" sz="1800" b="1"/>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émission de Marcelo Bielsa : Bilan d&amp;#39;une saison folle - Who&amp;#39;s The Bet">
            <a:extLst>
              <a:ext uri="{FF2B5EF4-FFF2-40B4-BE49-F238E27FC236}">
                <a16:creationId xmlns:a16="http://schemas.microsoft.com/office/drawing/2014/main" id="{34B9C006-5711-48B1-9BEB-77EB7B22D9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2" r="24639" b="3"/>
          <a:stretch/>
        </p:blipFill>
        <p:spPr bwMode="auto">
          <a:xfrm>
            <a:off x="641276" y="643467"/>
            <a:ext cx="4013020" cy="27025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es images de la rébellion de l&amp;#39;équipe de France">
            <a:extLst>
              <a:ext uri="{FF2B5EF4-FFF2-40B4-BE49-F238E27FC236}">
                <a16:creationId xmlns:a16="http://schemas.microsoft.com/office/drawing/2014/main" id="{F6CDA3C0-C2B6-4556-83E4-9403FDEDF2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84" r="-2" b="29983"/>
          <a:stretch/>
        </p:blipFill>
        <p:spPr bwMode="auto">
          <a:xfrm>
            <a:off x="643467" y="3509433"/>
            <a:ext cx="4010830" cy="2705099"/>
          </a:xfrm>
          <a:prstGeom prst="rect">
            <a:avLst/>
          </a:prstGeom>
          <a:solidFill>
            <a:srgbClr val="FFFFFF"/>
          </a:solidFill>
        </p:spPr>
      </p:pic>
      <p:pic>
        <p:nvPicPr>
          <p:cNvPr id="4102" name="Picture 6" descr="Rase campagne - PressReader">
            <a:extLst>
              <a:ext uri="{FF2B5EF4-FFF2-40B4-BE49-F238E27FC236}">
                <a16:creationId xmlns:a16="http://schemas.microsoft.com/office/drawing/2014/main" id="{B5C77519-06B9-4357-9636-514C6B24F5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67" r="3598" b="2"/>
          <a:stretch/>
        </p:blipFill>
        <p:spPr bwMode="auto">
          <a:xfrm>
            <a:off x="4812633" y="643467"/>
            <a:ext cx="67359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344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0642" name="Picture 2" descr="bouchet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188914"/>
            <a:ext cx="38893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Picture 3" descr="220871-img-17532-h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5" y="260351"/>
            <a:ext cx="2274888"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4" descr="185793-pape-diouf-au-salon-du-livre-le-14-637x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1813" y="2781300"/>
            <a:ext cx="2513012"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5" name="Picture 5" descr="Logo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113" y="1341438"/>
            <a:ext cx="36576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6" name="Picture 6" descr="stadetoulousa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9513" y="1196975"/>
            <a:ext cx="40195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7" name="Picture 7" descr="Manchester_Unit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2038" y="1484314"/>
            <a:ext cx="3440112"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8" name="Picture 8" descr="wimbled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26988"/>
            <a:ext cx="91440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3701" y="3773489"/>
            <a:ext cx="3713163"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816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0642"/>
                                        </p:tgtEl>
                                        <p:attrNameLst>
                                          <p:attrName>style.visibility</p:attrName>
                                        </p:attrNameLst>
                                      </p:cBhvr>
                                      <p:to>
                                        <p:strVal val="visible"/>
                                      </p:to>
                                    </p:set>
                                    <p:animEffect transition="in" filter="fade">
                                      <p:cBhvr>
                                        <p:cTn id="7" dur="2000"/>
                                        <p:tgtEl>
                                          <p:spTgt spid="2406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0644"/>
                                        </p:tgtEl>
                                        <p:attrNameLst>
                                          <p:attrName>style.visibility</p:attrName>
                                        </p:attrNameLst>
                                      </p:cBhvr>
                                      <p:to>
                                        <p:strVal val="visible"/>
                                      </p:to>
                                    </p:set>
                                    <p:animEffect transition="in" filter="fade">
                                      <p:cBhvr>
                                        <p:cTn id="12" dur="2000"/>
                                        <p:tgtEl>
                                          <p:spTgt spid="2406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40643"/>
                                        </p:tgtEl>
                                        <p:attrNameLst>
                                          <p:attrName>style.visibility</p:attrName>
                                        </p:attrNameLst>
                                      </p:cBhvr>
                                      <p:to>
                                        <p:strVal val="visible"/>
                                      </p:to>
                                    </p:set>
                                    <p:animEffect transition="in" filter="fade">
                                      <p:cBhvr>
                                        <p:cTn id="17" dur="2000"/>
                                        <p:tgtEl>
                                          <p:spTgt spid="2406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40648"/>
                                        </p:tgtEl>
                                        <p:attrNameLst>
                                          <p:attrName>style.visibility</p:attrName>
                                        </p:attrNameLst>
                                      </p:cBhvr>
                                      <p:to>
                                        <p:strVal val="visible"/>
                                      </p:to>
                                    </p:set>
                                    <p:animEffect transition="in" filter="fade">
                                      <p:cBhvr>
                                        <p:cTn id="22" dur="2000"/>
                                        <p:tgtEl>
                                          <p:spTgt spid="2406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2000"/>
                                        <p:tgtEl>
                                          <p:spTgt spid="240642"/>
                                        </p:tgtEl>
                                      </p:cBhvr>
                                    </p:animEffect>
                                    <p:set>
                                      <p:cBhvr>
                                        <p:cTn id="27" dur="1" fill="hold">
                                          <p:stCondLst>
                                            <p:cond delay="1999"/>
                                          </p:stCondLst>
                                        </p:cTn>
                                        <p:tgtEl>
                                          <p:spTgt spid="24064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8201"/>
                                        </p:tgtEl>
                                      </p:cBhvr>
                                    </p:animEffect>
                                    <p:set>
                                      <p:cBhvr>
                                        <p:cTn id="32" dur="1" fill="hold">
                                          <p:stCondLst>
                                            <p:cond delay="499"/>
                                          </p:stCondLst>
                                        </p:cTn>
                                        <p:tgtEl>
                                          <p:spTgt spid="820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2000"/>
                                        <p:tgtEl>
                                          <p:spTgt spid="240643"/>
                                        </p:tgtEl>
                                      </p:cBhvr>
                                    </p:animEffect>
                                    <p:set>
                                      <p:cBhvr>
                                        <p:cTn id="35" dur="1" fill="hold">
                                          <p:stCondLst>
                                            <p:cond delay="1999"/>
                                          </p:stCondLst>
                                        </p:cTn>
                                        <p:tgtEl>
                                          <p:spTgt spid="24064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2000"/>
                                        <p:tgtEl>
                                          <p:spTgt spid="240644"/>
                                        </p:tgtEl>
                                      </p:cBhvr>
                                    </p:animEffect>
                                    <p:set>
                                      <p:cBhvr>
                                        <p:cTn id="38" dur="1" fill="hold">
                                          <p:stCondLst>
                                            <p:cond delay="1999"/>
                                          </p:stCondLst>
                                        </p:cTn>
                                        <p:tgtEl>
                                          <p:spTgt spid="240644"/>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240645"/>
                                        </p:tgtEl>
                                        <p:attrNameLst>
                                          <p:attrName>style.visibility</p:attrName>
                                        </p:attrNameLst>
                                      </p:cBhvr>
                                      <p:to>
                                        <p:strVal val="visible"/>
                                      </p:to>
                                    </p:set>
                                    <p:animEffect transition="in" filter="fade">
                                      <p:cBhvr>
                                        <p:cTn id="43" dur="2000"/>
                                        <p:tgtEl>
                                          <p:spTgt spid="24064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xit" presetSubtype="0" fill="hold" nodeType="clickEffect">
                                  <p:stCondLst>
                                    <p:cond delay="0"/>
                                  </p:stCondLst>
                                  <p:childTnLst>
                                    <p:animEffect transition="out" filter="fade">
                                      <p:cBhvr>
                                        <p:cTn id="47" dur="2000"/>
                                        <p:tgtEl>
                                          <p:spTgt spid="240645"/>
                                        </p:tgtEl>
                                      </p:cBhvr>
                                    </p:animEffect>
                                    <p:set>
                                      <p:cBhvr>
                                        <p:cTn id="48" dur="1" fill="hold">
                                          <p:stCondLst>
                                            <p:cond delay="1999"/>
                                          </p:stCondLst>
                                        </p:cTn>
                                        <p:tgtEl>
                                          <p:spTgt spid="240645"/>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240646"/>
                                        </p:tgtEl>
                                        <p:attrNameLst>
                                          <p:attrName>style.visibility</p:attrName>
                                        </p:attrNameLst>
                                      </p:cBhvr>
                                      <p:to>
                                        <p:strVal val="visible"/>
                                      </p:to>
                                    </p:set>
                                    <p:animEffect transition="in" filter="fade">
                                      <p:cBhvr>
                                        <p:cTn id="53" dur="2000"/>
                                        <p:tgtEl>
                                          <p:spTgt spid="24064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2000"/>
                                        <p:tgtEl>
                                          <p:spTgt spid="240646"/>
                                        </p:tgtEl>
                                      </p:cBhvr>
                                    </p:animEffect>
                                    <p:set>
                                      <p:cBhvr>
                                        <p:cTn id="58" dur="1" fill="hold">
                                          <p:stCondLst>
                                            <p:cond delay="1999"/>
                                          </p:stCondLst>
                                        </p:cTn>
                                        <p:tgtEl>
                                          <p:spTgt spid="240646"/>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nodeType="clickEffect">
                                  <p:stCondLst>
                                    <p:cond delay="0"/>
                                  </p:stCondLst>
                                  <p:childTnLst>
                                    <p:set>
                                      <p:cBhvr>
                                        <p:cTn id="62" dur="1" fill="hold">
                                          <p:stCondLst>
                                            <p:cond delay="0"/>
                                          </p:stCondLst>
                                        </p:cTn>
                                        <p:tgtEl>
                                          <p:spTgt spid="240647"/>
                                        </p:tgtEl>
                                        <p:attrNameLst>
                                          <p:attrName>style.visibility</p:attrName>
                                        </p:attrNameLst>
                                      </p:cBhvr>
                                      <p:to>
                                        <p:strVal val="visible"/>
                                      </p:to>
                                    </p:set>
                                    <p:animEffect transition="in" filter="checkerboard(across)">
                                      <p:cBhvr>
                                        <p:cTn id="63" dur="500"/>
                                        <p:tgtEl>
                                          <p:spTgt spid="24064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xit" presetSubtype="0" fill="hold" nodeType="clickEffect">
                                  <p:stCondLst>
                                    <p:cond delay="0"/>
                                  </p:stCondLst>
                                  <p:childTnLst>
                                    <p:animEffect transition="out" filter="fade">
                                      <p:cBhvr>
                                        <p:cTn id="67" dur="2000"/>
                                        <p:tgtEl>
                                          <p:spTgt spid="240647"/>
                                        </p:tgtEl>
                                      </p:cBhvr>
                                    </p:animEffect>
                                    <p:set>
                                      <p:cBhvr>
                                        <p:cTn id="68" dur="1" fill="hold">
                                          <p:stCondLst>
                                            <p:cond delay="1999"/>
                                          </p:stCondLst>
                                        </p:cTn>
                                        <p:tgtEl>
                                          <p:spTgt spid="2406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femme, debout, tenant, noir&#10;&#10;Description générée automatiquement">
            <a:extLst>
              <a:ext uri="{FF2B5EF4-FFF2-40B4-BE49-F238E27FC236}">
                <a16:creationId xmlns:a16="http://schemas.microsoft.com/office/drawing/2014/main" id="{694C6D57-FB28-4B1E-A061-FAD5CB074C27}"/>
              </a:ext>
            </a:extLst>
          </p:cNvPr>
          <p:cNvPicPr>
            <a:picLocks noChangeAspect="1"/>
          </p:cNvPicPr>
          <p:nvPr/>
        </p:nvPicPr>
        <p:blipFill>
          <a:blip r:embed="rId2"/>
          <a:stretch>
            <a:fillRect/>
          </a:stretch>
        </p:blipFill>
        <p:spPr>
          <a:xfrm>
            <a:off x="16506" y="1634551"/>
            <a:ext cx="3941621" cy="5223449"/>
          </a:xfrm>
          <a:prstGeom prst="rect">
            <a:avLst/>
          </a:prstGeom>
        </p:spPr>
      </p:pic>
      <p:pic>
        <p:nvPicPr>
          <p:cNvPr id="7" name="Image 6" descr="Une image contenant personne, sport, jeu, homme&#10;&#10;Description générée automatiquement">
            <a:extLst>
              <a:ext uri="{FF2B5EF4-FFF2-40B4-BE49-F238E27FC236}">
                <a16:creationId xmlns:a16="http://schemas.microsoft.com/office/drawing/2014/main" id="{B97956C4-B8AE-47D2-B6AF-DB93BDD2C1BF}"/>
              </a:ext>
            </a:extLst>
          </p:cNvPr>
          <p:cNvPicPr>
            <a:picLocks noChangeAspect="1"/>
          </p:cNvPicPr>
          <p:nvPr/>
        </p:nvPicPr>
        <p:blipFill>
          <a:blip r:embed="rId3"/>
          <a:stretch>
            <a:fillRect/>
          </a:stretch>
        </p:blipFill>
        <p:spPr>
          <a:xfrm>
            <a:off x="2230015" y="0"/>
            <a:ext cx="2880397" cy="1620223"/>
          </a:xfrm>
          <a:prstGeom prst="rect">
            <a:avLst/>
          </a:prstGeom>
        </p:spPr>
      </p:pic>
      <p:pic>
        <p:nvPicPr>
          <p:cNvPr id="9" name="Image 8">
            <a:extLst>
              <a:ext uri="{FF2B5EF4-FFF2-40B4-BE49-F238E27FC236}">
                <a16:creationId xmlns:a16="http://schemas.microsoft.com/office/drawing/2014/main" id="{D30A40D9-ADB0-4647-AD82-79F8C842DC91}"/>
              </a:ext>
            </a:extLst>
          </p:cNvPr>
          <p:cNvPicPr>
            <a:picLocks noChangeAspect="1"/>
          </p:cNvPicPr>
          <p:nvPr/>
        </p:nvPicPr>
        <p:blipFill>
          <a:blip r:embed="rId4"/>
          <a:stretch>
            <a:fillRect/>
          </a:stretch>
        </p:blipFill>
        <p:spPr>
          <a:xfrm>
            <a:off x="3958127" y="1634550"/>
            <a:ext cx="8217367" cy="5209123"/>
          </a:xfrm>
          <a:prstGeom prst="rect">
            <a:avLst/>
          </a:prstGeom>
        </p:spPr>
      </p:pic>
      <p:pic>
        <p:nvPicPr>
          <p:cNvPr id="11" name="Image 10" descr="Une image contenant personne, extérieur, jeu, debout&#10;&#10;Description générée automatiquement">
            <a:extLst>
              <a:ext uri="{FF2B5EF4-FFF2-40B4-BE49-F238E27FC236}">
                <a16:creationId xmlns:a16="http://schemas.microsoft.com/office/drawing/2014/main" id="{7B275ED3-7B17-4DE5-B2E6-4D374F9D3EDD}"/>
              </a:ext>
            </a:extLst>
          </p:cNvPr>
          <p:cNvPicPr>
            <a:picLocks noChangeAspect="1"/>
          </p:cNvPicPr>
          <p:nvPr/>
        </p:nvPicPr>
        <p:blipFill>
          <a:blip r:embed="rId5"/>
          <a:stretch>
            <a:fillRect/>
          </a:stretch>
        </p:blipFill>
        <p:spPr>
          <a:xfrm>
            <a:off x="16506" y="0"/>
            <a:ext cx="2213510" cy="1640678"/>
          </a:xfrm>
          <a:prstGeom prst="rect">
            <a:avLst/>
          </a:prstGeom>
        </p:spPr>
      </p:pic>
      <p:pic>
        <p:nvPicPr>
          <p:cNvPr id="13" name="Image 12" descr="Une image contenant personne, sport, extérieur, joueur&#10;&#10;Description générée automatiquement">
            <a:extLst>
              <a:ext uri="{FF2B5EF4-FFF2-40B4-BE49-F238E27FC236}">
                <a16:creationId xmlns:a16="http://schemas.microsoft.com/office/drawing/2014/main" id="{3D8CB639-8EB9-4162-B5EC-6CD559A414DA}"/>
              </a:ext>
            </a:extLst>
          </p:cNvPr>
          <p:cNvPicPr>
            <a:picLocks noChangeAspect="1"/>
          </p:cNvPicPr>
          <p:nvPr/>
        </p:nvPicPr>
        <p:blipFill>
          <a:blip r:embed="rId6"/>
          <a:stretch>
            <a:fillRect/>
          </a:stretch>
        </p:blipFill>
        <p:spPr>
          <a:xfrm>
            <a:off x="5110412" y="-14329"/>
            <a:ext cx="2330910" cy="1634551"/>
          </a:xfrm>
          <a:prstGeom prst="rect">
            <a:avLst/>
          </a:prstGeom>
        </p:spPr>
      </p:pic>
      <p:pic>
        <p:nvPicPr>
          <p:cNvPr id="17" name="Image 16" descr="Une image contenant personne, sport, jeu, joueur&#10;&#10;Description générée automatiquement">
            <a:extLst>
              <a:ext uri="{FF2B5EF4-FFF2-40B4-BE49-F238E27FC236}">
                <a16:creationId xmlns:a16="http://schemas.microsoft.com/office/drawing/2014/main" id="{95CDDE22-97F9-4956-A7C4-EFFB19EEB39A}"/>
              </a:ext>
            </a:extLst>
          </p:cNvPr>
          <p:cNvPicPr>
            <a:picLocks noChangeAspect="1"/>
          </p:cNvPicPr>
          <p:nvPr/>
        </p:nvPicPr>
        <p:blipFill>
          <a:blip r:embed="rId7"/>
          <a:stretch>
            <a:fillRect/>
          </a:stretch>
        </p:blipFill>
        <p:spPr>
          <a:xfrm>
            <a:off x="9127658" y="-14330"/>
            <a:ext cx="3047836" cy="1648879"/>
          </a:xfrm>
          <a:prstGeom prst="rect">
            <a:avLst/>
          </a:prstGeom>
        </p:spPr>
      </p:pic>
      <p:pic>
        <p:nvPicPr>
          <p:cNvPr id="18" name="Image 17" descr="Une image contenant personne, tenant, homme, jaune&#10;&#10;Description générée automatiquement">
            <a:extLst>
              <a:ext uri="{FF2B5EF4-FFF2-40B4-BE49-F238E27FC236}">
                <a16:creationId xmlns:a16="http://schemas.microsoft.com/office/drawing/2014/main" id="{02D89104-2D1A-4B12-831D-DB7D4CB9F301}"/>
              </a:ext>
            </a:extLst>
          </p:cNvPr>
          <p:cNvPicPr>
            <a:picLocks noChangeAspect="1"/>
          </p:cNvPicPr>
          <p:nvPr/>
        </p:nvPicPr>
        <p:blipFill>
          <a:blip r:embed="rId8"/>
          <a:stretch>
            <a:fillRect/>
          </a:stretch>
        </p:blipFill>
        <p:spPr>
          <a:xfrm>
            <a:off x="7441322" y="-14330"/>
            <a:ext cx="2421135" cy="1638301"/>
          </a:xfrm>
          <a:prstGeom prst="rect">
            <a:avLst/>
          </a:prstGeom>
        </p:spPr>
      </p:pic>
    </p:spTree>
    <p:extLst>
      <p:ext uri="{BB962C8B-B14F-4D97-AF65-F5344CB8AC3E}">
        <p14:creationId xmlns:p14="http://schemas.microsoft.com/office/powerpoint/2010/main" val="10791452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édia en ligne 2" title="THE BLACK MAMBA (Trailer Teaser Tribute)">
            <a:hlinkClick r:id="" action="ppaction://media"/>
            <a:extLst>
              <a:ext uri="{FF2B5EF4-FFF2-40B4-BE49-F238E27FC236}">
                <a16:creationId xmlns:a16="http://schemas.microsoft.com/office/drawing/2014/main" id="{175970EC-F08B-1E3E-0B73-1407ABEC6EDA}"/>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82863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1703389" y="188913"/>
            <a:ext cx="4752975"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a:t>Communicates Appropriately with Everyone…</a:t>
            </a:r>
          </a:p>
          <a:p>
            <a:pPr algn="ctr" eaLnBrk="1" hangingPunct="1">
              <a:spcBef>
                <a:spcPct val="0"/>
              </a:spcBef>
              <a:buClrTx/>
              <a:buSzTx/>
              <a:buFontTx/>
              <a:buNone/>
            </a:pPr>
            <a:r>
              <a:rPr lang="en-US" altLang="fr-FR" sz="1800"/>
              <a:t>Carries out Visible Stakeholder Initiatives…</a:t>
            </a:r>
          </a:p>
          <a:p>
            <a:pPr algn="ctr" eaLnBrk="1" hangingPunct="1">
              <a:spcBef>
                <a:spcPct val="0"/>
              </a:spcBef>
              <a:buClrTx/>
              <a:buSzTx/>
              <a:buFontTx/>
              <a:buNone/>
            </a:pPr>
            <a:r>
              <a:rPr lang="en-US" altLang="fr-FR" sz="1800"/>
              <a:t>Participates in Worthy Social Initiatives…</a:t>
            </a:r>
          </a:p>
        </p:txBody>
      </p:sp>
      <p:sp>
        <p:nvSpPr>
          <p:cNvPr id="50179" name="Rectangle 9"/>
          <p:cNvSpPr>
            <a:spLocks noChangeArrowheads="1"/>
          </p:cNvSpPr>
          <p:nvPr/>
        </p:nvSpPr>
        <p:spPr bwMode="auto">
          <a:xfrm>
            <a:off x="1703389" y="1412875"/>
            <a:ext cx="4752975"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a:t>Is Recognizably Different...</a:t>
            </a:r>
          </a:p>
          <a:p>
            <a:pPr algn="ctr" eaLnBrk="1" hangingPunct="1">
              <a:spcBef>
                <a:spcPct val="0"/>
              </a:spcBef>
              <a:buClrTx/>
              <a:buSzTx/>
              <a:buFontTx/>
              <a:buNone/>
            </a:pPr>
            <a:r>
              <a:rPr lang="en-US" altLang="fr-FR" sz="1800"/>
              <a:t>Makes a Distinctive Promise…</a:t>
            </a:r>
          </a:p>
          <a:p>
            <a:pPr algn="ctr" eaLnBrk="1" hangingPunct="1">
              <a:spcBef>
                <a:spcPct val="0"/>
              </a:spcBef>
              <a:buClrTx/>
              <a:buSzTx/>
              <a:buFontTx/>
              <a:buNone/>
            </a:pPr>
            <a:r>
              <a:rPr lang="en-US" altLang="fr-FR" sz="1800"/>
              <a:t>Stands out…</a:t>
            </a:r>
          </a:p>
        </p:txBody>
      </p:sp>
      <p:sp>
        <p:nvSpPr>
          <p:cNvPr id="50180" name="Rectangle 10"/>
          <p:cNvSpPr>
            <a:spLocks noChangeArrowheads="1"/>
          </p:cNvSpPr>
          <p:nvPr/>
        </p:nvSpPr>
        <p:spPr bwMode="auto">
          <a:xfrm>
            <a:off x="1703389" y="2636838"/>
            <a:ext cx="4752975"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a:t>Walks the Talk…</a:t>
            </a:r>
          </a:p>
          <a:p>
            <a:pPr algn="ctr" eaLnBrk="1" hangingPunct="1">
              <a:spcBef>
                <a:spcPct val="0"/>
              </a:spcBef>
              <a:buClrTx/>
              <a:buSzTx/>
              <a:buFontTx/>
              <a:buNone/>
            </a:pPr>
            <a:r>
              <a:rPr lang="en-US" altLang="fr-FR" sz="1800"/>
              <a:t>Is Identifiable in its Communications…</a:t>
            </a:r>
          </a:p>
          <a:p>
            <a:pPr algn="ctr" eaLnBrk="1" hangingPunct="1">
              <a:spcBef>
                <a:spcPct val="0"/>
              </a:spcBef>
              <a:buClrTx/>
              <a:buSzTx/>
              <a:buFontTx/>
              <a:buNone/>
            </a:pPr>
            <a:r>
              <a:rPr lang="en-US" altLang="fr-FR" sz="1800"/>
              <a:t>Conveys a Consistent Message…</a:t>
            </a:r>
          </a:p>
        </p:txBody>
      </p:sp>
      <p:sp>
        <p:nvSpPr>
          <p:cNvPr id="50181" name="Rectangle 11"/>
          <p:cNvSpPr>
            <a:spLocks noChangeArrowheads="1"/>
          </p:cNvSpPr>
          <p:nvPr/>
        </p:nvSpPr>
        <p:spPr bwMode="auto">
          <a:xfrm>
            <a:off x="1703389" y="3860800"/>
            <a:ext cx="4752975"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a:t>States Its Beliefs Openly…</a:t>
            </a:r>
          </a:p>
          <a:p>
            <a:pPr algn="ctr" eaLnBrk="1" hangingPunct="1">
              <a:spcBef>
                <a:spcPct val="0"/>
              </a:spcBef>
              <a:buClrTx/>
              <a:buSzTx/>
              <a:buFontTx/>
              <a:buNone/>
            </a:pPr>
            <a:r>
              <a:rPr lang="en-US" altLang="fr-FR" sz="1800"/>
              <a:t>Discloses Information in a Timely Fashion…</a:t>
            </a:r>
          </a:p>
          <a:p>
            <a:pPr algn="ctr" eaLnBrk="1" hangingPunct="1">
              <a:spcBef>
                <a:spcPct val="0"/>
              </a:spcBef>
              <a:buClrTx/>
              <a:buSzTx/>
              <a:buFontTx/>
              <a:buNone/>
            </a:pPr>
            <a:r>
              <a:rPr lang="en-US" altLang="fr-FR" sz="1800"/>
              <a:t>Shows Responsiveness to all Stakeholders…</a:t>
            </a:r>
          </a:p>
        </p:txBody>
      </p:sp>
      <p:sp>
        <p:nvSpPr>
          <p:cNvPr id="50182" name="Rectangle 12"/>
          <p:cNvSpPr>
            <a:spLocks noChangeArrowheads="1"/>
          </p:cNvSpPr>
          <p:nvPr/>
        </p:nvSpPr>
        <p:spPr bwMode="auto">
          <a:xfrm>
            <a:off x="1703389" y="5084763"/>
            <a:ext cx="4752975"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600"/>
              <a:t>Is Credible and Sincere in Its Communications…</a:t>
            </a:r>
          </a:p>
          <a:p>
            <a:pPr algn="ctr" eaLnBrk="1" hangingPunct="1">
              <a:spcBef>
                <a:spcPct val="0"/>
              </a:spcBef>
              <a:buClrTx/>
              <a:buSzTx/>
              <a:buFontTx/>
              <a:buNone/>
            </a:pPr>
            <a:r>
              <a:rPr lang="en-US" altLang="fr-FR" sz="1800"/>
              <a:t>Is Honest…</a:t>
            </a:r>
          </a:p>
          <a:p>
            <a:pPr algn="ctr" eaLnBrk="1" hangingPunct="1">
              <a:spcBef>
                <a:spcPct val="0"/>
              </a:spcBef>
              <a:buClrTx/>
              <a:buSzTx/>
              <a:buFontTx/>
              <a:buNone/>
            </a:pPr>
            <a:r>
              <a:rPr lang="en-US" altLang="fr-FR" sz="1800"/>
              <a:t>Is Appealing to deal with…</a:t>
            </a:r>
          </a:p>
        </p:txBody>
      </p:sp>
      <p:sp>
        <p:nvSpPr>
          <p:cNvPr id="50183" name="Rectangle 13"/>
          <p:cNvSpPr>
            <a:spLocks noChangeArrowheads="1"/>
          </p:cNvSpPr>
          <p:nvPr/>
        </p:nvSpPr>
        <p:spPr bwMode="auto">
          <a:xfrm>
            <a:off x="6959601" y="404813"/>
            <a:ext cx="1368425" cy="57626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a:t>Visible</a:t>
            </a:r>
          </a:p>
        </p:txBody>
      </p:sp>
      <p:sp>
        <p:nvSpPr>
          <p:cNvPr id="50184" name="Rectangle 14"/>
          <p:cNvSpPr>
            <a:spLocks noChangeArrowheads="1"/>
          </p:cNvSpPr>
          <p:nvPr/>
        </p:nvSpPr>
        <p:spPr bwMode="auto">
          <a:xfrm>
            <a:off x="6959601" y="1628776"/>
            <a:ext cx="1368425" cy="576263"/>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a:t>Distinctive</a:t>
            </a:r>
          </a:p>
        </p:txBody>
      </p:sp>
      <p:sp>
        <p:nvSpPr>
          <p:cNvPr id="50185" name="Rectangle 15"/>
          <p:cNvSpPr>
            <a:spLocks noChangeArrowheads="1"/>
          </p:cNvSpPr>
          <p:nvPr/>
        </p:nvSpPr>
        <p:spPr bwMode="auto">
          <a:xfrm>
            <a:off x="6959601" y="2852738"/>
            <a:ext cx="1368425" cy="57626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a:t>Consistent</a:t>
            </a:r>
          </a:p>
        </p:txBody>
      </p:sp>
      <p:sp>
        <p:nvSpPr>
          <p:cNvPr id="50186" name="Rectangle 16"/>
          <p:cNvSpPr>
            <a:spLocks noChangeArrowheads="1"/>
          </p:cNvSpPr>
          <p:nvPr/>
        </p:nvSpPr>
        <p:spPr bwMode="auto">
          <a:xfrm>
            <a:off x="6959601" y="4076701"/>
            <a:ext cx="1368425" cy="576263"/>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a:t>Transparent</a:t>
            </a:r>
          </a:p>
        </p:txBody>
      </p:sp>
      <p:sp>
        <p:nvSpPr>
          <p:cNvPr id="50187" name="Rectangle 17"/>
          <p:cNvSpPr>
            <a:spLocks noChangeArrowheads="1"/>
          </p:cNvSpPr>
          <p:nvPr/>
        </p:nvSpPr>
        <p:spPr bwMode="auto">
          <a:xfrm>
            <a:off x="6959601" y="5300663"/>
            <a:ext cx="1368425" cy="57626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a:t>Authentic</a:t>
            </a:r>
          </a:p>
        </p:txBody>
      </p:sp>
      <p:sp>
        <p:nvSpPr>
          <p:cNvPr id="50188" name="Oval 18"/>
          <p:cNvSpPr>
            <a:spLocks noChangeArrowheads="1"/>
          </p:cNvSpPr>
          <p:nvPr/>
        </p:nvSpPr>
        <p:spPr bwMode="auto">
          <a:xfrm>
            <a:off x="8832850" y="2565400"/>
            <a:ext cx="1835150" cy="11509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a:solidFill>
                  <a:schemeClr val="bg1"/>
                </a:solidFill>
              </a:rPr>
              <a:t>Expressiveness</a:t>
            </a:r>
          </a:p>
          <a:p>
            <a:pPr algn="ctr" eaLnBrk="1" hangingPunct="1">
              <a:spcBef>
                <a:spcPct val="0"/>
              </a:spcBef>
              <a:buClrTx/>
              <a:buSzTx/>
              <a:buFontTx/>
              <a:buNone/>
            </a:pPr>
            <a:r>
              <a:rPr lang="en-US" altLang="fr-FR" sz="1800" b="1">
                <a:solidFill>
                  <a:schemeClr val="bg1"/>
                </a:solidFill>
              </a:rPr>
              <a:t>Quotient</a:t>
            </a:r>
          </a:p>
        </p:txBody>
      </p:sp>
      <p:sp>
        <p:nvSpPr>
          <p:cNvPr id="50189" name="Line 19"/>
          <p:cNvSpPr>
            <a:spLocks noChangeShapeType="1"/>
          </p:cNvSpPr>
          <p:nvPr/>
        </p:nvSpPr>
        <p:spPr bwMode="auto">
          <a:xfrm>
            <a:off x="6456364" y="692150"/>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0190" name="Line 20"/>
          <p:cNvSpPr>
            <a:spLocks noChangeShapeType="1"/>
          </p:cNvSpPr>
          <p:nvPr/>
        </p:nvSpPr>
        <p:spPr bwMode="auto">
          <a:xfrm>
            <a:off x="6456364" y="1916113"/>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0191" name="Line 21"/>
          <p:cNvSpPr>
            <a:spLocks noChangeShapeType="1"/>
          </p:cNvSpPr>
          <p:nvPr/>
        </p:nvSpPr>
        <p:spPr bwMode="auto">
          <a:xfrm>
            <a:off x="6456364" y="3141663"/>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0192" name="Line 22"/>
          <p:cNvSpPr>
            <a:spLocks noChangeShapeType="1"/>
          </p:cNvSpPr>
          <p:nvPr/>
        </p:nvSpPr>
        <p:spPr bwMode="auto">
          <a:xfrm>
            <a:off x="6456364" y="4365625"/>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0193" name="Line 23"/>
          <p:cNvSpPr>
            <a:spLocks noChangeShapeType="1"/>
          </p:cNvSpPr>
          <p:nvPr/>
        </p:nvSpPr>
        <p:spPr bwMode="auto">
          <a:xfrm>
            <a:off x="6456364" y="5589588"/>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0194" name="Line 24"/>
          <p:cNvSpPr>
            <a:spLocks noChangeShapeType="1"/>
          </p:cNvSpPr>
          <p:nvPr/>
        </p:nvSpPr>
        <p:spPr bwMode="auto">
          <a:xfrm>
            <a:off x="8328026" y="620714"/>
            <a:ext cx="1368425" cy="19446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0195" name="Line 25"/>
          <p:cNvSpPr>
            <a:spLocks noChangeShapeType="1"/>
          </p:cNvSpPr>
          <p:nvPr/>
        </p:nvSpPr>
        <p:spPr bwMode="auto">
          <a:xfrm>
            <a:off x="8328025" y="1916113"/>
            <a:ext cx="863600"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0196" name="Line 26"/>
          <p:cNvSpPr>
            <a:spLocks noChangeShapeType="1"/>
          </p:cNvSpPr>
          <p:nvPr/>
        </p:nvSpPr>
        <p:spPr bwMode="auto">
          <a:xfrm>
            <a:off x="8328026" y="3141663"/>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0197" name="Line 27"/>
          <p:cNvSpPr>
            <a:spLocks noChangeShapeType="1"/>
          </p:cNvSpPr>
          <p:nvPr/>
        </p:nvSpPr>
        <p:spPr bwMode="auto">
          <a:xfrm flipV="1">
            <a:off x="8328025" y="3644901"/>
            <a:ext cx="86360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0198" name="Line 28"/>
          <p:cNvSpPr>
            <a:spLocks noChangeShapeType="1"/>
          </p:cNvSpPr>
          <p:nvPr/>
        </p:nvSpPr>
        <p:spPr bwMode="auto">
          <a:xfrm flipV="1">
            <a:off x="8328026" y="3716338"/>
            <a:ext cx="1368425" cy="1873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0199" name="Text Box 29"/>
          <p:cNvSpPr txBox="1">
            <a:spLocks noChangeArrowheads="1"/>
          </p:cNvSpPr>
          <p:nvPr/>
        </p:nvSpPr>
        <p:spPr bwMode="auto">
          <a:xfrm>
            <a:off x="2351088" y="6381751"/>
            <a:ext cx="7993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1800" b="1" i="1"/>
              <a:t>The expressiveness quotient (Fombrun and Van Riel, 2004)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F871B80B-9E1C-2990-BD75-305DD0A81A4F}"/>
              </a:ext>
            </a:extLst>
          </p:cNvPr>
          <p:cNvGraphicFramePr>
            <a:graphicFrameLocks noGrp="1"/>
          </p:cNvGraphicFramePr>
          <p:nvPr/>
        </p:nvGraphicFramePr>
        <p:xfrm>
          <a:off x="0" y="0"/>
          <a:ext cx="12192000" cy="6858000"/>
        </p:xfrm>
        <a:graphic>
          <a:graphicData uri="http://schemas.openxmlformats.org/drawingml/2006/table">
            <a:tbl>
              <a:tblPr firstRow="1" bandRow="1">
                <a:tableStyleId>{37CE84F3-28C3-443E-9E96-99CF82512B78}</a:tableStyleId>
              </a:tblPr>
              <a:tblGrid>
                <a:gridCol w="3005864">
                  <a:extLst>
                    <a:ext uri="{9D8B030D-6E8A-4147-A177-3AD203B41FA5}">
                      <a16:colId xmlns:a16="http://schemas.microsoft.com/office/drawing/2014/main" val="1343648361"/>
                    </a:ext>
                  </a:extLst>
                </a:gridCol>
                <a:gridCol w="3090136">
                  <a:extLst>
                    <a:ext uri="{9D8B030D-6E8A-4147-A177-3AD203B41FA5}">
                      <a16:colId xmlns:a16="http://schemas.microsoft.com/office/drawing/2014/main" val="805544030"/>
                    </a:ext>
                  </a:extLst>
                </a:gridCol>
                <a:gridCol w="3048000">
                  <a:extLst>
                    <a:ext uri="{9D8B030D-6E8A-4147-A177-3AD203B41FA5}">
                      <a16:colId xmlns:a16="http://schemas.microsoft.com/office/drawing/2014/main" val="860517330"/>
                    </a:ext>
                  </a:extLst>
                </a:gridCol>
                <a:gridCol w="3048000">
                  <a:extLst>
                    <a:ext uri="{9D8B030D-6E8A-4147-A177-3AD203B41FA5}">
                      <a16:colId xmlns:a16="http://schemas.microsoft.com/office/drawing/2014/main" val="994653412"/>
                    </a:ext>
                  </a:extLst>
                </a:gridCol>
              </a:tblGrid>
              <a:tr h="881286">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1600" b="1" i="1" u="none" strike="noStrike" cap="none" normalizeH="0" baseline="0" dirty="0">
                          <a:ln>
                            <a:noFill/>
                          </a:ln>
                          <a:solidFill>
                            <a:schemeClr val="bg1"/>
                          </a:solidFill>
                          <a:effectLst>
                            <a:outerShdw blurRad="38100" dist="38100" dir="2700000" algn="tl">
                              <a:srgbClr val="000000"/>
                            </a:outerShdw>
                          </a:effectLst>
                        </a:rPr>
                        <a:t>5 </a:t>
                      </a:r>
                      <a:r>
                        <a:rPr kumimoji="0" lang="fr-FR" sz="1600" b="1" i="1" u="none" strike="noStrike" cap="none" normalizeH="0" baseline="0" dirty="0" err="1">
                          <a:ln>
                            <a:noFill/>
                          </a:ln>
                          <a:solidFill>
                            <a:schemeClr val="bg1"/>
                          </a:solidFill>
                          <a:effectLst>
                            <a:outerShdw blurRad="38100" dist="38100" dir="2700000" algn="tl">
                              <a:srgbClr val="000000"/>
                            </a:outerShdw>
                          </a:effectLst>
                        </a:rPr>
                        <a:t>principles</a:t>
                      </a:r>
                      <a:endParaRPr kumimoji="0" lang="fr-FR" sz="1600" b="1" i="1" u="none" strike="noStrike" cap="none" normalizeH="0" baseline="0" dirty="0">
                        <a:ln>
                          <a:noFill/>
                        </a:ln>
                        <a:solidFill>
                          <a:schemeClr val="bg1"/>
                        </a:solidFill>
                        <a:effectLst>
                          <a:outerShdw blurRad="38100" dist="38100" dir="2700000" algn="tl">
                            <a:srgbClr val="000000"/>
                          </a:outerShdw>
                        </a:effectLst>
                      </a:endParaRPr>
                    </a:p>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1600" b="1" i="1" u="none" strike="noStrike" cap="none" normalizeH="0" baseline="0" dirty="0" err="1">
                          <a:ln>
                            <a:noFill/>
                          </a:ln>
                          <a:solidFill>
                            <a:schemeClr val="bg1"/>
                          </a:solidFill>
                          <a:effectLst>
                            <a:outerShdw blurRad="38100" dist="38100" dir="2700000" algn="tl">
                              <a:srgbClr val="000000"/>
                            </a:outerShdw>
                          </a:effectLst>
                        </a:rPr>
                        <a:t>Reputation</a:t>
                      </a:r>
                      <a:r>
                        <a:rPr kumimoji="0" lang="fr-FR" sz="1600" b="1" i="1" u="none" strike="noStrike" cap="none" normalizeH="0" baseline="0" dirty="0">
                          <a:ln>
                            <a:noFill/>
                          </a:ln>
                          <a:solidFill>
                            <a:schemeClr val="bg1"/>
                          </a:solidFill>
                          <a:effectLst>
                            <a:outerShdw blurRad="38100" dist="38100" dir="2700000" algn="tl">
                              <a:srgbClr val="000000"/>
                            </a:outerShdw>
                          </a:effectLst>
                        </a:rPr>
                        <a:t> Management</a:t>
                      </a:r>
                      <a:endParaRPr kumimoji="0" lang="fr-FR" sz="1600" b="1" i="1" u="none" strike="noStrike" cap="none" normalizeH="0" baseline="0" dirty="0">
                        <a:ln>
                          <a:noFill/>
                        </a:ln>
                        <a:solidFill>
                          <a:schemeClr val="bg1"/>
                        </a:solidFill>
                        <a:effectLst>
                          <a:outerShdw blurRad="38100" dist="38100" dir="2700000" algn="tl">
                            <a:srgbClr val="000000"/>
                          </a:outerShdw>
                        </a:effectLst>
                        <a:latin typeface="Arial" charset="0"/>
                      </a:endParaRPr>
                    </a:p>
                  </a:txBody>
                  <a:tcPr marT="45722" marB="45722" anchor="ctr" horzOverflow="overflow"/>
                </a:tc>
                <a:tc>
                  <a:txBody>
                    <a:bodyPr/>
                    <a:lstStyle/>
                    <a:p>
                      <a:pPr algn="ctr"/>
                      <a:r>
                        <a:rPr lang="fr-FR" sz="1600" i="1" dirty="0"/>
                        <a:t>Roger Federer</a:t>
                      </a:r>
                    </a:p>
                    <a:p>
                      <a:pPr algn="ctr"/>
                      <a:r>
                        <a:rPr lang="fr-FR" sz="1800" i="1" dirty="0">
                          <a:solidFill>
                            <a:srgbClr val="FFFF00"/>
                          </a:solidFill>
                        </a:rPr>
                        <a:t>1</a:t>
                      </a:r>
                      <a:r>
                        <a:rPr lang="fr-FR" sz="1800" i="1" baseline="30000" dirty="0">
                          <a:solidFill>
                            <a:srgbClr val="FFFF00"/>
                          </a:solidFill>
                        </a:rPr>
                        <a:t>st</a:t>
                      </a:r>
                      <a:r>
                        <a:rPr lang="fr-FR" sz="1800" i="1" dirty="0">
                          <a:solidFill>
                            <a:srgbClr val="FFFF00"/>
                          </a:solidFill>
                        </a:rPr>
                        <a:t> Intemporal brand </a:t>
                      </a:r>
                    </a:p>
                  </a:txBody>
                  <a:tcPr/>
                </a:tc>
                <a:tc>
                  <a:txBody>
                    <a:bodyPr/>
                    <a:lstStyle/>
                    <a:p>
                      <a:pPr algn="ctr"/>
                      <a:r>
                        <a:rPr lang="fr-FR" sz="1600" i="1" dirty="0"/>
                        <a:t>Rafael Nadal</a:t>
                      </a:r>
                    </a:p>
                    <a:p>
                      <a:pPr algn="ctr"/>
                      <a:r>
                        <a:rPr lang="fr-FR" sz="1800" i="1" dirty="0">
                          <a:solidFill>
                            <a:srgbClr val="FFFF00"/>
                          </a:solidFill>
                        </a:rPr>
                        <a:t>2</a:t>
                      </a:r>
                      <a:r>
                        <a:rPr lang="fr-FR" sz="1800" i="1" baseline="30000" dirty="0">
                          <a:solidFill>
                            <a:srgbClr val="FFFF00"/>
                          </a:solidFill>
                        </a:rPr>
                        <a:t>nd</a:t>
                      </a:r>
                      <a:r>
                        <a:rPr lang="fr-FR" sz="1800" i="1" dirty="0">
                          <a:solidFill>
                            <a:srgbClr val="FFFF00"/>
                          </a:solidFill>
                        </a:rPr>
                        <a:t> Intemporal </a:t>
                      </a:r>
                      <a:r>
                        <a:rPr lang="fr-FR" sz="1800" i="1" dirty="0" err="1">
                          <a:solidFill>
                            <a:srgbClr val="FFFF00"/>
                          </a:solidFill>
                        </a:rPr>
                        <a:t>player</a:t>
                      </a:r>
                      <a:r>
                        <a:rPr lang="fr-FR" sz="1800" i="1" dirty="0">
                          <a:solidFill>
                            <a:srgbClr val="FFFF00"/>
                          </a:solidFill>
                        </a:rPr>
                        <a:t> </a:t>
                      </a:r>
                    </a:p>
                  </a:txBody>
                  <a:tcPr/>
                </a:tc>
                <a:tc>
                  <a:txBody>
                    <a:bodyPr/>
                    <a:lstStyle/>
                    <a:p>
                      <a:pPr algn="ctr"/>
                      <a:r>
                        <a:rPr lang="fr-FR" sz="1600" i="1" dirty="0"/>
                        <a:t>Novak Djokovic</a:t>
                      </a:r>
                    </a:p>
                    <a:p>
                      <a:pPr algn="ctr"/>
                      <a:r>
                        <a:rPr lang="fr-FR" sz="1800" i="1" dirty="0">
                          <a:solidFill>
                            <a:srgbClr val="FFFF00"/>
                          </a:solidFill>
                        </a:rPr>
                        <a:t>3</a:t>
                      </a:r>
                      <a:r>
                        <a:rPr lang="fr-FR" sz="1800" i="1" baseline="30000" dirty="0">
                          <a:solidFill>
                            <a:srgbClr val="FFFF00"/>
                          </a:solidFill>
                        </a:rPr>
                        <a:t>th</a:t>
                      </a:r>
                      <a:r>
                        <a:rPr lang="fr-FR" sz="1800" i="1" dirty="0">
                          <a:solidFill>
                            <a:srgbClr val="FFFF00"/>
                          </a:solidFill>
                        </a:rPr>
                        <a:t> Intemporal winner</a:t>
                      </a:r>
                    </a:p>
                  </a:txBody>
                  <a:tcPr/>
                </a:tc>
                <a:extLst>
                  <a:ext uri="{0D108BD9-81ED-4DB2-BD59-A6C34878D82A}">
                    <a16:rowId xmlns:a16="http://schemas.microsoft.com/office/drawing/2014/main" val="2400654265"/>
                  </a:ext>
                </a:extLst>
              </a:tr>
              <a:tr h="1142403">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1600" b="1" u="none" strike="noStrike" cap="none" normalizeH="0" baseline="0" dirty="0">
                          <a:ln>
                            <a:noFill/>
                          </a:ln>
                          <a:solidFill>
                            <a:schemeClr val="bg1"/>
                          </a:solidFill>
                          <a:effectLst>
                            <a:outerShdw blurRad="38100" dist="38100" dir="2700000" algn="tl">
                              <a:srgbClr val="000000"/>
                            </a:outerShdw>
                          </a:effectLst>
                        </a:rPr>
                        <a:t>Be visible</a:t>
                      </a:r>
                      <a:endParaRPr kumimoji="0" lang="fr-FR" sz="1600" b="1" i="0" u="none" strike="noStrike" cap="none" normalizeH="0" baseline="0" dirty="0">
                        <a:ln>
                          <a:noFill/>
                        </a:ln>
                        <a:solidFill>
                          <a:schemeClr val="bg1"/>
                        </a:solidFill>
                        <a:effectLst>
                          <a:outerShdw blurRad="38100" dist="38100" dir="2700000" algn="tl">
                            <a:srgbClr val="000000"/>
                          </a:outerShdw>
                        </a:effectLst>
                        <a:latin typeface="Arial" charset="0"/>
                      </a:endParaRPr>
                    </a:p>
                  </a:txBody>
                  <a:tcPr marT="45722" marB="45722" anchor="ctr" horzOverflow="overflow"/>
                </a:tc>
                <a:tc>
                  <a:txBody>
                    <a:bodyPr/>
                    <a:lstStyle/>
                    <a:p>
                      <a:pPr algn="ctr"/>
                      <a:r>
                        <a:rPr lang="fr-FR" sz="1600" dirty="0" err="1"/>
                        <a:t>Titles</a:t>
                      </a:r>
                      <a:r>
                        <a:rPr lang="fr-FR" sz="1600" dirty="0"/>
                        <a:t>, </a:t>
                      </a:r>
                      <a:r>
                        <a:rPr lang="fr-FR" sz="1600" dirty="0">
                          <a:solidFill>
                            <a:srgbClr val="FFFF00"/>
                          </a:solidFill>
                        </a:rPr>
                        <a:t>Sport &amp; Business </a:t>
                      </a:r>
                      <a:r>
                        <a:rPr lang="fr-FR" sz="1600" dirty="0" err="1">
                          <a:solidFill>
                            <a:srgbClr val="FFFF00"/>
                          </a:solidFill>
                        </a:rPr>
                        <a:t>Centric</a:t>
                      </a:r>
                      <a:r>
                        <a:rPr lang="fr-FR" sz="1600" dirty="0"/>
                        <a:t>, </a:t>
                      </a:r>
                      <a:r>
                        <a:rPr lang="fr-FR" sz="1600" dirty="0" err="1"/>
                        <a:t>Sponsorship</a:t>
                      </a:r>
                      <a:r>
                        <a:rPr lang="fr-FR" sz="1600" dirty="0"/>
                        <a:t>, </a:t>
                      </a:r>
                      <a:r>
                        <a:rPr lang="fr-FR" sz="1600" dirty="0" err="1"/>
                        <a:t>sustainability</a:t>
                      </a:r>
                      <a:endParaRPr lang="fr-FR" sz="1600" dirty="0"/>
                    </a:p>
                  </a:txBody>
                  <a:tcPr/>
                </a:tc>
                <a:tc>
                  <a:txBody>
                    <a:bodyPr/>
                    <a:lstStyle/>
                    <a:p>
                      <a:pPr algn="ctr"/>
                      <a:r>
                        <a:rPr lang="fr-FR" sz="1600" dirty="0" err="1"/>
                        <a:t>Titles</a:t>
                      </a:r>
                      <a:r>
                        <a:rPr lang="fr-FR" sz="1600" dirty="0"/>
                        <a:t>, </a:t>
                      </a:r>
                      <a:r>
                        <a:rPr lang="fr-FR" sz="1600" dirty="0">
                          <a:solidFill>
                            <a:srgbClr val="FFFF00"/>
                          </a:solidFill>
                        </a:rPr>
                        <a:t>Sport </a:t>
                      </a:r>
                      <a:r>
                        <a:rPr lang="fr-FR" sz="1600" dirty="0" err="1">
                          <a:solidFill>
                            <a:srgbClr val="FFFF00"/>
                          </a:solidFill>
                        </a:rPr>
                        <a:t>centric</a:t>
                      </a:r>
                      <a:r>
                        <a:rPr lang="fr-FR" sz="1600" dirty="0"/>
                        <a:t>, </a:t>
                      </a:r>
                      <a:r>
                        <a:rPr lang="fr-FR" sz="1600" dirty="0" err="1"/>
                        <a:t>Sponsorship</a:t>
                      </a:r>
                      <a:r>
                        <a:rPr lang="fr-FR" sz="1600" dirty="0"/>
                        <a:t>, </a:t>
                      </a:r>
                      <a:r>
                        <a:rPr lang="fr-FR" sz="1600" dirty="0" err="1"/>
                        <a:t>sustainability</a:t>
                      </a:r>
                      <a:r>
                        <a:rPr lang="fr-FR" sz="1600" dirty="0"/>
                        <a:t> </a:t>
                      </a:r>
                    </a:p>
                  </a:txBody>
                  <a:tcPr/>
                </a:tc>
                <a:tc>
                  <a:txBody>
                    <a:bodyPr/>
                    <a:lstStyle/>
                    <a:p>
                      <a:pPr algn="ctr"/>
                      <a:r>
                        <a:rPr lang="fr-FR" sz="1600" dirty="0" err="1"/>
                        <a:t>Titles</a:t>
                      </a:r>
                      <a:r>
                        <a:rPr lang="fr-FR" sz="1600" dirty="0"/>
                        <a:t>, </a:t>
                      </a:r>
                      <a:r>
                        <a:rPr lang="fr-FR" sz="1600" dirty="0">
                          <a:solidFill>
                            <a:srgbClr val="FFFF00"/>
                          </a:solidFill>
                        </a:rPr>
                        <a:t>sport &amp; </a:t>
                      </a:r>
                      <a:r>
                        <a:rPr lang="fr-FR" sz="1600" dirty="0" err="1">
                          <a:solidFill>
                            <a:srgbClr val="FFFF00"/>
                          </a:solidFill>
                        </a:rPr>
                        <a:t>politic</a:t>
                      </a:r>
                      <a:r>
                        <a:rPr lang="fr-FR" sz="1600" dirty="0">
                          <a:solidFill>
                            <a:srgbClr val="FFFF00"/>
                          </a:solidFill>
                        </a:rPr>
                        <a:t> </a:t>
                      </a:r>
                      <a:r>
                        <a:rPr lang="fr-FR" sz="1600" dirty="0" err="1">
                          <a:solidFill>
                            <a:srgbClr val="FFFF00"/>
                          </a:solidFill>
                        </a:rPr>
                        <a:t>centric</a:t>
                      </a:r>
                      <a:r>
                        <a:rPr lang="fr-FR" sz="1600" dirty="0"/>
                        <a:t>, </a:t>
                      </a:r>
                      <a:r>
                        <a:rPr lang="fr-FR" sz="1600" dirty="0" err="1"/>
                        <a:t>sustainability</a:t>
                      </a:r>
                      <a:r>
                        <a:rPr lang="fr-FR" sz="1600" dirty="0"/>
                        <a:t> </a:t>
                      </a:r>
                    </a:p>
                  </a:txBody>
                  <a:tcPr/>
                </a:tc>
                <a:extLst>
                  <a:ext uri="{0D108BD9-81ED-4DB2-BD59-A6C34878D82A}">
                    <a16:rowId xmlns:a16="http://schemas.microsoft.com/office/drawing/2014/main" val="3097788231"/>
                  </a:ext>
                </a:extLst>
              </a:tr>
              <a:tr h="884860">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1600" b="1" u="none" strike="noStrike" cap="none" normalizeH="0" baseline="0" dirty="0">
                          <a:ln>
                            <a:noFill/>
                          </a:ln>
                          <a:solidFill>
                            <a:schemeClr val="bg1"/>
                          </a:solidFill>
                          <a:effectLst>
                            <a:outerShdw blurRad="38100" dist="38100" dir="2700000" algn="tl">
                              <a:srgbClr val="000000"/>
                            </a:outerShdw>
                          </a:effectLst>
                        </a:rPr>
                        <a:t>Be </a:t>
                      </a:r>
                      <a:r>
                        <a:rPr kumimoji="0" lang="fr-FR" sz="1600" b="1" u="none" strike="noStrike" cap="none" normalizeH="0" baseline="0" dirty="0" err="1">
                          <a:ln>
                            <a:noFill/>
                          </a:ln>
                          <a:solidFill>
                            <a:schemeClr val="bg1"/>
                          </a:solidFill>
                          <a:effectLst>
                            <a:outerShdw blurRad="38100" dist="38100" dir="2700000" algn="tl">
                              <a:srgbClr val="000000"/>
                            </a:outerShdw>
                          </a:effectLst>
                        </a:rPr>
                        <a:t>authentic</a:t>
                      </a:r>
                      <a:endParaRPr kumimoji="0" lang="fr-FR" sz="1600" b="1" i="0" u="none" strike="noStrike" cap="none" normalizeH="0" baseline="0" dirty="0">
                        <a:ln>
                          <a:noFill/>
                        </a:ln>
                        <a:solidFill>
                          <a:schemeClr val="bg1"/>
                        </a:solidFill>
                        <a:effectLst>
                          <a:outerShdw blurRad="38100" dist="38100" dir="2700000" algn="tl">
                            <a:srgbClr val="000000"/>
                          </a:outerShdw>
                        </a:effectLst>
                        <a:latin typeface="Arial" charset="0"/>
                      </a:endParaRPr>
                    </a:p>
                  </a:txBody>
                  <a:tcPr marT="45722" marB="45722" anchor="ctr" horzOverflow="overflow"/>
                </a:tc>
                <a:tc>
                  <a:txBody>
                    <a:bodyPr/>
                    <a:lstStyle/>
                    <a:p>
                      <a:pPr algn="ctr"/>
                      <a:r>
                        <a:rPr lang="fr-FR" sz="1600" dirty="0"/>
                        <a:t>Staff, Coach, Nadal Rivalry &amp; </a:t>
                      </a:r>
                      <a:r>
                        <a:rPr lang="fr-FR" sz="1600" dirty="0" err="1"/>
                        <a:t>Friendship</a:t>
                      </a:r>
                      <a:r>
                        <a:rPr lang="fr-FR" sz="1600" dirty="0"/>
                        <a:t>, </a:t>
                      </a:r>
                      <a:r>
                        <a:rPr lang="fr-FR" sz="1600" dirty="0" err="1"/>
                        <a:t>Fundation</a:t>
                      </a:r>
                      <a:r>
                        <a:rPr lang="fr-FR" sz="1600" dirty="0"/>
                        <a:t> </a:t>
                      </a:r>
                    </a:p>
                  </a:txBody>
                  <a:tcPr/>
                </a:tc>
                <a:tc>
                  <a:txBody>
                    <a:bodyPr/>
                    <a:lstStyle/>
                    <a:p>
                      <a:pPr algn="ctr"/>
                      <a:r>
                        <a:rPr lang="fr-FR" sz="1600" dirty="0"/>
                        <a:t>Family, Coach, Spain  </a:t>
                      </a:r>
                      <a:r>
                        <a:rPr lang="fr-FR" sz="1600" dirty="0" err="1"/>
                        <a:t>Hardworking</a:t>
                      </a:r>
                      <a:r>
                        <a:rPr lang="fr-FR" sz="1600" dirty="0"/>
                        <a:t>, Federer Rivalry &amp; </a:t>
                      </a:r>
                      <a:r>
                        <a:rPr lang="fr-FR" sz="1600" dirty="0" err="1"/>
                        <a:t>Friendship</a:t>
                      </a:r>
                      <a:r>
                        <a:rPr lang="fr-FR" sz="1600" dirty="0"/>
                        <a:t>  </a:t>
                      </a:r>
                    </a:p>
                  </a:txBody>
                  <a:tcPr/>
                </a:tc>
                <a:tc>
                  <a:txBody>
                    <a:bodyPr/>
                    <a:lstStyle/>
                    <a:p>
                      <a:pPr algn="ctr"/>
                      <a:r>
                        <a:rPr lang="fr-FR" sz="1600" dirty="0" err="1"/>
                        <a:t>Serbia</a:t>
                      </a:r>
                      <a:r>
                        <a:rPr lang="fr-FR" sz="1600" dirty="0"/>
                        <a:t>, Family, Staff, </a:t>
                      </a:r>
                      <a:r>
                        <a:rPr lang="fr-FR" sz="1600" dirty="0" err="1"/>
                        <a:t>Hardworking</a:t>
                      </a:r>
                      <a:r>
                        <a:rPr lang="fr-FR" sz="1600" dirty="0"/>
                        <a:t>,  </a:t>
                      </a:r>
                      <a:r>
                        <a:rPr lang="fr-FR" sz="1600" dirty="0" err="1"/>
                        <a:t>Fundation</a:t>
                      </a:r>
                      <a:r>
                        <a:rPr lang="fr-FR" sz="1600" dirty="0"/>
                        <a:t> </a:t>
                      </a:r>
                    </a:p>
                  </a:txBody>
                  <a:tcPr/>
                </a:tc>
                <a:extLst>
                  <a:ext uri="{0D108BD9-81ED-4DB2-BD59-A6C34878D82A}">
                    <a16:rowId xmlns:a16="http://schemas.microsoft.com/office/drawing/2014/main" val="975051957"/>
                  </a:ext>
                </a:extLst>
              </a:tr>
              <a:tr h="1403524">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1600" b="1" u="none" strike="noStrike" cap="none" normalizeH="0" baseline="0" dirty="0">
                          <a:ln>
                            <a:noFill/>
                          </a:ln>
                          <a:solidFill>
                            <a:schemeClr val="bg1"/>
                          </a:solidFill>
                          <a:effectLst>
                            <a:outerShdw blurRad="38100" dist="38100" dir="2700000" algn="tl">
                              <a:srgbClr val="000000"/>
                            </a:outerShdw>
                          </a:effectLst>
                        </a:rPr>
                        <a:t>Be consistent</a:t>
                      </a:r>
                      <a:endParaRPr kumimoji="0" lang="fr-FR" sz="1600" b="1" i="0" u="none" strike="noStrike" cap="none" normalizeH="0" baseline="0" dirty="0">
                        <a:ln>
                          <a:noFill/>
                        </a:ln>
                        <a:solidFill>
                          <a:schemeClr val="bg1"/>
                        </a:solidFill>
                        <a:effectLst>
                          <a:outerShdw blurRad="38100" dist="38100" dir="2700000" algn="tl">
                            <a:srgbClr val="000000"/>
                          </a:outerShdw>
                        </a:effectLst>
                        <a:latin typeface="Arial" charset="0"/>
                      </a:endParaRPr>
                    </a:p>
                  </a:txBody>
                  <a:tcPr marT="45722" marB="45722" anchor="ctr" horzOverflow="overflow"/>
                </a:tc>
                <a:tc>
                  <a:txBody>
                    <a:bodyPr/>
                    <a:lstStyle/>
                    <a:p>
                      <a:pPr algn="ctr"/>
                      <a:r>
                        <a:rPr lang="fr-FR" sz="1600" dirty="0"/>
                        <a:t>Be offensive </a:t>
                      </a:r>
                      <a:r>
                        <a:rPr lang="fr-FR" sz="1600" dirty="0" err="1"/>
                        <a:t>based</a:t>
                      </a:r>
                      <a:r>
                        <a:rPr lang="fr-FR" sz="1600" dirty="0"/>
                        <a:t> on </a:t>
                      </a:r>
                      <a:r>
                        <a:rPr lang="fr-FR" sz="1600" dirty="0">
                          <a:solidFill>
                            <a:srgbClr val="FFFF00"/>
                          </a:solidFill>
                        </a:rPr>
                        <a:t>talent </a:t>
                      </a:r>
                      <a:r>
                        <a:rPr lang="fr-FR" sz="1600" dirty="0" err="1">
                          <a:solidFill>
                            <a:srgbClr val="FFFF00"/>
                          </a:solidFill>
                        </a:rPr>
                        <a:t>becoming</a:t>
                      </a:r>
                      <a:r>
                        <a:rPr lang="fr-FR" sz="1600" dirty="0">
                          <a:solidFill>
                            <a:srgbClr val="FFFF00"/>
                          </a:solidFill>
                        </a:rPr>
                        <a:t> </a:t>
                      </a:r>
                      <a:r>
                        <a:rPr lang="fr-FR" sz="1600" dirty="0" err="1">
                          <a:solidFill>
                            <a:srgbClr val="FFFF00"/>
                          </a:solidFill>
                        </a:rPr>
                        <a:t>skills</a:t>
                      </a:r>
                      <a:r>
                        <a:rPr lang="fr-FR" sz="1600" dirty="0">
                          <a:solidFill>
                            <a:srgbClr val="FFFF00"/>
                          </a:solidFill>
                        </a:rPr>
                        <a:t> </a:t>
                      </a:r>
                    </a:p>
                  </a:txBody>
                  <a:tcPr/>
                </a:tc>
                <a:tc>
                  <a:txBody>
                    <a:bodyPr/>
                    <a:lstStyle/>
                    <a:p>
                      <a:pPr algn="ctr"/>
                      <a:r>
                        <a:rPr lang="fr-FR" sz="1600" dirty="0"/>
                        <a:t>Be </a:t>
                      </a:r>
                      <a:r>
                        <a:rPr lang="fr-FR" sz="1600" dirty="0">
                          <a:solidFill>
                            <a:srgbClr val="FFFF00"/>
                          </a:solidFill>
                        </a:rPr>
                        <a:t>dominant</a:t>
                      </a:r>
                      <a:r>
                        <a:rPr lang="fr-FR" sz="1600" dirty="0"/>
                        <a:t> </a:t>
                      </a:r>
                      <a:r>
                        <a:rPr lang="fr-FR" sz="1600" dirty="0" err="1"/>
                        <a:t>physically</a:t>
                      </a:r>
                      <a:r>
                        <a:rPr lang="fr-FR" sz="1600" dirty="0"/>
                        <a:t> </a:t>
                      </a:r>
                      <a:r>
                        <a:rPr lang="fr-FR" sz="1600" dirty="0" err="1"/>
                        <a:t>using</a:t>
                      </a:r>
                      <a:r>
                        <a:rPr lang="fr-FR" sz="1600" dirty="0"/>
                        <a:t> </a:t>
                      </a:r>
                      <a:r>
                        <a:rPr lang="fr-FR" sz="1600" dirty="0" err="1"/>
                        <a:t>his</a:t>
                      </a:r>
                      <a:r>
                        <a:rPr lang="fr-FR" sz="1600" dirty="0"/>
                        <a:t> </a:t>
                      </a:r>
                      <a:r>
                        <a:rPr lang="fr-FR" sz="1600" dirty="0" err="1"/>
                        <a:t>left</a:t>
                      </a:r>
                      <a:r>
                        <a:rPr lang="fr-FR" sz="1600" dirty="0"/>
                        <a:t>-hand </a:t>
                      </a:r>
                    </a:p>
                  </a:txBody>
                  <a:tcPr/>
                </a:tc>
                <a:tc>
                  <a:txBody>
                    <a:bodyPr/>
                    <a:lstStyle/>
                    <a:p>
                      <a:pPr algn="ctr"/>
                      <a:r>
                        <a:rPr lang="fr-FR" sz="1600" dirty="0"/>
                        <a:t>Be a total </a:t>
                      </a:r>
                      <a:r>
                        <a:rPr lang="fr-FR" sz="1600" dirty="0" err="1"/>
                        <a:t>player</a:t>
                      </a:r>
                      <a:r>
                        <a:rPr lang="fr-FR" sz="1600" dirty="0"/>
                        <a:t> able to </a:t>
                      </a:r>
                      <a:r>
                        <a:rPr lang="fr-FR" sz="1600" dirty="0" err="1"/>
                        <a:t>be</a:t>
                      </a:r>
                      <a:r>
                        <a:rPr lang="fr-FR" sz="1600" dirty="0"/>
                        <a:t> a « </a:t>
                      </a:r>
                      <a:r>
                        <a:rPr lang="fr-FR" sz="1600" dirty="0">
                          <a:solidFill>
                            <a:srgbClr val="FFFF00"/>
                          </a:solidFill>
                        </a:rPr>
                        <a:t>destructive </a:t>
                      </a:r>
                      <a:r>
                        <a:rPr lang="fr-FR" sz="1600" dirty="0" err="1">
                          <a:solidFill>
                            <a:srgbClr val="FFFF00"/>
                          </a:solidFill>
                        </a:rPr>
                        <a:t>creator</a:t>
                      </a:r>
                      <a:r>
                        <a:rPr lang="fr-FR" sz="1600" dirty="0">
                          <a:solidFill>
                            <a:srgbClr val="FFFF00"/>
                          </a:solidFill>
                        </a:rPr>
                        <a:t> </a:t>
                      </a:r>
                      <a:r>
                        <a:rPr lang="fr-FR" sz="1600" dirty="0"/>
                        <a:t>» for all </a:t>
                      </a:r>
                      <a:r>
                        <a:rPr lang="fr-FR" sz="1600" dirty="0" err="1"/>
                        <a:t>players</a:t>
                      </a:r>
                      <a:r>
                        <a:rPr lang="fr-FR" sz="1600" dirty="0"/>
                        <a:t> </a:t>
                      </a:r>
                      <a:r>
                        <a:rPr lang="fr-FR" sz="1600" dirty="0" err="1"/>
                        <a:t>skills</a:t>
                      </a:r>
                      <a:r>
                        <a:rPr lang="fr-FR" sz="1600" dirty="0"/>
                        <a:t> and surfaces </a:t>
                      </a:r>
                    </a:p>
                  </a:txBody>
                  <a:tcPr/>
                </a:tc>
                <a:extLst>
                  <a:ext uri="{0D108BD9-81ED-4DB2-BD59-A6C34878D82A}">
                    <a16:rowId xmlns:a16="http://schemas.microsoft.com/office/drawing/2014/main" val="3412046436"/>
                  </a:ext>
                </a:extLst>
              </a:tr>
              <a:tr h="1142403">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1600" b="1" u="none" strike="noStrike" cap="none" normalizeH="0" baseline="0" dirty="0">
                          <a:ln>
                            <a:noFill/>
                          </a:ln>
                          <a:solidFill>
                            <a:schemeClr val="bg1"/>
                          </a:solidFill>
                          <a:effectLst>
                            <a:outerShdw blurRad="38100" dist="38100" dir="2700000" algn="tl">
                              <a:srgbClr val="000000"/>
                            </a:outerShdw>
                          </a:effectLst>
                        </a:rPr>
                        <a:t>Be distinctive</a:t>
                      </a:r>
                      <a:endParaRPr kumimoji="0" lang="fr-FR" sz="1600" b="1" i="0" u="none" strike="noStrike" cap="none" normalizeH="0" baseline="0" dirty="0">
                        <a:ln>
                          <a:noFill/>
                        </a:ln>
                        <a:solidFill>
                          <a:schemeClr val="bg1"/>
                        </a:solidFill>
                        <a:effectLst>
                          <a:outerShdw blurRad="38100" dist="38100" dir="2700000" algn="tl">
                            <a:srgbClr val="000000"/>
                          </a:outerShdw>
                        </a:effectLst>
                        <a:latin typeface="Arial" charset="0"/>
                      </a:endParaRPr>
                    </a:p>
                  </a:txBody>
                  <a:tcPr marT="45722" marB="45722" anchor="ctr" horzOverflow="overflow"/>
                </a:tc>
                <a:tc>
                  <a:txBody>
                    <a:bodyPr/>
                    <a:lstStyle/>
                    <a:p>
                      <a:pPr algn="ctr"/>
                      <a:r>
                        <a:rPr lang="fr-FR" sz="1600" dirty="0">
                          <a:solidFill>
                            <a:srgbClr val="FFFF00"/>
                          </a:solidFill>
                        </a:rPr>
                        <a:t>Style</a:t>
                      </a:r>
                      <a:r>
                        <a:rPr lang="fr-FR" sz="1600" dirty="0"/>
                        <a:t>, 8 Wimbledon,  global fan </a:t>
                      </a:r>
                      <a:r>
                        <a:rPr lang="fr-FR" sz="1600" dirty="0" err="1"/>
                        <a:t>oriented</a:t>
                      </a:r>
                      <a:endParaRPr lang="fr-FR" sz="1600" dirty="0"/>
                    </a:p>
                  </a:txBody>
                  <a:tcPr/>
                </a:tc>
                <a:tc>
                  <a:txBody>
                    <a:bodyPr/>
                    <a:lstStyle/>
                    <a:p>
                      <a:pPr algn="ctr"/>
                      <a:r>
                        <a:rPr lang="fr-FR" sz="1600" dirty="0" err="1">
                          <a:solidFill>
                            <a:srgbClr val="FFFF00"/>
                          </a:solidFill>
                        </a:rPr>
                        <a:t>Fighting</a:t>
                      </a:r>
                      <a:r>
                        <a:rPr lang="fr-FR" sz="1600" dirty="0">
                          <a:solidFill>
                            <a:srgbClr val="FFFF00"/>
                          </a:solidFill>
                        </a:rPr>
                        <a:t> Spirit</a:t>
                      </a:r>
                      <a:r>
                        <a:rPr lang="fr-FR" sz="1600" dirty="0"/>
                        <a:t>, 14 Roland Garros, global fan </a:t>
                      </a:r>
                      <a:r>
                        <a:rPr lang="fr-FR" sz="1600" dirty="0" err="1"/>
                        <a:t>oriented</a:t>
                      </a:r>
                      <a:endParaRPr lang="fr-FR" sz="1600" dirty="0"/>
                    </a:p>
                  </a:txBody>
                  <a:tcPr/>
                </a:tc>
                <a:tc>
                  <a:txBody>
                    <a:bodyPr/>
                    <a:lstStyle/>
                    <a:p>
                      <a:pPr algn="ctr"/>
                      <a:r>
                        <a:rPr lang="fr-FR" sz="1600" dirty="0"/>
                        <a:t>23 slams, 10 </a:t>
                      </a:r>
                      <a:r>
                        <a:rPr lang="fr-FR" sz="1600" dirty="0" err="1"/>
                        <a:t>Australian</a:t>
                      </a:r>
                      <a:r>
                        <a:rPr lang="fr-FR" sz="1600" dirty="0"/>
                        <a:t> Open, </a:t>
                      </a:r>
                      <a:r>
                        <a:rPr lang="fr-FR" sz="1600" dirty="0" err="1">
                          <a:solidFill>
                            <a:srgbClr val="FFFF00"/>
                          </a:solidFill>
                        </a:rPr>
                        <a:t>Mentalist</a:t>
                      </a:r>
                      <a:r>
                        <a:rPr lang="fr-FR" sz="1600" dirty="0">
                          <a:solidFill>
                            <a:srgbClr val="FFFF00"/>
                          </a:solidFill>
                        </a:rPr>
                        <a:t> </a:t>
                      </a:r>
                      <a:r>
                        <a:rPr lang="fr-FR" sz="1600" dirty="0"/>
                        <a:t>&amp; total </a:t>
                      </a:r>
                      <a:r>
                        <a:rPr lang="fr-FR" sz="1600" dirty="0" err="1"/>
                        <a:t>player</a:t>
                      </a:r>
                      <a:r>
                        <a:rPr lang="fr-FR" sz="1600" dirty="0"/>
                        <a:t>, brand </a:t>
                      </a:r>
                      <a:r>
                        <a:rPr lang="fr-FR" sz="1600" dirty="0" err="1"/>
                        <a:t>communities</a:t>
                      </a:r>
                      <a:r>
                        <a:rPr lang="fr-FR" sz="1600" dirty="0"/>
                        <a:t> </a:t>
                      </a:r>
                      <a:r>
                        <a:rPr lang="fr-FR" sz="1600" dirty="0" err="1"/>
                        <a:t>oriented</a:t>
                      </a:r>
                      <a:r>
                        <a:rPr lang="fr-FR" sz="1600" dirty="0"/>
                        <a:t>  </a:t>
                      </a:r>
                    </a:p>
                  </a:txBody>
                  <a:tcPr/>
                </a:tc>
                <a:extLst>
                  <a:ext uri="{0D108BD9-81ED-4DB2-BD59-A6C34878D82A}">
                    <a16:rowId xmlns:a16="http://schemas.microsoft.com/office/drawing/2014/main" val="3538683472"/>
                  </a:ext>
                </a:extLst>
              </a:tr>
              <a:tr h="1403524">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fr-FR" sz="1600" b="1" u="none" strike="noStrike" cap="none" normalizeH="0" baseline="0" dirty="0">
                          <a:ln>
                            <a:noFill/>
                          </a:ln>
                          <a:solidFill>
                            <a:schemeClr val="bg1"/>
                          </a:solidFill>
                          <a:effectLst>
                            <a:outerShdw blurRad="38100" dist="38100" dir="2700000" algn="tl">
                              <a:srgbClr val="000000"/>
                            </a:outerShdw>
                          </a:effectLst>
                        </a:rPr>
                        <a:t>Be transparent</a:t>
                      </a:r>
                      <a:endParaRPr kumimoji="0" lang="fr-FR" sz="1600" b="1" i="0" u="none" strike="noStrike" cap="none" normalizeH="0" baseline="0" dirty="0">
                        <a:ln>
                          <a:noFill/>
                        </a:ln>
                        <a:solidFill>
                          <a:schemeClr val="bg1"/>
                        </a:solidFill>
                        <a:effectLst>
                          <a:outerShdw blurRad="38100" dist="38100" dir="2700000" algn="tl">
                            <a:srgbClr val="000000"/>
                          </a:outerShdw>
                        </a:effectLst>
                        <a:latin typeface="Arial" charset="0"/>
                      </a:endParaRPr>
                    </a:p>
                  </a:txBody>
                  <a:tcPr marT="45722" marB="45722" anchor="ctr" horzOverflow="overflow"/>
                </a:tc>
                <a:tc>
                  <a:txBody>
                    <a:bodyPr/>
                    <a:lstStyle/>
                    <a:p>
                      <a:pPr algn="ctr"/>
                      <a:r>
                        <a:rPr lang="fr-FR" sz="1600" dirty="0"/>
                        <a:t>Clear on </a:t>
                      </a:r>
                      <a:r>
                        <a:rPr lang="fr-FR" sz="1600" dirty="0" err="1"/>
                        <a:t>his</a:t>
                      </a:r>
                      <a:r>
                        <a:rPr lang="fr-FR" sz="1600" dirty="0"/>
                        <a:t> </a:t>
                      </a:r>
                      <a:r>
                        <a:rPr lang="fr-FR" sz="1600" dirty="0" err="1">
                          <a:solidFill>
                            <a:srgbClr val="FFFF00"/>
                          </a:solidFill>
                        </a:rPr>
                        <a:t>carreer</a:t>
                      </a:r>
                      <a:r>
                        <a:rPr lang="fr-FR" sz="1600" dirty="0"/>
                        <a:t> </a:t>
                      </a:r>
                      <a:r>
                        <a:rPr lang="fr-FR" sz="1600" dirty="0" err="1"/>
                        <a:t>evolution</a:t>
                      </a:r>
                      <a:r>
                        <a:rPr lang="fr-FR" sz="1600" dirty="0"/>
                        <a:t> and </a:t>
                      </a:r>
                      <a:r>
                        <a:rPr lang="fr-FR" sz="1600" dirty="0" err="1"/>
                        <a:t>choices</a:t>
                      </a:r>
                      <a:r>
                        <a:rPr lang="fr-FR" sz="1600" dirty="0"/>
                        <a:t> to </a:t>
                      </a:r>
                      <a:r>
                        <a:rPr lang="fr-FR" sz="1600" dirty="0" err="1"/>
                        <a:t>create</a:t>
                      </a:r>
                      <a:r>
                        <a:rPr lang="fr-FR" sz="1600" dirty="0"/>
                        <a:t> the best </a:t>
                      </a:r>
                      <a:r>
                        <a:rPr lang="fr-FR" sz="1600" dirty="0" err="1">
                          <a:solidFill>
                            <a:srgbClr val="FFFF00"/>
                          </a:solidFill>
                        </a:rPr>
                        <a:t>personal</a:t>
                      </a:r>
                      <a:r>
                        <a:rPr lang="fr-FR" sz="1600" dirty="0">
                          <a:solidFill>
                            <a:srgbClr val="FFFF00"/>
                          </a:solidFill>
                        </a:rPr>
                        <a:t> brand </a:t>
                      </a:r>
                      <a:r>
                        <a:rPr lang="fr-FR" sz="1600" dirty="0" err="1"/>
                        <a:t>ever</a:t>
                      </a:r>
                      <a:r>
                        <a:rPr lang="fr-FR" sz="1600" dirty="0"/>
                        <a:t> in tennis and in sport</a:t>
                      </a:r>
                    </a:p>
                  </a:txBody>
                  <a:tcPr/>
                </a:tc>
                <a:tc>
                  <a:txBody>
                    <a:bodyPr/>
                    <a:lstStyle/>
                    <a:p>
                      <a:pPr algn="ctr"/>
                      <a:r>
                        <a:rPr lang="fr-FR" sz="1600" dirty="0"/>
                        <a:t>On </a:t>
                      </a:r>
                      <a:r>
                        <a:rPr lang="fr-FR" sz="1600" dirty="0" err="1"/>
                        <a:t>his</a:t>
                      </a:r>
                      <a:r>
                        <a:rPr lang="fr-FR" sz="1600" dirty="0"/>
                        <a:t> </a:t>
                      </a:r>
                      <a:r>
                        <a:rPr lang="fr-FR" sz="1600" dirty="0" err="1">
                          <a:solidFill>
                            <a:srgbClr val="FFFF00"/>
                          </a:solidFill>
                        </a:rPr>
                        <a:t>carreer</a:t>
                      </a:r>
                      <a:r>
                        <a:rPr lang="fr-FR" sz="1600" dirty="0"/>
                        <a:t> and </a:t>
                      </a:r>
                      <a:r>
                        <a:rPr lang="fr-FR" sz="1600" dirty="0" err="1"/>
                        <a:t>his</a:t>
                      </a:r>
                      <a:r>
                        <a:rPr lang="fr-FR" sz="1600" dirty="0"/>
                        <a:t> </a:t>
                      </a:r>
                      <a:r>
                        <a:rPr lang="fr-FR" sz="1600" dirty="0" err="1">
                          <a:solidFill>
                            <a:srgbClr val="FFFF00"/>
                          </a:solidFill>
                        </a:rPr>
                        <a:t>preparation</a:t>
                      </a:r>
                      <a:r>
                        <a:rPr lang="fr-FR" sz="1600" dirty="0"/>
                        <a:t> to </a:t>
                      </a:r>
                      <a:r>
                        <a:rPr lang="fr-FR" sz="1600" dirty="0" err="1"/>
                        <a:t>be</a:t>
                      </a:r>
                      <a:r>
                        <a:rPr lang="fr-FR" sz="1600" dirty="0"/>
                        <a:t> </a:t>
                      </a:r>
                      <a:r>
                        <a:rPr lang="fr-FR" sz="1600" dirty="0" err="1"/>
                        <a:t>ready</a:t>
                      </a:r>
                      <a:r>
                        <a:rPr lang="fr-FR" sz="1600" dirty="0"/>
                        <a:t> to </a:t>
                      </a:r>
                      <a:r>
                        <a:rPr lang="fr-FR" sz="1600" dirty="0" err="1"/>
                        <a:t>win</a:t>
                      </a:r>
                      <a:r>
                        <a:rPr lang="fr-FR" sz="1600" dirty="0"/>
                        <a:t>. On </a:t>
                      </a:r>
                      <a:r>
                        <a:rPr lang="fr-FR" sz="1600" dirty="0" err="1"/>
                        <a:t>his</a:t>
                      </a:r>
                      <a:r>
                        <a:rPr lang="fr-FR" sz="1600" dirty="0"/>
                        <a:t> </a:t>
                      </a:r>
                      <a:r>
                        <a:rPr lang="fr-FR" sz="1600" dirty="0" err="1"/>
                        <a:t>academy</a:t>
                      </a:r>
                      <a:r>
                        <a:rPr lang="fr-FR" sz="1600" dirty="0"/>
                        <a:t> and future</a:t>
                      </a:r>
                    </a:p>
                  </a:txBody>
                  <a:tcPr/>
                </a:tc>
                <a:tc>
                  <a:txBody>
                    <a:bodyPr/>
                    <a:lstStyle/>
                    <a:p>
                      <a:pPr algn="ctr"/>
                      <a:r>
                        <a:rPr lang="fr-FR" sz="1600" dirty="0">
                          <a:solidFill>
                            <a:srgbClr val="FFFF00"/>
                          </a:solidFill>
                        </a:rPr>
                        <a:t>Not on tennis &amp; </a:t>
                      </a:r>
                      <a:r>
                        <a:rPr lang="fr-FR" sz="1600" dirty="0" err="1">
                          <a:solidFill>
                            <a:srgbClr val="FFFF00"/>
                          </a:solidFill>
                        </a:rPr>
                        <a:t>politics</a:t>
                      </a:r>
                      <a:r>
                        <a:rPr lang="fr-FR" sz="1600" dirty="0">
                          <a:solidFill>
                            <a:srgbClr val="FFFF00"/>
                          </a:solidFill>
                        </a:rPr>
                        <a:t> </a:t>
                      </a:r>
                      <a:r>
                        <a:rPr lang="fr-FR" sz="1600" dirty="0" err="1">
                          <a:solidFill>
                            <a:srgbClr val="FFFF00"/>
                          </a:solidFill>
                        </a:rPr>
                        <a:t>choices</a:t>
                      </a:r>
                      <a:r>
                        <a:rPr lang="fr-FR" sz="1600" dirty="0">
                          <a:solidFill>
                            <a:srgbClr val="FFFF00"/>
                          </a:solidFill>
                        </a:rPr>
                        <a:t> – not on </a:t>
                      </a:r>
                      <a:r>
                        <a:rPr lang="fr-FR" sz="1600" dirty="0" err="1">
                          <a:solidFill>
                            <a:srgbClr val="FFFF00"/>
                          </a:solidFill>
                        </a:rPr>
                        <a:t>his</a:t>
                      </a:r>
                      <a:r>
                        <a:rPr lang="fr-FR" sz="1600" dirty="0">
                          <a:solidFill>
                            <a:srgbClr val="FFFF00"/>
                          </a:solidFill>
                        </a:rPr>
                        <a:t> </a:t>
                      </a:r>
                      <a:r>
                        <a:rPr lang="fr-FR" sz="1600" dirty="0" err="1">
                          <a:solidFill>
                            <a:srgbClr val="FFFF00"/>
                          </a:solidFill>
                        </a:rPr>
                        <a:t>lack</a:t>
                      </a:r>
                      <a:r>
                        <a:rPr lang="fr-FR" sz="1600" dirty="0">
                          <a:solidFill>
                            <a:srgbClr val="FFFF00"/>
                          </a:solidFill>
                        </a:rPr>
                        <a:t> of brand power versus </a:t>
                      </a:r>
                      <a:r>
                        <a:rPr lang="fr-FR" sz="1600" dirty="0" err="1">
                          <a:solidFill>
                            <a:srgbClr val="FFFF00"/>
                          </a:solidFill>
                        </a:rPr>
                        <a:t>nadal</a:t>
                      </a:r>
                      <a:r>
                        <a:rPr lang="fr-FR" sz="1600" dirty="0">
                          <a:solidFill>
                            <a:srgbClr val="FFFF00"/>
                          </a:solidFill>
                        </a:rPr>
                        <a:t> &amp; </a:t>
                      </a:r>
                      <a:r>
                        <a:rPr lang="fr-FR" sz="1600" dirty="0" err="1">
                          <a:solidFill>
                            <a:srgbClr val="FFFF00"/>
                          </a:solidFill>
                        </a:rPr>
                        <a:t>federer</a:t>
                      </a:r>
                      <a:r>
                        <a:rPr lang="fr-FR" sz="1600" dirty="0">
                          <a:solidFill>
                            <a:srgbClr val="FFFF00"/>
                          </a:solidFill>
                        </a:rPr>
                        <a:t> </a:t>
                      </a:r>
                    </a:p>
                  </a:txBody>
                  <a:tcPr/>
                </a:tc>
                <a:extLst>
                  <a:ext uri="{0D108BD9-81ED-4DB2-BD59-A6C34878D82A}">
                    <a16:rowId xmlns:a16="http://schemas.microsoft.com/office/drawing/2014/main" val="2258465983"/>
                  </a:ext>
                </a:extLst>
              </a:tr>
            </a:tbl>
          </a:graphicData>
        </a:graphic>
      </p:graphicFrame>
    </p:spTree>
    <p:extLst>
      <p:ext uri="{BB962C8B-B14F-4D97-AF65-F5344CB8AC3E}">
        <p14:creationId xmlns:p14="http://schemas.microsoft.com/office/powerpoint/2010/main" val="29351753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270933" y="-5645"/>
            <a:ext cx="9875520" cy="1356360"/>
          </a:xfrm>
        </p:spPr>
        <p:txBody>
          <a:bodyPr/>
          <a:lstStyle/>
          <a:p>
            <a:pPr eaLnBrk="1" hangingPunct="1">
              <a:defRPr/>
            </a:pPr>
            <a:r>
              <a:rPr lang="en-US" sz="4000" dirty="0"/>
              <a:t>Reputation management in action !</a:t>
            </a:r>
          </a:p>
        </p:txBody>
      </p:sp>
      <p:sp>
        <p:nvSpPr>
          <p:cNvPr id="126979" name="Rectangle 3"/>
          <p:cNvSpPr>
            <a:spLocks noGrp="1" noChangeArrowheads="1"/>
          </p:cNvSpPr>
          <p:nvPr>
            <p:ph type="body" idx="1"/>
          </p:nvPr>
        </p:nvSpPr>
        <p:spPr>
          <a:xfrm>
            <a:off x="197781" y="2569803"/>
            <a:ext cx="11334044" cy="4038600"/>
          </a:xfrm>
        </p:spPr>
        <p:txBody>
          <a:bodyPr>
            <a:normAutofit fontScale="92500"/>
          </a:bodyPr>
          <a:lstStyle/>
          <a:p>
            <a:pPr algn="ctr" eaLnBrk="1" hangingPunct="1">
              <a:buFont typeface="Wingdings" panose="05000000000000000000" pitchFamily="2" charset="2"/>
              <a:buNone/>
              <a:defRPr/>
            </a:pPr>
            <a:r>
              <a:rPr lang="en-US" sz="3600" dirty="0"/>
              <a:t>You have to </a:t>
            </a:r>
          </a:p>
          <a:p>
            <a:pPr lvl="1" algn="ctr" eaLnBrk="1" hangingPunct="1">
              <a:buFont typeface="Wingdings" panose="05000000000000000000" pitchFamily="2" charset="2"/>
              <a:buNone/>
              <a:defRPr/>
            </a:pPr>
            <a:r>
              <a:rPr lang="en-US" sz="3600" dirty="0">
                <a:solidFill>
                  <a:srgbClr val="FF9900"/>
                </a:solidFill>
              </a:rPr>
              <a:t>Create</a:t>
            </a:r>
          </a:p>
          <a:p>
            <a:pPr lvl="1" algn="ctr" eaLnBrk="1" hangingPunct="1">
              <a:buFont typeface="Wingdings" panose="05000000000000000000" pitchFamily="2" charset="2"/>
              <a:buNone/>
              <a:defRPr/>
            </a:pPr>
            <a:r>
              <a:rPr lang="en-US" sz="3600" dirty="0">
                <a:solidFill>
                  <a:srgbClr val="FF9900"/>
                </a:solidFill>
              </a:rPr>
              <a:t>Protect</a:t>
            </a:r>
          </a:p>
          <a:p>
            <a:pPr lvl="1" algn="ctr" eaLnBrk="1" hangingPunct="1">
              <a:buFont typeface="Wingdings" panose="05000000000000000000" pitchFamily="2" charset="2"/>
              <a:buNone/>
              <a:defRPr/>
            </a:pPr>
            <a:r>
              <a:rPr lang="en-US" sz="3600" dirty="0">
                <a:solidFill>
                  <a:srgbClr val="FF9900"/>
                </a:solidFill>
              </a:rPr>
              <a:t>Repair</a:t>
            </a:r>
          </a:p>
          <a:p>
            <a:pPr algn="ctr" eaLnBrk="1" hangingPunct="1">
              <a:buFont typeface="Wingdings" panose="05000000000000000000" pitchFamily="2" charset="2"/>
              <a:buNone/>
              <a:defRPr/>
            </a:pPr>
            <a:r>
              <a:rPr lang="en-US" sz="3600" dirty="0"/>
              <a:t>your reputation </a:t>
            </a:r>
          </a:p>
          <a:p>
            <a:pPr eaLnBrk="1" hangingPunct="1">
              <a:defRPr/>
            </a:pPr>
            <a:endParaRPr lang="en-US" sz="3600" dirty="0"/>
          </a:p>
          <a:p>
            <a:pPr algn="ctr" eaLnBrk="1" hangingPunct="1">
              <a:buFont typeface="Wingdings" panose="05000000000000000000" pitchFamily="2" charset="2"/>
              <a:buNone/>
              <a:defRPr/>
            </a:pPr>
            <a:r>
              <a:rPr lang="en-US" sz="3600" dirty="0"/>
              <a:t>Indeed bad reputation can affect brand development… (OM)</a:t>
            </a:r>
          </a:p>
        </p:txBody>
      </p:sp>
      <p:pic>
        <p:nvPicPr>
          <p:cNvPr id="4098" name="Picture 2" descr="Résultat de recherche d'images pour &quot;om reputation&quot;">
            <a:extLst>
              <a:ext uri="{FF2B5EF4-FFF2-40B4-BE49-F238E27FC236}">
                <a16:creationId xmlns:a16="http://schemas.microsoft.com/office/drawing/2014/main" id="{E47910CE-A935-4C36-9846-38DEE5874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1720" y="1050714"/>
            <a:ext cx="3439910" cy="41421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46" name="Picture 2" descr="The 10 most memorable Kyrie Irving off-court antics">
            <a:extLst>
              <a:ext uri="{FF2B5EF4-FFF2-40B4-BE49-F238E27FC236}">
                <a16:creationId xmlns:a16="http://schemas.microsoft.com/office/drawing/2014/main" id="{E78B4C7F-C4EE-C927-3184-CD1B78AC2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34" y="1125417"/>
            <a:ext cx="3439911" cy="19292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26" name="Picture 2" descr="Nets Trade Kyrie Irving To Mavericks I CBS Sports - YouTube">
            <a:extLst>
              <a:ext uri="{FF2B5EF4-FFF2-40B4-BE49-F238E27FC236}">
                <a16:creationId xmlns:a16="http://schemas.microsoft.com/office/drawing/2014/main" id="{825B51B5-50D7-FB2A-374F-566A1219CC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023" y="3468957"/>
            <a:ext cx="2953512" cy="1661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Grizzlies star Ja Morant breaks silence after 2nd gun scandal">
            <a:extLst>
              <a:ext uri="{FF2B5EF4-FFF2-40B4-BE49-F238E27FC236}">
                <a16:creationId xmlns:a16="http://schemas.microsoft.com/office/drawing/2014/main" id="{20005773-BF50-9A76-36F4-F38021BCC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7503" y="1125417"/>
            <a:ext cx="2418585" cy="13563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174909" y="243841"/>
            <a:ext cx="9875520" cy="1356360"/>
          </a:xfrm>
        </p:spPr>
        <p:txBody>
          <a:bodyPr/>
          <a:lstStyle/>
          <a:p>
            <a:pPr eaLnBrk="1" hangingPunct="1">
              <a:defRPr/>
            </a:pPr>
            <a:r>
              <a:rPr lang="en-US" sz="4000" dirty="0"/>
              <a:t>But don’t forget your </a:t>
            </a:r>
            <a:r>
              <a:rPr lang="en-US" sz="4000" dirty="0">
                <a:solidFill>
                  <a:srgbClr val="FF9900"/>
                </a:solidFill>
              </a:rPr>
              <a:t>resources reputation</a:t>
            </a:r>
            <a:r>
              <a:rPr lang="en-US" sz="4000" dirty="0"/>
              <a:t> !</a:t>
            </a:r>
          </a:p>
        </p:txBody>
      </p:sp>
      <p:sp>
        <p:nvSpPr>
          <p:cNvPr id="128003" name="Rectangle 3"/>
          <p:cNvSpPr>
            <a:spLocks noGrp="1" noChangeArrowheads="1"/>
          </p:cNvSpPr>
          <p:nvPr>
            <p:ph type="body" idx="1"/>
          </p:nvPr>
        </p:nvSpPr>
        <p:spPr>
          <a:xfrm>
            <a:off x="1981200" y="1600201"/>
            <a:ext cx="8229600" cy="3052763"/>
          </a:xfrm>
        </p:spPr>
        <p:txBody>
          <a:bodyPr/>
          <a:lstStyle/>
          <a:p>
            <a:pPr eaLnBrk="1" hangingPunct="1">
              <a:buFont typeface="Wingdings" panose="05000000000000000000" pitchFamily="2" charset="2"/>
              <a:buChar char="«"/>
              <a:defRPr/>
            </a:pPr>
            <a:r>
              <a:rPr lang="en-US"/>
              <a:t>Sponsors Brand</a:t>
            </a:r>
          </a:p>
          <a:p>
            <a:pPr eaLnBrk="1" hangingPunct="1">
              <a:buFont typeface="Wingdings" panose="05000000000000000000" pitchFamily="2" charset="2"/>
              <a:buChar char="«"/>
              <a:defRPr/>
            </a:pPr>
            <a:r>
              <a:rPr lang="en-US"/>
              <a:t>PR and CEO celebrity</a:t>
            </a:r>
          </a:p>
          <a:p>
            <a:pPr eaLnBrk="1" hangingPunct="1">
              <a:buFont typeface="Wingdings" panose="05000000000000000000" pitchFamily="2" charset="2"/>
              <a:buChar char="«"/>
              <a:defRPr/>
            </a:pPr>
            <a:r>
              <a:rPr lang="en-US"/>
              <a:t>Local or cultural identity</a:t>
            </a:r>
          </a:p>
          <a:p>
            <a:pPr eaLnBrk="1" hangingPunct="1">
              <a:buFont typeface="Wingdings" panose="05000000000000000000" pitchFamily="2" charset="2"/>
              <a:buChar char="«"/>
              <a:defRPr/>
            </a:pPr>
            <a:r>
              <a:rPr lang="en-US"/>
              <a:t>Hospitality (stadium)</a:t>
            </a:r>
          </a:p>
          <a:p>
            <a:pPr eaLnBrk="1" hangingPunct="1">
              <a:buFont typeface="Wingdings" panose="05000000000000000000" pitchFamily="2" charset="2"/>
              <a:buChar char="«"/>
              <a:defRPr/>
            </a:pPr>
            <a:r>
              <a:rPr lang="en-US"/>
              <a:t>Your history !</a:t>
            </a:r>
          </a:p>
          <a:p>
            <a:pPr eaLnBrk="1" hangingPunct="1">
              <a:defRPr/>
            </a:pPr>
            <a:endParaRPr lang="en-US"/>
          </a:p>
          <a:p>
            <a:pPr eaLnBrk="1" hangingPunct="1">
              <a:defRPr/>
            </a:pPr>
            <a:endParaRPr lang="en-US"/>
          </a:p>
        </p:txBody>
      </p:sp>
      <p:pic>
        <p:nvPicPr>
          <p:cNvPr id="52228" name="Picture 4" descr="atten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19738" y="4365625"/>
            <a:ext cx="76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p:cNvSpPr txBox="1">
            <a:spLocks noChangeArrowheads="1"/>
          </p:cNvSpPr>
          <p:nvPr/>
        </p:nvSpPr>
        <p:spPr bwMode="auto">
          <a:xfrm>
            <a:off x="1774825" y="5445126"/>
            <a:ext cx="86756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2400" b="1"/>
              <a:t>“Being Known” =&gt; not always “Being Good” </a:t>
            </a:r>
          </a:p>
          <a:p>
            <a:pPr algn="ctr" eaLnBrk="1" hangingPunct="1">
              <a:spcBef>
                <a:spcPct val="50000"/>
              </a:spcBef>
              <a:buClrTx/>
              <a:buSzTx/>
              <a:buFontTx/>
              <a:buNone/>
            </a:pPr>
            <a:r>
              <a:rPr lang="en-US" altLang="fr-FR" sz="2400" b="1"/>
              <a:t>(Stade Français or NY Knicks cases…)</a:t>
            </a:r>
          </a:p>
        </p:txBody>
      </p:sp>
      <p:pic>
        <p:nvPicPr>
          <p:cNvPr id="3" name="Image 2" descr="Une image contenant personne, joueur, jeu, jouant&#10;&#10;Description générée automatiquement">
            <a:extLst>
              <a:ext uri="{FF2B5EF4-FFF2-40B4-BE49-F238E27FC236}">
                <a16:creationId xmlns:a16="http://schemas.microsoft.com/office/drawing/2014/main" id="{A14FA81A-39C1-4AB2-B9CD-A30EAFFF0A39}"/>
              </a:ext>
            </a:extLst>
          </p:cNvPr>
          <p:cNvPicPr>
            <a:picLocks noChangeAspect="1"/>
          </p:cNvPicPr>
          <p:nvPr/>
        </p:nvPicPr>
        <p:blipFill>
          <a:blip r:embed="rId3"/>
          <a:stretch>
            <a:fillRect/>
          </a:stretch>
        </p:blipFill>
        <p:spPr>
          <a:xfrm>
            <a:off x="6240102" y="1221764"/>
            <a:ext cx="5230142" cy="3486761"/>
          </a:xfrm>
          <a:prstGeom prst="rect">
            <a:avLst/>
          </a:prstGeom>
          <a:ln>
            <a:noFill/>
          </a:ln>
          <a:effectLst>
            <a:softEdge rad="112500"/>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349956" y="245127"/>
            <a:ext cx="11842044" cy="1356360"/>
          </a:xfrm>
        </p:spPr>
        <p:txBody>
          <a:bodyPr/>
          <a:lstStyle/>
          <a:p>
            <a:pPr eaLnBrk="1" hangingPunct="1">
              <a:defRPr/>
            </a:pPr>
            <a:r>
              <a:rPr lang="en-US" sz="3200" b="1" dirty="0"/>
              <a:t>Reputations are magnets : they help a company attract resources </a:t>
            </a:r>
            <a:br>
              <a:rPr lang="en-US" sz="3200" b="1" dirty="0"/>
            </a:br>
            <a:r>
              <a:rPr lang="en-US" sz="2000" b="1" dirty="0"/>
              <a:t>(</a:t>
            </a:r>
            <a:r>
              <a:rPr lang="en-US" sz="2000" b="1" dirty="0" err="1"/>
              <a:t>Fombrun</a:t>
            </a:r>
            <a:r>
              <a:rPr lang="en-US" sz="2000" b="1" dirty="0"/>
              <a:t> and Van Riel, 2004)</a:t>
            </a:r>
          </a:p>
        </p:txBody>
      </p:sp>
      <p:pic>
        <p:nvPicPr>
          <p:cNvPr id="53251" name="Picture 4" descr="MCj030381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730059">
            <a:off x="2005013" y="2622550"/>
            <a:ext cx="17002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5"/>
          <p:cNvSpPr txBox="1">
            <a:spLocks noChangeArrowheads="1"/>
          </p:cNvSpPr>
          <p:nvPr/>
        </p:nvSpPr>
        <p:spPr bwMode="auto">
          <a:xfrm>
            <a:off x="1774825" y="3500438"/>
            <a:ext cx="208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1800" b="1"/>
              <a:t>REPUTATION</a:t>
            </a:r>
          </a:p>
        </p:txBody>
      </p:sp>
      <p:sp>
        <p:nvSpPr>
          <p:cNvPr id="53253" name="AutoShape 6"/>
          <p:cNvSpPr>
            <a:spLocks noChangeArrowheads="1"/>
          </p:cNvSpPr>
          <p:nvPr/>
        </p:nvSpPr>
        <p:spPr bwMode="auto">
          <a:xfrm>
            <a:off x="4151313" y="1989138"/>
            <a:ext cx="1943100" cy="576262"/>
          </a:xfrm>
          <a:prstGeom prst="roundRect">
            <a:avLst>
              <a:gd name="adj" fmla="val 16667"/>
            </a:avLst>
          </a:prstGeom>
          <a:solidFill>
            <a:srgbClr val="99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a:t>Employees</a:t>
            </a:r>
          </a:p>
        </p:txBody>
      </p:sp>
      <p:sp>
        <p:nvSpPr>
          <p:cNvPr id="53254" name="AutoShape 7"/>
          <p:cNvSpPr>
            <a:spLocks noChangeArrowheads="1"/>
          </p:cNvSpPr>
          <p:nvPr/>
        </p:nvSpPr>
        <p:spPr bwMode="auto">
          <a:xfrm>
            <a:off x="4151313" y="2708276"/>
            <a:ext cx="1943100" cy="576263"/>
          </a:xfrm>
          <a:prstGeom prst="roundRect">
            <a:avLst>
              <a:gd name="adj" fmla="val 16667"/>
            </a:avLst>
          </a:prstGeom>
          <a:solidFill>
            <a:srgbClr val="99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a:t>Customers</a:t>
            </a:r>
          </a:p>
        </p:txBody>
      </p:sp>
      <p:sp>
        <p:nvSpPr>
          <p:cNvPr id="53255" name="AutoShape 8"/>
          <p:cNvSpPr>
            <a:spLocks noChangeArrowheads="1"/>
          </p:cNvSpPr>
          <p:nvPr/>
        </p:nvSpPr>
        <p:spPr bwMode="auto">
          <a:xfrm>
            <a:off x="4151313" y="3429001"/>
            <a:ext cx="1943100" cy="576263"/>
          </a:xfrm>
          <a:prstGeom prst="roundRect">
            <a:avLst>
              <a:gd name="adj" fmla="val 16667"/>
            </a:avLst>
          </a:prstGeom>
          <a:solidFill>
            <a:srgbClr val="99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a:t>Investors</a:t>
            </a:r>
          </a:p>
        </p:txBody>
      </p:sp>
      <p:sp>
        <p:nvSpPr>
          <p:cNvPr id="53256" name="AutoShape 9"/>
          <p:cNvSpPr>
            <a:spLocks noChangeArrowheads="1"/>
          </p:cNvSpPr>
          <p:nvPr/>
        </p:nvSpPr>
        <p:spPr bwMode="auto">
          <a:xfrm>
            <a:off x="4151313" y="4149726"/>
            <a:ext cx="1943100" cy="576263"/>
          </a:xfrm>
          <a:prstGeom prst="roundRect">
            <a:avLst>
              <a:gd name="adj" fmla="val 16667"/>
            </a:avLst>
          </a:prstGeom>
          <a:solidFill>
            <a:srgbClr val="99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700" b="1"/>
              <a:t>Media Journalists</a:t>
            </a:r>
          </a:p>
        </p:txBody>
      </p:sp>
      <p:sp>
        <p:nvSpPr>
          <p:cNvPr id="53257" name="AutoShape 10"/>
          <p:cNvSpPr>
            <a:spLocks noChangeArrowheads="1"/>
          </p:cNvSpPr>
          <p:nvPr/>
        </p:nvSpPr>
        <p:spPr bwMode="auto">
          <a:xfrm>
            <a:off x="4151313" y="4868863"/>
            <a:ext cx="1943100" cy="576262"/>
          </a:xfrm>
          <a:prstGeom prst="roundRect">
            <a:avLst>
              <a:gd name="adj" fmla="val 16667"/>
            </a:avLst>
          </a:prstGeom>
          <a:solidFill>
            <a:srgbClr val="99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700" b="1"/>
              <a:t>Financial Analysts</a:t>
            </a:r>
          </a:p>
        </p:txBody>
      </p:sp>
      <p:sp>
        <p:nvSpPr>
          <p:cNvPr id="53258" name="AutoShape 11"/>
          <p:cNvSpPr>
            <a:spLocks noChangeArrowheads="1"/>
          </p:cNvSpPr>
          <p:nvPr/>
        </p:nvSpPr>
        <p:spPr bwMode="auto">
          <a:xfrm>
            <a:off x="6600825" y="1989138"/>
            <a:ext cx="3887788" cy="576262"/>
          </a:xfrm>
          <a:prstGeom prst="roundRect">
            <a:avLst>
              <a:gd name="adj" fmla="val 16667"/>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a:t>Make jobs more attractive</a:t>
            </a:r>
          </a:p>
          <a:p>
            <a:pPr algn="ctr" eaLnBrk="1" hangingPunct="1">
              <a:spcBef>
                <a:spcPct val="0"/>
              </a:spcBef>
              <a:buClrTx/>
              <a:buSzTx/>
              <a:buFontTx/>
              <a:buNone/>
            </a:pPr>
            <a:r>
              <a:rPr lang="en-US" altLang="fr-FR" sz="1800" b="1"/>
              <a:t>&amp; motivate hard work</a:t>
            </a:r>
          </a:p>
        </p:txBody>
      </p:sp>
      <p:sp>
        <p:nvSpPr>
          <p:cNvPr id="53259" name="AutoShape 12"/>
          <p:cNvSpPr>
            <a:spLocks noChangeArrowheads="1"/>
          </p:cNvSpPr>
          <p:nvPr/>
        </p:nvSpPr>
        <p:spPr bwMode="auto">
          <a:xfrm>
            <a:off x="6600825" y="2708276"/>
            <a:ext cx="3887788" cy="576263"/>
          </a:xfrm>
          <a:prstGeom prst="roundRect">
            <a:avLst>
              <a:gd name="adj" fmla="val 16667"/>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a:t>Encourages repeat purchase</a:t>
            </a:r>
          </a:p>
          <a:p>
            <a:pPr algn="ctr" eaLnBrk="1" hangingPunct="1">
              <a:spcBef>
                <a:spcPct val="0"/>
              </a:spcBef>
              <a:buClrTx/>
              <a:buSzTx/>
              <a:buFontTx/>
              <a:buNone/>
            </a:pPr>
            <a:r>
              <a:rPr lang="en-US" altLang="fr-FR" sz="1800" b="1"/>
              <a:t>&amp; builds market share</a:t>
            </a:r>
          </a:p>
        </p:txBody>
      </p:sp>
      <p:sp>
        <p:nvSpPr>
          <p:cNvPr id="53260" name="AutoShape 13"/>
          <p:cNvSpPr>
            <a:spLocks noChangeArrowheads="1"/>
          </p:cNvSpPr>
          <p:nvPr/>
        </p:nvSpPr>
        <p:spPr bwMode="auto">
          <a:xfrm>
            <a:off x="6600825" y="3429001"/>
            <a:ext cx="3887788" cy="576263"/>
          </a:xfrm>
          <a:prstGeom prst="roundRect">
            <a:avLst>
              <a:gd name="adj" fmla="val 16667"/>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a:t>Lowers capital costs</a:t>
            </a:r>
          </a:p>
          <a:p>
            <a:pPr algn="ctr" eaLnBrk="1" hangingPunct="1">
              <a:spcBef>
                <a:spcPct val="0"/>
              </a:spcBef>
              <a:buClrTx/>
              <a:buSzTx/>
              <a:buFontTx/>
              <a:buNone/>
            </a:pPr>
            <a:r>
              <a:rPr lang="en-US" altLang="fr-FR" sz="1800" b="1"/>
              <a:t>&amp; attracts next investment</a:t>
            </a:r>
          </a:p>
        </p:txBody>
      </p:sp>
      <p:sp>
        <p:nvSpPr>
          <p:cNvPr id="53261" name="AutoShape 14"/>
          <p:cNvSpPr>
            <a:spLocks noChangeArrowheads="1"/>
          </p:cNvSpPr>
          <p:nvPr/>
        </p:nvSpPr>
        <p:spPr bwMode="auto">
          <a:xfrm>
            <a:off x="6600825" y="4149726"/>
            <a:ext cx="3887788" cy="576263"/>
          </a:xfrm>
          <a:prstGeom prst="roundRect">
            <a:avLst>
              <a:gd name="adj" fmla="val 16667"/>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a:t>Generates more favorable</a:t>
            </a:r>
          </a:p>
          <a:p>
            <a:pPr algn="ctr" eaLnBrk="1" hangingPunct="1">
              <a:spcBef>
                <a:spcPct val="0"/>
              </a:spcBef>
              <a:buClrTx/>
              <a:buSzTx/>
              <a:buFontTx/>
              <a:buNone/>
            </a:pPr>
            <a:r>
              <a:rPr lang="en-US" altLang="fr-FR" sz="1800" b="1"/>
              <a:t>Press coverage</a:t>
            </a:r>
          </a:p>
        </p:txBody>
      </p:sp>
      <p:sp>
        <p:nvSpPr>
          <p:cNvPr id="53262" name="AutoShape 15"/>
          <p:cNvSpPr>
            <a:spLocks noChangeArrowheads="1"/>
          </p:cNvSpPr>
          <p:nvPr/>
        </p:nvSpPr>
        <p:spPr bwMode="auto">
          <a:xfrm>
            <a:off x="6600825" y="4868863"/>
            <a:ext cx="3887788" cy="576262"/>
          </a:xfrm>
          <a:prstGeom prst="roundRect">
            <a:avLst>
              <a:gd name="adj" fmla="val 16667"/>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a:t>Affects content of coverage</a:t>
            </a:r>
          </a:p>
          <a:p>
            <a:pPr algn="ctr" eaLnBrk="1" hangingPunct="1">
              <a:spcBef>
                <a:spcPct val="0"/>
              </a:spcBef>
              <a:buClrTx/>
              <a:buSzTx/>
              <a:buFontTx/>
              <a:buNone/>
            </a:pPr>
            <a:r>
              <a:rPr lang="en-US" altLang="fr-FR" sz="1800" b="1"/>
              <a:t>And recommendations</a:t>
            </a:r>
          </a:p>
        </p:txBody>
      </p:sp>
      <p:sp>
        <p:nvSpPr>
          <p:cNvPr id="53263" name="Line 16"/>
          <p:cNvSpPr>
            <a:spLocks noChangeShapeType="1"/>
          </p:cNvSpPr>
          <p:nvPr/>
        </p:nvSpPr>
        <p:spPr bwMode="auto">
          <a:xfrm flipV="1">
            <a:off x="3000375" y="2276475"/>
            <a:ext cx="1150938" cy="86518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3264" name="Line 17"/>
          <p:cNvSpPr>
            <a:spLocks noChangeShapeType="1"/>
          </p:cNvSpPr>
          <p:nvPr/>
        </p:nvSpPr>
        <p:spPr bwMode="auto">
          <a:xfrm>
            <a:off x="3071813" y="4221163"/>
            <a:ext cx="1008062" cy="8636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3265" name="Line 18"/>
          <p:cNvSpPr>
            <a:spLocks noChangeShapeType="1"/>
          </p:cNvSpPr>
          <p:nvPr/>
        </p:nvSpPr>
        <p:spPr bwMode="auto">
          <a:xfrm flipV="1">
            <a:off x="3863975" y="3068638"/>
            <a:ext cx="21590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3266" name="Line 19"/>
          <p:cNvSpPr>
            <a:spLocks noChangeShapeType="1"/>
          </p:cNvSpPr>
          <p:nvPr/>
        </p:nvSpPr>
        <p:spPr bwMode="auto">
          <a:xfrm>
            <a:off x="3863975" y="4149725"/>
            <a:ext cx="21590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3267" name="Line 20"/>
          <p:cNvSpPr>
            <a:spLocks noChangeShapeType="1"/>
          </p:cNvSpPr>
          <p:nvPr/>
        </p:nvSpPr>
        <p:spPr bwMode="auto">
          <a:xfrm>
            <a:off x="3719513" y="3644900"/>
            <a:ext cx="36036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3268" name="Line 21"/>
          <p:cNvSpPr>
            <a:spLocks noChangeShapeType="1"/>
          </p:cNvSpPr>
          <p:nvPr/>
        </p:nvSpPr>
        <p:spPr bwMode="auto">
          <a:xfrm>
            <a:off x="6096001" y="2276475"/>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3269" name="Line 22"/>
          <p:cNvSpPr>
            <a:spLocks noChangeShapeType="1"/>
          </p:cNvSpPr>
          <p:nvPr/>
        </p:nvSpPr>
        <p:spPr bwMode="auto">
          <a:xfrm>
            <a:off x="6096001" y="2997200"/>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3270" name="Line 23"/>
          <p:cNvSpPr>
            <a:spLocks noChangeShapeType="1"/>
          </p:cNvSpPr>
          <p:nvPr/>
        </p:nvSpPr>
        <p:spPr bwMode="auto">
          <a:xfrm>
            <a:off x="6096001" y="3716338"/>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3271" name="Line 24"/>
          <p:cNvSpPr>
            <a:spLocks noChangeShapeType="1"/>
          </p:cNvSpPr>
          <p:nvPr/>
        </p:nvSpPr>
        <p:spPr bwMode="auto">
          <a:xfrm>
            <a:off x="6096001" y="4437063"/>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3272" name="Line 25"/>
          <p:cNvSpPr>
            <a:spLocks noChangeShapeType="1"/>
          </p:cNvSpPr>
          <p:nvPr/>
        </p:nvSpPr>
        <p:spPr bwMode="auto">
          <a:xfrm>
            <a:off x="6096001" y="5157788"/>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1524000" y="188913"/>
            <a:ext cx="9144000" cy="360362"/>
          </a:xfrm>
        </p:spPr>
        <p:txBody>
          <a:bodyPr>
            <a:normAutofit fontScale="90000"/>
          </a:bodyPr>
          <a:lstStyle/>
          <a:p>
            <a:pPr eaLnBrk="1" hangingPunct="1">
              <a:defRPr/>
            </a:pPr>
            <a:r>
              <a:rPr lang="en-US" sz="2200" b="1"/>
              <a:t>Measure : reputation Quotient (6 dimensions and 20 attributes)</a:t>
            </a:r>
            <a:br>
              <a:rPr lang="en-US" sz="2200" b="1"/>
            </a:br>
            <a:r>
              <a:rPr lang="en-US" sz="2200" b="1"/>
              <a:t>(Fombrun and Van Riel, 2004)</a:t>
            </a:r>
          </a:p>
        </p:txBody>
      </p:sp>
      <p:sp>
        <p:nvSpPr>
          <p:cNvPr id="54275" name="AutoShape 5"/>
          <p:cNvSpPr>
            <a:spLocks noChangeAspect="1" noChangeArrowheads="1"/>
          </p:cNvSpPr>
          <p:nvPr/>
        </p:nvSpPr>
        <p:spPr bwMode="auto">
          <a:xfrm>
            <a:off x="2566988" y="909638"/>
            <a:ext cx="76327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4276" name="Text Box 6"/>
          <p:cNvSpPr txBox="1">
            <a:spLocks noChangeArrowheads="1"/>
          </p:cNvSpPr>
          <p:nvPr/>
        </p:nvSpPr>
        <p:spPr bwMode="auto">
          <a:xfrm>
            <a:off x="5130800" y="3557588"/>
            <a:ext cx="16573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chemeClr val="folHlink"/>
                </a:solidFill>
                <a:latin typeface="Times New Roman" panose="02020603050405020304" pitchFamily="18" charset="0"/>
              </a:rPr>
              <a:t>REPUTATION</a:t>
            </a:r>
            <a:endParaRPr lang="fr-FR" altLang="fr-FR" sz="1600">
              <a:solidFill>
                <a:schemeClr val="folHlink"/>
              </a:solidFill>
              <a:latin typeface="Garamond" panose="02020404030301010803" pitchFamily="18" charset="0"/>
            </a:endParaRPr>
          </a:p>
        </p:txBody>
      </p:sp>
      <p:sp>
        <p:nvSpPr>
          <p:cNvPr id="54277" name="Text Box 7"/>
          <p:cNvSpPr txBox="1">
            <a:spLocks noChangeArrowheads="1"/>
          </p:cNvSpPr>
          <p:nvPr/>
        </p:nvSpPr>
        <p:spPr bwMode="auto">
          <a:xfrm>
            <a:off x="3432176" y="1803400"/>
            <a:ext cx="27146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b="1">
                <a:solidFill>
                  <a:schemeClr val="hlink"/>
                </a:solidFill>
                <a:latin typeface="Times New Roman" panose="02020603050405020304" pitchFamily="18" charset="0"/>
              </a:rPr>
              <a:t>Social Responsibility</a:t>
            </a:r>
          </a:p>
          <a:p>
            <a:pPr eaLnBrk="1" hangingPunct="1">
              <a:spcBef>
                <a:spcPct val="0"/>
              </a:spcBef>
              <a:buClrTx/>
              <a:buSzTx/>
              <a:buFontTx/>
              <a:buNone/>
            </a:pPr>
            <a:r>
              <a:rPr lang="fr-FR" altLang="fr-FR" sz="1400">
                <a:latin typeface="Times New Roman" panose="02020603050405020304" pitchFamily="18" charset="0"/>
              </a:rPr>
              <a:t>Supports Good Causes</a:t>
            </a:r>
          </a:p>
          <a:p>
            <a:pPr eaLnBrk="1" hangingPunct="1">
              <a:spcBef>
                <a:spcPct val="0"/>
              </a:spcBef>
              <a:buClrTx/>
              <a:buSzTx/>
              <a:buFontTx/>
              <a:buNone/>
            </a:pPr>
            <a:r>
              <a:rPr lang="fr-FR" altLang="fr-FR" sz="1400">
                <a:latin typeface="Times New Roman" panose="02020603050405020304" pitchFamily="18" charset="0"/>
              </a:rPr>
              <a:t>Environmental Responsibility</a:t>
            </a:r>
          </a:p>
          <a:p>
            <a:pPr eaLnBrk="1" hangingPunct="1">
              <a:spcBef>
                <a:spcPct val="0"/>
              </a:spcBef>
              <a:buClrTx/>
              <a:buSzTx/>
              <a:buFontTx/>
              <a:buNone/>
            </a:pPr>
            <a:r>
              <a:rPr lang="fr-FR" altLang="fr-FR" sz="1400">
                <a:latin typeface="Times New Roman" panose="02020603050405020304" pitchFamily="18" charset="0"/>
              </a:rPr>
              <a:t>Community Responsibility</a:t>
            </a:r>
            <a:endParaRPr lang="fr-FR" altLang="fr-FR" sz="1800">
              <a:latin typeface="Garamond" panose="02020404030301010803" pitchFamily="18" charset="0"/>
            </a:endParaRPr>
          </a:p>
        </p:txBody>
      </p:sp>
      <p:sp>
        <p:nvSpPr>
          <p:cNvPr id="54278" name="Text Box 8"/>
          <p:cNvSpPr txBox="1">
            <a:spLocks noChangeArrowheads="1"/>
          </p:cNvSpPr>
          <p:nvPr/>
        </p:nvSpPr>
        <p:spPr bwMode="auto">
          <a:xfrm>
            <a:off x="2717801" y="3402013"/>
            <a:ext cx="2111375"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600" b="1">
                <a:solidFill>
                  <a:schemeClr val="hlink"/>
                </a:solidFill>
                <a:latin typeface="Times New Roman" panose="02020603050405020304" pitchFamily="18" charset="0"/>
              </a:rPr>
              <a:t>Vision &amp; Leadership</a:t>
            </a:r>
            <a:r>
              <a:rPr lang="fr-FR" altLang="fr-FR" sz="1400" b="1">
                <a:latin typeface="Times New Roman" panose="02020603050405020304" pitchFamily="18" charset="0"/>
              </a:rPr>
              <a:t> </a:t>
            </a:r>
          </a:p>
          <a:p>
            <a:pPr eaLnBrk="1" hangingPunct="1">
              <a:spcBef>
                <a:spcPct val="0"/>
              </a:spcBef>
              <a:buClrTx/>
              <a:buSzTx/>
              <a:buFontTx/>
              <a:buNone/>
            </a:pPr>
            <a:r>
              <a:rPr lang="fr-FR" altLang="fr-FR" sz="1400">
                <a:latin typeface="Times New Roman" panose="02020603050405020304" pitchFamily="18" charset="0"/>
              </a:rPr>
              <a:t>Market Opportunities</a:t>
            </a:r>
          </a:p>
          <a:p>
            <a:pPr eaLnBrk="1" hangingPunct="1">
              <a:spcBef>
                <a:spcPct val="0"/>
              </a:spcBef>
              <a:buClrTx/>
              <a:buSzTx/>
              <a:buFontTx/>
              <a:buNone/>
            </a:pPr>
            <a:r>
              <a:rPr lang="fr-FR" altLang="fr-FR" sz="1400">
                <a:latin typeface="Times New Roman" panose="02020603050405020304" pitchFamily="18" charset="0"/>
              </a:rPr>
              <a:t>Excellent Leadership</a:t>
            </a:r>
          </a:p>
          <a:p>
            <a:pPr eaLnBrk="1" hangingPunct="1">
              <a:spcBef>
                <a:spcPct val="0"/>
              </a:spcBef>
              <a:buClrTx/>
              <a:buSzTx/>
              <a:buFontTx/>
              <a:buNone/>
            </a:pPr>
            <a:r>
              <a:rPr lang="fr-FR" altLang="fr-FR" sz="1400">
                <a:latin typeface="Times New Roman" panose="02020603050405020304" pitchFamily="18" charset="0"/>
              </a:rPr>
              <a:t>Clear Vision for the future</a:t>
            </a:r>
            <a:endParaRPr lang="fr-FR" altLang="fr-FR" sz="1400">
              <a:latin typeface="Garamond" panose="02020404030301010803" pitchFamily="18" charset="0"/>
            </a:endParaRPr>
          </a:p>
        </p:txBody>
      </p:sp>
      <p:sp>
        <p:nvSpPr>
          <p:cNvPr id="54279" name="Text Box 9"/>
          <p:cNvSpPr txBox="1">
            <a:spLocks noChangeArrowheads="1"/>
          </p:cNvSpPr>
          <p:nvPr/>
        </p:nvSpPr>
        <p:spPr bwMode="auto">
          <a:xfrm>
            <a:off x="3432175" y="4776789"/>
            <a:ext cx="2713038"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600" b="1">
                <a:solidFill>
                  <a:schemeClr val="hlink"/>
                </a:solidFill>
                <a:latin typeface="Times New Roman" panose="02020603050405020304" pitchFamily="18" charset="0"/>
              </a:rPr>
              <a:t>Financial Performance</a:t>
            </a:r>
          </a:p>
          <a:p>
            <a:pPr eaLnBrk="1" hangingPunct="1">
              <a:spcBef>
                <a:spcPct val="0"/>
              </a:spcBef>
              <a:buClrTx/>
              <a:buSzTx/>
              <a:buFontTx/>
              <a:buNone/>
            </a:pPr>
            <a:r>
              <a:rPr lang="fr-FR" altLang="fr-FR" sz="1400">
                <a:latin typeface="Times New Roman" panose="02020603050405020304" pitchFamily="18" charset="0"/>
              </a:rPr>
              <a:t>Record of profitability</a:t>
            </a:r>
          </a:p>
          <a:p>
            <a:pPr eaLnBrk="1" hangingPunct="1">
              <a:spcBef>
                <a:spcPct val="0"/>
              </a:spcBef>
              <a:buClrTx/>
              <a:buSzTx/>
              <a:buFontTx/>
              <a:buNone/>
            </a:pPr>
            <a:r>
              <a:rPr lang="fr-FR" altLang="fr-FR" sz="1400">
                <a:latin typeface="Times New Roman" panose="02020603050405020304" pitchFamily="18" charset="0"/>
              </a:rPr>
              <a:t>Low Risk investment</a:t>
            </a:r>
          </a:p>
          <a:p>
            <a:pPr eaLnBrk="1" hangingPunct="1">
              <a:spcBef>
                <a:spcPct val="0"/>
              </a:spcBef>
              <a:buClrTx/>
              <a:buSzTx/>
              <a:buFontTx/>
              <a:buNone/>
            </a:pPr>
            <a:r>
              <a:rPr lang="fr-FR" altLang="fr-FR" sz="1400">
                <a:latin typeface="Times New Roman" panose="02020603050405020304" pitchFamily="18" charset="0"/>
              </a:rPr>
              <a:t>Growth Prospects</a:t>
            </a:r>
          </a:p>
          <a:p>
            <a:pPr eaLnBrk="1" hangingPunct="1">
              <a:spcBef>
                <a:spcPct val="0"/>
              </a:spcBef>
              <a:buClrTx/>
              <a:buSzTx/>
              <a:buFontTx/>
              <a:buNone/>
            </a:pPr>
            <a:r>
              <a:rPr lang="fr-FR" altLang="fr-FR" sz="1400">
                <a:latin typeface="Times New Roman" panose="02020603050405020304" pitchFamily="18" charset="0"/>
              </a:rPr>
              <a:t>     Outperforms Competitors</a:t>
            </a:r>
            <a:endParaRPr lang="fr-FR" altLang="fr-FR" sz="1400">
              <a:latin typeface="Garamond" panose="02020404030301010803" pitchFamily="18" charset="0"/>
            </a:endParaRPr>
          </a:p>
        </p:txBody>
      </p:sp>
      <p:sp>
        <p:nvSpPr>
          <p:cNvPr id="54280" name="Text Box 10"/>
          <p:cNvSpPr txBox="1">
            <a:spLocks noChangeArrowheads="1"/>
          </p:cNvSpPr>
          <p:nvPr/>
        </p:nvSpPr>
        <p:spPr bwMode="auto">
          <a:xfrm>
            <a:off x="6035675" y="4800601"/>
            <a:ext cx="2260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600" b="1">
                <a:solidFill>
                  <a:schemeClr val="hlink"/>
                </a:solidFill>
                <a:latin typeface="Times New Roman" panose="02020603050405020304" pitchFamily="18" charset="0"/>
              </a:rPr>
              <a:t>Workplace Environment</a:t>
            </a:r>
          </a:p>
          <a:p>
            <a:pPr eaLnBrk="1" hangingPunct="1">
              <a:spcBef>
                <a:spcPct val="0"/>
              </a:spcBef>
              <a:buClrTx/>
              <a:buSzTx/>
              <a:buFontTx/>
              <a:buNone/>
            </a:pPr>
            <a:r>
              <a:rPr lang="fr-FR" altLang="fr-FR" sz="1400">
                <a:latin typeface="Times New Roman" panose="02020603050405020304" pitchFamily="18" charset="0"/>
              </a:rPr>
              <a:t>Good Place to work</a:t>
            </a:r>
          </a:p>
          <a:p>
            <a:pPr eaLnBrk="1" hangingPunct="1">
              <a:spcBef>
                <a:spcPct val="0"/>
              </a:spcBef>
              <a:buClrTx/>
              <a:buSzTx/>
              <a:buFontTx/>
              <a:buNone/>
            </a:pPr>
            <a:r>
              <a:rPr lang="fr-FR" altLang="fr-FR" sz="1400">
                <a:latin typeface="Times New Roman" panose="02020603050405020304" pitchFamily="18" charset="0"/>
              </a:rPr>
              <a:t>Good employees</a:t>
            </a:r>
          </a:p>
          <a:p>
            <a:pPr eaLnBrk="1" hangingPunct="1">
              <a:spcBef>
                <a:spcPct val="0"/>
              </a:spcBef>
              <a:buClrTx/>
              <a:buSzTx/>
              <a:buFontTx/>
              <a:buNone/>
            </a:pPr>
            <a:r>
              <a:rPr lang="fr-FR" altLang="fr-FR" sz="1400">
                <a:latin typeface="Times New Roman" panose="02020603050405020304" pitchFamily="18" charset="0"/>
              </a:rPr>
              <a:t>Rewards Employees Fairly</a:t>
            </a:r>
            <a:r>
              <a:rPr lang="fr-FR" altLang="fr-FR" sz="1400" b="1">
                <a:latin typeface="Times New Roman" panose="02020603050405020304" pitchFamily="18" charset="0"/>
              </a:rPr>
              <a:t> </a:t>
            </a:r>
            <a:endParaRPr lang="fr-FR" altLang="fr-FR" sz="1400">
              <a:latin typeface="Garamond" panose="02020404030301010803" pitchFamily="18" charset="0"/>
            </a:endParaRPr>
          </a:p>
        </p:txBody>
      </p:sp>
      <p:sp>
        <p:nvSpPr>
          <p:cNvPr id="54281" name="Text Box 11"/>
          <p:cNvSpPr txBox="1">
            <a:spLocks noChangeArrowheads="1"/>
          </p:cNvSpPr>
          <p:nvPr/>
        </p:nvSpPr>
        <p:spPr bwMode="auto">
          <a:xfrm>
            <a:off x="6959600" y="3289301"/>
            <a:ext cx="25209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600" b="1">
                <a:solidFill>
                  <a:schemeClr val="hlink"/>
                </a:solidFill>
                <a:latin typeface="Times New Roman" panose="02020603050405020304" pitchFamily="18" charset="0"/>
              </a:rPr>
              <a:t>Products &amp; Services</a:t>
            </a:r>
          </a:p>
          <a:p>
            <a:pPr eaLnBrk="1" hangingPunct="1">
              <a:spcBef>
                <a:spcPct val="0"/>
              </a:spcBef>
              <a:buClrTx/>
              <a:buSzTx/>
              <a:buFontTx/>
              <a:buNone/>
            </a:pPr>
            <a:r>
              <a:rPr lang="fr-FR" altLang="fr-FR" sz="1400">
                <a:latin typeface="Times New Roman" panose="02020603050405020304" pitchFamily="18" charset="0"/>
              </a:rPr>
              <a:t>High Quality</a:t>
            </a:r>
          </a:p>
          <a:p>
            <a:pPr eaLnBrk="1" hangingPunct="1">
              <a:spcBef>
                <a:spcPct val="0"/>
              </a:spcBef>
              <a:buClrTx/>
              <a:buSzTx/>
              <a:buFontTx/>
              <a:buNone/>
            </a:pPr>
            <a:r>
              <a:rPr lang="fr-FR" altLang="fr-FR" sz="1400">
                <a:latin typeface="Times New Roman" panose="02020603050405020304" pitchFamily="18" charset="0"/>
              </a:rPr>
              <a:t>Innovative</a:t>
            </a:r>
          </a:p>
          <a:p>
            <a:pPr eaLnBrk="1" hangingPunct="1">
              <a:spcBef>
                <a:spcPct val="0"/>
              </a:spcBef>
              <a:buClrTx/>
              <a:buSzTx/>
              <a:buFontTx/>
              <a:buNone/>
            </a:pPr>
            <a:r>
              <a:rPr lang="fr-FR" altLang="fr-FR" sz="1400">
                <a:latin typeface="Times New Roman" panose="02020603050405020304" pitchFamily="18" charset="0"/>
              </a:rPr>
              <a:t>Value for money</a:t>
            </a:r>
          </a:p>
          <a:p>
            <a:pPr eaLnBrk="1" hangingPunct="1">
              <a:spcBef>
                <a:spcPct val="0"/>
              </a:spcBef>
              <a:buClrTx/>
              <a:buSzTx/>
              <a:buFontTx/>
              <a:buNone/>
            </a:pPr>
            <a:r>
              <a:rPr lang="fr-FR" altLang="fr-FR" sz="1400">
                <a:latin typeface="Times New Roman" panose="02020603050405020304" pitchFamily="18" charset="0"/>
              </a:rPr>
              <a:t>Stands Behind</a:t>
            </a:r>
          </a:p>
          <a:p>
            <a:pPr eaLnBrk="1" hangingPunct="1">
              <a:spcBef>
                <a:spcPct val="0"/>
              </a:spcBef>
              <a:buClrTx/>
              <a:buSzTx/>
              <a:buFontTx/>
              <a:buNone/>
            </a:pPr>
            <a:r>
              <a:rPr lang="fr-FR" altLang="fr-FR" sz="1000">
                <a:latin typeface="Times New Roman" panose="02020603050405020304" pitchFamily="18" charset="0"/>
              </a:rPr>
              <a:t> </a:t>
            </a:r>
            <a:endParaRPr lang="fr-FR" altLang="fr-FR" sz="1800">
              <a:latin typeface="Garamond" panose="02020404030301010803" pitchFamily="18" charset="0"/>
            </a:endParaRPr>
          </a:p>
        </p:txBody>
      </p:sp>
      <p:sp>
        <p:nvSpPr>
          <p:cNvPr id="54282" name="Text Box 12"/>
          <p:cNvSpPr txBox="1">
            <a:spLocks noChangeArrowheads="1"/>
          </p:cNvSpPr>
          <p:nvPr/>
        </p:nvSpPr>
        <p:spPr bwMode="auto">
          <a:xfrm>
            <a:off x="6167439" y="1878014"/>
            <a:ext cx="2713037"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600" b="1">
                <a:solidFill>
                  <a:schemeClr val="hlink"/>
                </a:solidFill>
                <a:latin typeface="Times New Roman" panose="02020603050405020304" pitchFamily="18" charset="0"/>
              </a:rPr>
              <a:t>Emotional Appeal</a:t>
            </a:r>
          </a:p>
          <a:p>
            <a:pPr eaLnBrk="1" hangingPunct="1">
              <a:spcBef>
                <a:spcPct val="0"/>
              </a:spcBef>
              <a:buClrTx/>
              <a:buSzTx/>
              <a:buFontTx/>
              <a:buNone/>
            </a:pPr>
            <a:r>
              <a:rPr lang="fr-FR" altLang="fr-FR" sz="1400">
                <a:latin typeface="Times New Roman" panose="02020603050405020304" pitchFamily="18" charset="0"/>
              </a:rPr>
              <a:t>Feel good about</a:t>
            </a:r>
          </a:p>
          <a:p>
            <a:pPr eaLnBrk="1" hangingPunct="1">
              <a:spcBef>
                <a:spcPct val="0"/>
              </a:spcBef>
              <a:buClrTx/>
              <a:buSzTx/>
              <a:buFontTx/>
              <a:buNone/>
            </a:pPr>
            <a:r>
              <a:rPr lang="fr-FR" altLang="fr-FR" sz="1400">
                <a:latin typeface="Times New Roman" panose="02020603050405020304" pitchFamily="18" charset="0"/>
              </a:rPr>
              <a:t>Admire and Respect</a:t>
            </a:r>
          </a:p>
          <a:p>
            <a:pPr eaLnBrk="1" hangingPunct="1">
              <a:spcBef>
                <a:spcPct val="0"/>
              </a:spcBef>
              <a:buClrTx/>
              <a:buSzTx/>
              <a:buFontTx/>
              <a:buNone/>
            </a:pPr>
            <a:r>
              <a:rPr lang="fr-FR" altLang="fr-FR" sz="1400">
                <a:latin typeface="Times New Roman" panose="02020603050405020304" pitchFamily="18" charset="0"/>
              </a:rPr>
              <a:t>Trust</a:t>
            </a:r>
            <a:endParaRPr lang="fr-FR" altLang="fr-FR" sz="1400">
              <a:latin typeface="Garamond" panose="02020404030301010803" pitchFamily="18" charset="0"/>
            </a:endParaRPr>
          </a:p>
        </p:txBody>
      </p:sp>
      <p:sp>
        <p:nvSpPr>
          <p:cNvPr id="54283" name="Oval 13"/>
          <p:cNvSpPr>
            <a:spLocks noChangeArrowheads="1"/>
          </p:cNvSpPr>
          <p:nvPr/>
        </p:nvSpPr>
        <p:spPr bwMode="auto">
          <a:xfrm>
            <a:off x="2566989" y="836614"/>
            <a:ext cx="6784975" cy="5832475"/>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4284" name="Oval 14"/>
          <p:cNvSpPr>
            <a:spLocks noChangeArrowheads="1"/>
          </p:cNvSpPr>
          <p:nvPr/>
        </p:nvSpPr>
        <p:spPr bwMode="auto">
          <a:xfrm>
            <a:off x="4979989" y="3402013"/>
            <a:ext cx="1958975" cy="622300"/>
          </a:xfrm>
          <a:prstGeom prst="ellipse">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4285" name="Line 15"/>
          <p:cNvSpPr>
            <a:spLocks noChangeShapeType="1"/>
          </p:cNvSpPr>
          <p:nvPr/>
        </p:nvSpPr>
        <p:spPr bwMode="auto">
          <a:xfrm flipH="1" flipV="1">
            <a:off x="2711450" y="2844800"/>
            <a:ext cx="2419350" cy="71278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286" name="Line 16"/>
          <p:cNvSpPr>
            <a:spLocks noChangeShapeType="1"/>
          </p:cNvSpPr>
          <p:nvPr/>
        </p:nvSpPr>
        <p:spPr bwMode="auto">
          <a:xfrm flipV="1">
            <a:off x="5884864" y="836613"/>
            <a:ext cx="282575" cy="25654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287" name="Line 17"/>
          <p:cNvSpPr>
            <a:spLocks noChangeShapeType="1"/>
          </p:cNvSpPr>
          <p:nvPr/>
        </p:nvSpPr>
        <p:spPr bwMode="auto">
          <a:xfrm flipV="1">
            <a:off x="6788151" y="2155826"/>
            <a:ext cx="1960563" cy="1401763"/>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288" name="Line 18"/>
          <p:cNvSpPr>
            <a:spLocks noChangeShapeType="1"/>
          </p:cNvSpPr>
          <p:nvPr/>
        </p:nvSpPr>
        <p:spPr bwMode="auto">
          <a:xfrm>
            <a:off x="6335713" y="4024314"/>
            <a:ext cx="2413000" cy="139858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289" name="Line 19"/>
          <p:cNvSpPr>
            <a:spLocks noChangeShapeType="1"/>
          </p:cNvSpPr>
          <p:nvPr/>
        </p:nvSpPr>
        <p:spPr bwMode="auto">
          <a:xfrm>
            <a:off x="5884863" y="4024314"/>
            <a:ext cx="150812" cy="264477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290" name="Line 20"/>
          <p:cNvSpPr>
            <a:spLocks noChangeShapeType="1"/>
          </p:cNvSpPr>
          <p:nvPr/>
        </p:nvSpPr>
        <p:spPr bwMode="auto">
          <a:xfrm flipH="1">
            <a:off x="3000376" y="4024314"/>
            <a:ext cx="2582863" cy="105092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291" name="Text Box 21"/>
          <p:cNvSpPr txBox="1">
            <a:spLocks noChangeArrowheads="1"/>
          </p:cNvSpPr>
          <p:nvPr/>
        </p:nvSpPr>
        <p:spPr bwMode="auto">
          <a:xfrm>
            <a:off x="8543926" y="765176"/>
            <a:ext cx="21240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fr-FR" sz="1200"/>
              <a:t>7-pt scale</a:t>
            </a:r>
          </a:p>
          <a:p>
            <a:pPr eaLnBrk="1" hangingPunct="1">
              <a:spcBef>
                <a:spcPct val="50000"/>
              </a:spcBef>
              <a:buClrTx/>
              <a:buSzTx/>
              <a:buFontTx/>
              <a:buNone/>
            </a:pPr>
            <a:r>
              <a:rPr lang="en-US" altLang="fr-FR" sz="1200"/>
              <a:t>7 = describes very well</a:t>
            </a:r>
          </a:p>
          <a:p>
            <a:pPr eaLnBrk="1" hangingPunct="1">
              <a:spcBef>
                <a:spcPct val="50000"/>
              </a:spcBef>
              <a:buClrTx/>
              <a:buSzTx/>
              <a:buFontTx/>
              <a:buNone/>
            </a:pPr>
            <a:r>
              <a:rPr lang="en-US" altLang="fr-FR" sz="1200"/>
              <a:t>1=oes not describe well</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AF494FA-3214-407A-A2ED-7402197D0998}"/>
              </a:ext>
            </a:extLst>
          </p:cNvPr>
          <p:cNvPicPr>
            <a:picLocks noChangeAspect="1"/>
          </p:cNvPicPr>
          <p:nvPr/>
        </p:nvPicPr>
        <p:blipFill>
          <a:blip r:embed="rId2"/>
          <a:stretch>
            <a:fillRect/>
          </a:stretch>
        </p:blipFill>
        <p:spPr>
          <a:xfrm>
            <a:off x="6647289" y="478806"/>
            <a:ext cx="5220861" cy="2747822"/>
          </a:xfrm>
          <a:prstGeom prst="rect">
            <a:avLst/>
          </a:prstGeom>
        </p:spPr>
      </p:pic>
      <p:pic>
        <p:nvPicPr>
          <p:cNvPr id="6" name="Image 5">
            <a:extLst>
              <a:ext uri="{FF2B5EF4-FFF2-40B4-BE49-F238E27FC236}">
                <a16:creationId xmlns:a16="http://schemas.microsoft.com/office/drawing/2014/main" id="{5A28B990-7E22-4C35-BD8F-A22D657ADE93}"/>
              </a:ext>
            </a:extLst>
          </p:cNvPr>
          <p:cNvPicPr>
            <a:picLocks noChangeAspect="1"/>
          </p:cNvPicPr>
          <p:nvPr/>
        </p:nvPicPr>
        <p:blipFill>
          <a:blip r:embed="rId3"/>
          <a:stretch>
            <a:fillRect/>
          </a:stretch>
        </p:blipFill>
        <p:spPr>
          <a:xfrm>
            <a:off x="5877072" y="4006772"/>
            <a:ext cx="6314928" cy="2155903"/>
          </a:xfrm>
          <a:prstGeom prst="rect">
            <a:avLst/>
          </a:prstGeom>
        </p:spPr>
      </p:pic>
      <p:pic>
        <p:nvPicPr>
          <p:cNvPr id="8" name="Image 7">
            <a:extLst>
              <a:ext uri="{FF2B5EF4-FFF2-40B4-BE49-F238E27FC236}">
                <a16:creationId xmlns:a16="http://schemas.microsoft.com/office/drawing/2014/main" id="{BEADD71E-3535-4C62-A43A-8B827091781A}"/>
              </a:ext>
            </a:extLst>
          </p:cNvPr>
          <p:cNvPicPr>
            <a:picLocks noChangeAspect="1"/>
          </p:cNvPicPr>
          <p:nvPr/>
        </p:nvPicPr>
        <p:blipFill>
          <a:blip r:embed="rId4"/>
          <a:stretch>
            <a:fillRect/>
          </a:stretch>
        </p:blipFill>
        <p:spPr>
          <a:xfrm>
            <a:off x="105705" y="1800226"/>
            <a:ext cx="5923619" cy="3191854"/>
          </a:xfrm>
          <a:prstGeom prst="rect">
            <a:avLst/>
          </a:prstGeom>
        </p:spPr>
      </p:pic>
    </p:spTree>
    <p:extLst>
      <p:ext uri="{BB962C8B-B14F-4D97-AF65-F5344CB8AC3E}">
        <p14:creationId xmlns:p14="http://schemas.microsoft.com/office/powerpoint/2010/main" val="2592381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36551"/>
            <a:ext cx="9144000"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3714" name="Picture 2" descr="http://i.ytimg.com/vi/epQbfmai_cg/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2420938"/>
            <a:ext cx="50879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6" name="Picture 4" descr="https://www.lesmutuellesdusoleil.fr/Libraries/Images_du_site/logo_rct.sflb.ash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1" y="188913"/>
            <a:ext cx="14398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8" name="Picture 6" descr="http://www.blog-rct.com/wp-content/uploads/2732906932_small_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489" y="2432050"/>
            <a:ext cx="441007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037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3716"/>
                                        </p:tgtEl>
                                        <p:attrNameLst>
                                          <p:attrName>style.visibility</p:attrName>
                                        </p:attrNameLst>
                                      </p:cBhvr>
                                      <p:to>
                                        <p:strVal val="visible"/>
                                      </p:to>
                                    </p:set>
                                    <p:animEffect transition="in" filter="fade">
                                      <p:cBhvr>
                                        <p:cTn id="7" dur="500"/>
                                        <p:tgtEl>
                                          <p:spTgt spid="243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3714"/>
                                        </p:tgtEl>
                                        <p:attrNameLst>
                                          <p:attrName>style.visibility</p:attrName>
                                        </p:attrNameLst>
                                      </p:cBhvr>
                                      <p:to>
                                        <p:strVal val="visible"/>
                                      </p:to>
                                    </p:set>
                                    <p:animEffect transition="in" filter="fade">
                                      <p:cBhvr>
                                        <p:cTn id="12" dur="500"/>
                                        <p:tgtEl>
                                          <p:spTgt spid="2437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43718"/>
                                        </p:tgtEl>
                                        <p:attrNameLst>
                                          <p:attrName>style.visibility</p:attrName>
                                        </p:attrNameLst>
                                      </p:cBhvr>
                                      <p:to>
                                        <p:strVal val="visible"/>
                                      </p:to>
                                    </p:set>
                                    <p:animEffect transition="in" filter="fade">
                                      <p:cBhvr>
                                        <p:cTn id="17" dur="500"/>
                                        <p:tgtEl>
                                          <p:spTgt spid="243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2413"/>
            <a:ext cx="9144000" cy="636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Meet RepTrak">
            <a:hlinkClick r:id="" action="ppaction://media"/>
            <a:extLst>
              <a:ext uri="{FF2B5EF4-FFF2-40B4-BE49-F238E27FC236}">
                <a16:creationId xmlns:a16="http://schemas.microsoft.com/office/drawing/2014/main" id="{CECC5516-6237-A6EF-1747-96389324385D}"/>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36263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981200" y="277813"/>
            <a:ext cx="8229600" cy="342900"/>
          </a:xfrm>
        </p:spPr>
        <p:txBody>
          <a:bodyPr>
            <a:normAutofit fontScale="90000"/>
          </a:bodyPr>
          <a:lstStyle/>
          <a:p>
            <a:pPr eaLnBrk="1" hangingPunct="1">
              <a:defRPr/>
            </a:pPr>
            <a:r>
              <a:rPr lang="en-US" sz="2000" b="1"/>
              <a:t>Transfer in the context of sports organizations</a:t>
            </a:r>
          </a:p>
        </p:txBody>
      </p:sp>
      <p:sp>
        <p:nvSpPr>
          <p:cNvPr id="58371" name="AutoShape 24"/>
          <p:cNvSpPr>
            <a:spLocks noChangeAspect="1" noChangeArrowheads="1"/>
          </p:cNvSpPr>
          <p:nvPr/>
        </p:nvSpPr>
        <p:spPr bwMode="auto">
          <a:xfrm>
            <a:off x="2566988" y="909638"/>
            <a:ext cx="76327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8372" name="Text Box 25"/>
          <p:cNvSpPr txBox="1">
            <a:spLocks noChangeArrowheads="1"/>
          </p:cNvSpPr>
          <p:nvPr/>
        </p:nvSpPr>
        <p:spPr bwMode="auto">
          <a:xfrm>
            <a:off x="5130800" y="3557588"/>
            <a:ext cx="16573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chemeClr val="folHlink"/>
                </a:solidFill>
                <a:latin typeface="Times New Roman" panose="02020603050405020304" pitchFamily="18" charset="0"/>
              </a:rPr>
              <a:t>REPUTATION</a:t>
            </a:r>
            <a:endParaRPr lang="fr-FR" altLang="fr-FR" sz="1600">
              <a:solidFill>
                <a:schemeClr val="folHlink"/>
              </a:solidFill>
              <a:latin typeface="Garamond" panose="02020404030301010803" pitchFamily="18" charset="0"/>
            </a:endParaRPr>
          </a:p>
        </p:txBody>
      </p:sp>
      <p:sp>
        <p:nvSpPr>
          <p:cNvPr id="58373" name="Text Box 26"/>
          <p:cNvSpPr txBox="1">
            <a:spLocks noChangeArrowheads="1"/>
          </p:cNvSpPr>
          <p:nvPr/>
        </p:nvSpPr>
        <p:spPr bwMode="auto">
          <a:xfrm>
            <a:off x="3432176" y="1803400"/>
            <a:ext cx="27146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b="1">
                <a:solidFill>
                  <a:schemeClr val="hlink"/>
                </a:solidFill>
                <a:latin typeface="Times New Roman" panose="02020603050405020304" pitchFamily="18" charset="0"/>
              </a:rPr>
              <a:t>Social Responsibility</a:t>
            </a:r>
          </a:p>
          <a:p>
            <a:pPr eaLnBrk="1" hangingPunct="1">
              <a:spcBef>
                <a:spcPct val="0"/>
              </a:spcBef>
              <a:buClrTx/>
              <a:buSzTx/>
              <a:buFontTx/>
              <a:buNone/>
            </a:pPr>
            <a:r>
              <a:rPr lang="fr-FR" altLang="fr-FR" sz="1400">
                <a:latin typeface="Times New Roman" panose="02020603050405020304" pitchFamily="18" charset="0"/>
              </a:rPr>
              <a:t>Supports Good Causes </a:t>
            </a:r>
            <a:r>
              <a:rPr lang="fr-FR" altLang="fr-FR" sz="1400">
                <a:solidFill>
                  <a:srgbClr val="FF9900"/>
                </a:solidFill>
                <a:latin typeface="Times New Roman" panose="02020603050405020304" pitchFamily="18" charset="0"/>
              </a:rPr>
              <a:t>(Ethic)</a:t>
            </a:r>
          </a:p>
          <a:p>
            <a:pPr eaLnBrk="1" hangingPunct="1">
              <a:spcBef>
                <a:spcPct val="0"/>
              </a:spcBef>
              <a:buClrTx/>
              <a:buSzTx/>
              <a:buFontTx/>
              <a:buNone/>
            </a:pPr>
            <a:r>
              <a:rPr lang="fr-FR" altLang="fr-FR" sz="1400">
                <a:latin typeface="Times New Roman" panose="02020603050405020304" pitchFamily="18" charset="0"/>
              </a:rPr>
              <a:t>Environmental Responsibility</a:t>
            </a:r>
          </a:p>
          <a:p>
            <a:pPr eaLnBrk="1" hangingPunct="1">
              <a:spcBef>
                <a:spcPct val="0"/>
              </a:spcBef>
              <a:buClrTx/>
              <a:buSzTx/>
              <a:buFontTx/>
              <a:buNone/>
            </a:pPr>
            <a:r>
              <a:rPr lang="fr-FR" altLang="fr-FR" sz="1400">
                <a:latin typeface="Times New Roman" panose="02020603050405020304" pitchFamily="18" charset="0"/>
              </a:rPr>
              <a:t>Community Responsibility </a:t>
            </a:r>
          </a:p>
          <a:p>
            <a:pPr eaLnBrk="1" hangingPunct="1">
              <a:spcBef>
                <a:spcPct val="0"/>
              </a:spcBef>
              <a:buClrTx/>
              <a:buSzTx/>
              <a:buFontTx/>
              <a:buNone/>
            </a:pPr>
            <a:r>
              <a:rPr lang="fr-FR" altLang="fr-FR" sz="1400">
                <a:solidFill>
                  <a:srgbClr val="FF9900"/>
                </a:solidFill>
                <a:latin typeface="Times New Roman" panose="02020603050405020304" pitchFamily="18" charset="0"/>
              </a:rPr>
              <a:t>(fans)</a:t>
            </a:r>
            <a:endParaRPr lang="fr-FR" altLang="fr-FR" sz="1800">
              <a:solidFill>
                <a:srgbClr val="FF9900"/>
              </a:solidFill>
              <a:latin typeface="Garamond" panose="02020404030301010803" pitchFamily="18" charset="0"/>
            </a:endParaRPr>
          </a:p>
        </p:txBody>
      </p:sp>
      <p:sp>
        <p:nvSpPr>
          <p:cNvPr id="58374" name="Text Box 27"/>
          <p:cNvSpPr txBox="1">
            <a:spLocks noChangeArrowheads="1"/>
          </p:cNvSpPr>
          <p:nvPr/>
        </p:nvSpPr>
        <p:spPr bwMode="auto">
          <a:xfrm>
            <a:off x="2717801" y="3402013"/>
            <a:ext cx="2111375"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600" b="1">
                <a:solidFill>
                  <a:schemeClr val="hlink"/>
                </a:solidFill>
                <a:latin typeface="Times New Roman" panose="02020603050405020304" pitchFamily="18" charset="0"/>
              </a:rPr>
              <a:t>Vision &amp; Leadership</a:t>
            </a:r>
            <a:r>
              <a:rPr lang="fr-FR" altLang="fr-FR" sz="1400" b="1">
                <a:latin typeface="Times New Roman" panose="02020603050405020304" pitchFamily="18" charset="0"/>
              </a:rPr>
              <a:t> </a:t>
            </a:r>
          </a:p>
          <a:p>
            <a:pPr eaLnBrk="1" hangingPunct="1">
              <a:spcBef>
                <a:spcPct val="0"/>
              </a:spcBef>
              <a:buClrTx/>
              <a:buSzTx/>
              <a:buFontTx/>
              <a:buNone/>
            </a:pPr>
            <a:r>
              <a:rPr lang="fr-FR" altLang="fr-FR" sz="1400">
                <a:latin typeface="Times New Roman" panose="02020603050405020304" pitchFamily="18" charset="0"/>
              </a:rPr>
              <a:t>Market Opportunities</a:t>
            </a:r>
          </a:p>
          <a:p>
            <a:pPr eaLnBrk="1" hangingPunct="1">
              <a:spcBef>
                <a:spcPct val="0"/>
              </a:spcBef>
              <a:buClrTx/>
              <a:buSzTx/>
              <a:buFontTx/>
              <a:buNone/>
            </a:pPr>
            <a:r>
              <a:rPr lang="fr-FR" altLang="fr-FR" sz="1400">
                <a:latin typeface="Times New Roman" panose="02020603050405020304" pitchFamily="18" charset="0"/>
              </a:rPr>
              <a:t>Excellent Leadership</a:t>
            </a:r>
          </a:p>
          <a:p>
            <a:pPr eaLnBrk="1" hangingPunct="1">
              <a:spcBef>
                <a:spcPct val="0"/>
              </a:spcBef>
              <a:buClrTx/>
              <a:buSzTx/>
              <a:buFontTx/>
              <a:buNone/>
            </a:pPr>
            <a:r>
              <a:rPr lang="fr-FR" altLang="fr-FR" sz="1400">
                <a:latin typeface="Times New Roman" panose="02020603050405020304" pitchFamily="18" charset="0"/>
              </a:rPr>
              <a:t>Clear Vision for the future</a:t>
            </a:r>
          </a:p>
          <a:p>
            <a:pPr eaLnBrk="1" hangingPunct="1">
              <a:spcBef>
                <a:spcPct val="0"/>
              </a:spcBef>
              <a:buClrTx/>
              <a:buSzTx/>
              <a:buFontTx/>
              <a:buNone/>
            </a:pPr>
            <a:r>
              <a:rPr lang="fr-FR" altLang="fr-FR" sz="1400">
                <a:solidFill>
                  <a:srgbClr val="FF9900"/>
                </a:solidFill>
                <a:latin typeface="Times New Roman" panose="02020603050405020304" pitchFamily="18" charset="0"/>
              </a:rPr>
              <a:t>CEO celebrity</a:t>
            </a:r>
            <a:endParaRPr lang="fr-FR" altLang="fr-FR" sz="1400">
              <a:solidFill>
                <a:srgbClr val="FF9900"/>
              </a:solidFill>
              <a:latin typeface="Garamond" panose="02020404030301010803" pitchFamily="18" charset="0"/>
            </a:endParaRPr>
          </a:p>
        </p:txBody>
      </p:sp>
      <p:sp>
        <p:nvSpPr>
          <p:cNvPr id="58375" name="Text Box 28"/>
          <p:cNvSpPr txBox="1">
            <a:spLocks noChangeArrowheads="1"/>
          </p:cNvSpPr>
          <p:nvPr/>
        </p:nvSpPr>
        <p:spPr bwMode="auto">
          <a:xfrm>
            <a:off x="3432175" y="4776788"/>
            <a:ext cx="2713038"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600" b="1">
                <a:solidFill>
                  <a:schemeClr val="hlink"/>
                </a:solidFill>
                <a:latin typeface="Times New Roman" panose="02020603050405020304" pitchFamily="18" charset="0"/>
              </a:rPr>
              <a:t>Financial Performance</a:t>
            </a:r>
          </a:p>
          <a:p>
            <a:pPr eaLnBrk="1" hangingPunct="1">
              <a:spcBef>
                <a:spcPct val="0"/>
              </a:spcBef>
              <a:buClrTx/>
              <a:buSzTx/>
              <a:buFontTx/>
              <a:buNone/>
            </a:pPr>
            <a:r>
              <a:rPr lang="fr-FR" altLang="fr-FR" sz="1200">
                <a:latin typeface="Times New Roman" panose="02020603050405020304" pitchFamily="18" charset="0"/>
              </a:rPr>
              <a:t>Record of profitability</a:t>
            </a:r>
          </a:p>
          <a:p>
            <a:pPr eaLnBrk="1" hangingPunct="1">
              <a:spcBef>
                <a:spcPct val="0"/>
              </a:spcBef>
              <a:buClrTx/>
              <a:buSzTx/>
              <a:buFontTx/>
              <a:buNone/>
            </a:pPr>
            <a:r>
              <a:rPr lang="fr-FR" altLang="fr-FR" sz="1200">
                <a:latin typeface="Times New Roman" panose="02020603050405020304" pitchFamily="18" charset="0"/>
              </a:rPr>
              <a:t>Low Risk investment</a:t>
            </a:r>
          </a:p>
          <a:p>
            <a:pPr eaLnBrk="1" hangingPunct="1">
              <a:spcBef>
                <a:spcPct val="0"/>
              </a:spcBef>
              <a:buClrTx/>
              <a:buSzTx/>
              <a:buFontTx/>
              <a:buNone/>
            </a:pPr>
            <a:r>
              <a:rPr lang="fr-FR" altLang="fr-FR" sz="1200">
                <a:latin typeface="Times New Roman" panose="02020603050405020304" pitchFamily="18" charset="0"/>
              </a:rPr>
              <a:t>Growth Prospects</a:t>
            </a:r>
          </a:p>
          <a:p>
            <a:pPr eaLnBrk="1" hangingPunct="1">
              <a:spcBef>
                <a:spcPct val="0"/>
              </a:spcBef>
              <a:buClrTx/>
              <a:buSzTx/>
              <a:buFontTx/>
              <a:buNone/>
            </a:pPr>
            <a:r>
              <a:rPr lang="fr-FR" altLang="fr-FR" sz="1200">
                <a:latin typeface="Times New Roman" panose="02020603050405020304" pitchFamily="18" charset="0"/>
              </a:rPr>
              <a:t>     Outperforms Competitors</a:t>
            </a:r>
          </a:p>
          <a:p>
            <a:pPr eaLnBrk="1" hangingPunct="1">
              <a:spcBef>
                <a:spcPct val="0"/>
              </a:spcBef>
              <a:buClrTx/>
              <a:buSzTx/>
              <a:buFontTx/>
              <a:buNone/>
            </a:pPr>
            <a:r>
              <a:rPr lang="fr-FR" altLang="fr-FR" sz="1200">
                <a:latin typeface="Times New Roman" panose="02020603050405020304" pitchFamily="18" charset="0"/>
              </a:rPr>
              <a:t>           </a:t>
            </a:r>
            <a:r>
              <a:rPr lang="fr-FR" altLang="fr-FR" sz="1200">
                <a:solidFill>
                  <a:srgbClr val="FF9900"/>
                </a:solidFill>
                <a:latin typeface="Times New Roman" panose="02020603050405020304" pitchFamily="18" charset="0"/>
              </a:rPr>
              <a:t>Media returns - </a:t>
            </a:r>
            <a:r>
              <a:rPr lang="fr-FR" altLang="fr-FR" sz="1200">
                <a:solidFill>
                  <a:srgbClr val="FF9900"/>
                </a:solidFill>
              </a:rPr>
              <a:t>affluence</a:t>
            </a:r>
            <a:r>
              <a:rPr lang="fr-FR" altLang="fr-FR" sz="1800">
                <a:solidFill>
                  <a:srgbClr val="FF9900"/>
                </a:solidFill>
              </a:rPr>
              <a:t>             	</a:t>
            </a:r>
            <a:r>
              <a:rPr lang="fr-FR" altLang="fr-FR" sz="1200">
                <a:solidFill>
                  <a:srgbClr val="FF9900"/>
                </a:solidFill>
                <a:latin typeface="Times New Roman" panose="02020603050405020304" pitchFamily="18" charset="0"/>
              </a:rPr>
              <a:t>Stakeholders performance</a:t>
            </a:r>
          </a:p>
        </p:txBody>
      </p:sp>
      <p:sp>
        <p:nvSpPr>
          <p:cNvPr id="58376" name="Text Box 29"/>
          <p:cNvSpPr txBox="1">
            <a:spLocks noChangeArrowheads="1"/>
          </p:cNvSpPr>
          <p:nvPr/>
        </p:nvSpPr>
        <p:spPr bwMode="auto">
          <a:xfrm>
            <a:off x="6035675" y="4800601"/>
            <a:ext cx="2260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600" b="1">
                <a:solidFill>
                  <a:schemeClr val="hlink"/>
                </a:solidFill>
                <a:latin typeface="Times New Roman" panose="02020603050405020304" pitchFamily="18" charset="0"/>
              </a:rPr>
              <a:t>Workplace Environment</a:t>
            </a:r>
          </a:p>
          <a:p>
            <a:pPr eaLnBrk="1" hangingPunct="1">
              <a:spcBef>
                <a:spcPct val="0"/>
              </a:spcBef>
              <a:buClrTx/>
              <a:buSzTx/>
              <a:buFontTx/>
              <a:buNone/>
            </a:pPr>
            <a:r>
              <a:rPr lang="fr-FR" altLang="fr-FR" sz="1400">
                <a:latin typeface="Times New Roman" panose="02020603050405020304" pitchFamily="18" charset="0"/>
              </a:rPr>
              <a:t>Good Place to work</a:t>
            </a:r>
          </a:p>
          <a:p>
            <a:pPr eaLnBrk="1" hangingPunct="1">
              <a:spcBef>
                <a:spcPct val="0"/>
              </a:spcBef>
              <a:buClrTx/>
              <a:buSzTx/>
              <a:buFontTx/>
              <a:buNone/>
            </a:pPr>
            <a:r>
              <a:rPr lang="fr-FR" altLang="fr-FR" sz="1400">
                <a:latin typeface="Times New Roman" panose="02020603050405020304" pitchFamily="18" charset="0"/>
              </a:rPr>
              <a:t>Good employees</a:t>
            </a:r>
          </a:p>
          <a:p>
            <a:pPr eaLnBrk="1" hangingPunct="1">
              <a:spcBef>
                <a:spcPct val="0"/>
              </a:spcBef>
              <a:buClrTx/>
              <a:buSzTx/>
              <a:buFontTx/>
              <a:buNone/>
            </a:pPr>
            <a:r>
              <a:rPr lang="fr-FR" altLang="fr-FR" sz="1400">
                <a:solidFill>
                  <a:srgbClr val="FF9900"/>
                </a:solidFill>
                <a:latin typeface="Times New Roman" panose="02020603050405020304" pitchFamily="18" charset="0"/>
              </a:rPr>
              <a:t>Volunteers management</a:t>
            </a:r>
            <a:endParaRPr lang="fr-FR" altLang="fr-FR" sz="1400">
              <a:latin typeface="Garamond" panose="02020404030301010803" pitchFamily="18" charset="0"/>
            </a:endParaRPr>
          </a:p>
        </p:txBody>
      </p:sp>
      <p:sp>
        <p:nvSpPr>
          <p:cNvPr id="58377" name="Text Box 30"/>
          <p:cNvSpPr txBox="1">
            <a:spLocks noChangeArrowheads="1"/>
          </p:cNvSpPr>
          <p:nvPr/>
        </p:nvSpPr>
        <p:spPr bwMode="auto">
          <a:xfrm>
            <a:off x="6959600" y="3289301"/>
            <a:ext cx="25209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600" b="1">
                <a:solidFill>
                  <a:schemeClr val="hlink"/>
                </a:solidFill>
                <a:latin typeface="Times New Roman" panose="02020603050405020304" pitchFamily="18" charset="0"/>
              </a:rPr>
              <a:t>Products &amp; Services</a:t>
            </a:r>
          </a:p>
          <a:p>
            <a:pPr eaLnBrk="1" hangingPunct="1">
              <a:spcBef>
                <a:spcPct val="0"/>
              </a:spcBef>
              <a:buClrTx/>
              <a:buSzTx/>
              <a:buFontTx/>
              <a:buNone/>
            </a:pPr>
            <a:r>
              <a:rPr lang="fr-FR" altLang="fr-FR" sz="1400">
                <a:latin typeface="Times New Roman" panose="02020603050405020304" pitchFamily="18" charset="0"/>
              </a:rPr>
              <a:t>High Quality </a:t>
            </a:r>
            <a:r>
              <a:rPr lang="fr-FR" altLang="fr-FR" sz="1400">
                <a:solidFill>
                  <a:srgbClr val="FF9900"/>
                </a:solidFill>
                <a:latin typeface="Times New Roman" panose="02020603050405020304" pitchFamily="18" charset="0"/>
              </a:rPr>
              <a:t>of sport show </a:t>
            </a:r>
          </a:p>
          <a:p>
            <a:pPr eaLnBrk="1" hangingPunct="1">
              <a:spcBef>
                <a:spcPct val="0"/>
              </a:spcBef>
              <a:buClrTx/>
              <a:buSzTx/>
              <a:buFontTx/>
              <a:buNone/>
            </a:pPr>
            <a:r>
              <a:rPr lang="fr-FR" altLang="fr-FR" sz="1400">
                <a:solidFill>
                  <a:srgbClr val="FF9900"/>
                </a:solidFill>
                <a:latin typeface="Times New Roman" panose="02020603050405020304" pitchFamily="18" charset="0"/>
              </a:rPr>
              <a:t>&amp; experience</a:t>
            </a:r>
          </a:p>
          <a:p>
            <a:pPr eaLnBrk="1" hangingPunct="1">
              <a:spcBef>
                <a:spcPct val="0"/>
              </a:spcBef>
              <a:buClrTx/>
              <a:buSzTx/>
              <a:buFontTx/>
              <a:buNone/>
            </a:pPr>
            <a:r>
              <a:rPr lang="fr-FR" altLang="fr-FR" sz="1400">
                <a:latin typeface="Times New Roman" panose="02020603050405020304" pitchFamily="18" charset="0"/>
              </a:rPr>
              <a:t>Innovative</a:t>
            </a:r>
          </a:p>
          <a:p>
            <a:pPr eaLnBrk="1" hangingPunct="1">
              <a:spcBef>
                <a:spcPct val="0"/>
              </a:spcBef>
              <a:buClrTx/>
              <a:buSzTx/>
              <a:buFontTx/>
              <a:buNone/>
            </a:pPr>
            <a:r>
              <a:rPr lang="fr-FR" altLang="fr-FR" sz="1400">
                <a:latin typeface="Times New Roman" panose="02020603050405020304" pitchFamily="18" charset="0"/>
              </a:rPr>
              <a:t>Value for money </a:t>
            </a:r>
            <a:r>
              <a:rPr lang="fr-FR" altLang="fr-FR" sz="1400">
                <a:solidFill>
                  <a:srgbClr val="FF9900"/>
                </a:solidFill>
                <a:latin typeface="Times New Roman" panose="02020603050405020304" pitchFamily="18" charset="0"/>
              </a:rPr>
              <a:t>(tickets)</a:t>
            </a:r>
          </a:p>
          <a:p>
            <a:pPr eaLnBrk="1" hangingPunct="1">
              <a:spcBef>
                <a:spcPct val="0"/>
              </a:spcBef>
              <a:buClrTx/>
              <a:buSzTx/>
              <a:buFontTx/>
              <a:buNone/>
            </a:pPr>
            <a:r>
              <a:rPr lang="fr-FR" altLang="fr-FR" sz="1400">
                <a:latin typeface="Times New Roman" panose="02020603050405020304" pitchFamily="18" charset="0"/>
              </a:rPr>
              <a:t>          </a:t>
            </a:r>
            <a:r>
              <a:rPr lang="fr-FR" altLang="fr-FR" sz="1400">
                <a:solidFill>
                  <a:srgbClr val="FF9900"/>
                </a:solidFill>
                <a:latin typeface="Times New Roman" panose="02020603050405020304" pitchFamily="18" charset="0"/>
              </a:rPr>
              <a:t>Hospitality</a:t>
            </a:r>
          </a:p>
          <a:p>
            <a:pPr eaLnBrk="1" hangingPunct="1">
              <a:spcBef>
                <a:spcPct val="0"/>
              </a:spcBef>
              <a:buClrTx/>
              <a:buSzTx/>
              <a:buFontTx/>
              <a:buNone/>
            </a:pPr>
            <a:r>
              <a:rPr lang="fr-FR" altLang="fr-FR" sz="1000">
                <a:latin typeface="Times New Roman" panose="02020603050405020304" pitchFamily="18" charset="0"/>
              </a:rPr>
              <a:t> </a:t>
            </a:r>
            <a:endParaRPr lang="fr-FR" altLang="fr-FR" sz="1800">
              <a:latin typeface="Garamond" panose="02020404030301010803" pitchFamily="18" charset="0"/>
            </a:endParaRPr>
          </a:p>
        </p:txBody>
      </p:sp>
      <p:sp>
        <p:nvSpPr>
          <p:cNvPr id="58378" name="Text Box 31"/>
          <p:cNvSpPr txBox="1">
            <a:spLocks noChangeArrowheads="1"/>
          </p:cNvSpPr>
          <p:nvPr/>
        </p:nvSpPr>
        <p:spPr bwMode="auto">
          <a:xfrm>
            <a:off x="6167439" y="1878014"/>
            <a:ext cx="2713037"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600" b="1">
                <a:solidFill>
                  <a:schemeClr val="hlink"/>
                </a:solidFill>
                <a:latin typeface="Times New Roman" panose="02020603050405020304" pitchFamily="18" charset="0"/>
              </a:rPr>
              <a:t>Emotional Appeal</a:t>
            </a:r>
          </a:p>
          <a:p>
            <a:pPr eaLnBrk="1" hangingPunct="1">
              <a:spcBef>
                <a:spcPct val="0"/>
              </a:spcBef>
              <a:buClrTx/>
              <a:buSzTx/>
              <a:buFontTx/>
              <a:buNone/>
            </a:pPr>
            <a:r>
              <a:rPr lang="fr-FR" altLang="fr-FR" sz="1400">
                <a:latin typeface="Times New Roman" panose="02020603050405020304" pitchFamily="18" charset="0"/>
              </a:rPr>
              <a:t>Admire and Respect </a:t>
            </a:r>
            <a:r>
              <a:rPr lang="fr-FR" altLang="fr-FR" sz="1400">
                <a:solidFill>
                  <a:srgbClr val="FF9900"/>
                </a:solidFill>
                <a:latin typeface="Times New Roman" panose="02020603050405020304" pitchFamily="18" charset="0"/>
              </a:rPr>
              <a:t>sport</a:t>
            </a:r>
          </a:p>
          <a:p>
            <a:pPr eaLnBrk="1" hangingPunct="1">
              <a:spcBef>
                <a:spcPct val="0"/>
              </a:spcBef>
              <a:buClrTx/>
              <a:buSzTx/>
              <a:buFontTx/>
              <a:buNone/>
            </a:pPr>
            <a:r>
              <a:rPr lang="fr-FR" altLang="fr-FR" sz="1400">
                <a:solidFill>
                  <a:srgbClr val="FF9900"/>
                </a:solidFill>
                <a:latin typeface="Times New Roman" panose="02020603050405020304" pitchFamily="18" charset="0"/>
              </a:rPr>
              <a:t>&amp; athletes</a:t>
            </a:r>
          </a:p>
          <a:p>
            <a:pPr eaLnBrk="1" hangingPunct="1">
              <a:spcBef>
                <a:spcPct val="0"/>
              </a:spcBef>
              <a:buClrTx/>
              <a:buSzTx/>
              <a:buFontTx/>
              <a:buNone/>
            </a:pPr>
            <a:r>
              <a:rPr lang="fr-FR" altLang="fr-FR" sz="1400">
                <a:solidFill>
                  <a:srgbClr val="FF9900"/>
                </a:solidFill>
                <a:latin typeface="Times New Roman" panose="02020603050405020304" pitchFamily="18" charset="0"/>
              </a:rPr>
              <a:t>Passion &amp; hedonism</a:t>
            </a:r>
          </a:p>
          <a:p>
            <a:pPr eaLnBrk="1" hangingPunct="1">
              <a:spcBef>
                <a:spcPct val="0"/>
              </a:spcBef>
              <a:buClrTx/>
              <a:buSzTx/>
              <a:buFontTx/>
              <a:buNone/>
            </a:pPr>
            <a:r>
              <a:rPr lang="fr-FR" altLang="fr-FR" sz="1400">
                <a:solidFill>
                  <a:srgbClr val="FF9900"/>
                </a:solidFill>
                <a:latin typeface="Times New Roman" panose="02020603050405020304" pitchFamily="18" charset="0"/>
              </a:rPr>
              <a:t>Comsumer </a:t>
            </a:r>
          </a:p>
          <a:p>
            <a:pPr eaLnBrk="1" hangingPunct="1">
              <a:spcBef>
                <a:spcPct val="0"/>
              </a:spcBef>
              <a:buClrTx/>
              <a:buSzTx/>
              <a:buFontTx/>
              <a:buNone/>
            </a:pPr>
            <a:r>
              <a:rPr lang="fr-FR" altLang="fr-FR" sz="1400">
                <a:solidFill>
                  <a:srgbClr val="FF9900"/>
                </a:solidFill>
                <a:latin typeface="Times New Roman" panose="02020603050405020304" pitchFamily="18" charset="0"/>
              </a:rPr>
              <a:t>experience</a:t>
            </a:r>
            <a:endParaRPr lang="fr-FR" altLang="fr-FR" sz="1400">
              <a:solidFill>
                <a:srgbClr val="FF9900"/>
              </a:solidFill>
              <a:latin typeface="Garamond" panose="02020404030301010803" pitchFamily="18" charset="0"/>
            </a:endParaRPr>
          </a:p>
        </p:txBody>
      </p:sp>
      <p:sp>
        <p:nvSpPr>
          <p:cNvPr id="58379" name="Oval 32"/>
          <p:cNvSpPr>
            <a:spLocks noChangeArrowheads="1"/>
          </p:cNvSpPr>
          <p:nvPr/>
        </p:nvSpPr>
        <p:spPr bwMode="auto">
          <a:xfrm>
            <a:off x="2566989" y="836614"/>
            <a:ext cx="6784975" cy="5832475"/>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8380" name="Oval 33"/>
          <p:cNvSpPr>
            <a:spLocks noChangeArrowheads="1"/>
          </p:cNvSpPr>
          <p:nvPr/>
        </p:nvSpPr>
        <p:spPr bwMode="auto">
          <a:xfrm>
            <a:off x="4979989" y="3402013"/>
            <a:ext cx="1958975" cy="622300"/>
          </a:xfrm>
          <a:prstGeom prst="ellipse">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8381" name="Line 34"/>
          <p:cNvSpPr>
            <a:spLocks noChangeShapeType="1"/>
          </p:cNvSpPr>
          <p:nvPr/>
        </p:nvSpPr>
        <p:spPr bwMode="auto">
          <a:xfrm flipH="1" flipV="1">
            <a:off x="2711450" y="2844800"/>
            <a:ext cx="2419350" cy="71278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382" name="Line 35"/>
          <p:cNvSpPr>
            <a:spLocks noChangeShapeType="1"/>
          </p:cNvSpPr>
          <p:nvPr/>
        </p:nvSpPr>
        <p:spPr bwMode="auto">
          <a:xfrm flipV="1">
            <a:off x="5884864" y="836613"/>
            <a:ext cx="282575" cy="25654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383" name="Line 36"/>
          <p:cNvSpPr>
            <a:spLocks noChangeShapeType="1"/>
          </p:cNvSpPr>
          <p:nvPr/>
        </p:nvSpPr>
        <p:spPr bwMode="auto">
          <a:xfrm flipV="1">
            <a:off x="6788151" y="2155826"/>
            <a:ext cx="1960563" cy="1401763"/>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384" name="Line 37"/>
          <p:cNvSpPr>
            <a:spLocks noChangeShapeType="1"/>
          </p:cNvSpPr>
          <p:nvPr/>
        </p:nvSpPr>
        <p:spPr bwMode="auto">
          <a:xfrm>
            <a:off x="6335713" y="4024314"/>
            <a:ext cx="2413000" cy="139858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385" name="Line 38"/>
          <p:cNvSpPr>
            <a:spLocks noChangeShapeType="1"/>
          </p:cNvSpPr>
          <p:nvPr/>
        </p:nvSpPr>
        <p:spPr bwMode="auto">
          <a:xfrm>
            <a:off x="5884863" y="4024314"/>
            <a:ext cx="150812" cy="264477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386" name="Line 39"/>
          <p:cNvSpPr>
            <a:spLocks noChangeShapeType="1"/>
          </p:cNvSpPr>
          <p:nvPr/>
        </p:nvSpPr>
        <p:spPr bwMode="auto">
          <a:xfrm flipH="1">
            <a:off x="3000376" y="4024314"/>
            <a:ext cx="2582863" cy="105092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387" name="Text Box 40"/>
          <p:cNvSpPr txBox="1">
            <a:spLocks noChangeArrowheads="1"/>
          </p:cNvSpPr>
          <p:nvPr/>
        </p:nvSpPr>
        <p:spPr bwMode="auto">
          <a:xfrm>
            <a:off x="8543926" y="765176"/>
            <a:ext cx="21240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fr-FR" sz="1200"/>
              <a:t>7-pt scale</a:t>
            </a:r>
          </a:p>
          <a:p>
            <a:pPr eaLnBrk="1" hangingPunct="1">
              <a:spcBef>
                <a:spcPct val="50000"/>
              </a:spcBef>
              <a:buClrTx/>
              <a:buSzTx/>
              <a:buFontTx/>
              <a:buNone/>
            </a:pPr>
            <a:r>
              <a:rPr lang="en-US" altLang="fr-FR" sz="1200"/>
              <a:t>7 = describes very well</a:t>
            </a:r>
          </a:p>
          <a:p>
            <a:pPr eaLnBrk="1" hangingPunct="1">
              <a:spcBef>
                <a:spcPct val="50000"/>
              </a:spcBef>
              <a:buClrTx/>
              <a:buSzTx/>
              <a:buFontTx/>
              <a:buNone/>
            </a:pPr>
            <a:r>
              <a:rPr lang="en-US" altLang="fr-FR" sz="1200"/>
              <a:t>1=oes not describe well</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9394" name="Picture 2" descr="news_affiche_t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88913"/>
            <a:ext cx="2322512"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descr="17-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1341438"/>
            <a:ext cx="264160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affich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4" y="3500438"/>
            <a:ext cx="22383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logo_tou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7776" y="1"/>
            <a:ext cx="18002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6" descr="©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8888" y="1989139"/>
            <a:ext cx="2735262"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60418" name="Object 2"/>
          <p:cNvGraphicFramePr>
            <a:graphicFrameLocks noChangeAspect="1"/>
          </p:cNvGraphicFramePr>
          <p:nvPr>
            <p:extLst>
              <p:ext uri="{D42A27DB-BD31-4B8C-83A1-F6EECF244321}">
                <p14:modId xmlns:p14="http://schemas.microsoft.com/office/powerpoint/2010/main" val="3009955663"/>
              </p:ext>
            </p:extLst>
          </p:nvPr>
        </p:nvGraphicFramePr>
        <p:xfrm>
          <a:off x="1106310" y="7901"/>
          <a:ext cx="10171289" cy="6850099"/>
        </p:xfrm>
        <a:graphic>
          <a:graphicData uri="http://schemas.openxmlformats.org/presentationml/2006/ole">
            <mc:AlternateContent xmlns:mc="http://schemas.openxmlformats.org/markup-compatibility/2006">
              <mc:Choice xmlns:v="urn:schemas-microsoft-com:vml" Requires="v">
                <p:oleObj name="Image" r:id="rId2" imgW="4939683" imgH="3326984" progId="Photoshop.Image.8">
                  <p:embed/>
                </p:oleObj>
              </mc:Choice>
              <mc:Fallback>
                <p:oleObj name="Image" r:id="rId2" imgW="4939683" imgH="3326984" progId="Photoshop.Image.8">
                  <p:embed/>
                  <p:pic>
                    <p:nvPicPr>
                      <p:cNvPr id="6041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310" y="7901"/>
                        <a:ext cx="10171289" cy="6850099"/>
                      </a:xfrm>
                      <a:prstGeom prst="rect">
                        <a:avLst/>
                      </a:prstGeom>
                      <a:noFill/>
                      <a:ln>
                        <a:noFill/>
                      </a:ln>
                      <a:effectLst/>
                    </p:spPr>
                  </p:pic>
                </p:oleObj>
              </mc:Fallback>
            </mc:AlternateContent>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42" name="Picture 2" descr="affiche_tour_de_france_20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960" y="404812"/>
            <a:ext cx="4537075"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descr="tdf2011_affi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967" y="485423"/>
            <a:ext cx="40830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TDF12_AF_40x60_VISU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939" y="188914"/>
            <a:ext cx="432117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25" y="163514"/>
            <a:ext cx="4368800" cy="650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349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6276" y="0"/>
            <a:ext cx="5705475"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6382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465" y="121513"/>
            <a:ext cx="10114845" cy="6736487"/>
          </a:xfrm>
          <a:prstGeom prst="rect">
            <a:avLst/>
          </a:prstGeom>
        </p:spPr>
      </p:pic>
    </p:spTree>
    <p:extLst>
      <p:ext uri="{BB962C8B-B14F-4D97-AF65-F5344CB8AC3E}">
        <p14:creationId xmlns:p14="http://schemas.microsoft.com/office/powerpoint/2010/main" val="40990213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3" y="0"/>
            <a:ext cx="9975273" cy="6858000"/>
          </a:xfrm>
          <a:prstGeom prst="rect">
            <a:avLst/>
          </a:prstGeom>
        </p:spPr>
      </p:pic>
    </p:spTree>
    <p:extLst>
      <p:ext uri="{BB962C8B-B14F-4D97-AF65-F5344CB8AC3E}">
        <p14:creationId xmlns:p14="http://schemas.microsoft.com/office/powerpoint/2010/main" val="185500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1"/>
            <a:ext cx="6769100" cy="663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60724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318" y="-1"/>
            <a:ext cx="457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0852" y="0"/>
            <a:ext cx="4958862" cy="6858000"/>
          </a:xfrm>
          <a:prstGeom prst="rect">
            <a:avLst/>
          </a:prstGeom>
        </p:spPr>
      </p:pic>
    </p:spTree>
    <p:extLst>
      <p:ext uri="{BB962C8B-B14F-4D97-AF65-F5344CB8AC3E}">
        <p14:creationId xmlns:p14="http://schemas.microsoft.com/office/powerpoint/2010/main" val="30533893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our de France 2020 : notre présentation du parcours de la 107e édition">
            <a:extLst>
              <a:ext uri="{FF2B5EF4-FFF2-40B4-BE49-F238E27FC236}">
                <a16:creationId xmlns:a16="http://schemas.microsoft.com/office/drawing/2014/main" id="{E9AE18F9-1B94-48D7-941E-1B9DC1A8C97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1066799"/>
            <a:ext cx="12192000" cy="5364481"/>
          </a:xfrm>
          <a:prstGeom prst="rect">
            <a:avLst/>
          </a:prstGeom>
          <a:solidFill>
            <a:srgbClr val="FFFFFF"/>
          </a:solidFill>
        </p:spPr>
      </p:pic>
    </p:spTree>
    <p:extLst>
      <p:ext uri="{BB962C8B-B14F-4D97-AF65-F5344CB8AC3E}">
        <p14:creationId xmlns:p14="http://schemas.microsoft.com/office/powerpoint/2010/main" val="25742366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Les créatrices de l'affiche du Tour de France 2021 sont des jumelles  bretonnes - autres - cyclisme | newsouest.fr">
            <a:extLst>
              <a:ext uri="{FF2B5EF4-FFF2-40B4-BE49-F238E27FC236}">
                <a16:creationId xmlns:a16="http://schemas.microsoft.com/office/drawing/2014/main" id="{E75E0484-FF19-E039-79B6-35A70DABFA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3036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a:extLst>
              <a:ext uri="{FF2B5EF4-FFF2-40B4-BE49-F238E27FC236}">
                <a16:creationId xmlns:a16="http://schemas.microsoft.com/office/drawing/2014/main" id="{9A9932C2-6C90-66C2-BBBC-66D336CF4073}"/>
              </a:ext>
            </a:extLst>
          </p:cNvPr>
          <p:cNvPicPr>
            <a:picLocks noChangeAspect="1"/>
          </p:cNvPicPr>
          <p:nvPr/>
        </p:nvPicPr>
        <p:blipFill rotWithShape="1">
          <a:blip r:embed="rId2"/>
          <a:srcRect t="10017"/>
          <a:stretch/>
        </p:blipFill>
        <p:spPr>
          <a:xfrm>
            <a:off x="20" y="1282"/>
            <a:ext cx="12191980" cy="6856718"/>
          </a:xfrm>
          <a:prstGeom prst="rect">
            <a:avLst/>
          </a:prstGeom>
        </p:spPr>
      </p:pic>
    </p:spTree>
    <p:extLst>
      <p:ext uri="{BB962C8B-B14F-4D97-AF65-F5344CB8AC3E}">
        <p14:creationId xmlns:p14="http://schemas.microsoft.com/office/powerpoint/2010/main" val="20888113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oster Tour de France 2023">
            <a:extLst>
              <a:ext uri="{FF2B5EF4-FFF2-40B4-BE49-F238E27FC236}">
                <a16:creationId xmlns:a16="http://schemas.microsoft.com/office/drawing/2014/main" id="{4750F7C0-1DC0-DFC2-7974-436F8CD94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314" y="877077"/>
            <a:ext cx="3721650" cy="49545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écouvrez l'affiche du Tour de France 2024 qui met à l'honneur Nice et  l'Italie - Nice-Matin">
            <a:extLst>
              <a:ext uri="{FF2B5EF4-FFF2-40B4-BE49-F238E27FC236}">
                <a16:creationId xmlns:a16="http://schemas.microsoft.com/office/drawing/2014/main" id="{4E4B0EBA-FF8C-6613-D184-D33B6A75A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767" y="797765"/>
            <a:ext cx="3433666" cy="511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6932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Tour de France 2023  : Rendez-vous au Pays Basque !">
            <a:hlinkClick r:id="" action="ppaction://media"/>
            <a:extLst>
              <a:ext uri="{FF2B5EF4-FFF2-40B4-BE49-F238E27FC236}">
                <a16:creationId xmlns:a16="http://schemas.microsoft.com/office/drawing/2014/main" id="{DF80F183-2E0C-A6C2-C68E-21FF3CB352B2}"/>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329231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defRPr/>
            </a:pPr>
            <a:r>
              <a:rPr lang="en-US"/>
              <a:t>Remarks…</a:t>
            </a:r>
          </a:p>
        </p:txBody>
      </p:sp>
      <p:sp>
        <p:nvSpPr>
          <p:cNvPr id="133123" name="Rectangle 3"/>
          <p:cNvSpPr>
            <a:spLocks noGrp="1" noChangeArrowheads="1"/>
          </p:cNvSpPr>
          <p:nvPr>
            <p:ph type="body" idx="1"/>
          </p:nvPr>
        </p:nvSpPr>
        <p:spPr/>
        <p:txBody>
          <a:bodyPr>
            <a:normAutofit lnSpcReduction="10000"/>
          </a:bodyPr>
          <a:lstStyle/>
          <a:p>
            <a:pPr eaLnBrk="1" hangingPunct="1">
              <a:buFont typeface="Wingdings" panose="05000000000000000000" pitchFamily="2" charset="2"/>
              <a:buChar char="«"/>
              <a:defRPr/>
            </a:pPr>
            <a:r>
              <a:rPr lang="en-US" sz="2800"/>
              <a:t>Communication : fit with the actuality ?</a:t>
            </a:r>
          </a:p>
          <a:p>
            <a:pPr eaLnBrk="1" hangingPunct="1">
              <a:buFont typeface="Wingdings" panose="05000000000000000000" pitchFamily="2" charset="2"/>
              <a:buChar char="«"/>
              <a:defRPr/>
            </a:pPr>
            <a:r>
              <a:rPr lang="en-US" sz="2800"/>
              <a:t>Merchandising and memory ?</a:t>
            </a:r>
          </a:p>
          <a:p>
            <a:pPr eaLnBrk="1" hangingPunct="1">
              <a:buFont typeface="Wingdings" panose="05000000000000000000" pitchFamily="2" charset="2"/>
              <a:buChar char="«"/>
              <a:defRPr/>
            </a:pPr>
            <a:r>
              <a:rPr lang="en-US" sz="2800"/>
              <a:t>Identity and Reputation : places – french inheritance</a:t>
            </a:r>
          </a:p>
          <a:p>
            <a:pPr eaLnBrk="1" hangingPunct="1">
              <a:buFont typeface="Wingdings" panose="05000000000000000000" pitchFamily="2" charset="2"/>
              <a:buChar char="«"/>
              <a:defRPr/>
            </a:pPr>
            <a:r>
              <a:rPr lang="en-US" sz="2800"/>
              <a:t>The athlete is known because of the event</a:t>
            </a:r>
          </a:p>
          <a:p>
            <a:pPr eaLnBrk="1" hangingPunct="1">
              <a:buFont typeface="Wingdings" panose="05000000000000000000" pitchFamily="2" charset="2"/>
              <a:buChar char="«"/>
              <a:defRPr/>
            </a:pPr>
            <a:r>
              <a:rPr lang="en-US" sz="2800"/>
              <a:t>Difficulty to target : popular event</a:t>
            </a:r>
          </a:p>
          <a:p>
            <a:pPr eaLnBrk="1" hangingPunct="1">
              <a:buFont typeface="Wingdings" panose="05000000000000000000" pitchFamily="2" charset="2"/>
              <a:buChar char="«"/>
              <a:defRPr/>
            </a:pPr>
            <a:r>
              <a:rPr lang="en-US" sz="2800"/>
              <a:t>“</a:t>
            </a:r>
            <a:r>
              <a:rPr lang="en-US" sz="2800">
                <a:hlinkClick r:id="rId2" action="ppaction://hlinkpres?slideindex=1&amp;slidetitle="/>
              </a:rPr>
              <a:t>Caravane</a:t>
            </a:r>
            <a:r>
              <a:rPr lang="en-US" sz="2800"/>
              <a:t>”  : sponsoring unicity</a:t>
            </a:r>
          </a:p>
          <a:p>
            <a:pPr eaLnBrk="1" hangingPunct="1">
              <a:buFont typeface="Wingdings" panose="05000000000000000000" pitchFamily="2" charset="2"/>
              <a:buChar char="«"/>
              <a:defRPr/>
            </a:pPr>
            <a:r>
              <a:rPr lang="fr-FR" sz="2800"/>
              <a:t>Event director : charisma and celebrity : Jean-Marie Leblanc </a:t>
            </a:r>
            <a:r>
              <a:rPr lang="fr-FR" sz="2800">
                <a:sym typeface="Wingdings" pitchFamily="2" charset="2"/>
              </a:rPr>
              <a:t> Christian Prudhomme</a:t>
            </a:r>
            <a:endParaRPr lang="en-US" sz="2800">
              <a:sym typeface="Wingdings" pitchFamily="2" charset="2"/>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defRPr/>
            </a:pPr>
            <a:r>
              <a:rPr lang="en-US" b="1"/>
              <a:t>Questions ?</a:t>
            </a:r>
          </a:p>
        </p:txBody>
      </p:sp>
      <p:sp>
        <p:nvSpPr>
          <p:cNvPr id="134147" name="Rectangle 3"/>
          <p:cNvSpPr>
            <a:spLocks noGrp="1" noChangeArrowheads="1"/>
          </p:cNvSpPr>
          <p:nvPr>
            <p:ph type="body" idx="1"/>
          </p:nvPr>
        </p:nvSpPr>
        <p:spPr>
          <a:xfrm>
            <a:off x="1981200" y="1600201"/>
            <a:ext cx="8229600" cy="4924425"/>
          </a:xfrm>
        </p:spPr>
        <p:txBody>
          <a:bodyPr>
            <a:normAutofit fontScale="92500" lnSpcReduction="10000"/>
          </a:bodyPr>
          <a:lstStyle/>
          <a:p>
            <a:pPr eaLnBrk="1" hangingPunct="1">
              <a:lnSpc>
                <a:spcPct val="80000"/>
              </a:lnSpc>
              <a:buFont typeface="Wingdings" panose="05000000000000000000" pitchFamily="2" charset="2"/>
              <a:buChar char="«"/>
              <a:defRPr/>
            </a:pPr>
            <a:r>
              <a:rPr lang="en-US" sz="2400" dirty="0"/>
              <a:t>How do you manage an exceptional (mega) event ?</a:t>
            </a:r>
          </a:p>
          <a:p>
            <a:pPr eaLnBrk="1" hangingPunct="1">
              <a:lnSpc>
                <a:spcPct val="80000"/>
              </a:lnSpc>
              <a:buFont typeface="Wingdings" panose="05000000000000000000" pitchFamily="2" charset="2"/>
              <a:buChar char="«"/>
              <a:defRPr/>
            </a:pPr>
            <a:r>
              <a:rPr lang="en-US" sz="2400" dirty="0"/>
              <a:t>Development ? Innovation ?</a:t>
            </a:r>
          </a:p>
          <a:p>
            <a:pPr eaLnBrk="1" hangingPunct="1">
              <a:lnSpc>
                <a:spcPct val="80000"/>
              </a:lnSpc>
              <a:buFont typeface="Wingdings" panose="05000000000000000000" pitchFamily="2" charset="2"/>
              <a:buChar char="«"/>
              <a:defRPr/>
            </a:pPr>
            <a:r>
              <a:rPr lang="en-US" sz="2400" dirty="0"/>
              <a:t>Culture ? </a:t>
            </a:r>
          </a:p>
          <a:p>
            <a:pPr eaLnBrk="1" hangingPunct="1">
              <a:lnSpc>
                <a:spcPct val="80000"/>
              </a:lnSpc>
              <a:buFont typeface="Wingdings" panose="05000000000000000000" pitchFamily="2" charset="2"/>
              <a:buChar char="«"/>
              <a:defRPr/>
            </a:pPr>
            <a:endParaRPr lang="en-US" sz="2400" dirty="0"/>
          </a:p>
          <a:p>
            <a:pPr algn="ctr" eaLnBrk="1" hangingPunct="1">
              <a:lnSpc>
                <a:spcPct val="80000"/>
              </a:lnSpc>
              <a:buFont typeface="Wingdings" panose="05000000000000000000" pitchFamily="2" charset="2"/>
              <a:buNone/>
              <a:defRPr/>
            </a:pPr>
            <a:r>
              <a:rPr lang="en-US" sz="4400" b="1" dirty="0">
                <a:solidFill>
                  <a:schemeClr val="tx2"/>
                </a:solidFill>
              </a:rPr>
              <a:t>Answers ?</a:t>
            </a:r>
          </a:p>
          <a:p>
            <a:pPr eaLnBrk="1" hangingPunct="1">
              <a:lnSpc>
                <a:spcPct val="80000"/>
              </a:lnSpc>
              <a:buFont typeface="Wingdings" panose="05000000000000000000" pitchFamily="2" charset="2"/>
              <a:buChar char="«"/>
              <a:defRPr/>
            </a:pPr>
            <a:endParaRPr lang="en-US" sz="2400" dirty="0"/>
          </a:p>
          <a:p>
            <a:pPr eaLnBrk="1" hangingPunct="1">
              <a:lnSpc>
                <a:spcPct val="80000"/>
              </a:lnSpc>
              <a:buFont typeface="Wingdings" panose="05000000000000000000" pitchFamily="2" charset="2"/>
              <a:buChar char="«"/>
              <a:defRPr/>
            </a:pPr>
            <a:r>
              <a:rPr lang="en-US" sz="2400" dirty="0"/>
              <a:t>You have to maintain your level !</a:t>
            </a:r>
          </a:p>
          <a:p>
            <a:pPr eaLnBrk="1" hangingPunct="1">
              <a:lnSpc>
                <a:spcPct val="80000"/>
              </a:lnSpc>
              <a:buFont typeface="Wingdings" panose="05000000000000000000" pitchFamily="2" charset="2"/>
              <a:buChar char="«"/>
              <a:defRPr/>
            </a:pPr>
            <a:r>
              <a:rPr lang="en-US" sz="2400" dirty="0"/>
              <a:t>Reputation management (creation – protection (doping) – repair) : pivotal resource !</a:t>
            </a:r>
          </a:p>
          <a:p>
            <a:pPr eaLnBrk="1" hangingPunct="1">
              <a:lnSpc>
                <a:spcPct val="80000"/>
              </a:lnSpc>
              <a:buFont typeface="Wingdings" panose="05000000000000000000" pitchFamily="2" charset="2"/>
              <a:buChar char="«"/>
              <a:defRPr/>
            </a:pPr>
            <a:r>
              <a:rPr lang="en-US" sz="2400" dirty="0"/>
              <a:t>If you can : transform your event reputation into a brand</a:t>
            </a:r>
          </a:p>
          <a:p>
            <a:pPr algn="ctr" eaLnBrk="1" hangingPunct="1">
              <a:lnSpc>
                <a:spcPct val="80000"/>
              </a:lnSpc>
              <a:buFont typeface="Wingdings" panose="05000000000000000000" pitchFamily="2" charset="2"/>
              <a:buNone/>
              <a:defRPr/>
            </a:pPr>
            <a:r>
              <a:rPr lang="en-US" sz="2400" dirty="0"/>
              <a:t>+</a:t>
            </a:r>
          </a:p>
          <a:p>
            <a:pPr eaLnBrk="1" hangingPunct="1">
              <a:lnSpc>
                <a:spcPct val="80000"/>
              </a:lnSpc>
              <a:buFont typeface="Wingdings" panose="05000000000000000000" pitchFamily="2" charset="2"/>
              <a:buChar char="«"/>
              <a:defRPr/>
            </a:pPr>
            <a:r>
              <a:rPr lang="en-US" sz="2400" dirty="0"/>
              <a:t>External control (sponsors – media – institutions – communities…)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52400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pic>
        <p:nvPicPr>
          <p:cNvPr id="665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95250"/>
            <a:ext cx="4114800" cy="377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3937000"/>
            <a:ext cx="40862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164" y="3448050"/>
            <a:ext cx="4244975"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1200" y="95251"/>
            <a:ext cx="2376488" cy="316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7586" name="Picture 4" descr="afficheRG2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4" y="549276"/>
            <a:ext cx="19256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5" descr="RG2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549276"/>
            <a:ext cx="20335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6" descr="affiche_rg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549276"/>
            <a:ext cx="235902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7" descr="AfficheRGarros2007resiz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9614" y="549276"/>
            <a:ext cx="23383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8" descr="Affiche-Roland-Garros-200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7850" y="3500438"/>
            <a:ext cx="247015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1" name="Rectangle 11"/>
          <p:cNvSpPr>
            <a:spLocks noChangeArrowheads="1"/>
          </p:cNvSpPr>
          <p:nvPr/>
        </p:nvSpPr>
        <p:spPr bwMode="auto">
          <a:xfrm>
            <a:off x="3648075" y="3933826"/>
            <a:ext cx="7772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eaLnBrk="1" hangingPunct="1">
              <a:defRPr/>
            </a:pPr>
            <a:r>
              <a:rPr lang="fr-FR" sz="5400">
                <a:solidFill>
                  <a:srgbClr val="003366"/>
                </a:solidFill>
                <a:effectLst>
                  <a:outerShdw blurRad="38100" dist="38100" dir="2700000" algn="tl">
                    <a:srgbClr val="C0C0C0"/>
                  </a:outerShdw>
                </a:effectLst>
                <a:latin typeface="Arial" charset="0"/>
              </a:rPr>
              <a:t>Reputation </a:t>
            </a:r>
            <a:r>
              <a:rPr lang="fr-FR" sz="5400">
                <a:solidFill>
                  <a:srgbClr val="003366"/>
                </a:solidFill>
                <a:effectLst>
                  <a:outerShdw blurRad="38100" dist="38100" dir="2700000" algn="tl">
                    <a:srgbClr val="C0C0C0"/>
                  </a:outerShdw>
                </a:effectLst>
                <a:latin typeface="Arial" charset="0"/>
                <a:sym typeface="Wingdings" pitchFamily="2" charset="2"/>
              </a:rPr>
              <a:t></a:t>
            </a:r>
            <a:r>
              <a:rPr lang="fr-FR" sz="5400">
                <a:solidFill>
                  <a:srgbClr val="003366"/>
                </a:solidFill>
                <a:effectLst>
                  <a:outerShdw blurRad="38100" dist="38100" dir="2700000" algn="tl">
                    <a:srgbClr val="C0C0C0"/>
                  </a:outerShdw>
                </a:effectLst>
                <a:latin typeface="Arial" charset="0"/>
              </a:rPr>
              <a:t> Brand</a:t>
            </a:r>
            <a:r>
              <a:rPr lang="fr-FR" sz="5400">
                <a:solidFill>
                  <a:schemeClr val="tx2"/>
                </a:solidFill>
                <a:effectLst>
                  <a:outerShdw blurRad="38100" dist="38100" dir="2700000" algn="tl">
                    <a:srgbClr val="C0C0C0"/>
                  </a:outerShdw>
                </a:effectLst>
                <a:latin typeface="Arial" charset="0"/>
              </a:rPr>
              <a:t> </a:t>
            </a:r>
          </a:p>
        </p:txBody>
      </p:sp>
      <p:sp>
        <p:nvSpPr>
          <p:cNvPr id="174092" name="Rectangle 12"/>
          <p:cNvSpPr>
            <a:spLocks noChangeArrowheads="1"/>
          </p:cNvSpPr>
          <p:nvPr/>
        </p:nvSpPr>
        <p:spPr bwMode="auto">
          <a:xfrm>
            <a:off x="4224338" y="5949951"/>
            <a:ext cx="64008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lnSpc>
                <a:spcPct val="90000"/>
              </a:lnSpc>
              <a:spcBef>
                <a:spcPct val="20000"/>
              </a:spcBef>
              <a:buClr>
                <a:schemeClr val="hlink"/>
              </a:buClr>
              <a:buSzPct val="80000"/>
              <a:defRPr/>
            </a:pPr>
            <a:r>
              <a:rPr lang="fr-FR" sz="2800">
                <a:solidFill>
                  <a:srgbClr val="003366"/>
                </a:solidFill>
                <a:effectLst>
                  <a:outerShdw blurRad="38100" dist="38100" dir="2700000" algn="tl">
                    <a:srgbClr val="C0C0C0"/>
                  </a:outerShdw>
                </a:effectLst>
                <a:latin typeface="Arial" charset="0"/>
              </a:rPr>
              <a:t>Roland Garros</a:t>
            </a:r>
          </a:p>
        </p:txBody>
      </p:sp>
    </p:spTree>
  </p:cSld>
  <p:clrMapOvr>
    <a:masterClrMapping/>
  </p:clrMapOvr>
</p:sld>
</file>

<file path=ppt/theme/theme1.xml><?xml version="1.0" encoding="utf-8"?>
<a:theme xmlns:a="http://schemas.openxmlformats.org/drawingml/2006/main" name="Bases">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Office_30450637_TF55885775.potx" id="{EE333B1B-DACF-4217-8B5D-D1584619EAE9}" vid="{602E2D6F-DBC8-4F27-B65C-41F894CA96A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2823</Words>
  <Application>Microsoft Office PowerPoint</Application>
  <PresentationFormat>Grand écran</PresentationFormat>
  <Paragraphs>750</Paragraphs>
  <Slides>134</Slides>
  <Notes>4</Notes>
  <HiddenSlides>0</HiddenSlides>
  <MMClips>5</MMClips>
  <ScaleCrop>false</ScaleCrop>
  <HeadingPairs>
    <vt:vector size="8" baseType="variant">
      <vt:variant>
        <vt:lpstr>Polices utilisées</vt:lpstr>
      </vt:variant>
      <vt:variant>
        <vt:i4>18</vt:i4>
      </vt:variant>
      <vt:variant>
        <vt:lpstr>Thème</vt:lpstr>
      </vt:variant>
      <vt:variant>
        <vt:i4>2</vt:i4>
      </vt:variant>
      <vt:variant>
        <vt:lpstr>Serveurs OLE incorporés</vt:lpstr>
      </vt:variant>
      <vt:variant>
        <vt:i4>1</vt:i4>
      </vt:variant>
      <vt:variant>
        <vt:lpstr>Titres des diapositives</vt:lpstr>
      </vt:variant>
      <vt:variant>
        <vt:i4>134</vt:i4>
      </vt:variant>
    </vt:vector>
  </HeadingPairs>
  <TitlesOfParts>
    <vt:vector size="155" baseType="lpstr">
      <vt:lpstr>Aharoni</vt:lpstr>
      <vt:lpstr>Arial</vt:lpstr>
      <vt:lpstr>Arial Black</vt:lpstr>
      <vt:lpstr>baskerville-urw</vt:lpstr>
      <vt:lpstr>Calibri</vt:lpstr>
      <vt:lpstr>Calibri Light</vt:lpstr>
      <vt:lpstr>Candara</vt:lpstr>
      <vt:lpstr>Corbel</vt:lpstr>
      <vt:lpstr>Courier New</vt:lpstr>
      <vt:lpstr>Elephant</vt:lpstr>
      <vt:lpstr>Garamond</vt:lpstr>
      <vt:lpstr>RG Text</vt:lpstr>
      <vt:lpstr>RG Title</vt:lpstr>
      <vt:lpstr>RG Title Light</vt:lpstr>
      <vt:lpstr>Tahoma</vt:lpstr>
      <vt:lpstr>Times New Roman</vt:lpstr>
      <vt:lpstr>Verdana</vt:lpstr>
      <vt:lpstr>Wingdings</vt:lpstr>
      <vt:lpstr>Bases</vt:lpstr>
      <vt:lpstr>Thème Office</vt:lpstr>
      <vt:lpstr>Image</vt:lpstr>
      <vt:lpstr>Présentation PowerPoint</vt:lpstr>
      <vt:lpstr>Assets strategic management </vt:lpstr>
      <vt:lpstr>Présentation PowerPoint</vt:lpstr>
      <vt:lpstr>Présentation PowerPoint</vt:lpstr>
      <vt:lpstr>Réputation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Reputation = key asset but difficult to control</vt:lpstr>
      <vt:lpstr>Expressive organizations ?</vt:lpstr>
      <vt:lpstr>Linking Identity, Reputation and Expressive Organization (club or event) Brand  </vt:lpstr>
      <vt:lpstr>Identity (Fombrun, 1996)</vt:lpstr>
      <vt:lpstr>Corporate image (Fombrun, 1996)</vt:lpstr>
      <vt:lpstr>Reputation (Fombrun, 1996)</vt:lpstr>
      <vt:lpstr>Présentation PowerPoint</vt:lpstr>
      <vt:lpstr>What’s in a name ?</vt:lpstr>
      <vt:lpstr>Reputation and media</vt:lpstr>
      <vt:lpstr>Présentation PowerPoint</vt:lpstr>
      <vt:lpstr>Branding !</vt:lpstr>
      <vt:lpstr>6 classical elements to define a Brand</vt:lpstr>
      <vt:lpstr>6 classical elements to define a Brand</vt:lpstr>
      <vt:lpstr>6 classical elements to define a Brand</vt:lpstr>
      <vt:lpstr>Brand image </vt:lpstr>
      <vt:lpstr>Brand construction and control in a very expressive organization…</vt:lpstr>
      <vt:lpstr>What are 'reputations'? </vt:lpstr>
      <vt:lpstr>Présentation PowerPoint</vt:lpstr>
      <vt:lpstr>What's the difference between 'brand' and 'reputation'? </vt:lpstr>
      <vt:lpstr>Brand construction is difficult in this context… But :</vt:lpstr>
      <vt:lpstr>Présentation PowerPoint</vt:lpstr>
      <vt:lpstr>Corporate Reputations can be measured and managed</vt:lpstr>
      <vt:lpstr>Reputation management (Fombrun, 1996)</vt:lpstr>
      <vt:lpstr>Présentation PowerPoint</vt:lpstr>
      <vt:lpstr>Présentation PowerPoint</vt:lpstr>
      <vt:lpstr>Présentation PowerPoint</vt:lpstr>
      <vt:lpstr>Présentation PowerPoint</vt:lpstr>
      <vt:lpstr>Présentation PowerPoint</vt:lpstr>
      <vt:lpstr>Reputation management in action !</vt:lpstr>
      <vt:lpstr>But don’t forget your resources reputation !</vt:lpstr>
      <vt:lpstr>Reputations are magnets : they help a company attract resources  (Fombrun and Van Riel, 2004)</vt:lpstr>
      <vt:lpstr>Measure : reputation Quotient (6 dimensions and 20 attributes) (Fombrun and Van Riel, 2004)</vt:lpstr>
      <vt:lpstr>Présentation PowerPoint</vt:lpstr>
      <vt:lpstr>Présentation PowerPoint</vt:lpstr>
      <vt:lpstr>Présentation PowerPoint</vt:lpstr>
      <vt:lpstr>Présentation PowerPoint</vt:lpstr>
      <vt:lpstr>Transfer in the context of sports organizations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Remarks…</vt:lpstr>
      <vt:lpstr>Questions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And Now ?</vt:lpstr>
      <vt:lpstr>Reputational business model and external control of your stakeholders sharing resources</vt:lpstr>
      <vt:lpstr>Reputational  Cultural FRM Business Model</vt:lpstr>
      <vt:lpstr>Présentation PowerPoint</vt:lpstr>
      <vt:lpstr>Présentation PowerPoint</vt:lpstr>
      <vt:lpstr>How to protect their reputation ? </vt:lpstr>
      <vt:lpstr>Présentation PowerPoint</vt:lpstr>
      <vt:lpstr>Sustaibable Assets strategic management </vt:lpstr>
      <vt:lpstr>« Relational » Business Model</vt:lpstr>
      <vt:lpstr>« Reputational » Business Model</vt:lpstr>
      <vt:lpstr>Cultural Business Model</vt:lpstr>
      <vt:lpstr>Sport business life cycle to build a sustainable brand</vt:lpstr>
      <vt:lpstr>Présentation PowerPoint</vt:lpstr>
      <vt:lpstr>Managing your « glue resources » to build your social sport brand </vt:lpstr>
      <vt:lpstr>Présentation PowerPoint</vt:lpstr>
      <vt:lpstr>Your strategic GOAL !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2019-12-30T18:39:49Z</dcterms:created>
  <dcterms:modified xsi:type="dcterms:W3CDTF">2023-12-26T15:56:23Z</dcterms:modified>
</cp:coreProperties>
</file>