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392" r:id="rId4"/>
    <p:sldId id="393" r:id="rId5"/>
    <p:sldId id="391" r:id="rId6"/>
    <p:sldId id="394" r:id="rId7"/>
    <p:sldId id="257" r:id="rId8"/>
    <p:sldId id="259" r:id="rId9"/>
    <p:sldId id="261" r:id="rId10"/>
    <p:sldId id="330" r:id="rId11"/>
    <p:sldId id="331" r:id="rId12"/>
    <p:sldId id="269" r:id="rId13"/>
    <p:sldId id="271" r:id="rId14"/>
    <p:sldId id="258" r:id="rId15"/>
    <p:sldId id="389" r:id="rId16"/>
    <p:sldId id="320" r:id="rId17"/>
    <p:sldId id="321" r:id="rId18"/>
    <p:sldId id="395" r:id="rId19"/>
    <p:sldId id="396" r:id="rId20"/>
    <p:sldId id="39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69ECD-2E87-49F2-BDAD-EE6FC222B5B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C000A7-B225-4323-B8DC-FD1F2BFF0357}">
      <dgm:prSet/>
      <dgm:spPr/>
      <dgm:t>
        <a:bodyPr/>
        <a:lstStyle/>
        <a:p>
          <a:r>
            <a:rPr lang="fr-FR"/>
            <a:t>OFFRE: </a:t>
          </a:r>
          <a:endParaRPr lang="en-US"/>
        </a:p>
      </dgm:t>
    </dgm:pt>
    <dgm:pt modelId="{EE973766-41FD-4926-A9B7-2207F664F6C0}" type="parTrans" cxnId="{D407402B-D3B7-49AC-99FA-F5970CCF04D1}">
      <dgm:prSet/>
      <dgm:spPr/>
      <dgm:t>
        <a:bodyPr/>
        <a:lstStyle/>
        <a:p>
          <a:endParaRPr lang="en-US"/>
        </a:p>
      </dgm:t>
    </dgm:pt>
    <dgm:pt modelId="{37CF704D-C1E8-408B-A9A7-336571AEF438}" type="sibTrans" cxnId="{D407402B-D3B7-49AC-99FA-F5970CCF04D1}">
      <dgm:prSet/>
      <dgm:spPr/>
      <dgm:t>
        <a:bodyPr/>
        <a:lstStyle/>
        <a:p>
          <a:endParaRPr lang="en-US"/>
        </a:p>
      </dgm:t>
    </dgm:pt>
    <dgm:pt modelId="{A7E961C5-6C17-48D4-8719-8982FA66AE44}">
      <dgm:prSet/>
      <dgm:spPr/>
      <dgm:t>
        <a:bodyPr/>
        <a:lstStyle/>
        <a:p>
          <a:r>
            <a:rPr lang="fr-FR"/>
            <a:t>Proposition de valeur pour les clients (outputs commerciaux)</a:t>
          </a:r>
          <a:endParaRPr lang="en-US"/>
        </a:p>
      </dgm:t>
    </dgm:pt>
    <dgm:pt modelId="{F8F01DB2-FDFF-413B-8674-5329921A0406}" type="parTrans" cxnId="{50E8C7AC-D426-4002-85D8-A61C1D917D67}">
      <dgm:prSet/>
      <dgm:spPr/>
      <dgm:t>
        <a:bodyPr/>
        <a:lstStyle/>
        <a:p>
          <a:endParaRPr lang="en-US"/>
        </a:p>
      </dgm:t>
    </dgm:pt>
    <dgm:pt modelId="{F97E3A71-37F2-4251-B657-2A189D989A45}" type="sibTrans" cxnId="{50E8C7AC-D426-4002-85D8-A61C1D917D67}">
      <dgm:prSet/>
      <dgm:spPr/>
      <dgm:t>
        <a:bodyPr/>
        <a:lstStyle/>
        <a:p>
          <a:endParaRPr lang="en-US"/>
        </a:p>
      </dgm:t>
    </dgm:pt>
    <dgm:pt modelId="{D251949C-9B9C-4858-903D-E6AF4C53EA7B}">
      <dgm:prSet/>
      <dgm:spPr/>
      <dgm:t>
        <a:bodyPr/>
        <a:lstStyle/>
        <a:p>
          <a:r>
            <a:rPr lang="fr-FR"/>
            <a:t>Segmentation marketing : cibles commerciales incluant utilisateur/payeur/prescripteur </a:t>
          </a:r>
          <a:endParaRPr lang="en-US"/>
        </a:p>
      </dgm:t>
    </dgm:pt>
    <dgm:pt modelId="{9E951B92-DA48-4AB3-927E-3DD508B4899E}" type="parTrans" cxnId="{BA12A778-EA00-47DC-AEE6-AD027D35FF2D}">
      <dgm:prSet/>
      <dgm:spPr/>
      <dgm:t>
        <a:bodyPr/>
        <a:lstStyle/>
        <a:p>
          <a:endParaRPr lang="en-US"/>
        </a:p>
      </dgm:t>
    </dgm:pt>
    <dgm:pt modelId="{1CBB67AD-8DD1-42E9-BD8B-FBED71CBF502}" type="sibTrans" cxnId="{BA12A778-EA00-47DC-AEE6-AD027D35FF2D}">
      <dgm:prSet/>
      <dgm:spPr/>
      <dgm:t>
        <a:bodyPr/>
        <a:lstStyle/>
        <a:p>
          <a:endParaRPr lang="en-US"/>
        </a:p>
      </dgm:t>
    </dgm:pt>
    <dgm:pt modelId="{7251F761-CF7E-4375-8E74-116CFBE2DBA0}">
      <dgm:prSet/>
      <dgm:spPr/>
      <dgm:t>
        <a:bodyPr/>
        <a:lstStyle/>
        <a:p>
          <a:r>
            <a:rPr lang="fr-FR"/>
            <a:t>INTERNE :</a:t>
          </a:r>
          <a:endParaRPr lang="en-US"/>
        </a:p>
      </dgm:t>
    </dgm:pt>
    <dgm:pt modelId="{E1045B80-7080-43BB-A029-F8C636C3DBC4}" type="parTrans" cxnId="{890AEBC8-4FF9-4C81-94B4-D3039B975955}">
      <dgm:prSet/>
      <dgm:spPr/>
      <dgm:t>
        <a:bodyPr/>
        <a:lstStyle/>
        <a:p>
          <a:endParaRPr lang="en-US"/>
        </a:p>
      </dgm:t>
    </dgm:pt>
    <dgm:pt modelId="{AA9BA30A-F7FE-450D-9821-E4FAD8D19CA1}" type="sibTrans" cxnId="{890AEBC8-4FF9-4C81-94B4-D3039B975955}">
      <dgm:prSet/>
      <dgm:spPr/>
      <dgm:t>
        <a:bodyPr/>
        <a:lstStyle/>
        <a:p>
          <a:endParaRPr lang="en-US"/>
        </a:p>
      </dgm:t>
    </dgm:pt>
    <dgm:pt modelId="{B04A27A7-CBE1-4869-8903-D01006F2EE40}">
      <dgm:prSet/>
      <dgm:spPr/>
      <dgm:t>
        <a:bodyPr/>
        <a:lstStyle/>
        <a:p>
          <a:r>
            <a:rPr lang="fr-FR"/>
            <a:t>Identification ressources &amp; compétences (inputs)</a:t>
          </a:r>
          <a:endParaRPr lang="en-US"/>
        </a:p>
      </dgm:t>
    </dgm:pt>
    <dgm:pt modelId="{710EA904-C786-4B8C-B247-DAFC7504D0AA}" type="parTrans" cxnId="{C67207CD-6E2F-4EB4-906C-AA526EC3F693}">
      <dgm:prSet/>
      <dgm:spPr/>
      <dgm:t>
        <a:bodyPr/>
        <a:lstStyle/>
        <a:p>
          <a:endParaRPr lang="en-US"/>
        </a:p>
      </dgm:t>
    </dgm:pt>
    <dgm:pt modelId="{7637ABA2-D64B-44C2-90FF-B360DC6B1700}" type="sibTrans" cxnId="{C67207CD-6E2F-4EB4-906C-AA526EC3F693}">
      <dgm:prSet/>
      <dgm:spPr/>
      <dgm:t>
        <a:bodyPr/>
        <a:lstStyle/>
        <a:p>
          <a:endParaRPr lang="en-US"/>
        </a:p>
      </dgm:t>
    </dgm:pt>
    <dgm:pt modelId="{E18522EC-E5C9-4DA6-9804-EFED4768E45F}">
      <dgm:prSet/>
      <dgm:spPr/>
      <dgm:t>
        <a:bodyPr/>
        <a:lstStyle/>
        <a:p>
          <a:r>
            <a:rPr lang="fr-FR"/>
            <a:t>Evaluation VRIO (cf stratégie)</a:t>
          </a:r>
          <a:endParaRPr lang="en-US"/>
        </a:p>
      </dgm:t>
    </dgm:pt>
    <dgm:pt modelId="{80B7E0A3-BDCC-4E03-B17A-9631C8A7A879}" type="parTrans" cxnId="{7B4881A4-D791-4AB9-BDB5-4AAECEE3E904}">
      <dgm:prSet/>
      <dgm:spPr/>
      <dgm:t>
        <a:bodyPr/>
        <a:lstStyle/>
        <a:p>
          <a:endParaRPr lang="en-US"/>
        </a:p>
      </dgm:t>
    </dgm:pt>
    <dgm:pt modelId="{6AC9B71D-8EAE-489E-91D3-A9405EFCE177}" type="sibTrans" cxnId="{7B4881A4-D791-4AB9-BDB5-4AAECEE3E904}">
      <dgm:prSet/>
      <dgm:spPr/>
      <dgm:t>
        <a:bodyPr/>
        <a:lstStyle/>
        <a:p>
          <a:endParaRPr lang="en-US"/>
        </a:p>
      </dgm:t>
    </dgm:pt>
    <dgm:pt modelId="{F41AD92F-7DEE-47AE-878D-B764F5C5103A}">
      <dgm:prSet/>
      <dgm:spPr/>
      <dgm:t>
        <a:bodyPr/>
        <a:lstStyle/>
        <a:p>
          <a:r>
            <a:rPr lang="fr-FR"/>
            <a:t>EXTERNE</a:t>
          </a:r>
          <a:endParaRPr lang="en-US"/>
        </a:p>
      </dgm:t>
    </dgm:pt>
    <dgm:pt modelId="{F1E5778A-2DB4-474E-95E2-DA41CA0A43CA}" type="parTrans" cxnId="{7EBE58F6-E9FA-49D0-9391-7B044F369E04}">
      <dgm:prSet/>
      <dgm:spPr/>
      <dgm:t>
        <a:bodyPr/>
        <a:lstStyle/>
        <a:p>
          <a:endParaRPr lang="en-US"/>
        </a:p>
      </dgm:t>
    </dgm:pt>
    <dgm:pt modelId="{E29DE2DB-77B7-4AF2-B601-DD72C9F5B257}" type="sibTrans" cxnId="{7EBE58F6-E9FA-49D0-9391-7B044F369E04}">
      <dgm:prSet/>
      <dgm:spPr/>
      <dgm:t>
        <a:bodyPr/>
        <a:lstStyle/>
        <a:p>
          <a:endParaRPr lang="en-US"/>
        </a:p>
      </dgm:t>
    </dgm:pt>
    <dgm:pt modelId="{33F535B5-474F-42CF-8769-CE98DBA674A4}">
      <dgm:prSet/>
      <dgm:spPr/>
      <dgm:t>
        <a:bodyPr/>
        <a:lstStyle/>
        <a:p>
          <a:r>
            <a:rPr lang="fr-FR"/>
            <a:t>MACRO ENVIRONNEMENT PESTEL (cf stratégie)</a:t>
          </a:r>
          <a:endParaRPr lang="en-US"/>
        </a:p>
      </dgm:t>
    </dgm:pt>
    <dgm:pt modelId="{41366899-AD83-46DD-A237-1276302DBCD3}" type="parTrans" cxnId="{BEBF0544-2700-4203-9D45-D27C1046FA3D}">
      <dgm:prSet/>
      <dgm:spPr/>
      <dgm:t>
        <a:bodyPr/>
        <a:lstStyle/>
        <a:p>
          <a:endParaRPr lang="en-US"/>
        </a:p>
      </dgm:t>
    </dgm:pt>
    <dgm:pt modelId="{FEB935AC-79E6-4E16-8D87-D58EBAE85B0C}" type="sibTrans" cxnId="{BEBF0544-2700-4203-9D45-D27C1046FA3D}">
      <dgm:prSet/>
      <dgm:spPr/>
      <dgm:t>
        <a:bodyPr/>
        <a:lstStyle/>
        <a:p>
          <a:endParaRPr lang="en-US"/>
        </a:p>
      </dgm:t>
    </dgm:pt>
    <dgm:pt modelId="{3E60EDD5-06BC-477D-BE7C-A3233B407540}">
      <dgm:prSet/>
      <dgm:spPr/>
      <dgm:t>
        <a:bodyPr/>
        <a:lstStyle/>
        <a:p>
          <a:r>
            <a:rPr lang="fr-FR"/>
            <a:t>MICRO ENVIRONNEMENT : 5 Forces PORTER (cf stratégie)</a:t>
          </a:r>
          <a:endParaRPr lang="en-US"/>
        </a:p>
      </dgm:t>
    </dgm:pt>
    <dgm:pt modelId="{3EB05F3A-E901-4549-9F15-AE4FDA2D5182}" type="parTrans" cxnId="{C1696E32-27CB-4732-AAD0-7283BAB55931}">
      <dgm:prSet/>
      <dgm:spPr/>
      <dgm:t>
        <a:bodyPr/>
        <a:lstStyle/>
        <a:p>
          <a:endParaRPr lang="en-US"/>
        </a:p>
      </dgm:t>
    </dgm:pt>
    <dgm:pt modelId="{1F523231-ACDD-4071-BE6E-2AE1D87C7E8B}" type="sibTrans" cxnId="{C1696E32-27CB-4732-AAD0-7283BAB55931}">
      <dgm:prSet/>
      <dgm:spPr/>
      <dgm:t>
        <a:bodyPr/>
        <a:lstStyle/>
        <a:p>
          <a:endParaRPr lang="en-US"/>
        </a:p>
      </dgm:t>
    </dgm:pt>
    <dgm:pt modelId="{B4EE17C9-8964-4A57-96AC-A0F62DDDDAD7}" type="pres">
      <dgm:prSet presAssocID="{B9669ECD-2E87-49F2-BDAD-EE6FC222B5B1}" presName="linear" presStyleCnt="0">
        <dgm:presLayoutVars>
          <dgm:dir/>
          <dgm:animLvl val="lvl"/>
          <dgm:resizeHandles val="exact"/>
        </dgm:presLayoutVars>
      </dgm:prSet>
      <dgm:spPr/>
    </dgm:pt>
    <dgm:pt modelId="{2063625E-E682-4DEA-97BD-D33C7FD0B2D9}" type="pres">
      <dgm:prSet presAssocID="{46C000A7-B225-4323-B8DC-FD1F2BFF0357}" presName="parentLin" presStyleCnt="0"/>
      <dgm:spPr/>
    </dgm:pt>
    <dgm:pt modelId="{5751F698-E825-44C8-ACEE-BC878A6B0B6B}" type="pres">
      <dgm:prSet presAssocID="{46C000A7-B225-4323-B8DC-FD1F2BFF0357}" presName="parentLeftMargin" presStyleLbl="node1" presStyleIdx="0" presStyleCnt="3"/>
      <dgm:spPr/>
    </dgm:pt>
    <dgm:pt modelId="{0D0C6CD2-D2A4-4CD8-BCC6-FB0F976B9F39}" type="pres">
      <dgm:prSet presAssocID="{46C000A7-B225-4323-B8DC-FD1F2BFF03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C5B594-B593-4916-87A8-34B2B9C16A28}" type="pres">
      <dgm:prSet presAssocID="{46C000A7-B225-4323-B8DC-FD1F2BFF0357}" presName="negativeSpace" presStyleCnt="0"/>
      <dgm:spPr/>
    </dgm:pt>
    <dgm:pt modelId="{87016334-307F-4138-91DE-A1C81CF38641}" type="pres">
      <dgm:prSet presAssocID="{46C000A7-B225-4323-B8DC-FD1F2BFF0357}" presName="childText" presStyleLbl="conFgAcc1" presStyleIdx="0" presStyleCnt="3">
        <dgm:presLayoutVars>
          <dgm:bulletEnabled val="1"/>
        </dgm:presLayoutVars>
      </dgm:prSet>
      <dgm:spPr/>
    </dgm:pt>
    <dgm:pt modelId="{E112B8F3-EB27-45FE-975A-C301A80269EA}" type="pres">
      <dgm:prSet presAssocID="{37CF704D-C1E8-408B-A9A7-336571AEF438}" presName="spaceBetweenRectangles" presStyleCnt="0"/>
      <dgm:spPr/>
    </dgm:pt>
    <dgm:pt modelId="{C9F11D72-C302-4C84-8C65-825E0FDDCE8D}" type="pres">
      <dgm:prSet presAssocID="{7251F761-CF7E-4375-8E74-116CFBE2DBA0}" presName="parentLin" presStyleCnt="0"/>
      <dgm:spPr/>
    </dgm:pt>
    <dgm:pt modelId="{A3AB30FD-FB79-4EA5-9CE0-9F68CB28783D}" type="pres">
      <dgm:prSet presAssocID="{7251F761-CF7E-4375-8E74-116CFBE2DBA0}" presName="parentLeftMargin" presStyleLbl="node1" presStyleIdx="0" presStyleCnt="3"/>
      <dgm:spPr/>
    </dgm:pt>
    <dgm:pt modelId="{9AA720D2-B6E3-4DFA-AF00-54C70701CAFA}" type="pres">
      <dgm:prSet presAssocID="{7251F761-CF7E-4375-8E74-116CFBE2DB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05E4FB-9D60-4B1B-981C-3045F854FC40}" type="pres">
      <dgm:prSet presAssocID="{7251F761-CF7E-4375-8E74-116CFBE2DBA0}" presName="negativeSpace" presStyleCnt="0"/>
      <dgm:spPr/>
    </dgm:pt>
    <dgm:pt modelId="{86E13F24-BD89-477E-BDD6-0411E060C1CF}" type="pres">
      <dgm:prSet presAssocID="{7251F761-CF7E-4375-8E74-116CFBE2DBA0}" presName="childText" presStyleLbl="conFgAcc1" presStyleIdx="1" presStyleCnt="3">
        <dgm:presLayoutVars>
          <dgm:bulletEnabled val="1"/>
        </dgm:presLayoutVars>
      </dgm:prSet>
      <dgm:spPr/>
    </dgm:pt>
    <dgm:pt modelId="{8B0E67ED-7C49-4B73-8E30-718FDAA642D5}" type="pres">
      <dgm:prSet presAssocID="{AA9BA30A-F7FE-450D-9821-E4FAD8D19CA1}" presName="spaceBetweenRectangles" presStyleCnt="0"/>
      <dgm:spPr/>
    </dgm:pt>
    <dgm:pt modelId="{EFA2E9FC-1450-4EC7-ABA7-BF7BFB622E0A}" type="pres">
      <dgm:prSet presAssocID="{F41AD92F-7DEE-47AE-878D-B764F5C5103A}" presName="parentLin" presStyleCnt="0"/>
      <dgm:spPr/>
    </dgm:pt>
    <dgm:pt modelId="{9BEDD78F-AC10-40A4-97D5-0B734872B3BB}" type="pres">
      <dgm:prSet presAssocID="{F41AD92F-7DEE-47AE-878D-B764F5C5103A}" presName="parentLeftMargin" presStyleLbl="node1" presStyleIdx="1" presStyleCnt="3"/>
      <dgm:spPr/>
    </dgm:pt>
    <dgm:pt modelId="{24E64E3B-B2C6-4A84-9DD2-BFD3B55E26B8}" type="pres">
      <dgm:prSet presAssocID="{F41AD92F-7DEE-47AE-878D-B764F5C510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D994CF-6C96-4B07-9019-4343264B9F9A}" type="pres">
      <dgm:prSet presAssocID="{F41AD92F-7DEE-47AE-878D-B764F5C5103A}" presName="negativeSpace" presStyleCnt="0"/>
      <dgm:spPr/>
    </dgm:pt>
    <dgm:pt modelId="{2A904A75-2400-4358-8778-E3DF57EACDE1}" type="pres">
      <dgm:prSet presAssocID="{F41AD92F-7DEE-47AE-878D-B764F5C510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DC8114-E4EF-4610-A13F-31CD8F3B5976}" type="presOf" srcId="{7251F761-CF7E-4375-8E74-116CFBE2DBA0}" destId="{A3AB30FD-FB79-4EA5-9CE0-9F68CB28783D}" srcOrd="0" destOrd="0" presId="urn:microsoft.com/office/officeart/2005/8/layout/list1"/>
    <dgm:cxn modelId="{D407402B-D3B7-49AC-99FA-F5970CCF04D1}" srcId="{B9669ECD-2E87-49F2-BDAD-EE6FC222B5B1}" destId="{46C000A7-B225-4323-B8DC-FD1F2BFF0357}" srcOrd="0" destOrd="0" parTransId="{EE973766-41FD-4926-A9B7-2207F664F6C0}" sibTransId="{37CF704D-C1E8-408B-A9A7-336571AEF438}"/>
    <dgm:cxn modelId="{C1696E32-27CB-4732-AAD0-7283BAB55931}" srcId="{F41AD92F-7DEE-47AE-878D-B764F5C5103A}" destId="{3E60EDD5-06BC-477D-BE7C-A3233B407540}" srcOrd="1" destOrd="0" parTransId="{3EB05F3A-E901-4549-9F15-AE4FDA2D5182}" sibTransId="{1F523231-ACDD-4071-BE6E-2AE1D87C7E8B}"/>
    <dgm:cxn modelId="{F8856242-BE31-4C52-A02C-4F54778E01E1}" type="presOf" srcId="{7251F761-CF7E-4375-8E74-116CFBE2DBA0}" destId="{9AA720D2-B6E3-4DFA-AF00-54C70701CAFA}" srcOrd="1" destOrd="0" presId="urn:microsoft.com/office/officeart/2005/8/layout/list1"/>
    <dgm:cxn modelId="{48F29E63-00BC-4C95-961B-326777B8292E}" type="presOf" srcId="{46C000A7-B225-4323-B8DC-FD1F2BFF0357}" destId="{5751F698-E825-44C8-ACEE-BC878A6B0B6B}" srcOrd="0" destOrd="0" presId="urn:microsoft.com/office/officeart/2005/8/layout/list1"/>
    <dgm:cxn modelId="{BEBF0544-2700-4203-9D45-D27C1046FA3D}" srcId="{F41AD92F-7DEE-47AE-878D-B764F5C5103A}" destId="{33F535B5-474F-42CF-8769-CE98DBA674A4}" srcOrd="0" destOrd="0" parTransId="{41366899-AD83-46DD-A237-1276302DBCD3}" sibTransId="{FEB935AC-79E6-4E16-8D87-D58EBAE85B0C}"/>
    <dgm:cxn modelId="{22C3514E-DFDB-4EE2-BDC5-C14E6BF6D57C}" type="presOf" srcId="{46C000A7-B225-4323-B8DC-FD1F2BFF0357}" destId="{0D0C6CD2-D2A4-4CD8-BCC6-FB0F976B9F39}" srcOrd="1" destOrd="0" presId="urn:microsoft.com/office/officeart/2005/8/layout/list1"/>
    <dgm:cxn modelId="{318AE06F-F2B3-492A-AAD9-C7269506E001}" type="presOf" srcId="{B04A27A7-CBE1-4869-8903-D01006F2EE40}" destId="{86E13F24-BD89-477E-BDD6-0411E060C1CF}" srcOrd="0" destOrd="0" presId="urn:microsoft.com/office/officeart/2005/8/layout/list1"/>
    <dgm:cxn modelId="{BA12A778-EA00-47DC-AEE6-AD027D35FF2D}" srcId="{46C000A7-B225-4323-B8DC-FD1F2BFF0357}" destId="{D251949C-9B9C-4858-903D-E6AF4C53EA7B}" srcOrd="1" destOrd="0" parTransId="{9E951B92-DA48-4AB3-927E-3DD508B4899E}" sibTransId="{1CBB67AD-8DD1-42E9-BD8B-FBED71CBF502}"/>
    <dgm:cxn modelId="{45DEC27A-C012-4804-98BA-05CA8C5BE7B8}" type="presOf" srcId="{F41AD92F-7DEE-47AE-878D-B764F5C5103A}" destId="{24E64E3B-B2C6-4A84-9DD2-BFD3B55E26B8}" srcOrd="1" destOrd="0" presId="urn:microsoft.com/office/officeart/2005/8/layout/list1"/>
    <dgm:cxn modelId="{4B949B96-4583-48C9-BE7B-FA2FFE5C6CDE}" type="presOf" srcId="{E18522EC-E5C9-4DA6-9804-EFED4768E45F}" destId="{86E13F24-BD89-477E-BDD6-0411E060C1CF}" srcOrd="0" destOrd="1" presId="urn:microsoft.com/office/officeart/2005/8/layout/list1"/>
    <dgm:cxn modelId="{7B4881A4-D791-4AB9-BDB5-4AAECEE3E904}" srcId="{7251F761-CF7E-4375-8E74-116CFBE2DBA0}" destId="{E18522EC-E5C9-4DA6-9804-EFED4768E45F}" srcOrd="1" destOrd="0" parTransId="{80B7E0A3-BDCC-4E03-B17A-9631C8A7A879}" sibTransId="{6AC9B71D-8EAE-489E-91D3-A9405EFCE177}"/>
    <dgm:cxn modelId="{50E8C7AC-D426-4002-85D8-A61C1D917D67}" srcId="{46C000A7-B225-4323-B8DC-FD1F2BFF0357}" destId="{A7E961C5-6C17-48D4-8719-8982FA66AE44}" srcOrd="0" destOrd="0" parTransId="{F8F01DB2-FDFF-413B-8674-5329921A0406}" sibTransId="{F97E3A71-37F2-4251-B657-2A189D989A45}"/>
    <dgm:cxn modelId="{9708FDB0-9F07-4F33-816D-DD4793E5080A}" type="presOf" srcId="{A7E961C5-6C17-48D4-8719-8982FA66AE44}" destId="{87016334-307F-4138-91DE-A1C81CF38641}" srcOrd="0" destOrd="0" presId="urn:microsoft.com/office/officeart/2005/8/layout/list1"/>
    <dgm:cxn modelId="{930623BF-1B42-4958-9690-F889F568BD66}" type="presOf" srcId="{D251949C-9B9C-4858-903D-E6AF4C53EA7B}" destId="{87016334-307F-4138-91DE-A1C81CF38641}" srcOrd="0" destOrd="1" presId="urn:microsoft.com/office/officeart/2005/8/layout/list1"/>
    <dgm:cxn modelId="{890AEBC8-4FF9-4C81-94B4-D3039B975955}" srcId="{B9669ECD-2E87-49F2-BDAD-EE6FC222B5B1}" destId="{7251F761-CF7E-4375-8E74-116CFBE2DBA0}" srcOrd="1" destOrd="0" parTransId="{E1045B80-7080-43BB-A029-F8C636C3DBC4}" sibTransId="{AA9BA30A-F7FE-450D-9821-E4FAD8D19CA1}"/>
    <dgm:cxn modelId="{C67207CD-6E2F-4EB4-906C-AA526EC3F693}" srcId="{7251F761-CF7E-4375-8E74-116CFBE2DBA0}" destId="{B04A27A7-CBE1-4869-8903-D01006F2EE40}" srcOrd="0" destOrd="0" parTransId="{710EA904-C786-4B8C-B247-DAFC7504D0AA}" sibTransId="{7637ABA2-D64B-44C2-90FF-B360DC6B1700}"/>
    <dgm:cxn modelId="{FFA59DE2-C839-42FE-9956-2C5297906ACF}" type="presOf" srcId="{3E60EDD5-06BC-477D-BE7C-A3233B407540}" destId="{2A904A75-2400-4358-8778-E3DF57EACDE1}" srcOrd="0" destOrd="1" presId="urn:microsoft.com/office/officeart/2005/8/layout/list1"/>
    <dgm:cxn modelId="{201946E6-B2CA-424E-AB71-765FE3643192}" type="presOf" srcId="{B9669ECD-2E87-49F2-BDAD-EE6FC222B5B1}" destId="{B4EE17C9-8964-4A57-96AC-A0F62DDDDAD7}" srcOrd="0" destOrd="0" presId="urn:microsoft.com/office/officeart/2005/8/layout/list1"/>
    <dgm:cxn modelId="{0FA581EC-200C-427C-BEF3-06F6089048B6}" type="presOf" srcId="{33F535B5-474F-42CF-8769-CE98DBA674A4}" destId="{2A904A75-2400-4358-8778-E3DF57EACDE1}" srcOrd="0" destOrd="0" presId="urn:microsoft.com/office/officeart/2005/8/layout/list1"/>
    <dgm:cxn modelId="{E51BDDED-861A-4B98-9867-D72D3BD05077}" type="presOf" srcId="{F41AD92F-7DEE-47AE-878D-B764F5C5103A}" destId="{9BEDD78F-AC10-40A4-97D5-0B734872B3BB}" srcOrd="0" destOrd="0" presId="urn:microsoft.com/office/officeart/2005/8/layout/list1"/>
    <dgm:cxn modelId="{7EBE58F6-E9FA-49D0-9391-7B044F369E04}" srcId="{B9669ECD-2E87-49F2-BDAD-EE6FC222B5B1}" destId="{F41AD92F-7DEE-47AE-878D-B764F5C5103A}" srcOrd="2" destOrd="0" parTransId="{F1E5778A-2DB4-474E-95E2-DA41CA0A43CA}" sibTransId="{E29DE2DB-77B7-4AF2-B601-DD72C9F5B257}"/>
    <dgm:cxn modelId="{693A5678-448B-42C9-85AC-DD7B1361F0E3}" type="presParOf" srcId="{B4EE17C9-8964-4A57-96AC-A0F62DDDDAD7}" destId="{2063625E-E682-4DEA-97BD-D33C7FD0B2D9}" srcOrd="0" destOrd="0" presId="urn:microsoft.com/office/officeart/2005/8/layout/list1"/>
    <dgm:cxn modelId="{1AAA8CE7-EA93-404F-B9E6-F1ECE4B8AFED}" type="presParOf" srcId="{2063625E-E682-4DEA-97BD-D33C7FD0B2D9}" destId="{5751F698-E825-44C8-ACEE-BC878A6B0B6B}" srcOrd="0" destOrd="0" presId="urn:microsoft.com/office/officeart/2005/8/layout/list1"/>
    <dgm:cxn modelId="{2619505E-BA2D-4DCF-A972-50E51F3B785D}" type="presParOf" srcId="{2063625E-E682-4DEA-97BD-D33C7FD0B2D9}" destId="{0D0C6CD2-D2A4-4CD8-BCC6-FB0F976B9F39}" srcOrd="1" destOrd="0" presId="urn:microsoft.com/office/officeart/2005/8/layout/list1"/>
    <dgm:cxn modelId="{83B14473-D58F-4737-880E-B63EE1C9209C}" type="presParOf" srcId="{B4EE17C9-8964-4A57-96AC-A0F62DDDDAD7}" destId="{E6C5B594-B593-4916-87A8-34B2B9C16A28}" srcOrd="1" destOrd="0" presId="urn:microsoft.com/office/officeart/2005/8/layout/list1"/>
    <dgm:cxn modelId="{AEAE5D5E-F137-4584-9D16-54BEF6EAE6F3}" type="presParOf" srcId="{B4EE17C9-8964-4A57-96AC-A0F62DDDDAD7}" destId="{87016334-307F-4138-91DE-A1C81CF38641}" srcOrd="2" destOrd="0" presId="urn:microsoft.com/office/officeart/2005/8/layout/list1"/>
    <dgm:cxn modelId="{E926AFC2-4D9A-476C-8134-DA6313C172D4}" type="presParOf" srcId="{B4EE17C9-8964-4A57-96AC-A0F62DDDDAD7}" destId="{E112B8F3-EB27-45FE-975A-C301A80269EA}" srcOrd="3" destOrd="0" presId="urn:microsoft.com/office/officeart/2005/8/layout/list1"/>
    <dgm:cxn modelId="{F0172A75-D3FE-492E-BF6D-3BD525940E9C}" type="presParOf" srcId="{B4EE17C9-8964-4A57-96AC-A0F62DDDDAD7}" destId="{C9F11D72-C302-4C84-8C65-825E0FDDCE8D}" srcOrd="4" destOrd="0" presId="urn:microsoft.com/office/officeart/2005/8/layout/list1"/>
    <dgm:cxn modelId="{4DE81477-2066-4F72-9EC6-CECB311FEC72}" type="presParOf" srcId="{C9F11D72-C302-4C84-8C65-825E0FDDCE8D}" destId="{A3AB30FD-FB79-4EA5-9CE0-9F68CB28783D}" srcOrd="0" destOrd="0" presId="urn:microsoft.com/office/officeart/2005/8/layout/list1"/>
    <dgm:cxn modelId="{A92EBA79-3745-4936-A734-A8A92D16212E}" type="presParOf" srcId="{C9F11D72-C302-4C84-8C65-825E0FDDCE8D}" destId="{9AA720D2-B6E3-4DFA-AF00-54C70701CAFA}" srcOrd="1" destOrd="0" presId="urn:microsoft.com/office/officeart/2005/8/layout/list1"/>
    <dgm:cxn modelId="{28D0E16C-A1EB-4DE4-9B84-407E193FD78B}" type="presParOf" srcId="{B4EE17C9-8964-4A57-96AC-A0F62DDDDAD7}" destId="{6505E4FB-9D60-4B1B-981C-3045F854FC40}" srcOrd="5" destOrd="0" presId="urn:microsoft.com/office/officeart/2005/8/layout/list1"/>
    <dgm:cxn modelId="{2A5BCE92-CF0A-4FB4-8C8D-BEA629B89DC2}" type="presParOf" srcId="{B4EE17C9-8964-4A57-96AC-A0F62DDDDAD7}" destId="{86E13F24-BD89-477E-BDD6-0411E060C1CF}" srcOrd="6" destOrd="0" presId="urn:microsoft.com/office/officeart/2005/8/layout/list1"/>
    <dgm:cxn modelId="{20A837F0-7A56-4650-B6E1-BBFBF0D45BDE}" type="presParOf" srcId="{B4EE17C9-8964-4A57-96AC-A0F62DDDDAD7}" destId="{8B0E67ED-7C49-4B73-8E30-718FDAA642D5}" srcOrd="7" destOrd="0" presId="urn:microsoft.com/office/officeart/2005/8/layout/list1"/>
    <dgm:cxn modelId="{6DA10991-FA9B-4631-BD91-5C925CA5F64D}" type="presParOf" srcId="{B4EE17C9-8964-4A57-96AC-A0F62DDDDAD7}" destId="{EFA2E9FC-1450-4EC7-ABA7-BF7BFB622E0A}" srcOrd="8" destOrd="0" presId="urn:microsoft.com/office/officeart/2005/8/layout/list1"/>
    <dgm:cxn modelId="{95934A4C-AE15-404F-8825-2E30AD24E210}" type="presParOf" srcId="{EFA2E9FC-1450-4EC7-ABA7-BF7BFB622E0A}" destId="{9BEDD78F-AC10-40A4-97D5-0B734872B3BB}" srcOrd="0" destOrd="0" presId="urn:microsoft.com/office/officeart/2005/8/layout/list1"/>
    <dgm:cxn modelId="{98A0BEF5-2A5B-475D-8123-2EDF760BA8C5}" type="presParOf" srcId="{EFA2E9FC-1450-4EC7-ABA7-BF7BFB622E0A}" destId="{24E64E3B-B2C6-4A84-9DD2-BFD3B55E26B8}" srcOrd="1" destOrd="0" presId="urn:microsoft.com/office/officeart/2005/8/layout/list1"/>
    <dgm:cxn modelId="{315ADBD3-F711-4307-B813-AB8CD28CAA48}" type="presParOf" srcId="{B4EE17C9-8964-4A57-96AC-A0F62DDDDAD7}" destId="{FCD994CF-6C96-4B07-9019-4343264B9F9A}" srcOrd="9" destOrd="0" presId="urn:microsoft.com/office/officeart/2005/8/layout/list1"/>
    <dgm:cxn modelId="{1C0F2029-221D-412D-A8D0-04299E9F344F}" type="presParOf" srcId="{B4EE17C9-8964-4A57-96AC-A0F62DDDDAD7}" destId="{2A904A75-2400-4358-8778-E3DF57EACD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00E53-E6FA-43E6-AEBD-A4CEB50450A4}" type="doc">
      <dgm:prSet loTypeId="urn:microsoft.com/office/officeart/2005/8/layout/chart3" loCatId="relationship" qsTypeId="urn:microsoft.com/office/officeart/2005/8/quickstyle/3d3" qsCatId="3D" csTypeId="urn:microsoft.com/office/officeart/2005/8/colors/accent1_4" csCatId="accent1" phldr="1"/>
      <dgm:spPr/>
    </dgm:pt>
    <dgm:pt modelId="{0640C82B-17EF-44AD-8457-BAE62BCEF41F}">
      <dgm:prSet phldrT="[Texte]" custT="1"/>
      <dgm:spPr/>
      <dgm:t>
        <a:bodyPr/>
        <a:lstStyle/>
        <a:p>
          <a:r>
            <a:rPr lang="fr-FR" sz="1200" dirty="0"/>
            <a:t>Architecture de valeur : </a:t>
          </a:r>
        </a:p>
        <a:p>
          <a:r>
            <a:rPr lang="fr-FR" sz="1200" dirty="0"/>
            <a:t>Agencement ressources et compétences</a:t>
          </a:r>
        </a:p>
      </dgm:t>
    </dgm:pt>
    <dgm:pt modelId="{F9FD77AE-AE93-4D53-B66D-DCD6958D8ADC}" type="parTrans" cxnId="{D9B3421F-2805-4B88-80B9-9FC179F2C127}">
      <dgm:prSet/>
      <dgm:spPr/>
      <dgm:t>
        <a:bodyPr/>
        <a:lstStyle/>
        <a:p>
          <a:endParaRPr lang="fr-FR"/>
        </a:p>
      </dgm:t>
    </dgm:pt>
    <dgm:pt modelId="{D7EDF1BD-7586-43FF-9B4D-056D276BB093}" type="sibTrans" cxnId="{D9B3421F-2805-4B88-80B9-9FC179F2C127}">
      <dgm:prSet/>
      <dgm:spPr/>
      <dgm:t>
        <a:bodyPr/>
        <a:lstStyle/>
        <a:p>
          <a:endParaRPr lang="fr-FR"/>
        </a:p>
      </dgm:t>
    </dgm:pt>
    <dgm:pt modelId="{AA119C4D-1379-45FE-ACC1-E26575CAFD71}">
      <dgm:prSet phldrT="[Texte]" custT="1"/>
      <dgm:spPr/>
      <dgm:t>
        <a:bodyPr/>
        <a:lstStyle/>
        <a:p>
          <a:r>
            <a:rPr lang="fr-FR" sz="1200" dirty="0"/>
            <a:t>Equation de profit </a:t>
          </a:r>
        </a:p>
        <a:p>
          <a:r>
            <a:rPr lang="fr-FR" sz="1200" dirty="0"/>
            <a:t>- CA</a:t>
          </a:r>
        </a:p>
        <a:p>
          <a:r>
            <a:rPr lang="fr-FR" sz="1200" dirty="0"/>
            <a:t>- Structure de coûts</a:t>
          </a:r>
        </a:p>
        <a:p>
          <a:r>
            <a:rPr lang="fr-FR" sz="1200" dirty="0"/>
            <a:t>- Capitaux engagés</a:t>
          </a:r>
        </a:p>
      </dgm:t>
    </dgm:pt>
    <dgm:pt modelId="{1A9C9F71-684B-42EE-9B59-381DBE775E95}" type="parTrans" cxnId="{48ECC838-5371-439F-A1F1-D5FCF8E9B7E5}">
      <dgm:prSet/>
      <dgm:spPr/>
      <dgm:t>
        <a:bodyPr/>
        <a:lstStyle/>
        <a:p>
          <a:endParaRPr lang="fr-FR"/>
        </a:p>
      </dgm:t>
    </dgm:pt>
    <dgm:pt modelId="{CD4124C9-1D66-4722-A1DC-F9F31270A286}" type="sibTrans" cxnId="{48ECC838-5371-439F-A1F1-D5FCF8E9B7E5}">
      <dgm:prSet/>
      <dgm:spPr/>
      <dgm:t>
        <a:bodyPr/>
        <a:lstStyle/>
        <a:p>
          <a:endParaRPr lang="fr-FR"/>
        </a:p>
      </dgm:t>
    </dgm:pt>
    <dgm:pt modelId="{A3BE2C1C-4105-4388-B53C-55A7B3D50A89}">
      <dgm:prSet phldrT="[Texte]" custT="1"/>
      <dgm:spPr/>
      <dgm:t>
        <a:bodyPr/>
        <a:lstStyle/>
        <a:p>
          <a:r>
            <a:rPr lang="fr-FR" sz="1200" dirty="0"/>
            <a:t>Proposition de valeur :</a:t>
          </a:r>
        </a:p>
        <a:p>
          <a:r>
            <a:rPr lang="fr-FR" sz="1200" dirty="0"/>
            <a:t>- Clients</a:t>
          </a:r>
        </a:p>
        <a:p>
          <a:r>
            <a:rPr lang="fr-FR" sz="1200" dirty="0"/>
            <a:t>-Produits et/ou services</a:t>
          </a:r>
        </a:p>
        <a:p>
          <a:r>
            <a:rPr lang="fr-FR" sz="1200" dirty="0"/>
            <a:t>- Prix</a:t>
          </a:r>
        </a:p>
      </dgm:t>
    </dgm:pt>
    <dgm:pt modelId="{B91B4BF0-7498-4FA6-BC0B-938A5705E687}" type="parTrans" cxnId="{CA748F25-9EF1-4D72-B4AC-4B1C584559F8}">
      <dgm:prSet/>
      <dgm:spPr/>
      <dgm:t>
        <a:bodyPr/>
        <a:lstStyle/>
        <a:p>
          <a:endParaRPr lang="fr-FR"/>
        </a:p>
      </dgm:t>
    </dgm:pt>
    <dgm:pt modelId="{94E4D642-6A60-4F3D-8FF3-C24584E5A22F}" type="sibTrans" cxnId="{CA748F25-9EF1-4D72-B4AC-4B1C584559F8}">
      <dgm:prSet/>
      <dgm:spPr/>
      <dgm:t>
        <a:bodyPr/>
        <a:lstStyle/>
        <a:p>
          <a:endParaRPr lang="fr-FR"/>
        </a:p>
      </dgm:t>
    </dgm:pt>
    <dgm:pt modelId="{37998E47-45D0-4D72-AF1E-9C04C6BA1EC4}" type="pres">
      <dgm:prSet presAssocID="{8A000E53-E6FA-43E6-AEBD-A4CEB50450A4}" presName="compositeShape" presStyleCnt="0">
        <dgm:presLayoutVars>
          <dgm:chMax val="7"/>
          <dgm:dir/>
          <dgm:resizeHandles val="exact"/>
        </dgm:presLayoutVars>
      </dgm:prSet>
      <dgm:spPr/>
    </dgm:pt>
    <dgm:pt modelId="{5B8964A3-4BF0-43FD-BCE2-AEFC052BFB4C}" type="pres">
      <dgm:prSet presAssocID="{8A000E53-E6FA-43E6-AEBD-A4CEB50450A4}" presName="wedge1" presStyleLbl="node1" presStyleIdx="0" presStyleCnt="3"/>
      <dgm:spPr/>
    </dgm:pt>
    <dgm:pt modelId="{C2318BC5-604C-410E-ADC7-DDCAF378ACC4}" type="pres">
      <dgm:prSet presAssocID="{8A000E53-E6FA-43E6-AEBD-A4CEB50450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EC4B2D1-CFAD-4DE5-BA76-8F69DDA47545}" type="pres">
      <dgm:prSet presAssocID="{8A000E53-E6FA-43E6-AEBD-A4CEB50450A4}" presName="wedge2" presStyleLbl="node1" presStyleIdx="1" presStyleCnt="3"/>
      <dgm:spPr/>
    </dgm:pt>
    <dgm:pt modelId="{ABD22E0A-C5B1-47B5-8665-A70A312E7A06}" type="pres">
      <dgm:prSet presAssocID="{8A000E53-E6FA-43E6-AEBD-A4CEB50450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A2AFBD2-7792-4C25-9E3C-499F584BBD13}" type="pres">
      <dgm:prSet presAssocID="{8A000E53-E6FA-43E6-AEBD-A4CEB50450A4}" presName="wedge3" presStyleLbl="node1" presStyleIdx="2" presStyleCnt="3"/>
      <dgm:spPr/>
    </dgm:pt>
    <dgm:pt modelId="{D5F52C87-488D-4922-A969-B9FEC95CCF1E}" type="pres">
      <dgm:prSet presAssocID="{8A000E53-E6FA-43E6-AEBD-A4CEB50450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116870C-7E92-4686-A692-24CFE07ACAB1}" type="presOf" srcId="{8A000E53-E6FA-43E6-AEBD-A4CEB50450A4}" destId="{37998E47-45D0-4D72-AF1E-9C04C6BA1EC4}" srcOrd="0" destOrd="0" presId="urn:microsoft.com/office/officeart/2005/8/layout/chart3"/>
    <dgm:cxn modelId="{D9B3421F-2805-4B88-80B9-9FC179F2C127}" srcId="{8A000E53-E6FA-43E6-AEBD-A4CEB50450A4}" destId="{0640C82B-17EF-44AD-8457-BAE62BCEF41F}" srcOrd="0" destOrd="0" parTransId="{F9FD77AE-AE93-4D53-B66D-DCD6958D8ADC}" sibTransId="{D7EDF1BD-7586-43FF-9B4D-056D276BB093}"/>
    <dgm:cxn modelId="{CA748F25-9EF1-4D72-B4AC-4B1C584559F8}" srcId="{8A000E53-E6FA-43E6-AEBD-A4CEB50450A4}" destId="{A3BE2C1C-4105-4388-B53C-55A7B3D50A89}" srcOrd="2" destOrd="0" parTransId="{B91B4BF0-7498-4FA6-BC0B-938A5705E687}" sibTransId="{94E4D642-6A60-4F3D-8FF3-C24584E5A22F}"/>
    <dgm:cxn modelId="{48ECC838-5371-439F-A1F1-D5FCF8E9B7E5}" srcId="{8A000E53-E6FA-43E6-AEBD-A4CEB50450A4}" destId="{AA119C4D-1379-45FE-ACC1-E26575CAFD71}" srcOrd="1" destOrd="0" parTransId="{1A9C9F71-684B-42EE-9B59-381DBE775E95}" sibTransId="{CD4124C9-1D66-4722-A1DC-F9F31270A286}"/>
    <dgm:cxn modelId="{9DD7083B-B371-414D-9B12-D2039A2CE0E2}" type="presOf" srcId="{A3BE2C1C-4105-4388-B53C-55A7B3D50A89}" destId="{AA2AFBD2-7792-4C25-9E3C-499F584BBD13}" srcOrd="0" destOrd="0" presId="urn:microsoft.com/office/officeart/2005/8/layout/chart3"/>
    <dgm:cxn modelId="{8A7C2B99-00E2-4F4F-AFC8-0C69C44BF1F9}" type="presOf" srcId="{AA119C4D-1379-45FE-ACC1-E26575CAFD71}" destId="{5EC4B2D1-CFAD-4DE5-BA76-8F69DDA47545}" srcOrd="0" destOrd="0" presId="urn:microsoft.com/office/officeart/2005/8/layout/chart3"/>
    <dgm:cxn modelId="{878A6BAE-6F79-4735-B5A5-ADD58EBA0DA5}" type="presOf" srcId="{AA119C4D-1379-45FE-ACC1-E26575CAFD71}" destId="{ABD22E0A-C5B1-47B5-8665-A70A312E7A06}" srcOrd="1" destOrd="0" presId="urn:microsoft.com/office/officeart/2005/8/layout/chart3"/>
    <dgm:cxn modelId="{8BAA33B8-A90D-433E-AD44-AE66E5C8DD9F}" type="presOf" srcId="{0640C82B-17EF-44AD-8457-BAE62BCEF41F}" destId="{C2318BC5-604C-410E-ADC7-DDCAF378ACC4}" srcOrd="1" destOrd="0" presId="urn:microsoft.com/office/officeart/2005/8/layout/chart3"/>
    <dgm:cxn modelId="{CD86DDDA-7999-44DA-A942-81556B1C1EDE}" type="presOf" srcId="{A3BE2C1C-4105-4388-B53C-55A7B3D50A89}" destId="{D5F52C87-488D-4922-A969-B9FEC95CCF1E}" srcOrd="1" destOrd="0" presId="urn:microsoft.com/office/officeart/2005/8/layout/chart3"/>
    <dgm:cxn modelId="{024FE5F1-4F9D-459F-9608-2E4B568EB4F0}" type="presOf" srcId="{0640C82B-17EF-44AD-8457-BAE62BCEF41F}" destId="{5B8964A3-4BF0-43FD-BCE2-AEFC052BFB4C}" srcOrd="0" destOrd="0" presId="urn:microsoft.com/office/officeart/2005/8/layout/chart3"/>
    <dgm:cxn modelId="{616BB53A-FA31-4B7F-922A-C80A476E942D}" type="presParOf" srcId="{37998E47-45D0-4D72-AF1E-9C04C6BA1EC4}" destId="{5B8964A3-4BF0-43FD-BCE2-AEFC052BFB4C}" srcOrd="0" destOrd="0" presId="urn:microsoft.com/office/officeart/2005/8/layout/chart3"/>
    <dgm:cxn modelId="{5DA44812-D545-4CC5-AD7B-0D27F806D958}" type="presParOf" srcId="{37998E47-45D0-4D72-AF1E-9C04C6BA1EC4}" destId="{C2318BC5-604C-410E-ADC7-DDCAF378ACC4}" srcOrd="1" destOrd="0" presId="urn:microsoft.com/office/officeart/2005/8/layout/chart3"/>
    <dgm:cxn modelId="{9FDC6952-F84B-4272-B907-362458C34396}" type="presParOf" srcId="{37998E47-45D0-4D72-AF1E-9C04C6BA1EC4}" destId="{5EC4B2D1-CFAD-4DE5-BA76-8F69DDA47545}" srcOrd="2" destOrd="0" presId="urn:microsoft.com/office/officeart/2005/8/layout/chart3"/>
    <dgm:cxn modelId="{FF50A8D2-A0F2-4B0D-A89E-2369310FE479}" type="presParOf" srcId="{37998E47-45D0-4D72-AF1E-9C04C6BA1EC4}" destId="{ABD22E0A-C5B1-47B5-8665-A70A312E7A06}" srcOrd="3" destOrd="0" presId="urn:microsoft.com/office/officeart/2005/8/layout/chart3"/>
    <dgm:cxn modelId="{6BDB20A8-2A44-426D-BB5E-EBA22C275237}" type="presParOf" srcId="{37998E47-45D0-4D72-AF1E-9C04C6BA1EC4}" destId="{AA2AFBD2-7792-4C25-9E3C-499F584BBD13}" srcOrd="4" destOrd="0" presId="urn:microsoft.com/office/officeart/2005/8/layout/chart3"/>
    <dgm:cxn modelId="{28C6A9EA-508F-435C-8CD3-EB20E4A87C66}" type="presParOf" srcId="{37998E47-45D0-4D72-AF1E-9C04C6BA1EC4}" destId="{D5F52C87-488D-4922-A969-B9FEC95CCF1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6334-307F-4138-91DE-A1C81CF38641}">
      <dsp:nvSpPr>
        <dsp:cNvPr id="0" name=""/>
        <dsp:cNvSpPr/>
      </dsp:nvSpPr>
      <dsp:spPr>
        <a:xfrm>
          <a:off x="0" y="297859"/>
          <a:ext cx="6666833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Proposition de valeur pour les clients (outputs commerciaux)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Segmentation marketing : cibles commerciales incluant utilisateur/payeur/prescripteur </a:t>
          </a:r>
          <a:endParaRPr lang="en-US" sz="2000" kern="1200"/>
        </a:p>
      </dsp:txBody>
      <dsp:txXfrm>
        <a:off x="0" y="297859"/>
        <a:ext cx="6666833" cy="1732500"/>
      </dsp:txXfrm>
    </dsp:sp>
    <dsp:sp modelId="{0D0C6CD2-D2A4-4CD8-BCC6-FB0F976B9F39}">
      <dsp:nvSpPr>
        <dsp:cNvPr id="0" name=""/>
        <dsp:cNvSpPr/>
      </dsp:nvSpPr>
      <dsp:spPr>
        <a:xfrm>
          <a:off x="333341" y="26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OFFRE: </a:t>
          </a:r>
          <a:endParaRPr lang="en-US" sz="2000" kern="1200"/>
        </a:p>
      </dsp:txBody>
      <dsp:txXfrm>
        <a:off x="362162" y="31480"/>
        <a:ext cx="4609141" cy="532758"/>
      </dsp:txXfrm>
    </dsp:sp>
    <dsp:sp modelId="{86E13F24-BD89-477E-BDD6-0411E060C1CF}">
      <dsp:nvSpPr>
        <dsp:cNvPr id="0" name=""/>
        <dsp:cNvSpPr/>
      </dsp:nvSpPr>
      <dsp:spPr>
        <a:xfrm>
          <a:off x="0" y="2433559"/>
          <a:ext cx="6666833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Identification ressources &amp; compétences (inputs)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Evaluation VRIO (cf stratégie)</a:t>
          </a:r>
          <a:endParaRPr lang="en-US" sz="2000" kern="1200"/>
        </a:p>
      </dsp:txBody>
      <dsp:txXfrm>
        <a:off x="0" y="2433559"/>
        <a:ext cx="6666833" cy="1165500"/>
      </dsp:txXfrm>
    </dsp:sp>
    <dsp:sp modelId="{9AA720D2-B6E3-4DFA-AF00-54C70701CAFA}">
      <dsp:nvSpPr>
        <dsp:cNvPr id="0" name=""/>
        <dsp:cNvSpPr/>
      </dsp:nvSpPr>
      <dsp:spPr>
        <a:xfrm>
          <a:off x="333341" y="21383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INTERNE :</a:t>
          </a:r>
          <a:endParaRPr lang="en-US" sz="2000" kern="1200"/>
        </a:p>
      </dsp:txBody>
      <dsp:txXfrm>
        <a:off x="362162" y="2167180"/>
        <a:ext cx="4609141" cy="532758"/>
      </dsp:txXfrm>
    </dsp:sp>
    <dsp:sp modelId="{2A904A75-2400-4358-8778-E3DF57EACDE1}">
      <dsp:nvSpPr>
        <dsp:cNvPr id="0" name=""/>
        <dsp:cNvSpPr/>
      </dsp:nvSpPr>
      <dsp:spPr>
        <a:xfrm>
          <a:off x="0" y="4002260"/>
          <a:ext cx="6666833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MACRO ENVIRONNEMENT PESTEL (cf stratégie)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MICRO ENVIRONNEMENT : 5 Forces PORTER (cf stratégie)</a:t>
          </a:r>
          <a:endParaRPr lang="en-US" sz="2000" kern="1200"/>
        </a:p>
      </dsp:txBody>
      <dsp:txXfrm>
        <a:off x="0" y="4002260"/>
        <a:ext cx="6666833" cy="1449000"/>
      </dsp:txXfrm>
    </dsp:sp>
    <dsp:sp modelId="{24E64E3B-B2C6-4A84-9DD2-BFD3B55E26B8}">
      <dsp:nvSpPr>
        <dsp:cNvPr id="0" name=""/>
        <dsp:cNvSpPr/>
      </dsp:nvSpPr>
      <dsp:spPr>
        <a:xfrm>
          <a:off x="333341" y="3707060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EXTERNE</a:t>
          </a:r>
          <a:endParaRPr lang="en-US" sz="2000" kern="1200"/>
        </a:p>
      </dsp:txBody>
      <dsp:txXfrm>
        <a:off x="362162" y="3735881"/>
        <a:ext cx="4609141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964A3-4BF0-43FD-BCE2-AEFC052BFB4C}">
      <dsp:nvSpPr>
        <dsp:cNvPr id="0" name=""/>
        <dsp:cNvSpPr/>
      </dsp:nvSpPr>
      <dsp:spPr>
        <a:xfrm>
          <a:off x="3081927" y="315935"/>
          <a:ext cx="3931636" cy="39316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Architecture de valeur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Agencement ressources et compétences</a:t>
          </a:r>
        </a:p>
      </dsp:txBody>
      <dsp:txXfrm>
        <a:off x="5219521" y="1041415"/>
        <a:ext cx="1333948" cy="1310545"/>
      </dsp:txXfrm>
    </dsp:sp>
    <dsp:sp modelId="{5EC4B2D1-CFAD-4DE5-BA76-8F69DDA47545}">
      <dsp:nvSpPr>
        <dsp:cNvPr id="0" name=""/>
        <dsp:cNvSpPr/>
      </dsp:nvSpPr>
      <dsp:spPr>
        <a:xfrm>
          <a:off x="2879261" y="432948"/>
          <a:ext cx="3931636" cy="39316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Equation de profit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Structure de coûts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Capitaux engagés</a:t>
          </a:r>
        </a:p>
      </dsp:txBody>
      <dsp:txXfrm>
        <a:off x="3955780" y="2913623"/>
        <a:ext cx="1778597" cy="1216935"/>
      </dsp:txXfrm>
    </dsp:sp>
    <dsp:sp modelId="{AA2AFBD2-7792-4C25-9E3C-499F584BBD13}">
      <dsp:nvSpPr>
        <dsp:cNvPr id="0" name=""/>
        <dsp:cNvSpPr/>
      </dsp:nvSpPr>
      <dsp:spPr>
        <a:xfrm>
          <a:off x="2879261" y="432948"/>
          <a:ext cx="3931636" cy="39316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Proposition de valeur 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Clients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-Produits et/ou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Prix</a:t>
          </a:r>
        </a:p>
      </dsp:txBody>
      <dsp:txXfrm>
        <a:off x="3300508" y="1205233"/>
        <a:ext cx="1333948" cy="131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68B99-3F21-0856-44FB-D443D0D69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B1E915-D87F-FC3E-1B02-693CB1125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4420A-1538-5AE9-21F1-211FD8D7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7E7CBF-FFB8-F894-E287-0D4665F4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7BB1C-7542-FCE3-2764-63DD696B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00F01-5EA9-D181-E1C2-E3B00C67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33D117-ADD8-3A8B-E522-36A96BCC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2903D3-5494-7C4F-5B43-E723F329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2D2BA-EBE8-2309-F28D-CD638353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9A2ED-C418-4C41-5B74-6AA53B2E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7B289B-712A-7D13-0B27-D0170B3C0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189E83-8A60-4514-DCA2-C1D52517E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1B477-A6D2-060D-6DA4-55E19AAD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237FDE-A048-826E-3339-9D64040D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FE061-851F-BE5E-411B-98D39FF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7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45AD8-B688-F324-367C-060F047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7B93C-C6DA-6A71-2A90-7103D0E9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DE944-C01D-CEF3-4D78-DCB03868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4E258-70CA-9BF6-D0FC-C54ED44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23DD0-71E9-8112-85C3-A960320B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9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54C6F-58B8-CA10-79D9-EF3D5695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E31C47-59AB-2803-8A81-01D377E1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3EF4CE-FD5A-B6DA-92E2-CC494266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5D89F-E03B-1EA7-9243-F8CFB8E6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1A521-457A-CD54-32DE-DB6A12E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58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D878A-60FC-75A9-6043-4EC9B79A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13BA4-9786-CD05-266D-436010107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031B5B-AA6B-6E24-5D2B-BD368E80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173D1-6C38-E1C8-C7AE-7C83B5C7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91527-B53F-F8AE-58B1-86014FC6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EDDAB8-0C38-558A-008B-2F7DDD9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15A55-BBDF-02E8-6342-1FA6D75C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C06B4F-51BB-3BA3-5870-F75DE8D73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72243-BB08-8F20-9451-A0608595C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8B082F-F9D4-DA74-77A5-62AA44D4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7074FE-B127-4D23-2DAE-2E2402E70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EBCB1A-1B9B-E3AE-4041-18DFADD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BC0D35-6904-2A4A-7B23-6CC8C18F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F76D8-12E3-6954-22AE-D2B32224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A8444-2C2A-4750-92CA-A9726B8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9529D7-D079-3D1E-E717-95805E15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594DF-4A13-8670-F951-737362F2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E43095-3A73-7F55-9043-53CC61CF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9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71B272-33F4-4C53-F877-9F107E34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73F57E-9BE2-1694-840C-0C7A8F9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CF0806-7507-5795-0247-995DBFD4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7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B8A2B-7B53-74D9-C97F-288ABDB0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A2129-F8A6-F417-2B6F-4903D582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F37F2-7E16-12DD-A277-7B770539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CE5D23-1A94-D5FF-5604-6C916C70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C418C8-CE26-FD4B-6A11-6B10237E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31E1C-47B0-E180-4433-96AB6694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6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FBFB0-B0FA-DC4D-D32B-6441522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346BE7-F5A9-D5E0-E8FF-3967F441E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B09D9-7F7E-4985-E3BF-8DF3BB74A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59E5CE-77A8-EC3E-FE35-3BEB4C0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4C0A8A-E3E5-CA40-B8F6-8B052D3D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B2E136-F637-6980-2B9E-6360394E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862F3F-74CB-8B5C-3C85-0F7246CF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CD6F28-282E-C323-599F-F727D153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3EE49-6362-2A54-D25E-4EB6DDCE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D2E6-D50F-4548-B3E9-A1D7622F05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D1C33-DAB1-87B7-19FC-BE9554D46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BB5A6-43D9-0BBE-54DA-F9645EC85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onelmaltese.f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64C58-B2A2-DEE6-2B69-420F708F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965" y="1885333"/>
            <a:ext cx="4193309" cy="985836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Création</a:t>
            </a: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 d’activités / Business Model</a:t>
            </a:r>
            <a:b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</a:b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Rappels BUT GEMA 2</a:t>
            </a:r>
            <a:r>
              <a:rPr lang="fr-FR" sz="1800" b="1" i="0" u="none" strike="noStrike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ème</a:t>
            </a: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 année </a:t>
            </a:r>
            <a:b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</a:b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8H Chrono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A86E1-D672-571B-A823-00040F956457}"/>
              </a:ext>
            </a:extLst>
          </p:cNvPr>
          <p:cNvSpPr txBox="1">
            <a:spLocks noChangeArrowheads="1"/>
          </p:cNvSpPr>
          <p:nvPr/>
        </p:nvSpPr>
        <p:spPr>
          <a:xfrm>
            <a:off x="1035868" y="5271405"/>
            <a:ext cx="132527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Lionel Maltese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Maître de Conférences Aix Marseille Université  CERGAM / Université Laval Québec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Professeur Associé </a:t>
            </a:r>
            <a:r>
              <a:rPr lang="fr-FR" sz="1400" b="1" i="1" dirty="0" err="1">
                <a:solidFill>
                  <a:schemeClr val="bg1"/>
                </a:solidFill>
              </a:rPr>
              <a:t>Kedge</a:t>
            </a:r>
            <a:r>
              <a:rPr lang="fr-FR" sz="1400" b="1" i="1" dirty="0">
                <a:solidFill>
                  <a:schemeClr val="bg1"/>
                </a:solidFill>
              </a:rPr>
              <a:t> Business </a:t>
            </a:r>
            <a:r>
              <a:rPr lang="fr-FR" sz="1400" b="1" i="1" dirty="0" err="1">
                <a:solidFill>
                  <a:schemeClr val="bg1"/>
                </a:solidFill>
              </a:rPr>
              <a:t>School</a:t>
            </a: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Entrepreneur Sport Business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6F4CBD7-874E-68E9-D60A-46665126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3004" y="101600"/>
            <a:ext cx="64087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http://lionelmaltese.fr</a:t>
            </a:r>
            <a:endParaRPr lang="fr-FR" altLang="fr-FR" sz="18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Verdana" panose="020B0604030504040204" pitchFamily="34" charset="0"/>
              </a:rPr>
              <a:t>@</a:t>
            </a:r>
            <a:r>
              <a:rPr lang="fr-FR" altLang="fr-FR" sz="1800" b="1" dirty="0" err="1">
                <a:latin typeface="Verdana" panose="020B0604030504040204" pitchFamily="34" charset="0"/>
              </a:rPr>
              <a:t>lionelmaltese</a:t>
            </a:r>
            <a:r>
              <a:rPr lang="fr-FR" altLang="fr-FR" sz="1800" b="1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0B46DA-B4B5-5803-BBB5-FF00A237CFF5}"/>
              </a:ext>
            </a:extLst>
          </p:cNvPr>
          <p:cNvSpPr txBox="1"/>
          <p:nvPr/>
        </p:nvSpPr>
        <p:spPr>
          <a:xfrm>
            <a:off x="9818703" y="969818"/>
            <a:ext cx="229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GEA GEMA2A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12/12/23</a:t>
            </a:r>
          </a:p>
        </p:txBody>
      </p:sp>
    </p:spTree>
    <p:extLst>
      <p:ext uri="{BB962C8B-B14F-4D97-AF65-F5344CB8AC3E}">
        <p14:creationId xmlns:p14="http://schemas.microsoft.com/office/powerpoint/2010/main" val="2278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>
            <a:extLst>
              <a:ext uri="{FF2B5EF4-FFF2-40B4-BE49-F238E27FC236}">
                <a16:creationId xmlns:a16="http://schemas.microsoft.com/office/drawing/2014/main" id="{EE443A12-6DC9-4A3C-904E-4B73E4DB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326413"/>
            <a:ext cx="10757647" cy="1188720"/>
          </a:xfrm>
        </p:spPr>
        <p:txBody>
          <a:bodyPr>
            <a:normAutofit/>
          </a:bodyPr>
          <a:lstStyle/>
          <a:p>
            <a:pPr algn="ctr"/>
            <a:r>
              <a:rPr lang="fr-FR" altLang="fr-FR" b="1" dirty="0"/>
              <a:t>Modèle RCOV (</a:t>
            </a:r>
            <a:r>
              <a:rPr lang="fr-FR" altLang="fr-FR" b="1" dirty="0" err="1"/>
              <a:t>Demil</a:t>
            </a:r>
            <a:r>
              <a:rPr lang="fr-FR" altLang="fr-FR" b="1" dirty="0"/>
              <a:t>, Lecoq, </a:t>
            </a:r>
            <a:r>
              <a:rPr lang="fr-FR" altLang="fr-FR" b="1" dirty="0" err="1"/>
              <a:t>Warnier</a:t>
            </a:r>
            <a:r>
              <a:rPr lang="fr-FR" altLang="fr-FR" b="1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DE2A5-0E45-4A9F-BC63-C1665944C62C}"/>
              </a:ext>
            </a:extLst>
          </p:cNvPr>
          <p:cNvSpPr/>
          <p:nvPr/>
        </p:nvSpPr>
        <p:spPr>
          <a:xfrm>
            <a:off x="4701697" y="1620629"/>
            <a:ext cx="24479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Ressources &amp; Compétences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EB215-7BA4-43D7-ACC5-05DED2A07BD2}"/>
              </a:ext>
            </a:extLst>
          </p:cNvPr>
          <p:cNvSpPr/>
          <p:nvPr/>
        </p:nvSpPr>
        <p:spPr>
          <a:xfrm>
            <a:off x="1893410" y="3060491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Propositions de valeur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CF372-DDBD-4B9A-854A-9E22E79B201C}"/>
              </a:ext>
            </a:extLst>
          </p:cNvPr>
          <p:cNvSpPr/>
          <p:nvPr/>
        </p:nvSpPr>
        <p:spPr>
          <a:xfrm>
            <a:off x="7365522" y="3060491"/>
            <a:ext cx="24495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interne et externe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A2361-EE2D-4B7E-97B5-8655379D0EE0}"/>
              </a:ext>
            </a:extLst>
          </p:cNvPr>
          <p:cNvSpPr/>
          <p:nvPr/>
        </p:nvSpPr>
        <p:spPr>
          <a:xfrm>
            <a:off x="1879122" y="4501942"/>
            <a:ext cx="244792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et structure de revenus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Flux des encaissements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AB59C-784E-4A2F-978B-55D9978314BC}"/>
              </a:ext>
            </a:extLst>
          </p:cNvPr>
          <p:cNvSpPr/>
          <p:nvPr/>
        </p:nvSpPr>
        <p:spPr>
          <a:xfrm>
            <a:off x="7379810" y="4428916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et structure des coûts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Flux des décaissements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B171AD-73BA-4D2A-B427-B9C3D97804B6}"/>
              </a:ext>
            </a:extLst>
          </p:cNvPr>
          <p:cNvSpPr/>
          <p:nvPr/>
        </p:nvSpPr>
        <p:spPr>
          <a:xfrm>
            <a:off x="4774722" y="5581441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Marge et flux de trésorerie</a:t>
            </a:r>
          </a:p>
        </p:txBody>
      </p:sp>
      <p:sp>
        <p:nvSpPr>
          <p:cNvPr id="12" name="Flèche en arc 11">
            <a:extLst>
              <a:ext uri="{FF2B5EF4-FFF2-40B4-BE49-F238E27FC236}">
                <a16:creationId xmlns:a16="http://schemas.microsoft.com/office/drawing/2014/main" id="{EF626682-A14C-47E3-9F47-61AA2090A1DE}"/>
              </a:ext>
            </a:extLst>
          </p:cNvPr>
          <p:cNvSpPr/>
          <p:nvPr/>
        </p:nvSpPr>
        <p:spPr>
          <a:xfrm>
            <a:off x="5320821" y="2504867"/>
            <a:ext cx="762000" cy="59213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èche en arc 12">
            <a:extLst>
              <a:ext uri="{FF2B5EF4-FFF2-40B4-BE49-F238E27FC236}">
                <a16:creationId xmlns:a16="http://schemas.microsoft.com/office/drawing/2014/main" id="{F17C3238-F35F-43B2-87FB-E273022C1B4F}"/>
              </a:ext>
            </a:extLst>
          </p:cNvPr>
          <p:cNvSpPr/>
          <p:nvPr/>
        </p:nvSpPr>
        <p:spPr>
          <a:xfrm rot="10983556">
            <a:off x="5338284" y="2523916"/>
            <a:ext cx="773112" cy="66516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36D6888-7D95-40FF-9173-97FF9DDB6A4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341335" y="3457366"/>
            <a:ext cx="30241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F315621-52A0-45A3-9C53-E1B3EC95FE00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7149621" y="2017503"/>
            <a:ext cx="1441450" cy="1042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0CC189D-19DB-4805-BE73-490421F14759}"/>
              </a:ext>
            </a:extLst>
          </p:cNvPr>
          <p:cNvCxnSpPr>
            <a:stCxn id="4" idx="1"/>
            <a:endCxn id="5" idx="0"/>
          </p:cNvCxnSpPr>
          <p:nvPr/>
        </p:nvCxnSpPr>
        <p:spPr>
          <a:xfrm flipH="1">
            <a:off x="3117372" y="2017503"/>
            <a:ext cx="1584325" cy="1042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8E7FCE0-AC84-412C-BFF9-ADF330D38C4D}"/>
              </a:ext>
            </a:extLst>
          </p:cNvPr>
          <p:cNvCxnSpPr>
            <a:stCxn id="9" idx="3"/>
          </p:cNvCxnSpPr>
          <p:nvPr/>
        </p:nvCxnSpPr>
        <p:spPr>
          <a:xfrm>
            <a:off x="7222646" y="5976728"/>
            <a:ext cx="3024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51D4418-ECDD-42E6-A9F6-CD5774FEBE38}"/>
              </a:ext>
            </a:extLst>
          </p:cNvPr>
          <p:cNvCxnSpPr/>
          <p:nvPr/>
        </p:nvCxnSpPr>
        <p:spPr>
          <a:xfrm flipH="1" flipV="1">
            <a:off x="10102371" y="1836528"/>
            <a:ext cx="71438" cy="414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F958DA0-B707-424D-98EF-C238F35673D0}"/>
              </a:ext>
            </a:extLst>
          </p:cNvPr>
          <p:cNvCxnSpPr/>
          <p:nvPr/>
        </p:nvCxnSpPr>
        <p:spPr>
          <a:xfrm flipH="1">
            <a:off x="7136921" y="1836528"/>
            <a:ext cx="2965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D171D6C-CB75-41C8-9EB2-C00F40092915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591071" y="3852654"/>
            <a:ext cx="12700" cy="57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5030676-CCB7-4033-9A96-0EE6E4A2F492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103085" y="3852653"/>
            <a:ext cx="14287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F6439CC-B2B4-4DE7-8AFB-E0250093778F}"/>
              </a:ext>
            </a:extLst>
          </p:cNvPr>
          <p:cNvCxnSpPr>
            <a:stCxn id="7" idx="2"/>
          </p:cNvCxnSpPr>
          <p:nvPr/>
        </p:nvCxnSpPr>
        <p:spPr>
          <a:xfrm>
            <a:off x="3103084" y="5292516"/>
            <a:ext cx="0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067472B-4E37-4C94-93AE-F7985D1AF130}"/>
              </a:ext>
            </a:extLst>
          </p:cNvPr>
          <p:cNvCxnSpPr/>
          <p:nvPr/>
        </p:nvCxnSpPr>
        <p:spPr>
          <a:xfrm>
            <a:off x="3117371" y="5436978"/>
            <a:ext cx="5545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24F9EE2-E729-4A9C-B81F-195DCB931DC9}"/>
              </a:ext>
            </a:extLst>
          </p:cNvPr>
          <p:cNvCxnSpPr/>
          <p:nvPr/>
        </p:nvCxnSpPr>
        <p:spPr>
          <a:xfrm flipH="1" flipV="1">
            <a:off x="8648222" y="5221078"/>
            <a:ext cx="1587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1617FEA-0149-4D1D-8298-39DA4A6DADE3}"/>
              </a:ext>
            </a:extLst>
          </p:cNvPr>
          <p:cNvCxnSpPr>
            <a:endCxn id="9" idx="0"/>
          </p:cNvCxnSpPr>
          <p:nvPr/>
        </p:nvCxnSpPr>
        <p:spPr>
          <a:xfrm>
            <a:off x="5998684" y="5436979"/>
            <a:ext cx="0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>
            <a:extLst>
              <a:ext uri="{FF2B5EF4-FFF2-40B4-BE49-F238E27FC236}">
                <a16:creationId xmlns:a16="http://schemas.microsoft.com/office/drawing/2014/main" id="{34CEE957-AA34-47C5-BF48-8BF526DB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b="1" dirty="0"/>
              <a:t>Le BM des agences immobilières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65FDA-71DA-4FB9-8B12-AD1F542E3C19}"/>
              </a:ext>
            </a:extLst>
          </p:cNvPr>
          <p:cNvSpPr/>
          <p:nvPr/>
        </p:nvSpPr>
        <p:spPr>
          <a:xfrm>
            <a:off x="3792539" y="2060576"/>
            <a:ext cx="41751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Ressources &amp; Compétences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Catalogue, connaissance du marché local, compétences des agents, agence, éventuellement publicité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358A9-4352-4CCA-8F93-DFA6EBC6B2E8}"/>
              </a:ext>
            </a:extLst>
          </p:cNvPr>
          <p:cNvSpPr/>
          <p:nvPr/>
        </p:nvSpPr>
        <p:spPr>
          <a:xfrm>
            <a:off x="1919288" y="3500438"/>
            <a:ext cx="352901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Propositions de valeur aux acheteurs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Acheter un  bien correspondant le plus à ses aspirations et aux prix le plus juste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07CD7-332B-4E5B-95FB-5A62737302DC}"/>
              </a:ext>
            </a:extLst>
          </p:cNvPr>
          <p:cNvSpPr/>
          <p:nvPr/>
        </p:nvSpPr>
        <p:spPr>
          <a:xfrm>
            <a:off x="6154739" y="3500438"/>
            <a:ext cx="368617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Agents immobiliers, éventuellement collaboration avec les autres agence d’un réseau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C43E0-9834-4B2C-B001-51CE26A109EE}"/>
              </a:ext>
            </a:extLst>
          </p:cNvPr>
          <p:cNvSpPr/>
          <p:nvPr/>
        </p:nvSpPr>
        <p:spPr>
          <a:xfrm>
            <a:off x="1905000" y="4941889"/>
            <a:ext cx="35433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d’environ 5% du montant de la transaction * Nombre de 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CC0D2-39A7-4366-BF96-DBAF1A0DE9DC}"/>
              </a:ext>
            </a:extLst>
          </p:cNvPr>
          <p:cNvSpPr/>
          <p:nvPr/>
        </p:nvSpPr>
        <p:spPr>
          <a:xfrm>
            <a:off x="6154739" y="4941889"/>
            <a:ext cx="369887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Coûts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Loyer et salaires fixes des agents, commissions sur ventes versées aux agents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7B866-29AE-46CC-B6C2-4062ED101592}"/>
              </a:ext>
            </a:extLst>
          </p:cNvPr>
          <p:cNvSpPr/>
          <p:nvPr/>
        </p:nvSpPr>
        <p:spPr>
          <a:xfrm>
            <a:off x="3935413" y="6021388"/>
            <a:ext cx="374491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Dépend essentiellement du nombre de transactions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98E458B-E51A-49FD-AB51-89B508A85CAC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7997825" y="4292600"/>
            <a:ext cx="635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AB5A801-00AF-4DAF-93B5-83A8ACE126EB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676650" y="4292600"/>
            <a:ext cx="635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7005D-25FC-4EF0-ABF8-A5136B2F3FE5}"/>
              </a:ext>
            </a:extLst>
          </p:cNvPr>
          <p:cNvSpPr/>
          <p:nvPr/>
        </p:nvSpPr>
        <p:spPr>
          <a:xfrm>
            <a:off x="1703388" y="833438"/>
            <a:ext cx="445135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Proposition de valeur aux vendeurs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Vendre rapidement un bien à un prix le plus élevé possible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1FDC3B4-CE8D-4A2A-9A95-C46A553FD71F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3676651" y="5732464"/>
            <a:ext cx="2132013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CBE8D23-DF34-4CC0-8781-7FF5BE1EADBB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808663" y="5732464"/>
            <a:ext cx="2195512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2334ACF-1F9C-4F81-9361-902E14338EA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3683000" y="2852738"/>
            <a:ext cx="219710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303C4C4-4FD6-4602-A47D-34FCD7C068AE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880101" y="2852738"/>
            <a:ext cx="211772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9D6E91A-3F52-444B-8E5E-9F76F35BA206}"/>
              </a:ext>
            </a:extLst>
          </p:cNvPr>
          <p:cNvCxnSpPr>
            <a:stCxn id="4" idx="0"/>
            <a:endCxn id="24" idx="2"/>
          </p:cNvCxnSpPr>
          <p:nvPr/>
        </p:nvCxnSpPr>
        <p:spPr>
          <a:xfrm flipH="1" flipV="1">
            <a:off x="3929064" y="1625601"/>
            <a:ext cx="1951037" cy="43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90F14-1D7D-3ABE-0FE3-3E500EA1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sz="3700"/>
              <a:t>BUSINESS MODEL CANVAS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949C44-0B23-8970-ABE2-0538EA38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fr-FR" sz="1900" dirty="0">
                <a:latin typeface="roboto-regular"/>
              </a:rPr>
              <a:t>D</a:t>
            </a:r>
            <a:r>
              <a:rPr lang="fr-FR" sz="1900" b="0" i="0" dirty="0">
                <a:effectLst/>
                <a:latin typeface="roboto-regular"/>
              </a:rPr>
              <a:t>ocument décrivant un business model simplicité. </a:t>
            </a:r>
          </a:p>
          <a:p>
            <a:endParaRPr lang="fr-FR" sz="1900" b="0" i="0" dirty="0">
              <a:effectLst/>
              <a:latin typeface="roboto-regular"/>
            </a:endParaRPr>
          </a:p>
          <a:p>
            <a:pPr marL="0" indent="0">
              <a:buNone/>
            </a:pPr>
            <a:endParaRPr lang="fr-FR" sz="1900" dirty="0">
              <a:latin typeface="roboto-regular"/>
            </a:endParaRPr>
          </a:p>
          <a:p>
            <a:r>
              <a:rPr lang="fr-FR" sz="1900" b="0" i="0" dirty="0">
                <a:effectLst/>
                <a:latin typeface="roboto-regular"/>
              </a:rPr>
              <a:t>Représentation en une seule page, au travers d’un canevas, l’ensemble des points clés du BM. </a:t>
            </a:r>
            <a:endParaRPr lang="fr-FR" sz="1900" dirty="0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4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40" name="Picture 4" descr="Amazon.fr - BUSINESS MODEL NOUVELLE GENERATION - Alexander Osterwalder, Yves  Pigneur - Livres">
            <a:extLst>
              <a:ext uri="{FF2B5EF4-FFF2-40B4-BE49-F238E27FC236}">
                <a16:creationId xmlns:a16="http://schemas.microsoft.com/office/drawing/2014/main" id="{791C00AF-4AE7-D80D-364F-C83628FE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30321"/>
            <a:ext cx="6019331" cy="43941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4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siness Model Canvas - AQM Conseil">
            <a:extLst>
              <a:ext uri="{FF2B5EF4-FFF2-40B4-BE49-F238E27FC236}">
                <a16:creationId xmlns:a16="http://schemas.microsoft.com/office/drawing/2014/main" id="{C833BE07-A4D2-EF71-BE85-5F76CBE9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34" y="643466"/>
            <a:ext cx="1066233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3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74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Rectangle 174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Guidelines on Input Output Analysis">
            <a:extLst>
              <a:ext uri="{FF2B5EF4-FFF2-40B4-BE49-F238E27FC236}">
                <a16:creationId xmlns:a16="http://schemas.microsoft.com/office/drawing/2014/main" id="{374B3FB3-08B6-AA37-FE08-057B1CEB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9147" y="643467"/>
            <a:ext cx="891370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nput Output Diagram">
            <a:extLst>
              <a:ext uri="{FF2B5EF4-FFF2-40B4-BE49-F238E27FC236}">
                <a16:creationId xmlns:a16="http://schemas.microsoft.com/office/drawing/2014/main" id="{BCB0BCEC-BA61-C4A3-77A8-F4E3F0924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32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76CF21-473F-4E3C-96E7-5A90EDD7B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7" descr="BEM">
            <a:extLst>
              <a:ext uri="{FF2B5EF4-FFF2-40B4-BE49-F238E27FC236}">
                <a16:creationId xmlns:a16="http://schemas.microsoft.com/office/drawing/2014/main" id="{876DEDCA-0D6B-4EE0-B9C6-A70B58B5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1672893"/>
            <a:ext cx="320954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>
            <a:extLst>
              <a:ext uri="{FF2B5EF4-FFF2-40B4-BE49-F238E27FC236}">
                <a16:creationId xmlns:a16="http://schemas.microsoft.com/office/drawing/2014/main" id="{62B6E6F3-A757-4369-8C31-2AF95313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2539470"/>
            <a:ext cx="3209544" cy="14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5" descr="Logo_Euromed_Management">
            <a:extLst>
              <a:ext uri="{FF2B5EF4-FFF2-40B4-BE49-F238E27FC236}">
                <a16:creationId xmlns:a16="http://schemas.microsoft.com/office/drawing/2014/main" id="{258CE928-ECAA-44CA-8F88-CA797A64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2695935"/>
            <a:ext cx="3209544" cy="11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AA9098F-5DA2-4AD0-BE84-8C0EF7B0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068639"/>
            <a:ext cx="1657350" cy="1152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Réputation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(Accréditations)</a:t>
            </a:r>
          </a:p>
        </p:txBody>
      </p:sp>
      <p:sp>
        <p:nvSpPr>
          <p:cNvPr id="2053" name="Oval 5">
            <a:extLst>
              <a:ext uri="{FF2B5EF4-FFF2-40B4-BE49-F238E27FC236}">
                <a16:creationId xmlns:a16="http://schemas.microsoft.com/office/drawing/2014/main" id="{7AD6A8D8-A675-471C-9FE2-9FD72CF02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1557339"/>
            <a:ext cx="1657350" cy="1512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Connaissance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des accréditions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Lobbying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00911AD-E63E-4823-B0AC-883FA333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4149726"/>
            <a:ext cx="15843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Professeurs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Chercheurs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Enseignants</a:t>
            </a:r>
          </a:p>
        </p:txBody>
      </p:sp>
      <p:sp>
        <p:nvSpPr>
          <p:cNvPr id="2055" name="Oval 7">
            <a:extLst>
              <a:ext uri="{FF2B5EF4-FFF2-40B4-BE49-F238E27FC236}">
                <a16:creationId xmlns:a16="http://schemas.microsoft.com/office/drawing/2014/main" id="{44D3E502-3C1A-42A8-89DC-69CE3E4E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157789"/>
            <a:ext cx="1657350" cy="15128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Capacité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Internationales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Relationnel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85D2B65D-325D-4299-9E16-F901C089F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997200"/>
            <a:ext cx="2160588" cy="1295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Partenariats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Entreprises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(Apprentissage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et alternance)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Universités étrangères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(doubles diplômes)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45863129-51CD-4160-B81B-6EAB3F16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1773238"/>
            <a:ext cx="15843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Lieux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(établissements)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de pédagogie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pour les Etudiants</a:t>
            </a:r>
          </a:p>
        </p:txBody>
      </p:sp>
      <p:sp>
        <p:nvSpPr>
          <p:cNvPr id="2058" name="Oval 10">
            <a:extLst>
              <a:ext uri="{FF2B5EF4-FFF2-40B4-BE49-F238E27FC236}">
                <a16:creationId xmlns:a16="http://schemas.microsoft.com/office/drawing/2014/main" id="{21097DDF-70E1-4723-9064-BD313360F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15900"/>
            <a:ext cx="1657350" cy="15128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Personnels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Administratifs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(gestion des stages,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Projets, recrutement,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promotion…)</a:t>
            </a:r>
          </a:p>
        </p:txBody>
      </p:sp>
      <p:sp>
        <p:nvSpPr>
          <p:cNvPr id="2059" name="Oval 11">
            <a:extLst>
              <a:ext uri="{FF2B5EF4-FFF2-40B4-BE49-F238E27FC236}">
                <a16:creationId xmlns:a16="http://schemas.microsoft.com/office/drawing/2014/main" id="{DF07CF75-7294-4F93-B106-EF5DBA7C4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4292600"/>
            <a:ext cx="1657350" cy="15128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Négociation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Lobbying</a:t>
            </a:r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35FF8DF9-5CC0-421B-A262-863B03DA7C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79876" y="422116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36CB3F1D-A18B-4226-B6D8-D4CF7B84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4508501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CD1508E8-7D8A-4731-80D9-B93A47500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6" y="3933826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3A67BF4C-6145-47DD-9DFF-38A4DC509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5" y="37163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E54D68E2-01EE-4721-ACF6-E8CD7B65B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716339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89609440-94B7-4F1C-B1F7-563F907BE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3429000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C1108533-DE5A-4612-9366-E0040FDF28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6" y="2492375"/>
            <a:ext cx="10080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118430C2-5850-4185-AF99-15A990363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781301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16E9612D-B994-42C4-819B-C9E0DEF1B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3976" y="2276476"/>
            <a:ext cx="12239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9" name="Line 21">
            <a:extLst>
              <a:ext uri="{FF2B5EF4-FFF2-40B4-BE49-F238E27FC236}">
                <a16:creationId xmlns:a16="http://schemas.microsoft.com/office/drawing/2014/main" id="{E39CECDE-5A7B-48C4-B76E-8FBD1AAAC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2205038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0" name="Line 22">
            <a:extLst>
              <a:ext uri="{FF2B5EF4-FFF2-40B4-BE49-F238E27FC236}">
                <a16:creationId xmlns:a16="http://schemas.microsoft.com/office/drawing/2014/main" id="{68123C27-46A7-4C1F-A5B9-DAE1A6E446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2263" y="2420938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B9765D1F-1CA1-4E65-AF76-145067D82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0825" y="4076701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2" name="Line 24">
            <a:extLst>
              <a:ext uri="{FF2B5EF4-FFF2-40B4-BE49-F238E27FC236}">
                <a16:creationId xmlns:a16="http://schemas.microsoft.com/office/drawing/2014/main" id="{AE21DD8D-8B47-4586-AF1F-89A0B1397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3860801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727" name="Rectangle 25">
            <a:extLst>
              <a:ext uri="{FF2B5EF4-FFF2-40B4-BE49-F238E27FC236}">
                <a16:creationId xmlns:a16="http://schemas.microsoft.com/office/drawing/2014/main" id="{13A7FA3A-125E-453E-8E52-D6B9EBDC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445125"/>
            <a:ext cx="684213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28" name="Oval 26">
            <a:extLst>
              <a:ext uri="{FF2B5EF4-FFF2-40B4-BE49-F238E27FC236}">
                <a16:creationId xmlns:a16="http://schemas.microsoft.com/office/drawing/2014/main" id="{D4EDCF56-AE2F-4775-A243-6356A15D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6092826"/>
            <a:ext cx="7207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29" name="Text Box 27">
            <a:extLst>
              <a:ext uri="{FF2B5EF4-FFF2-40B4-BE49-F238E27FC236}">
                <a16:creationId xmlns:a16="http://schemas.microsoft.com/office/drawing/2014/main" id="{80AC1F48-066A-4873-A06A-AD469580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544512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</a:p>
        </p:txBody>
      </p:sp>
      <p:sp>
        <p:nvSpPr>
          <p:cNvPr id="72730" name="Text Box 28">
            <a:extLst>
              <a:ext uri="{FF2B5EF4-FFF2-40B4-BE49-F238E27FC236}">
                <a16:creationId xmlns:a16="http://schemas.microsoft.com/office/drawing/2014/main" id="{8BFC69E5-DBEF-4C4C-A6EC-65223846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609282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</a:p>
        </p:txBody>
      </p:sp>
      <p:sp>
        <p:nvSpPr>
          <p:cNvPr id="72731" name="Text Box 29">
            <a:extLst>
              <a:ext uri="{FF2B5EF4-FFF2-40B4-BE49-F238E27FC236}">
                <a16:creationId xmlns:a16="http://schemas.microsoft.com/office/drawing/2014/main" id="{B24803D2-9B9D-4D71-BDC0-DF77EA50C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268538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i="1">
                <a:latin typeface="Arial" panose="020B0604020202020204" pitchFamily="34" charset="0"/>
                <a:cs typeface="Arial" panose="020B0604020202020204" pitchFamily="34" charset="0"/>
              </a:rPr>
              <a:t>Business Model d’une Grande Ecole de Commerce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1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" name="Oval 30">
            <a:extLst>
              <a:ext uri="{FF2B5EF4-FFF2-40B4-BE49-F238E27FC236}">
                <a16:creationId xmlns:a16="http://schemas.microsoft.com/office/drawing/2014/main" id="{C4DA79AC-ECEF-42A9-B01B-A22BFE8C5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4437064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79" name="Oval 31">
            <a:extLst>
              <a:ext uri="{FF2B5EF4-FFF2-40B4-BE49-F238E27FC236}">
                <a16:creationId xmlns:a16="http://schemas.microsoft.com/office/drawing/2014/main" id="{63C04E23-DB76-47AE-B5DC-CC6A965D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2565400"/>
            <a:ext cx="21748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80" name="Oval 32">
            <a:extLst>
              <a:ext uri="{FF2B5EF4-FFF2-40B4-BE49-F238E27FC236}">
                <a16:creationId xmlns:a16="http://schemas.microsoft.com/office/drawing/2014/main" id="{768FBF73-37CB-4ED3-BE78-A1B31257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005264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81" name="Oval 33">
            <a:extLst>
              <a:ext uri="{FF2B5EF4-FFF2-40B4-BE49-F238E27FC236}">
                <a16:creationId xmlns:a16="http://schemas.microsoft.com/office/drawing/2014/main" id="{6A7928D0-FB09-4784-B329-6FECD97D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852739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82" name="Oval 34">
            <a:extLst>
              <a:ext uri="{FF2B5EF4-FFF2-40B4-BE49-F238E27FC236}">
                <a16:creationId xmlns:a16="http://schemas.microsoft.com/office/drawing/2014/main" id="{09C2BD4C-A870-4489-A2D9-EB797DBC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420939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83" name="Oval 35">
            <a:extLst>
              <a:ext uri="{FF2B5EF4-FFF2-40B4-BE49-F238E27FC236}">
                <a16:creationId xmlns:a16="http://schemas.microsoft.com/office/drawing/2014/main" id="{286183D3-E189-43C8-B6C6-BA4BA68E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81300"/>
            <a:ext cx="21748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84" name="Oval 36">
            <a:extLst>
              <a:ext uri="{FF2B5EF4-FFF2-40B4-BE49-F238E27FC236}">
                <a16:creationId xmlns:a16="http://schemas.microsoft.com/office/drawing/2014/main" id="{0CC2C2CA-DF8C-47DC-8CC2-3EE20990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3933825"/>
            <a:ext cx="21748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85" name="Oval 37">
            <a:extLst>
              <a:ext uri="{FF2B5EF4-FFF2-40B4-BE49-F238E27FC236}">
                <a16:creationId xmlns:a16="http://schemas.microsoft.com/office/drawing/2014/main" id="{D1D39E0B-C3E2-49E4-8013-4461EA097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292600"/>
            <a:ext cx="21748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86" name="Oval 38">
            <a:extLst>
              <a:ext uri="{FF2B5EF4-FFF2-40B4-BE49-F238E27FC236}">
                <a16:creationId xmlns:a16="http://schemas.microsoft.com/office/drawing/2014/main" id="{72CDCF83-EEC3-4907-869A-8546204BA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716339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87" name="Oval 39">
            <a:extLst>
              <a:ext uri="{FF2B5EF4-FFF2-40B4-BE49-F238E27FC236}">
                <a16:creationId xmlns:a16="http://schemas.microsoft.com/office/drawing/2014/main" id="{9BC4189B-DC83-4061-8B6B-26242D7A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141664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1" grpId="0"/>
      <p:bldP spid="2064" grpId="0"/>
      <p:bldP spid="2067" grpId="0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alculatrice, stylo, boussole, argent et un papier avec graphiques imprimés">
            <a:extLst>
              <a:ext uri="{FF2B5EF4-FFF2-40B4-BE49-F238E27FC236}">
                <a16:creationId xmlns:a16="http://schemas.microsoft.com/office/drawing/2014/main" id="{A9477715-5A93-B136-7E39-0D6CF0142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5" r="541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2D2CDD-9468-0D3D-4814-49B23440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b="1" dirty="0"/>
              <a:t>Mise en œuvre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B9FBE-EFBF-FAC7-1794-DD29F100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1900"/>
              <a:t>Budget prévisionnel de lancement de l’activité (Cash In / Cash out)</a:t>
            </a:r>
          </a:p>
          <a:p>
            <a:endParaRPr lang="fr-FR" sz="1900"/>
          </a:p>
          <a:p>
            <a:r>
              <a:rPr lang="fr-FR" sz="1900"/>
              <a:t>Organisation des ressources humaines :</a:t>
            </a:r>
          </a:p>
          <a:p>
            <a:pPr lvl="1"/>
            <a:r>
              <a:rPr lang="fr-FR" sz="1900"/>
              <a:t>Internalisation (salaires)</a:t>
            </a:r>
          </a:p>
          <a:p>
            <a:pPr lvl="1"/>
            <a:r>
              <a:rPr lang="fr-FR" sz="1900"/>
              <a:t>Externalisation (prestations)</a:t>
            </a:r>
          </a:p>
          <a:p>
            <a:endParaRPr lang="fr-FR" sz="1900"/>
          </a:p>
          <a:p>
            <a:r>
              <a:rPr lang="fr-FR" sz="1900"/>
              <a:t>Perspectives commerciales : </a:t>
            </a:r>
          </a:p>
          <a:p>
            <a:pPr lvl="1"/>
            <a:r>
              <a:rPr lang="fr-FR" sz="1900"/>
              <a:t>exploitation – diversification – portefeuille d’activités </a:t>
            </a:r>
          </a:p>
          <a:p>
            <a:endParaRPr lang="fr-FR" sz="1900"/>
          </a:p>
        </p:txBody>
      </p:sp>
    </p:spTree>
    <p:extLst>
      <p:ext uri="{BB962C8B-B14F-4D97-AF65-F5344CB8AC3E}">
        <p14:creationId xmlns:p14="http://schemas.microsoft.com/office/powerpoint/2010/main" val="37982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5794CF8-F5CD-E110-7149-687BF89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90130"/>
              </p:ext>
            </p:extLst>
          </p:nvPr>
        </p:nvGraphicFramePr>
        <p:xfrm>
          <a:off x="643467" y="844046"/>
          <a:ext cx="10905067" cy="535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365">
                  <a:extLst>
                    <a:ext uri="{9D8B030D-6E8A-4147-A177-3AD203B41FA5}">
                      <a16:colId xmlns:a16="http://schemas.microsoft.com/office/drawing/2014/main" val="158321376"/>
                    </a:ext>
                  </a:extLst>
                </a:gridCol>
                <a:gridCol w="1041702">
                  <a:extLst>
                    <a:ext uri="{9D8B030D-6E8A-4147-A177-3AD203B41FA5}">
                      <a16:colId xmlns:a16="http://schemas.microsoft.com/office/drawing/2014/main" val="3926650507"/>
                    </a:ext>
                  </a:extLst>
                </a:gridCol>
              </a:tblGrid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1" u="none" strike="noStrike">
                          <a:solidFill>
                            <a:srgbClr val="000000"/>
                          </a:solidFill>
                          <a:effectLst/>
                        </a:rPr>
                        <a:t>Critères d'évaluation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1" u="none" strike="noStrike">
                          <a:solidFill>
                            <a:srgbClr val="000000"/>
                          </a:solidFill>
                          <a:effectLst/>
                        </a:rPr>
                        <a:t>Points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3849450060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Proposition de valeur (outputs commerciaux)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3478383157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Segmentation Marketing (persona) prévisionnel / parcours client type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806522276"/>
                  </a:ext>
                </a:extLst>
              </a:tr>
              <a:tr h="76457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Identification des actifs (ressources &amp; compétences) et évaluation du potentiel VRIO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474672013"/>
                  </a:ext>
                </a:extLst>
              </a:tr>
              <a:tr h="76457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Analyse du Macro-Environnement (PESTEL) et des 5/6 Forces Concurrentielles / activité principale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2219970121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Photographie du modèle économique (RCOV ou HEC ou CANVAS)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3788031414"/>
                  </a:ext>
                </a:extLst>
              </a:tr>
              <a:tr h="76457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Analyse dynamique de la configuration des actifs : modélisation économique du Business Modèle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3730495558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Prévisionnel financier et plan de financement du lancement de l'activité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2001607816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Perspectives : développement d’activités et financement de la croissance 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4191831745"/>
                  </a:ext>
                </a:extLst>
              </a:tr>
              <a:tr h="4108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b="1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fr-FR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80" marR="20280" marT="20280" marB="0" anchor="b"/>
                </a:tc>
                <a:extLst>
                  <a:ext uri="{0D108BD9-81ED-4DB2-BD59-A6C34878D82A}">
                    <a16:rowId xmlns:a16="http://schemas.microsoft.com/office/drawing/2014/main" val="1405241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31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 tirage au sort pour favoriser la diversité en milieu académique">
            <a:extLst>
              <a:ext uri="{FF2B5EF4-FFF2-40B4-BE49-F238E27FC236}">
                <a16:creationId xmlns:a16="http://schemas.microsoft.com/office/drawing/2014/main" id="{BBAFE6DE-8930-83BA-F1C2-8C96C5450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5874" b="-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CDA81C-B662-90C4-93C7-1C6630B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5 écosystèmes d’affaires / 5 enseignants </a:t>
            </a:r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5A797-E026-53B7-8F40-D7A32904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Tirage au sort d’un sujet (écosystème d’affaire/industrie) par équipe : 1 sujet par professeurs (E. Caolova, E. Thevenin, L. Paris, C. Pain-Barre et L. Maltese)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Equipes de 2 à 4/5 maximum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Coaching enseignant et évaluation de l’organisation du temps/efficacité et du délivrable </a:t>
            </a:r>
          </a:p>
        </p:txBody>
      </p:sp>
    </p:spTree>
    <p:extLst>
      <p:ext uri="{BB962C8B-B14F-4D97-AF65-F5344CB8AC3E}">
        <p14:creationId xmlns:p14="http://schemas.microsoft.com/office/powerpoint/2010/main" val="213963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CDE48EC-168F-1835-D769-0A069BA98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36127"/>
              </p:ext>
            </p:extLst>
          </p:nvPr>
        </p:nvGraphicFramePr>
        <p:xfrm>
          <a:off x="1120477" y="1873472"/>
          <a:ext cx="9951042" cy="31049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67031">
                  <a:extLst>
                    <a:ext uri="{9D8B030D-6E8A-4147-A177-3AD203B41FA5}">
                      <a16:colId xmlns:a16="http://schemas.microsoft.com/office/drawing/2014/main" val="619898567"/>
                    </a:ext>
                  </a:extLst>
                </a:gridCol>
                <a:gridCol w="884011">
                  <a:extLst>
                    <a:ext uri="{9D8B030D-6E8A-4147-A177-3AD203B41FA5}">
                      <a16:colId xmlns:a16="http://schemas.microsoft.com/office/drawing/2014/main" val="3966008762"/>
                    </a:ext>
                  </a:extLst>
                </a:gridCol>
              </a:tblGrid>
              <a:tr h="371715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u="none" strike="noStrike">
                          <a:effectLst/>
                        </a:rPr>
                        <a:t>Critères PFAO durant la journée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u="none" strike="noStrike">
                          <a:effectLst/>
                        </a:rPr>
                        <a:t>Points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extLst>
                  <a:ext uri="{0D108BD9-81ED-4DB2-BD59-A6C34878D82A}">
                    <a16:rowId xmlns:a16="http://schemas.microsoft.com/office/drawing/2014/main" val="4101601452"/>
                  </a:ext>
                </a:extLst>
              </a:tr>
              <a:tr h="663256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u="none" strike="noStrike" dirty="0">
                          <a:effectLst/>
                        </a:rPr>
                        <a:t>Pertinence : adéquation avec le marché (futurs clients / concurrents) </a:t>
                      </a:r>
                      <a:r>
                        <a:rPr lang="fr-FR" sz="1900" u="none" strike="noStrike" dirty="0" err="1">
                          <a:effectLst/>
                        </a:rPr>
                        <a:t>envronnement</a:t>
                      </a:r>
                      <a:r>
                        <a:rPr lang="fr-FR" sz="1900" u="none" strike="noStrike" dirty="0">
                          <a:effectLst/>
                        </a:rPr>
                        <a:t> éco / légal / social…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900" u="none" strike="noStrike">
                          <a:effectLst/>
                        </a:rPr>
                        <a:t>6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extLst>
                  <a:ext uri="{0D108BD9-81ED-4DB2-BD59-A6C34878D82A}">
                    <a16:rowId xmlns:a16="http://schemas.microsoft.com/office/drawing/2014/main" val="770966594"/>
                  </a:ext>
                </a:extLst>
              </a:tr>
              <a:tr h="663256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u="none" strike="noStrike" dirty="0">
                          <a:effectLst/>
                        </a:rPr>
                        <a:t>Faisabilité : mobilisation des savoir-faire / ressources / compétences adaptées à la production de l'offre pour générer des rentes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900" u="none" strike="noStrike">
                          <a:effectLst/>
                        </a:rPr>
                        <a:t>6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extLst>
                  <a:ext uri="{0D108BD9-81ED-4DB2-BD59-A6C34878D82A}">
                    <a16:rowId xmlns:a16="http://schemas.microsoft.com/office/drawing/2014/main" val="1367267115"/>
                  </a:ext>
                </a:extLst>
              </a:tr>
              <a:tr h="663256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u="none" strike="noStrike">
                          <a:effectLst/>
                        </a:rPr>
                        <a:t>Acceptabilité : partie prenantes (fournisseurs, partenaires, futurs salariés…) mobilisables pour participer à la construction/performance de l'activité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900" u="none" strike="noStrike">
                          <a:effectLst/>
                        </a:rPr>
                        <a:t>6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extLst>
                  <a:ext uri="{0D108BD9-81ED-4DB2-BD59-A6C34878D82A}">
                    <a16:rowId xmlns:a16="http://schemas.microsoft.com/office/drawing/2014/main" val="2195723140"/>
                  </a:ext>
                </a:extLst>
              </a:tr>
              <a:tr h="371715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u="none" strike="noStrike">
                          <a:effectLst/>
                        </a:rPr>
                        <a:t>Organisation de l'équipe / respect du timing / Efficacité 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900" u="none" strike="noStrike">
                          <a:effectLst/>
                        </a:rPr>
                        <a:t>2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extLst>
                  <a:ext uri="{0D108BD9-81ED-4DB2-BD59-A6C34878D82A}">
                    <a16:rowId xmlns:a16="http://schemas.microsoft.com/office/drawing/2014/main" val="644902953"/>
                  </a:ext>
                </a:extLst>
              </a:tr>
              <a:tr h="371715">
                <a:tc>
                  <a:txBody>
                    <a:bodyPr/>
                    <a:lstStyle/>
                    <a:p>
                      <a:pPr algn="l" fontAlgn="b"/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900" u="none" strike="noStrike" dirty="0">
                          <a:effectLst/>
                        </a:rPr>
                        <a:t>20</a:t>
                      </a:r>
                      <a:endParaRPr lang="fr-FR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65" marR="16565" marT="16565" marB="0" anchor="b"/>
                </a:tc>
                <a:extLst>
                  <a:ext uri="{0D108BD9-81ED-4DB2-BD59-A6C34878D82A}">
                    <a16:rowId xmlns:a16="http://schemas.microsoft.com/office/drawing/2014/main" val="385192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48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Vue aérienne de la route forestière">
            <a:extLst>
              <a:ext uri="{FF2B5EF4-FFF2-40B4-BE49-F238E27FC236}">
                <a16:creationId xmlns:a16="http://schemas.microsoft.com/office/drawing/2014/main" id="{3CE3EC27-0F6A-9BC0-175E-D3AB3A2F4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51915F-252B-2037-653A-CF312DDC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/>
              <a:t>Roadmap stratégique : création d’activité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2E065-BE34-92DA-FCFB-B0A188F4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2000" dirty="0"/>
              <a:t>Evaluation</a:t>
            </a:r>
          </a:p>
          <a:p>
            <a:endParaRPr lang="fr-FR" sz="2000" dirty="0"/>
          </a:p>
          <a:p>
            <a:r>
              <a:rPr lang="fr-FR" sz="2000" dirty="0"/>
              <a:t>Organisation  </a:t>
            </a:r>
          </a:p>
          <a:p>
            <a:endParaRPr lang="fr-FR" sz="2000" dirty="0"/>
          </a:p>
          <a:p>
            <a:r>
              <a:rPr lang="fr-FR" sz="2000" dirty="0"/>
              <a:t>Mise en œuvre </a:t>
            </a:r>
          </a:p>
        </p:txBody>
      </p:sp>
    </p:spTree>
    <p:extLst>
      <p:ext uri="{BB962C8B-B14F-4D97-AF65-F5344CB8AC3E}">
        <p14:creationId xmlns:p14="http://schemas.microsoft.com/office/powerpoint/2010/main" val="302415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698B06-7D2C-492C-65F2-6808CED6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>Evaluation</a:t>
            </a: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20688E4F-85BE-029C-8FDB-325CAC7E4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1738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72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8A23E8-EA63-FF8D-B530-8B1E9568514D}"/>
              </a:ext>
            </a:extLst>
          </p:cNvPr>
          <p:cNvSpPr txBox="1"/>
          <p:nvPr/>
        </p:nvSpPr>
        <p:spPr>
          <a:xfrm>
            <a:off x="406399" y="768059"/>
            <a:ext cx="376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Ce que l’on a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9A0CDC-B12D-28D9-CB7A-9DFA573CA57F}"/>
              </a:ext>
            </a:extLst>
          </p:cNvPr>
          <p:cNvSpPr txBox="1"/>
          <p:nvPr/>
        </p:nvSpPr>
        <p:spPr>
          <a:xfrm>
            <a:off x="4613912" y="768059"/>
            <a:ext cx="743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Ce que l’on fait avec ce que l’on a 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2EF33C8-F125-EC26-26E4-B854DAFC94D8}"/>
              </a:ext>
            </a:extLst>
          </p:cNvPr>
          <p:cNvSpPr/>
          <p:nvPr/>
        </p:nvSpPr>
        <p:spPr>
          <a:xfrm>
            <a:off x="683317" y="2005860"/>
            <a:ext cx="2216989" cy="169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RESSOURCES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7760B9C-5631-5669-EDB8-6098479FB24B}"/>
              </a:ext>
            </a:extLst>
          </p:cNvPr>
          <p:cNvSpPr/>
          <p:nvPr/>
        </p:nvSpPr>
        <p:spPr>
          <a:xfrm>
            <a:off x="7819888" y="1922733"/>
            <a:ext cx="2349260" cy="169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COMPETENCES</a:t>
            </a:r>
          </a:p>
        </p:txBody>
      </p:sp>
      <p:pic>
        <p:nvPicPr>
          <p:cNvPr id="18434" name="Picture 2" descr="Amazon.fr - Comment développer votre activité avec votre réseau relationnel:  Méthodes, outils et attitudes pour réussir en toutes situations - Bosetti,  Alain, Lahore, Mark - Livres">
            <a:extLst>
              <a:ext uri="{FF2B5EF4-FFF2-40B4-BE49-F238E27FC236}">
                <a16:creationId xmlns:a16="http://schemas.microsoft.com/office/drawing/2014/main" id="{A39F6184-5949-6A00-EB45-89A6E221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60" y="1845894"/>
            <a:ext cx="3030249" cy="42440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5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ne tenant une pièce de puzzle">
            <a:extLst>
              <a:ext uri="{FF2B5EF4-FFF2-40B4-BE49-F238E27FC236}">
                <a16:creationId xmlns:a16="http://schemas.microsoft.com/office/drawing/2014/main" id="{FCC34D18-0B56-7496-65AB-12EA5875F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" r="234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098DA0-B378-5D9E-E2C4-9425FA2A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b="1" dirty="0"/>
              <a:t>Organisation </a:t>
            </a:r>
            <a:r>
              <a:rPr lang="fr-FR" sz="40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09E36-CCE6-2D3E-08EF-6913F26F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2000" dirty="0"/>
              <a:t>Description du Business Model</a:t>
            </a:r>
          </a:p>
          <a:p>
            <a:pPr lvl="1"/>
            <a:r>
              <a:rPr lang="fr-FR" sz="2000" dirty="0"/>
              <a:t>CANVAS</a:t>
            </a:r>
          </a:p>
          <a:p>
            <a:pPr lvl="1"/>
            <a:r>
              <a:rPr lang="fr-FR" sz="2000" dirty="0"/>
              <a:t>RCOV</a:t>
            </a:r>
          </a:p>
          <a:p>
            <a:pPr lvl="1"/>
            <a:r>
              <a:rPr lang="fr-FR" sz="2000" dirty="0"/>
              <a:t>HEC</a:t>
            </a:r>
          </a:p>
          <a:p>
            <a:endParaRPr lang="fr-FR" sz="2000" dirty="0"/>
          </a:p>
          <a:p>
            <a:r>
              <a:rPr lang="fr-FR" sz="2000" dirty="0"/>
              <a:t>Orchestration (Configuration) ressources et compétences = BOÎTE NOIRE (Black Box)</a:t>
            </a:r>
          </a:p>
        </p:txBody>
      </p:sp>
    </p:spTree>
    <p:extLst>
      <p:ext uri="{BB962C8B-B14F-4D97-AF65-F5344CB8AC3E}">
        <p14:creationId xmlns:p14="http://schemas.microsoft.com/office/powerpoint/2010/main" val="339837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A3A26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651856F-61F3-3BBB-61BC-373E9C5E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Business Model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&amp;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Business Plan  </a:t>
            </a:r>
          </a:p>
        </p:txBody>
      </p:sp>
      <p:pic>
        <p:nvPicPr>
          <p:cNvPr id="11266" name="Picture 2" descr="BUSINESS MODEL &amp; BUSINESS PLAN - POP AP">
            <a:extLst>
              <a:ext uri="{FF2B5EF4-FFF2-40B4-BE49-F238E27FC236}">
                <a16:creationId xmlns:a16="http://schemas.microsoft.com/office/drawing/2014/main" id="{A6324126-87F9-7880-3E65-490C13A57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r="1493" b="-3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2DDF35-96E4-FC9F-1D19-DD06BA91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Business Model ou Modèle économique n’est pas un Business Plan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r>
              <a:rPr lang="fr-FR" sz="2000" dirty="0">
                <a:solidFill>
                  <a:srgbClr val="FFFFFF"/>
                </a:solidFill>
              </a:rPr>
              <a:t>Le Business Plan est un document détaillé incluant des projections financières, généralement utiles pour convaincre les prêteurs ou investisseurs</a:t>
            </a:r>
          </a:p>
        </p:txBody>
      </p:sp>
    </p:spTree>
    <p:extLst>
      <p:ext uri="{BB962C8B-B14F-4D97-AF65-F5344CB8AC3E}">
        <p14:creationId xmlns:p14="http://schemas.microsoft.com/office/powerpoint/2010/main" val="106708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24C10F-22C8-757D-7FA7-769F7BC2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fr-FR" sz="2800" b="1" dirty="0"/>
              <a:t>Business Model </a:t>
            </a:r>
            <a:br>
              <a:rPr lang="fr-FR" sz="2800" b="1" dirty="0"/>
            </a:br>
            <a:r>
              <a:rPr lang="fr-FR" sz="1800" dirty="0"/>
              <a:t>(</a:t>
            </a:r>
            <a:r>
              <a:rPr lang="fr-FR" sz="1800" dirty="0" err="1"/>
              <a:t>Lhemann</a:t>
            </a:r>
            <a:r>
              <a:rPr lang="fr-FR" sz="1800" dirty="0"/>
              <a:t>-Ortega et al., 2017)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983D2-5FDD-E3EE-41BA-A3EC2F64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fr-FR" sz="1900"/>
              <a:t>Le business model se définit comme la description des mécanismes permettant à une entreprise de générer des profits.</a:t>
            </a:r>
          </a:p>
          <a:p>
            <a:endParaRPr lang="fr-FR" sz="1900"/>
          </a:p>
          <a:p>
            <a:r>
              <a:rPr lang="fr-FR" sz="1900"/>
              <a:t>Il s’articule autour de 3 piliers :</a:t>
            </a:r>
          </a:p>
          <a:p>
            <a:pPr lvl="1"/>
            <a:r>
              <a:rPr lang="fr-FR" sz="1900"/>
              <a:t>Proposition de Valeur</a:t>
            </a:r>
          </a:p>
          <a:p>
            <a:pPr lvl="1"/>
            <a:r>
              <a:rPr lang="fr-FR" sz="1900"/>
              <a:t>Architecture de Valeur</a:t>
            </a:r>
          </a:p>
          <a:p>
            <a:pPr lvl="1"/>
            <a:r>
              <a:rPr lang="fr-FR" sz="1900"/>
              <a:t>Equation de Profit</a:t>
            </a:r>
          </a:p>
        </p:txBody>
      </p:sp>
      <p:pic>
        <p:nvPicPr>
          <p:cNvPr id="5" name="Picture 4" descr="Bâtiment de bureaux superposé avec graphiques boursiers">
            <a:extLst>
              <a:ext uri="{FF2B5EF4-FFF2-40B4-BE49-F238E27FC236}">
                <a16:creationId xmlns:a16="http://schemas.microsoft.com/office/drawing/2014/main" id="{C51D9429-C7E7-0CD5-30C8-C200B3779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9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816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7306F5-1F41-4DF7-FCA6-BC5739F5E88D}"/>
              </a:ext>
            </a:extLst>
          </p:cNvPr>
          <p:cNvSpPr txBox="1">
            <a:spLocks/>
          </p:cNvSpPr>
          <p:nvPr/>
        </p:nvSpPr>
        <p:spPr>
          <a:xfrm>
            <a:off x="854015" y="198438"/>
            <a:ext cx="9126598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Exemple d’une compagnie aérienne low-cost</a:t>
            </a:r>
            <a:endParaRPr kumimoji="0" lang="fr-FR" alt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5D5E74C9-ACB5-BD4E-E4AF-13B8C5C4520D}"/>
              </a:ext>
            </a:extLst>
          </p:cNvPr>
          <p:cNvGraphicFramePr>
            <a:graphicFrameLocks/>
          </p:cNvGraphicFramePr>
          <p:nvPr/>
        </p:nvGraphicFramePr>
        <p:xfrm>
          <a:off x="854015" y="1341438"/>
          <a:ext cx="989282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4">
            <a:extLst>
              <a:ext uri="{FF2B5EF4-FFF2-40B4-BE49-F238E27FC236}">
                <a16:creationId xmlns:a16="http://schemas.microsoft.com/office/drawing/2014/main" id="{AE4BCE56-5B6B-B81D-D1BE-F17D12D1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352" y="1621049"/>
            <a:ext cx="2283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 ? Quoi ?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AD8F7C70-6E28-59AD-03EA-FA95E7AB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02" y="1621049"/>
            <a:ext cx="2283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Comment ?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FDB182C5-F195-0C59-AF3A-5058FC86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038" y="5551699"/>
            <a:ext cx="228351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Combien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64587-D84F-F16D-E129-20E9D0615C82}"/>
              </a:ext>
            </a:extLst>
          </p:cNvPr>
          <p:cNvSpPr/>
          <p:nvPr/>
        </p:nvSpPr>
        <p:spPr>
          <a:xfrm>
            <a:off x="1823798" y="2773574"/>
            <a:ext cx="1774616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Touristes, nouveaux clients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 sans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Prix très bas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2C883-AA54-BC6D-1B96-DC3F05415AE3}"/>
              </a:ext>
            </a:extLst>
          </p:cNvPr>
          <p:cNvSpPr/>
          <p:nvPr/>
        </p:nvSpPr>
        <p:spPr>
          <a:xfrm>
            <a:off x="1938467" y="5278649"/>
            <a:ext cx="2456874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 grâce au volume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Coûts bas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Immobilisations élevées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Flotte d’avions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02A5E-62E6-D323-CD5B-8A91CB697503}"/>
              </a:ext>
            </a:extLst>
          </p:cNvPr>
          <p:cNvSpPr/>
          <p:nvPr/>
        </p:nvSpPr>
        <p:spPr>
          <a:xfrm>
            <a:off x="8131305" y="2370350"/>
            <a:ext cx="2456874" cy="1195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Avions neufs identiques (coûts de maintenance bas)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Hôtesses multitâches (sol et vol)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Nombreuses rotations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CF962BD-78D9-6A75-D588-E6065FCD1137}"/>
              </a:ext>
            </a:extLst>
          </p:cNvPr>
          <p:cNvCxnSpPr>
            <a:stCxn id="9" idx="3"/>
          </p:cNvCxnSpPr>
          <p:nvPr/>
        </p:nvCxnSpPr>
        <p:spPr>
          <a:xfrm>
            <a:off x="3598414" y="3205374"/>
            <a:ext cx="796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E3A7B8C-E83B-7D22-2A59-10A2031A0A2B}"/>
              </a:ext>
            </a:extLst>
          </p:cNvPr>
          <p:cNvCxnSpPr>
            <a:stCxn id="10" idx="3"/>
          </p:cNvCxnSpPr>
          <p:nvPr/>
        </p:nvCxnSpPr>
        <p:spPr>
          <a:xfrm flipV="1">
            <a:off x="4395341" y="5365961"/>
            <a:ext cx="787398" cy="3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2679E0B-2F96-A46C-0365-97D1840F11B7}"/>
              </a:ext>
            </a:extLst>
          </p:cNvPr>
          <p:cNvCxnSpPr>
            <a:stCxn id="11" idx="1"/>
          </p:cNvCxnSpPr>
          <p:nvPr/>
        </p:nvCxnSpPr>
        <p:spPr>
          <a:xfrm>
            <a:off x="8131305" y="2968044"/>
            <a:ext cx="75623" cy="2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68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866</Words>
  <Application>Microsoft Office PowerPoint</Application>
  <PresentationFormat>Grand écran</PresentationFormat>
  <Paragraphs>198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NimbusSanL-Regu</vt:lpstr>
      <vt:lpstr>roboto-regular</vt:lpstr>
      <vt:lpstr>Times New Roman</vt:lpstr>
      <vt:lpstr>Verdana</vt:lpstr>
      <vt:lpstr>Thème Office</vt:lpstr>
      <vt:lpstr>Création d’activités / Business Model Rappels BUT GEMA 2ème année  8H Chrono</vt:lpstr>
      <vt:lpstr>5 écosystèmes d’affaires / 5 enseignants </vt:lpstr>
      <vt:lpstr>Roadmap stratégique : création d’activité</vt:lpstr>
      <vt:lpstr>Evaluation</vt:lpstr>
      <vt:lpstr>Présentation PowerPoint</vt:lpstr>
      <vt:lpstr>Organisation  </vt:lpstr>
      <vt:lpstr>Business Model  &amp;  Business Plan  </vt:lpstr>
      <vt:lpstr>Business Model  (Lhemann-Ortega et al., 2017)</vt:lpstr>
      <vt:lpstr>Présentation PowerPoint</vt:lpstr>
      <vt:lpstr>Modèle RCOV (Demil, Lecoq, Warnier)</vt:lpstr>
      <vt:lpstr>Le BM des agences immobilières</vt:lpstr>
      <vt:lpstr>BUSINESS MODEL CANVAS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Mise en œuvre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d’activités : Business Model BUT 2ième année – Parcours GEMA</dc:title>
  <dc:creator>Lionel Maltese</dc:creator>
  <cp:lastModifiedBy>Lionel Maltese</cp:lastModifiedBy>
  <cp:revision>12</cp:revision>
  <dcterms:created xsi:type="dcterms:W3CDTF">2022-08-26T05:15:20Z</dcterms:created>
  <dcterms:modified xsi:type="dcterms:W3CDTF">2023-12-05T07:42:06Z</dcterms:modified>
</cp:coreProperties>
</file>